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8"/>
  </p:notesMasterIdLst>
  <p:sldIdLst>
    <p:sldId id="256" r:id="rId2"/>
    <p:sldId id="257" r:id="rId3"/>
    <p:sldId id="599" r:id="rId4"/>
    <p:sldId id="589" r:id="rId5"/>
    <p:sldId id="260" r:id="rId6"/>
    <p:sldId id="261" r:id="rId7"/>
    <p:sldId id="262" r:id="rId8"/>
    <p:sldId id="263" r:id="rId9"/>
    <p:sldId id="590" r:id="rId10"/>
    <p:sldId id="591" r:id="rId11"/>
    <p:sldId id="592" r:id="rId12"/>
    <p:sldId id="593" r:id="rId13"/>
    <p:sldId id="594" r:id="rId14"/>
    <p:sldId id="595" r:id="rId15"/>
    <p:sldId id="597" r:id="rId16"/>
    <p:sldId id="600" r:id="rId17"/>
    <p:sldId id="266" r:id="rId18"/>
    <p:sldId id="267" r:id="rId19"/>
    <p:sldId id="601" r:id="rId20"/>
    <p:sldId id="268" r:id="rId21"/>
    <p:sldId id="269" r:id="rId22"/>
    <p:sldId id="270" r:id="rId23"/>
    <p:sldId id="622"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8" r:id="rId39"/>
    <p:sldId id="285" r:id="rId40"/>
    <p:sldId id="286" r:id="rId41"/>
    <p:sldId id="609" r:id="rId42"/>
    <p:sldId id="605" r:id="rId43"/>
    <p:sldId id="289" r:id="rId44"/>
    <p:sldId id="290" r:id="rId45"/>
    <p:sldId id="291" r:id="rId46"/>
    <p:sldId id="292" r:id="rId47"/>
    <p:sldId id="293" r:id="rId48"/>
    <p:sldId id="294" r:id="rId49"/>
    <p:sldId id="295" r:id="rId50"/>
    <p:sldId id="296" r:id="rId51"/>
    <p:sldId id="297" r:id="rId52"/>
    <p:sldId id="299" r:id="rId53"/>
    <p:sldId id="300" r:id="rId54"/>
    <p:sldId id="301" r:id="rId55"/>
    <p:sldId id="303" r:id="rId56"/>
    <p:sldId id="607" r:id="rId57"/>
    <p:sldId id="304" r:id="rId58"/>
    <p:sldId id="305" r:id="rId59"/>
    <p:sldId id="306" r:id="rId60"/>
    <p:sldId id="307" r:id="rId61"/>
    <p:sldId id="308" r:id="rId62"/>
    <p:sldId id="309" r:id="rId63"/>
    <p:sldId id="310" r:id="rId64"/>
    <p:sldId id="311" r:id="rId65"/>
    <p:sldId id="313" r:id="rId66"/>
    <p:sldId id="314" r:id="rId67"/>
    <p:sldId id="318" r:id="rId68"/>
    <p:sldId id="319" r:id="rId69"/>
    <p:sldId id="321" r:id="rId70"/>
    <p:sldId id="322" r:id="rId71"/>
    <p:sldId id="323" r:id="rId72"/>
    <p:sldId id="324" r:id="rId73"/>
    <p:sldId id="325" r:id="rId74"/>
    <p:sldId id="326" r:id="rId75"/>
    <p:sldId id="621" r:id="rId76"/>
    <p:sldId id="327" r:id="rId77"/>
    <p:sldId id="328" r:id="rId78"/>
    <p:sldId id="329" r:id="rId79"/>
    <p:sldId id="330" r:id="rId80"/>
    <p:sldId id="331" r:id="rId81"/>
    <p:sldId id="332" r:id="rId82"/>
    <p:sldId id="333" r:id="rId83"/>
    <p:sldId id="334" r:id="rId84"/>
    <p:sldId id="335" r:id="rId85"/>
    <p:sldId id="336" r:id="rId86"/>
    <p:sldId id="610" r:id="rId87"/>
    <p:sldId id="338" r:id="rId88"/>
    <p:sldId id="623" r:id="rId89"/>
    <p:sldId id="341" r:id="rId90"/>
    <p:sldId id="342" r:id="rId91"/>
    <p:sldId id="343" r:id="rId92"/>
    <p:sldId id="344" r:id="rId93"/>
    <p:sldId id="345" r:id="rId94"/>
    <p:sldId id="346" r:id="rId95"/>
    <p:sldId id="347" r:id="rId96"/>
    <p:sldId id="350" r:id="rId97"/>
    <p:sldId id="351" r:id="rId98"/>
    <p:sldId id="352" r:id="rId99"/>
    <p:sldId id="353" r:id="rId100"/>
    <p:sldId id="354" r:id="rId101"/>
    <p:sldId id="355" r:id="rId102"/>
    <p:sldId id="356" r:id="rId103"/>
    <p:sldId id="357" r:id="rId104"/>
    <p:sldId id="358" r:id="rId105"/>
    <p:sldId id="359" r:id="rId106"/>
    <p:sldId id="361" r:id="rId107"/>
    <p:sldId id="362" r:id="rId108"/>
    <p:sldId id="363" r:id="rId109"/>
    <p:sldId id="364" r:id="rId110"/>
    <p:sldId id="391" r:id="rId111"/>
    <p:sldId id="365" r:id="rId112"/>
    <p:sldId id="394" r:id="rId113"/>
    <p:sldId id="393" r:id="rId114"/>
    <p:sldId id="366" r:id="rId115"/>
    <p:sldId id="367" r:id="rId116"/>
    <p:sldId id="369" r:id="rId117"/>
    <p:sldId id="373" r:id="rId118"/>
    <p:sldId id="395" r:id="rId119"/>
    <p:sldId id="396" r:id="rId120"/>
    <p:sldId id="375" r:id="rId121"/>
    <p:sldId id="376" r:id="rId122"/>
    <p:sldId id="397" r:id="rId123"/>
    <p:sldId id="398"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473" r:id="rId138"/>
    <p:sldId id="399" r:id="rId139"/>
    <p:sldId id="628" r:id="rId140"/>
    <p:sldId id="629" r:id="rId141"/>
    <p:sldId id="400" r:id="rId142"/>
    <p:sldId id="402" r:id="rId143"/>
    <p:sldId id="403" r:id="rId144"/>
    <p:sldId id="474" r:id="rId145"/>
    <p:sldId id="404" r:id="rId146"/>
    <p:sldId id="405" r:id="rId147"/>
    <p:sldId id="407" r:id="rId148"/>
    <p:sldId id="409" r:id="rId149"/>
    <p:sldId id="410" r:id="rId150"/>
    <p:sldId id="612" r:id="rId151"/>
    <p:sldId id="626" r:id="rId152"/>
    <p:sldId id="411" r:id="rId153"/>
    <p:sldId id="412" r:id="rId154"/>
    <p:sldId id="413" r:id="rId155"/>
    <p:sldId id="415" r:id="rId156"/>
    <p:sldId id="416" r:id="rId157"/>
    <p:sldId id="417" r:id="rId158"/>
    <p:sldId id="419" r:id="rId159"/>
    <p:sldId id="420" r:id="rId160"/>
    <p:sldId id="422" r:id="rId161"/>
    <p:sldId id="613" r:id="rId162"/>
    <p:sldId id="423" r:id="rId163"/>
    <p:sldId id="424" r:id="rId164"/>
    <p:sldId id="425" r:id="rId165"/>
    <p:sldId id="427" r:id="rId166"/>
    <p:sldId id="428" r:id="rId167"/>
    <p:sldId id="429" r:id="rId168"/>
    <p:sldId id="430" r:id="rId169"/>
    <p:sldId id="431" r:id="rId170"/>
    <p:sldId id="432" r:id="rId171"/>
    <p:sldId id="614" r:id="rId172"/>
    <p:sldId id="434" r:id="rId173"/>
    <p:sldId id="437" r:id="rId174"/>
    <p:sldId id="615" r:id="rId175"/>
    <p:sldId id="444" r:id="rId176"/>
    <p:sldId id="445" r:id="rId177"/>
    <p:sldId id="446" r:id="rId178"/>
    <p:sldId id="447" r:id="rId179"/>
    <p:sldId id="627" r:id="rId180"/>
    <p:sldId id="451" r:id="rId181"/>
    <p:sldId id="453" r:id="rId182"/>
    <p:sldId id="454" r:id="rId183"/>
    <p:sldId id="455" r:id="rId184"/>
    <p:sldId id="456" r:id="rId185"/>
    <p:sldId id="458" r:id="rId186"/>
    <p:sldId id="616" r:id="rId187"/>
    <p:sldId id="617" r:id="rId188"/>
    <p:sldId id="459" r:id="rId189"/>
    <p:sldId id="460" r:id="rId190"/>
    <p:sldId id="465" r:id="rId191"/>
    <p:sldId id="468" r:id="rId192"/>
    <p:sldId id="618" r:id="rId193"/>
    <p:sldId id="472" r:id="rId194"/>
    <p:sldId id="475" r:id="rId195"/>
    <p:sldId id="476" r:id="rId196"/>
    <p:sldId id="478" r:id="rId197"/>
    <p:sldId id="479" r:id="rId198"/>
    <p:sldId id="480" r:id="rId199"/>
    <p:sldId id="481" r:id="rId200"/>
    <p:sldId id="483" r:id="rId201"/>
    <p:sldId id="485" r:id="rId202"/>
    <p:sldId id="486" r:id="rId203"/>
    <p:sldId id="487" r:id="rId204"/>
    <p:sldId id="488" r:id="rId205"/>
    <p:sldId id="489" r:id="rId206"/>
    <p:sldId id="490" r:id="rId207"/>
    <p:sldId id="630" r:id="rId208"/>
    <p:sldId id="631" r:id="rId209"/>
    <p:sldId id="496" r:id="rId210"/>
    <p:sldId id="497" r:id="rId211"/>
    <p:sldId id="498" r:id="rId212"/>
    <p:sldId id="499" r:id="rId213"/>
    <p:sldId id="500" r:id="rId214"/>
    <p:sldId id="502" r:id="rId215"/>
    <p:sldId id="503" r:id="rId216"/>
    <p:sldId id="504" r:id="rId217"/>
    <p:sldId id="505" r:id="rId218"/>
    <p:sldId id="506" r:id="rId219"/>
    <p:sldId id="522" r:id="rId220"/>
    <p:sldId id="508" r:id="rId221"/>
    <p:sldId id="509" r:id="rId222"/>
    <p:sldId id="510" r:id="rId223"/>
    <p:sldId id="619" r:id="rId224"/>
    <p:sldId id="511" r:id="rId225"/>
    <p:sldId id="512" r:id="rId226"/>
    <p:sldId id="513" r:id="rId227"/>
    <p:sldId id="514" r:id="rId228"/>
    <p:sldId id="632" r:id="rId229"/>
    <p:sldId id="515" r:id="rId230"/>
    <p:sldId id="516" r:id="rId231"/>
    <p:sldId id="517" r:id="rId232"/>
    <p:sldId id="519" r:id="rId233"/>
    <p:sldId id="520" r:id="rId234"/>
    <p:sldId id="634" r:id="rId235"/>
    <p:sldId id="524" r:id="rId236"/>
    <p:sldId id="525" r:id="rId237"/>
    <p:sldId id="526" r:id="rId238"/>
    <p:sldId id="529" r:id="rId239"/>
    <p:sldId id="635" r:id="rId240"/>
    <p:sldId id="530" r:id="rId241"/>
    <p:sldId id="636" r:id="rId242"/>
    <p:sldId id="637" r:id="rId243"/>
    <p:sldId id="638" r:id="rId244"/>
    <p:sldId id="540" r:id="rId245"/>
    <p:sldId id="543" r:id="rId246"/>
    <p:sldId id="547" r:id="rId247"/>
    <p:sldId id="639" r:id="rId248"/>
    <p:sldId id="640" r:id="rId249"/>
    <p:sldId id="641" r:id="rId250"/>
    <p:sldId id="642" r:id="rId251"/>
    <p:sldId id="643" r:id="rId252"/>
    <p:sldId id="644" r:id="rId253"/>
    <p:sldId id="645" r:id="rId254"/>
    <p:sldId id="646" r:id="rId255"/>
    <p:sldId id="647" r:id="rId256"/>
    <p:sldId id="620" r:id="rId257"/>
  </p:sldIdLst>
  <p:sldSz cx="9144000" cy="6858000" type="screen4x3"/>
  <p:notesSz cx="6858000" cy="9144000"/>
  <p:defaultTextStyle>
    <a:defPPr>
      <a:defRPr lang="en-US"/>
    </a:defPPr>
    <a:lvl1pPr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49" autoAdjust="0"/>
  </p:normalViewPr>
  <p:slideViewPr>
    <p:cSldViewPr>
      <p:cViewPr varScale="1">
        <p:scale>
          <a:sx n="61" d="100"/>
          <a:sy n="61" d="100"/>
        </p:scale>
        <p:origin x="5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presProps" Target="pres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viewProps" Target="view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theme" Target="theme/theme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tableStyles" Target="tableStyle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cs typeface="Arial" charset="0"/>
              </a:defRPr>
            </a:lvl1pPr>
          </a:lstStyle>
          <a:p>
            <a:pPr>
              <a:defRPr/>
            </a:pPr>
            <a:endParaRPr lang="en-US"/>
          </a:p>
        </p:txBody>
      </p:sp>
      <p:sp>
        <p:nvSpPr>
          <p:cNvPr id="264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FE8C033-D735-4C54-807B-748D59C6C5B4}" type="slidenum">
              <a:rPr lang="fa-IR"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a:ln/>
        </p:spPr>
      </p:sp>
      <p:sp>
        <p:nvSpPr>
          <p:cNvPr id="265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65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0E6673CC-1D4A-4408-A0C2-ECEFDEFE3891}" type="slidenum">
              <a:rPr lang="fa-IR" altLang="en-US" sz="1200"/>
              <a:pPr eaLnBrk="1" hangingPunct="1"/>
              <a:t>2</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706A7F5B-0F39-4D3C-8C06-173A92BCEE7B}" type="slidenum">
              <a:rPr lang="fa-IR" altLang="en-US" sz="1200"/>
              <a:pPr eaLnBrk="1" hangingPunct="1"/>
              <a:t>49</a:t>
            </a:fld>
            <a:endParaRPr lang="en-US" altLang="en-US" sz="120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2ECE421-E3B9-4174-BB5A-30F6EC53B0F6}" type="slidenum">
              <a:rPr lang="fa-IR" altLang="en-US"/>
              <a:pPr/>
              <a:t>‹#›</a:t>
            </a:fld>
            <a:endParaRPr lang="en-US" altLang="en-US"/>
          </a:p>
        </p:txBody>
      </p:sp>
    </p:spTree>
    <p:extLst>
      <p:ext uri="{BB962C8B-B14F-4D97-AF65-F5344CB8AC3E}">
        <p14:creationId xmlns:p14="http://schemas.microsoft.com/office/powerpoint/2010/main" val="232234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C963B05-676B-49ED-A9A5-92598FB5A06B}" type="slidenum">
              <a:rPr lang="fa-IR" altLang="en-US"/>
              <a:pPr/>
              <a:t>‹#›</a:t>
            </a:fld>
            <a:endParaRPr lang="en-US" altLang="en-US"/>
          </a:p>
        </p:txBody>
      </p:sp>
    </p:spTree>
    <p:extLst>
      <p:ext uri="{BB962C8B-B14F-4D97-AF65-F5344CB8AC3E}">
        <p14:creationId xmlns:p14="http://schemas.microsoft.com/office/powerpoint/2010/main" val="73815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2F7FC4B-A3BB-43D8-944A-23AD17460831}" type="slidenum">
              <a:rPr lang="fa-IR" altLang="en-US"/>
              <a:pPr/>
              <a:t>‹#›</a:t>
            </a:fld>
            <a:endParaRPr lang="en-US" altLang="en-US"/>
          </a:p>
        </p:txBody>
      </p:sp>
    </p:spTree>
    <p:extLst>
      <p:ext uri="{BB962C8B-B14F-4D97-AF65-F5344CB8AC3E}">
        <p14:creationId xmlns:p14="http://schemas.microsoft.com/office/powerpoint/2010/main" val="32972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C309800-CD98-4175-8099-8BA33DD4664D}" type="slidenum">
              <a:rPr lang="fa-IR" altLang="en-US"/>
              <a:pPr/>
              <a:t>‹#›</a:t>
            </a:fld>
            <a:endParaRPr lang="en-US" altLang="en-US"/>
          </a:p>
        </p:txBody>
      </p:sp>
    </p:spTree>
    <p:extLst>
      <p:ext uri="{BB962C8B-B14F-4D97-AF65-F5344CB8AC3E}">
        <p14:creationId xmlns:p14="http://schemas.microsoft.com/office/powerpoint/2010/main" val="145651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2FA860D-2153-4882-9610-B10F0DC0D505}" type="slidenum">
              <a:rPr lang="fa-IR" altLang="en-US"/>
              <a:pPr/>
              <a:t>‹#›</a:t>
            </a:fld>
            <a:endParaRPr lang="en-US" altLang="en-US"/>
          </a:p>
        </p:txBody>
      </p:sp>
    </p:spTree>
    <p:extLst>
      <p:ext uri="{BB962C8B-B14F-4D97-AF65-F5344CB8AC3E}">
        <p14:creationId xmlns:p14="http://schemas.microsoft.com/office/powerpoint/2010/main" val="132697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36DEED5-B331-4A7C-9ED2-6FE4AB2D56A4}" type="slidenum">
              <a:rPr lang="fa-IR" altLang="en-US"/>
              <a:pPr/>
              <a:t>‹#›</a:t>
            </a:fld>
            <a:endParaRPr lang="en-US" altLang="en-US"/>
          </a:p>
        </p:txBody>
      </p:sp>
    </p:spTree>
    <p:extLst>
      <p:ext uri="{BB962C8B-B14F-4D97-AF65-F5344CB8AC3E}">
        <p14:creationId xmlns:p14="http://schemas.microsoft.com/office/powerpoint/2010/main" val="191533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D738135-1885-4DB3-B95E-45CDF1904E4A}" type="slidenum">
              <a:rPr lang="fa-IR" altLang="en-US"/>
              <a:pPr/>
              <a:t>‹#›</a:t>
            </a:fld>
            <a:endParaRPr lang="en-US" altLang="en-US"/>
          </a:p>
        </p:txBody>
      </p:sp>
    </p:spTree>
    <p:extLst>
      <p:ext uri="{BB962C8B-B14F-4D97-AF65-F5344CB8AC3E}">
        <p14:creationId xmlns:p14="http://schemas.microsoft.com/office/powerpoint/2010/main" val="386947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FFE62D7-179D-452D-80DD-5A40B2B350A7}" type="slidenum">
              <a:rPr lang="fa-IR" altLang="en-US"/>
              <a:pPr/>
              <a:t>‹#›</a:t>
            </a:fld>
            <a:endParaRPr lang="en-US" altLang="en-US"/>
          </a:p>
        </p:txBody>
      </p:sp>
    </p:spTree>
    <p:extLst>
      <p:ext uri="{BB962C8B-B14F-4D97-AF65-F5344CB8AC3E}">
        <p14:creationId xmlns:p14="http://schemas.microsoft.com/office/powerpoint/2010/main" val="298089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65C8887-DB29-4495-8597-C3874C075640}" type="slidenum">
              <a:rPr lang="fa-IR" altLang="en-US"/>
              <a:pPr/>
              <a:t>‹#›</a:t>
            </a:fld>
            <a:endParaRPr lang="en-US" altLang="en-US"/>
          </a:p>
        </p:txBody>
      </p:sp>
    </p:spTree>
    <p:extLst>
      <p:ext uri="{BB962C8B-B14F-4D97-AF65-F5344CB8AC3E}">
        <p14:creationId xmlns:p14="http://schemas.microsoft.com/office/powerpoint/2010/main" val="332402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7A484E71-EF0B-4F2F-8B6B-2EF87E6FB754}" type="slidenum">
              <a:rPr lang="fa-IR" altLang="en-US"/>
              <a:pPr/>
              <a:t>‹#›</a:t>
            </a:fld>
            <a:endParaRPr lang="en-US" altLang="en-US"/>
          </a:p>
        </p:txBody>
      </p:sp>
    </p:spTree>
    <p:extLst>
      <p:ext uri="{BB962C8B-B14F-4D97-AF65-F5344CB8AC3E}">
        <p14:creationId xmlns:p14="http://schemas.microsoft.com/office/powerpoint/2010/main" val="3833896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830E4E8-C02B-49A1-9B48-0A7A266F098D}" type="slidenum">
              <a:rPr lang="fa-IR" altLang="en-US"/>
              <a:pPr/>
              <a:t>‹#›</a:t>
            </a:fld>
            <a:endParaRPr lang="en-US" altLang="en-US"/>
          </a:p>
        </p:txBody>
      </p:sp>
    </p:spTree>
    <p:extLst>
      <p:ext uri="{BB962C8B-B14F-4D97-AF65-F5344CB8AC3E}">
        <p14:creationId xmlns:p14="http://schemas.microsoft.com/office/powerpoint/2010/main" val="172421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A198A96-446E-48A9-B377-AD5E5BEF4D82}" type="slidenum">
              <a:rPr lang="fa-IR" altLang="en-US"/>
              <a:pPr/>
              <a:t>‹#›</a:t>
            </a:fld>
            <a:endParaRPr lang="en-US" altLang="en-US"/>
          </a:p>
        </p:txBody>
      </p:sp>
    </p:spTree>
    <p:extLst>
      <p:ext uri="{BB962C8B-B14F-4D97-AF65-F5344CB8AC3E}">
        <p14:creationId xmlns:p14="http://schemas.microsoft.com/office/powerpoint/2010/main" val="394027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EB3301B-53A9-4027-8DC7-E859F969D7D5}" type="slidenum">
              <a:rPr lang="fa-IR" altLang="en-US"/>
              <a:pPr/>
              <a:t>‹#›</a:t>
            </a:fld>
            <a:endParaRPr lang="en-US" altLang="en-US"/>
          </a:p>
        </p:txBody>
      </p:sp>
    </p:spTree>
    <p:extLst>
      <p:ext uri="{BB962C8B-B14F-4D97-AF65-F5344CB8AC3E}">
        <p14:creationId xmlns:p14="http://schemas.microsoft.com/office/powerpoint/2010/main" val="260346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atin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mtClean="0">
                <a:latin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fld id="{0B93514C-8D9F-40A2-A767-2B0D955D412C}" type="slidenum">
              <a:rPr lang="fa-IR"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WordArt 6" descr="Paper bag"/>
          <p:cNvSpPr>
            <a:spLocks noChangeArrowheads="1" noChangeShapeType="1" noTextEdit="1"/>
          </p:cNvSpPr>
          <p:nvPr/>
        </p:nvSpPr>
        <p:spPr bwMode="auto">
          <a:xfrm>
            <a:off x="468313" y="1773238"/>
            <a:ext cx="7181850" cy="2735262"/>
          </a:xfrm>
          <a:prstGeom prst="rect">
            <a:avLst/>
          </a:prstGeom>
        </p:spPr>
        <p:txBody>
          <a:bodyPr wrap="none" fromWordArt="1">
            <a:prstTxWarp prst="textPlain">
              <a:avLst>
                <a:gd name="adj" fmla="val 50000"/>
              </a:avLst>
            </a:prstTxWarp>
          </a:bodyPr>
          <a:lstStyle/>
          <a:p>
            <a:pPr algn="ctr"/>
            <a:endParaRPr lang="en-US" sz="8000" kern="1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785918" y="2005604"/>
            <a:ext cx="5593616" cy="923330"/>
          </a:xfrm>
          <a:prstGeom prst="rect">
            <a:avLst/>
          </a:prstGeom>
          <a:noFill/>
        </p:spPr>
        <p:txBody>
          <a:bodyPr>
            <a:spAutoFit/>
          </a:bodyPr>
          <a:lstStyle/>
          <a:p>
            <a:pPr algn="ctr">
              <a:defRPr/>
            </a:pPr>
            <a:r>
              <a:rPr lang="fa-IR"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cs typeface="Arial" charset="0"/>
              </a:rPr>
              <a:t>بسم الله الرحمن الرحیم</a:t>
            </a:r>
            <a:endPar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fa-IR" altLang="en-US" sz="2400" b="1">
                <a:cs typeface="Nazanin" pitchFamily="2" charset="0"/>
              </a:rPr>
              <a:t> </a:t>
            </a:r>
            <a:r>
              <a:rPr lang="fa-IR" altLang="en-US">
                <a:cs typeface="Nazanin" pitchFamily="2" charset="0"/>
              </a:rPr>
              <a:t>  </a:t>
            </a:r>
            <a:endParaRPr lang="en-US" altLang="en-US">
              <a:cs typeface="Nazanin" pitchFamily="2" charset="0"/>
            </a:endParaRPr>
          </a:p>
        </p:txBody>
      </p:sp>
      <p:sp>
        <p:nvSpPr>
          <p:cNvPr id="12291" name="Rectangle 3"/>
          <p:cNvSpPr>
            <a:spLocks noGrp="1" noChangeArrowheads="1"/>
          </p:cNvSpPr>
          <p:nvPr>
            <p:ph type="body" idx="1"/>
          </p:nvPr>
        </p:nvSpPr>
        <p:spPr/>
        <p:txBody>
          <a:bodyPr/>
          <a:lstStyle/>
          <a:p>
            <a:pPr eaLnBrk="1" hangingPunct="1">
              <a:buFontTx/>
              <a:buNone/>
            </a:pPr>
            <a:r>
              <a:rPr lang="fa-IR" altLang="en-US" sz="2800">
                <a:cs typeface="Nazanin" pitchFamily="2" charset="0"/>
              </a:rPr>
              <a:t>                                              </a:t>
            </a:r>
          </a:p>
          <a:p>
            <a:pPr eaLnBrk="1" hangingPunct="1"/>
            <a:r>
              <a:rPr lang="fa-IR" altLang="en-US" sz="2800" i="1">
                <a:cs typeface="Nazanin" pitchFamily="2" charset="0"/>
              </a:rPr>
              <a:t>1- تعريف مساله                              </a:t>
            </a:r>
            <a:r>
              <a:rPr lang="en-US" altLang="en-US" sz="2800" i="1">
                <a:cs typeface="Nazanin" pitchFamily="2" charset="0"/>
              </a:rPr>
              <a:t>  </a:t>
            </a:r>
            <a:r>
              <a:rPr lang="fa-IR" altLang="en-US" sz="2800" i="1">
                <a:cs typeface="Nazanin" pitchFamily="2" charset="0"/>
              </a:rPr>
              <a:t>           </a:t>
            </a:r>
            <a:r>
              <a:rPr lang="en-US" altLang="en-US" sz="2800" i="1">
                <a:cs typeface="Nazanin" pitchFamily="2" charset="0"/>
              </a:rPr>
              <a:t> </a:t>
            </a:r>
            <a:r>
              <a:rPr lang="fa-IR" altLang="en-US" sz="2800" i="1">
                <a:cs typeface="Nazanin" pitchFamily="2" charset="0"/>
              </a:rPr>
              <a:t>          </a:t>
            </a:r>
            <a:r>
              <a:rPr lang="en-US" altLang="en-US" sz="2800" i="1">
                <a:cs typeface="Nazanin" pitchFamily="2" charset="0"/>
              </a:rPr>
              <a:t> </a:t>
            </a:r>
            <a:r>
              <a:rPr lang="fa-IR" altLang="en-US" sz="2800" i="1">
                <a:cs typeface="Nazanin" pitchFamily="2" charset="0"/>
              </a:rPr>
              <a:t>   </a:t>
            </a:r>
          </a:p>
          <a:p>
            <a:pPr eaLnBrk="1" hangingPunct="1"/>
            <a:r>
              <a:rPr lang="fa-IR" altLang="en-US" sz="2800" i="1">
                <a:cs typeface="Nazanin" pitchFamily="2" charset="0"/>
              </a:rPr>
              <a:t>2- مشاهده                                     </a:t>
            </a:r>
          </a:p>
          <a:p>
            <a:pPr eaLnBrk="1" hangingPunct="1"/>
            <a:r>
              <a:rPr lang="fa-IR" altLang="en-US" sz="2800" i="1">
                <a:cs typeface="Nazanin" pitchFamily="2" charset="0"/>
              </a:rPr>
              <a:t>3- فرضيه                                     </a:t>
            </a:r>
          </a:p>
          <a:p>
            <a:pPr eaLnBrk="1" hangingPunct="1"/>
            <a:r>
              <a:rPr lang="fa-IR" altLang="en-US" sz="2800" i="1">
                <a:cs typeface="Nazanin" pitchFamily="2" charset="0"/>
              </a:rPr>
              <a:t>4- ازمايش                                    </a:t>
            </a:r>
          </a:p>
          <a:p>
            <a:pPr eaLnBrk="1" hangingPunct="1"/>
            <a:r>
              <a:rPr lang="fa-IR" altLang="en-US" sz="2800" i="1">
                <a:cs typeface="Nazanin" pitchFamily="2" charset="0"/>
              </a:rPr>
              <a:t>5- اجراي ازمايش                           </a:t>
            </a:r>
          </a:p>
          <a:p>
            <a:pPr eaLnBrk="1" hangingPunct="1"/>
            <a:r>
              <a:rPr lang="fa-IR" altLang="en-US" sz="2800" i="1">
                <a:cs typeface="Nazanin" pitchFamily="2" charset="0"/>
              </a:rPr>
              <a:t>6- تاييد يا رد ازمايش</a:t>
            </a:r>
            <a:r>
              <a:rPr lang="fa-IR" altLang="en-US" sz="2800">
                <a:cs typeface="Nazanin" pitchFamily="2" charset="0"/>
              </a:rPr>
              <a:t>                       </a:t>
            </a:r>
          </a:p>
          <a:p>
            <a:pPr eaLnBrk="1" hangingPunct="1"/>
            <a:r>
              <a:rPr lang="fa-IR" altLang="en-US" sz="2800">
                <a:cs typeface="Nazanin" pitchFamily="2" charset="0"/>
              </a:rPr>
              <a:t>                                          </a:t>
            </a:r>
            <a:endParaRPr lang="en-US" altLang="en-US" sz="2800">
              <a:cs typeface="Nazanin" pitchFamily="2" charset="0"/>
            </a:endParaRPr>
          </a:p>
        </p:txBody>
      </p:sp>
      <p:sp>
        <p:nvSpPr>
          <p:cNvPr id="12292" name="Rectangle 4"/>
          <p:cNvSpPr>
            <a:spLocks noChangeArrowheads="1"/>
          </p:cNvSpPr>
          <p:nvPr/>
        </p:nvSpPr>
        <p:spPr bwMode="auto">
          <a:xfrm>
            <a:off x="3851275" y="377825"/>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رويكرد علمي</a:t>
            </a:r>
            <a:endParaRPr lang="en-US" altLang="en-US" sz="2800" b="1"/>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ar-SA" altLang="en-US" sz="2800" b="1">
                <a:cs typeface="Nazanin" pitchFamily="2" charset="0"/>
              </a:rPr>
              <a:t>مثال 2</a:t>
            </a:r>
            <a:r>
              <a:rPr lang="en-US" altLang="en-US">
                <a:cs typeface="Nazanin" pitchFamily="2" charset="0"/>
              </a:rPr>
              <a:t> </a:t>
            </a:r>
          </a:p>
        </p:txBody>
      </p:sp>
      <p:sp>
        <p:nvSpPr>
          <p:cNvPr id="104451" name="Rectangle 3"/>
          <p:cNvSpPr>
            <a:spLocks noGrp="1" noChangeArrowheads="1"/>
          </p:cNvSpPr>
          <p:nvPr>
            <p:ph type="body" idx="1"/>
          </p:nvPr>
        </p:nvSpPr>
        <p:spPr/>
        <p:txBody>
          <a:bodyPr/>
          <a:lstStyle/>
          <a:p>
            <a:pPr algn="ctr" eaLnBrk="1" hangingPunct="1">
              <a:buFontTx/>
              <a:buNone/>
            </a:pPr>
            <a:r>
              <a:rPr lang="en-US" altLang="en-US">
                <a:cs typeface="Nazanin" pitchFamily="2" charset="0"/>
              </a:rPr>
              <a:t>Min Z= 6X1+3X2</a:t>
            </a:r>
          </a:p>
          <a:p>
            <a:pPr algn="ctr" eaLnBrk="1" hangingPunct="1">
              <a:buFontTx/>
              <a:buNone/>
            </a:pPr>
            <a:r>
              <a:rPr lang="en-US" altLang="en-US">
                <a:cs typeface="Nazanin" pitchFamily="2" charset="0"/>
              </a:rPr>
              <a:t>S.</a:t>
            </a:r>
            <a:r>
              <a:rPr lang="fa-IR" altLang="en-US">
                <a:cs typeface="Nazanin" pitchFamily="2" charset="0"/>
              </a:rPr>
              <a:t> </a:t>
            </a:r>
            <a:r>
              <a:rPr lang="en-US" altLang="en-US">
                <a:cs typeface="Nazanin" pitchFamily="2" charset="0"/>
              </a:rPr>
              <a:t>to </a:t>
            </a:r>
            <a:r>
              <a:rPr lang="fa-IR" altLang="en-US">
                <a:cs typeface="Nazanin" pitchFamily="2" charset="0"/>
              </a:rPr>
              <a:t>                   </a:t>
            </a:r>
          </a:p>
          <a:p>
            <a:pPr algn="ctr" eaLnBrk="1" hangingPunct="1">
              <a:buFontTx/>
              <a:buNone/>
            </a:pPr>
            <a:r>
              <a:rPr lang="en-US" altLang="en-US">
                <a:cs typeface="Nazanin" pitchFamily="2" charset="0"/>
              </a:rPr>
              <a:t>2X1+ 4X2 </a:t>
            </a:r>
            <a:r>
              <a:rPr lang="en-US" altLang="en-US"/>
              <a:t>≥</a:t>
            </a:r>
            <a:r>
              <a:rPr lang="en-US" altLang="en-US">
                <a:cs typeface="Nazanin" pitchFamily="2" charset="0"/>
              </a:rPr>
              <a:t>16</a:t>
            </a:r>
          </a:p>
          <a:p>
            <a:pPr algn="ctr" eaLnBrk="1" hangingPunct="1">
              <a:buFontTx/>
              <a:buNone/>
            </a:pPr>
            <a:r>
              <a:rPr lang="en-US" altLang="en-US">
                <a:cs typeface="Nazanin" pitchFamily="2" charset="0"/>
              </a:rPr>
              <a:t>4X1+3X2 </a:t>
            </a:r>
            <a:r>
              <a:rPr lang="en-US" altLang="en-US"/>
              <a:t>≥</a:t>
            </a:r>
            <a:r>
              <a:rPr lang="en-US" altLang="en-US">
                <a:cs typeface="Nazanin" pitchFamily="2" charset="0"/>
              </a:rPr>
              <a:t>22</a:t>
            </a:r>
          </a:p>
          <a:p>
            <a:pPr algn="ctr" eaLnBrk="1" hangingPunct="1">
              <a:buFontTx/>
              <a:buNone/>
            </a:pPr>
            <a:r>
              <a:rPr lang="en-US" altLang="en-US">
                <a:cs typeface="Nazanin" pitchFamily="2" charset="0"/>
              </a:rPr>
              <a:t>X1,X2 </a:t>
            </a:r>
            <a:r>
              <a:rPr lang="en-US" altLang="en-US"/>
              <a:t>≥</a:t>
            </a:r>
            <a:r>
              <a:rPr lang="en-US" altLang="en-US">
                <a:cs typeface="Nazanin" pitchFamily="2" charset="0"/>
              </a:rPr>
              <a:t> 0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ar-SA" altLang="en-US" sz="2800" b="1">
                <a:cs typeface="Nazanin" pitchFamily="2" charset="0"/>
              </a:rPr>
              <a:t>تبديل مدل به فرم استاندارد</a:t>
            </a:r>
            <a:r>
              <a:rPr lang="en-US" altLang="en-US">
                <a:cs typeface="Nazanin" pitchFamily="2" charset="0"/>
              </a:rPr>
              <a:t> </a:t>
            </a:r>
          </a:p>
        </p:txBody>
      </p:sp>
      <p:sp>
        <p:nvSpPr>
          <p:cNvPr id="105475" name="Rectangle 3"/>
          <p:cNvSpPr>
            <a:spLocks noGrp="1" noChangeArrowheads="1"/>
          </p:cNvSpPr>
          <p:nvPr>
            <p:ph type="body" idx="1"/>
          </p:nvPr>
        </p:nvSpPr>
        <p:spPr/>
        <p:txBody>
          <a:bodyPr/>
          <a:lstStyle/>
          <a:p>
            <a:pPr marL="609600" indent="-609600" algn="ctr" eaLnBrk="1" hangingPunct="1"/>
            <a:r>
              <a:rPr lang="ar-SA" altLang="en-US">
                <a:cs typeface="Nazanin" pitchFamily="2" charset="0"/>
              </a:rPr>
              <a:t>استاندارد سازي تابع هد</a:t>
            </a:r>
            <a:r>
              <a:rPr lang="fa-IR" altLang="en-US">
                <a:cs typeface="Nazanin" pitchFamily="2" charset="0"/>
              </a:rPr>
              <a:t>ف                    </a:t>
            </a:r>
            <a:endParaRPr lang="en-US" altLang="en-US">
              <a:cs typeface="Nazanin" pitchFamily="2" charset="0"/>
            </a:endParaRPr>
          </a:p>
          <a:p>
            <a:pPr marL="609600" indent="-609600" algn="ctr" eaLnBrk="1" hangingPunct="1">
              <a:buFontTx/>
              <a:buNone/>
            </a:pPr>
            <a:r>
              <a:rPr lang="en-US" altLang="en-US">
                <a:cs typeface="Nazanin" pitchFamily="2" charset="0"/>
              </a:rPr>
              <a:t>Min Z=Max(-Z)</a:t>
            </a:r>
            <a:endParaRPr lang="fa-IR" altLang="en-US">
              <a:cs typeface="Nazanin" pitchFamily="2" charset="0"/>
            </a:endParaRPr>
          </a:p>
          <a:p>
            <a:pPr marL="609600" indent="-609600" algn="ctr" eaLnBrk="1" hangingPunct="1"/>
            <a:r>
              <a:rPr lang="ar-SA" altLang="en-US">
                <a:cs typeface="Nazanin" pitchFamily="2" charset="0"/>
              </a:rPr>
              <a:t>استاندارد سازي محدوديت</a:t>
            </a:r>
            <a:r>
              <a:rPr lang="fa-IR" altLang="en-US">
                <a:cs typeface="Nazanin" pitchFamily="2" charset="0"/>
              </a:rPr>
              <a:t> ها               </a:t>
            </a:r>
          </a:p>
          <a:p>
            <a:pPr marL="609600" indent="-609600" algn="ctr" eaLnBrk="1" hangingPunct="1"/>
            <a:r>
              <a:rPr lang="ar-SA" altLang="en-US">
                <a:cs typeface="Nazanin" pitchFamily="2" charset="0"/>
              </a:rPr>
              <a:t>محدوديت اول</a:t>
            </a:r>
            <a:r>
              <a:rPr lang="fa-IR" altLang="en-US">
                <a:cs typeface="Nazanin" pitchFamily="2" charset="0"/>
              </a:rPr>
              <a:t>     </a:t>
            </a:r>
            <a:r>
              <a:rPr lang="en-US" altLang="en-US">
                <a:cs typeface="Nazanin" pitchFamily="2" charset="0"/>
              </a:rPr>
              <a:t>2X1+4X2-S1=16</a:t>
            </a:r>
            <a:endParaRPr lang="fa-IR" altLang="en-US">
              <a:cs typeface="Nazanin" pitchFamily="2" charset="0"/>
            </a:endParaRPr>
          </a:p>
          <a:p>
            <a:pPr marL="609600" indent="-609600" algn="ctr" eaLnBrk="1" hangingPunct="1"/>
            <a:r>
              <a:rPr lang="ar-SA" altLang="en-US">
                <a:cs typeface="Nazanin" pitchFamily="2" charset="0"/>
              </a:rPr>
              <a:t>محدوديت دوم</a:t>
            </a:r>
            <a:r>
              <a:rPr lang="fa-IR" altLang="en-US">
                <a:cs typeface="Nazanin" pitchFamily="2" charset="0"/>
              </a:rPr>
              <a:t>    </a:t>
            </a:r>
            <a:r>
              <a:rPr lang="en-US" altLang="en-US">
                <a:cs typeface="Nazanin" pitchFamily="2" charset="0"/>
              </a:rPr>
              <a:t>4X1+3X2-S2=22</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ar-SA" altLang="en-US">
                <a:cs typeface="Nazanin" pitchFamily="2" charset="0"/>
              </a:rPr>
              <a:t>متغير مازاد</a:t>
            </a:r>
            <a:endParaRPr lang="en-US" altLang="en-US">
              <a:cs typeface="Nazanin" pitchFamily="2" charset="0"/>
            </a:endParaRPr>
          </a:p>
        </p:txBody>
      </p:sp>
      <p:sp>
        <p:nvSpPr>
          <p:cNvPr id="106499" name="Rectangle 3"/>
          <p:cNvSpPr>
            <a:spLocks noGrp="1" noChangeArrowheads="1"/>
          </p:cNvSpPr>
          <p:nvPr>
            <p:ph type="body" idx="1"/>
          </p:nvPr>
        </p:nvSpPr>
        <p:spPr/>
        <p:txBody>
          <a:bodyPr/>
          <a:lstStyle/>
          <a:p>
            <a:pPr algn="ctr" eaLnBrk="1" hangingPunct="1"/>
            <a:r>
              <a:rPr lang="ar-SA" altLang="en-US">
                <a:cs typeface="Nazanin" pitchFamily="2" charset="0"/>
              </a:rPr>
              <a:t>برخلاف مثال قبل در اينجا اجبارا بايد يک متغير مازاد از طرف چپ نامعادله کم کنيم متغير مازاد در اينجا بيانگر منبعي است که بيش از حد اقل لازم مصرف شده است متغير مازاد نيز بايد نامنفي باشد.</a:t>
            </a:r>
            <a:r>
              <a:rPr lang="en-US" altLang="en-US">
                <a:cs typeface="Nazanin" pitchFamily="2" charset="0"/>
              </a:rPr>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fa-IR" altLang="en-US" sz="2800" b="1">
                <a:cs typeface="Nazanin" pitchFamily="2" charset="0"/>
              </a:rPr>
              <a:t>متغير</a:t>
            </a:r>
            <a:r>
              <a:rPr lang="ar-SA" altLang="en-US" sz="2800" b="1">
                <a:cs typeface="Nazanin" pitchFamily="2" charset="0"/>
              </a:rPr>
              <a:t>هاي کمکي</a:t>
            </a:r>
            <a:r>
              <a:rPr lang="ar-SA" altLang="en-US">
                <a:cs typeface="Nazanin" pitchFamily="2" charset="0"/>
              </a:rPr>
              <a:t> </a:t>
            </a:r>
            <a:r>
              <a:rPr lang="fa-IR" altLang="en-US">
                <a:cs typeface="Nazanin" pitchFamily="2" charset="0"/>
              </a:rPr>
              <a:t>  </a:t>
            </a:r>
            <a:endParaRPr lang="en-US" altLang="en-US">
              <a:cs typeface="Nazanin" pitchFamily="2" charset="0"/>
            </a:endParaRPr>
          </a:p>
        </p:txBody>
      </p:sp>
      <p:sp>
        <p:nvSpPr>
          <p:cNvPr id="107523" name="Rectangle 3"/>
          <p:cNvSpPr>
            <a:spLocks noGrp="1" noChangeArrowheads="1"/>
          </p:cNvSpPr>
          <p:nvPr>
            <p:ph type="body" idx="1"/>
          </p:nvPr>
        </p:nvSpPr>
        <p:spPr/>
        <p:txBody>
          <a:bodyPr/>
          <a:lstStyle/>
          <a:p>
            <a:pPr algn="ctr" eaLnBrk="1" hangingPunct="1"/>
            <a:r>
              <a:rPr lang="ar-SA" altLang="en-US">
                <a:cs typeface="Nazanin" pitchFamily="2" charset="0"/>
              </a:rPr>
              <a:t>متغير هاي مازاد ومتغير هاي کمبود تحت عنوان متغير هاي کمکي ناميده مي شوند.</a:t>
            </a:r>
            <a:r>
              <a:rPr lang="en-US" altLang="en-US">
                <a:cs typeface="Nazanin" pitchFamily="2" charset="0"/>
              </a:rPr>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ar-SA" altLang="en-US">
                <a:cs typeface="Nazanin" pitchFamily="2" charset="0"/>
              </a:rPr>
              <a:t>خلاصه مدل استاندارد شده</a:t>
            </a:r>
            <a:endParaRPr lang="en-US" altLang="en-US">
              <a:cs typeface="Nazanin" pitchFamily="2" charset="0"/>
            </a:endParaRPr>
          </a:p>
        </p:txBody>
      </p:sp>
      <p:sp>
        <p:nvSpPr>
          <p:cNvPr id="108547" name="Rectangle 3"/>
          <p:cNvSpPr>
            <a:spLocks noGrp="1" noChangeArrowheads="1"/>
          </p:cNvSpPr>
          <p:nvPr>
            <p:ph type="body" idx="1"/>
          </p:nvPr>
        </p:nvSpPr>
        <p:spPr>
          <a:xfrm>
            <a:off x="684213" y="2781300"/>
            <a:ext cx="8229600" cy="3024188"/>
          </a:xfrm>
        </p:spPr>
        <p:txBody>
          <a:bodyPr/>
          <a:lstStyle/>
          <a:p>
            <a:pPr algn="ctr" eaLnBrk="1" hangingPunct="1">
              <a:buFontTx/>
              <a:buNone/>
            </a:pPr>
            <a:r>
              <a:rPr lang="en-US" altLang="en-US">
                <a:cs typeface="Nazanin" pitchFamily="2" charset="0"/>
              </a:rPr>
              <a:t>Max(-Z) = -6X1-3X2+0S1+0S2</a:t>
            </a:r>
          </a:p>
          <a:p>
            <a:pPr algn="ctr" eaLnBrk="1" hangingPunct="1">
              <a:buFontTx/>
              <a:buNone/>
            </a:pPr>
            <a:r>
              <a:rPr lang="en-US" altLang="en-US">
                <a:cs typeface="Nazanin" pitchFamily="2" charset="0"/>
              </a:rPr>
              <a:t>S</a:t>
            </a:r>
            <a:r>
              <a:rPr lang="fa-IR" altLang="en-US">
                <a:cs typeface="Nazanin" pitchFamily="2" charset="0"/>
              </a:rPr>
              <a:t> </a:t>
            </a:r>
            <a:r>
              <a:rPr lang="en-US" altLang="en-US">
                <a:cs typeface="Nazanin" pitchFamily="2" charset="0"/>
              </a:rPr>
              <a:t>.to:  </a:t>
            </a:r>
            <a:r>
              <a:rPr lang="fa-IR" altLang="en-US">
                <a:cs typeface="Nazanin" pitchFamily="2" charset="0"/>
              </a:rPr>
              <a:t>                                   </a:t>
            </a:r>
            <a:r>
              <a:rPr lang="en-US" altLang="en-US">
                <a:cs typeface="Nazanin" pitchFamily="2" charset="0"/>
              </a:rPr>
              <a:t> </a:t>
            </a:r>
            <a:endParaRPr lang="fa-IR" altLang="en-US">
              <a:cs typeface="Nazanin" pitchFamily="2" charset="0"/>
            </a:endParaRPr>
          </a:p>
          <a:p>
            <a:pPr algn="ctr" eaLnBrk="1" hangingPunct="1">
              <a:buFontTx/>
              <a:buNone/>
            </a:pPr>
            <a:r>
              <a:rPr lang="en-US" altLang="en-US">
                <a:cs typeface="Nazanin" pitchFamily="2" charset="0"/>
              </a:rPr>
              <a:t>          2X1+4X2-S1 = 16</a:t>
            </a:r>
            <a:endParaRPr lang="fa-IR" altLang="en-US">
              <a:cs typeface="Nazanin" pitchFamily="2" charset="0"/>
            </a:endParaRPr>
          </a:p>
          <a:p>
            <a:pPr algn="ctr" eaLnBrk="1" hangingPunct="1">
              <a:buFontTx/>
              <a:buNone/>
            </a:pPr>
            <a:r>
              <a:rPr lang="en-US" altLang="en-US">
                <a:cs typeface="Nazanin" pitchFamily="2" charset="0"/>
              </a:rPr>
              <a:t>                     4X1+ 3X2-S2=2  </a:t>
            </a:r>
            <a:r>
              <a:rPr lang="fa-IR" altLang="en-US">
                <a:cs typeface="Nazanin" pitchFamily="2" charset="0"/>
              </a:rPr>
              <a:t>            </a:t>
            </a:r>
            <a:r>
              <a:rPr lang="en-US" altLang="en-US">
                <a:cs typeface="Nazanin" pitchFamily="2" charset="0"/>
              </a:rPr>
              <a:t>                    X1,X2,S1,S2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ar-SA" altLang="en-US" sz="2800" b="1">
                <a:cs typeface="Nazanin" pitchFamily="2" charset="0"/>
              </a:rPr>
              <a:t> تبديل مدل برنامه ريزي خطي به شکل استاندارد.</a:t>
            </a:r>
            <a:endParaRPr lang="en-US" altLang="en-US" sz="4000">
              <a:cs typeface="Nazanin" pitchFamily="2" charset="0"/>
            </a:endParaRPr>
          </a:p>
        </p:txBody>
      </p:sp>
      <p:sp>
        <p:nvSpPr>
          <p:cNvPr id="109571" name="Rectangle 3"/>
          <p:cNvSpPr>
            <a:spLocks noGrp="1" noChangeArrowheads="1"/>
          </p:cNvSpPr>
          <p:nvPr>
            <p:ph type="body" idx="1"/>
          </p:nvPr>
        </p:nvSpPr>
        <p:spPr/>
        <p:txBody>
          <a:bodyPr/>
          <a:lstStyle/>
          <a:p>
            <a:pPr algn="ctr" eaLnBrk="1" hangingPunct="1"/>
            <a:r>
              <a:rPr lang="ar-SA" altLang="en-US" sz="3600" b="1">
                <a:cs typeface="Nazanin" pitchFamily="2" charset="0"/>
              </a:rPr>
              <a:t>الف : مدل حد اکثر</a:t>
            </a:r>
            <a:r>
              <a:rPr lang="fa-IR" altLang="en-US" sz="3600" b="1">
                <a:cs typeface="Nazanin" pitchFamily="2" charset="0"/>
              </a:rPr>
              <a:t>سازي</a:t>
            </a:r>
          </a:p>
          <a:p>
            <a:pPr algn="ctr" eaLnBrk="1" hangingPunct="1"/>
            <a:endParaRPr lang="fa-IR" altLang="en-US" sz="3600" b="1">
              <a:cs typeface="Nazanin" pitchFamily="2" charset="0"/>
            </a:endParaRPr>
          </a:p>
          <a:p>
            <a:pPr algn="ctr" eaLnBrk="1" hangingPunct="1">
              <a:buFontTx/>
              <a:buNone/>
            </a:pPr>
            <a:endParaRPr lang="fa-IR" altLang="en-US" sz="3600" b="1">
              <a:cs typeface="Nazanin" pitchFamily="2" charset="0"/>
            </a:endParaRPr>
          </a:p>
          <a:p>
            <a:pPr algn="ctr" eaLnBrk="1" hangingPunct="1"/>
            <a:r>
              <a:rPr lang="fa-IR" altLang="en-US" sz="2000">
                <a:cs typeface="Nazanin" pitchFamily="2" charset="0"/>
              </a:rPr>
              <a:t>1-</a:t>
            </a:r>
            <a:r>
              <a:rPr lang="ar-SA" altLang="en-US" sz="2000">
                <a:cs typeface="Nazanin" pitchFamily="2" charset="0"/>
              </a:rPr>
              <a:t>محدوديت کوچکتر مساوي را با اضافه کردن متغير کمکي تبديل به مساوي کنيد.</a:t>
            </a:r>
            <a:endParaRPr lang="fa-IR" altLang="en-US" sz="2000">
              <a:cs typeface="Nazanin" pitchFamily="2" charset="0"/>
            </a:endParaRPr>
          </a:p>
          <a:p>
            <a:pPr algn="ctr" eaLnBrk="1" hangingPunct="1"/>
            <a:endParaRPr lang="fa-IR" altLang="en-US" sz="2000">
              <a:cs typeface="Nazanin" pitchFamily="2" charset="0"/>
            </a:endParaRPr>
          </a:p>
          <a:p>
            <a:pPr algn="ctr" eaLnBrk="1" hangingPunct="1"/>
            <a:r>
              <a:rPr lang="fa-IR" altLang="en-US" sz="2000">
                <a:cs typeface="Nazanin" pitchFamily="2" charset="0"/>
              </a:rPr>
              <a:t>2-</a:t>
            </a:r>
            <a:r>
              <a:rPr lang="ar-SA" altLang="en-US" sz="2000">
                <a:cs typeface="Nazanin" pitchFamily="2" charset="0"/>
              </a:rPr>
              <a:t>محدوديت بزرگتر مساوي را با کم کردن متغير کمکي تبديل به مساوي کنيد.</a:t>
            </a:r>
            <a:r>
              <a:rPr lang="fa-IR" altLang="en-US" sz="2000">
                <a:cs typeface="Nazanin" pitchFamily="2" charset="0"/>
              </a:rPr>
              <a:t>  </a:t>
            </a:r>
          </a:p>
          <a:p>
            <a:pPr algn="ctr" eaLnBrk="1" hangingPunct="1"/>
            <a:endParaRPr lang="fa-IR" altLang="en-US" sz="2000">
              <a:cs typeface="Nazanin" pitchFamily="2" charset="0"/>
            </a:endParaRPr>
          </a:p>
          <a:p>
            <a:pPr algn="ctr" eaLnBrk="1" hangingPunct="1"/>
            <a:r>
              <a:rPr lang="fa-IR" altLang="en-US" sz="2000">
                <a:cs typeface="Nazanin" pitchFamily="2" charset="0"/>
              </a:rPr>
              <a:t>3-</a:t>
            </a:r>
            <a:r>
              <a:rPr lang="ar-SA" altLang="en-US" sz="2000">
                <a:cs typeface="Nazanin" pitchFamily="2" charset="0"/>
              </a:rPr>
              <a:t>محدوديت مساوي را عينا بنويسيد.</a:t>
            </a:r>
            <a:r>
              <a:rPr lang="fa-IR" altLang="en-US" sz="2000">
                <a:cs typeface="Nazanin" pitchFamily="2" charset="0"/>
              </a:rPr>
              <a:t>                                                  </a:t>
            </a:r>
          </a:p>
          <a:p>
            <a:pPr algn="ctr" eaLnBrk="1" hangingPunct="1"/>
            <a:br>
              <a:rPr lang="fa-IR" altLang="en-US">
                <a:cs typeface="Nazanin" pitchFamily="2" charset="0"/>
              </a:rPr>
            </a:br>
            <a:endParaRPr lang="en-US" altLang="en-US">
              <a:cs typeface="Nazanin" pitchFamily="2"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ar-SA" altLang="en-US" sz="3200" b="1">
                <a:cs typeface="Nazanin" pitchFamily="2" charset="0"/>
              </a:rPr>
              <a:t> </a:t>
            </a:r>
            <a:r>
              <a:rPr lang="ar-SA" altLang="en-US" sz="2800" b="1">
                <a:cs typeface="Nazanin" pitchFamily="2" charset="0"/>
              </a:rPr>
              <a:t>تبديل مدل برنامه ريزي خطي به شکل استاندارد</a:t>
            </a:r>
            <a:r>
              <a:rPr lang="ar-SA" altLang="en-US" sz="3200" b="1">
                <a:cs typeface="Nazanin" pitchFamily="2" charset="0"/>
              </a:rPr>
              <a:t>.</a:t>
            </a:r>
            <a:endParaRPr lang="en-US" altLang="en-US" sz="3200" b="1">
              <a:cs typeface="Nazanin" pitchFamily="2" charset="0"/>
            </a:endParaRPr>
          </a:p>
        </p:txBody>
      </p:sp>
      <p:sp>
        <p:nvSpPr>
          <p:cNvPr id="110595" name="Rectangle 3"/>
          <p:cNvSpPr>
            <a:spLocks noGrp="1" noChangeArrowheads="1"/>
          </p:cNvSpPr>
          <p:nvPr>
            <p:ph type="body" idx="1"/>
          </p:nvPr>
        </p:nvSpPr>
        <p:spPr/>
        <p:txBody>
          <a:bodyPr/>
          <a:lstStyle/>
          <a:p>
            <a:pPr algn="ctr" eaLnBrk="1" hangingPunct="1"/>
            <a:r>
              <a:rPr lang="ar-SA" altLang="en-US" sz="3600" b="1">
                <a:cs typeface="Nazanin" pitchFamily="2" charset="0"/>
              </a:rPr>
              <a:t>ب:مدل حداقل سازي</a:t>
            </a:r>
            <a:endParaRPr lang="fa-IR" altLang="en-US" sz="3600" b="1">
              <a:cs typeface="Nazanin" pitchFamily="2" charset="0"/>
            </a:endParaRPr>
          </a:p>
          <a:p>
            <a:pPr algn="ctr" eaLnBrk="1" hangingPunct="1"/>
            <a:r>
              <a:rPr lang="fa-IR" altLang="en-US">
                <a:cs typeface="Nazanin" pitchFamily="2" charset="0"/>
              </a:rPr>
              <a:t> </a:t>
            </a:r>
            <a:r>
              <a:rPr lang="fa-IR" altLang="en-US" sz="2000">
                <a:cs typeface="Nazanin" pitchFamily="2" charset="0"/>
              </a:rPr>
              <a:t>1 - </a:t>
            </a:r>
            <a:r>
              <a:rPr lang="ar-SA" altLang="en-US" sz="2000">
                <a:cs typeface="Nazanin" pitchFamily="2" charset="0"/>
              </a:rPr>
              <a:t>طرفين تابع هدف را در 1- ضرب نموده و آانرا بصورت حد اکثر سازي بنويسيد.</a:t>
            </a:r>
            <a:endParaRPr lang="fa-IR" altLang="en-US" sz="2000">
              <a:cs typeface="Nazanin" pitchFamily="2" charset="0"/>
            </a:endParaRPr>
          </a:p>
          <a:p>
            <a:pPr algn="ctr" eaLnBrk="1" hangingPunct="1"/>
            <a:endParaRPr lang="fa-IR" altLang="en-US" sz="2000">
              <a:cs typeface="Nazanin" pitchFamily="2" charset="0"/>
            </a:endParaRPr>
          </a:p>
          <a:p>
            <a:pPr algn="ctr" eaLnBrk="1" hangingPunct="1"/>
            <a:r>
              <a:rPr lang="fa-IR" altLang="en-US" sz="2000">
                <a:cs typeface="Nazanin" pitchFamily="2" charset="0"/>
              </a:rPr>
              <a:t>    2 - </a:t>
            </a:r>
            <a:r>
              <a:rPr lang="ar-SA" altLang="en-US" sz="2000">
                <a:cs typeface="Nazanin" pitchFamily="2" charset="0"/>
              </a:rPr>
              <a:t>محدوديت کوچکتر مساوي را با اضافه کردن متغير کمکي تبديل به مساوي کنيد.</a:t>
            </a:r>
            <a:r>
              <a:rPr lang="fa-IR" altLang="en-US" sz="2000">
                <a:cs typeface="Nazanin" pitchFamily="2" charset="0"/>
              </a:rPr>
              <a:t>    </a:t>
            </a:r>
          </a:p>
          <a:p>
            <a:pPr algn="ctr" eaLnBrk="1" hangingPunct="1"/>
            <a:endParaRPr lang="fa-IR" altLang="en-US" sz="2000">
              <a:cs typeface="Nazanin" pitchFamily="2" charset="0"/>
            </a:endParaRPr>
          </a:p>
          <a:p>
            <a:pPr algn="ctr" eaLnBrk="1" hangingPunct="1"/>
            <a:r>
              <a:rPr lang="ar-SA" altLang="en-US" sz="2000">
                <a:cs typeface="Nazanin" pitchFamily="2" charset="0"/>
              </a:rPr>
              <a:t>3- محدوديت بزرگتر مساوي را با کم کردن متغير کمکي تبديل به مساوي کنيد.</a:t>
            </a:r>
            <a:r>
              <a:rPr lang="fa-IR" altLang="en-US" sz="2000">
                <a:cs typeface="Nazanin" pitchFamily="2" charset="0"/>
              </a:rPr>
              <a:t>      </a:t>
            </a:r>
          </a:p>
          <a:p>
            <a:pPr algn="ctr" eaLnBrk="1" hangingPunct="1"/>
            <a:endParaRPr lang="fa-IR" altLang="en-US" sz="2000">
              <a:cs typeface="Nazanin" pitchFamily="2" charset="0"/>
            </a:endParaRPr>
          </a:p>
          <a:p>
            <a:pPr algn="ctr" eaLnBrk="1" hangingPunct="1"/>
            <a:r>
              <a:rPr lang="fa-IR" altLang="en-US" sz="2000">
                <a:cs typeface="Nazanin" pitchFamily="2" charset="0"/>
              </a:rPr>
              <a:t>  </a:t>
            </a:r>
            <a:r>
              <a:rPr lang="ar-SA" altLang="en-US" sz="2000">
                <a:cs typeface="Nazanin" pitchFamily="2" charset="0"/>
              </a:rPr>
              <a:t>4 - محدوديت مساوي را عينا بنو</a:t>
            </a:r>
            <a:r>
              <a:rPr lang="fa-IR" altLang="en-US" sz="2000">
                <a:cs typeface="Nazanin" pitchFamily="2" charset="0"/>
              </a:rPr>
              <a:t>يسيد                                                        </a:t>
            </a:r>
            <a:r>
              <a:rPr lang="en-US" altLang="en-US">
                <a:cs typeface="Nazanin" pitchFamily="2" charset="0"/>
              </a:rPr>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ar-SA" altLang="en-US" sz="2800" b="1">
                <a:cs typeface="Nazanin" pitchFamily="2" charset="0"/>
              </a:rPr>
              <a:t>روش سيمپلکس</a:t>
            </a:r>
            <a:r>
              <a:rPr lang="en-US" altLang="en-US">
                <a:cs typeface="Nazanin" pitchFamily="2" charset="0"/>
              </a:rPr>
              <a:t> </a:t>
            </a:r>
          </a:p>
        </p:txBody>
      </p:sp>
      <p:sp>
        <p:nvSpPr>
          <p:cNvPr id="111619" name="Rectangle 3"/>
          <p:cNvSpPr>
            <a:spLocks noGrp="1" noChangeArrowheads="1"/>
          </p:cNvSpPr>
          <p:nvPr>
            <p:ph type="body" idx="1"/>
          </p:nvPr>
        </p:nvSpPr>
        <p:spPr>
          <a:xfrm>
            <a:off x="457200" y="3141663"/>
            <a:ext cx="8229600" cy="2984500"/>
          </a:xfrm>
        </p:spPr>
        <p:txBody>
          <a:bodyPr/>
          <a:lstStyle/>
          <a:p>
            <a:pPr algn="ctr" eaLnBrk="1" hangingPunct="1"/>
            <a:r>
              <a:rPr lang="ar-SA" altLang="en-US">
                <a:cs typeface="Nazanin" pitchFamily="2" charset="0"/>
              </a:rPr>
              <a:t>مجموعه اي از مراحل رياضي براي حل يک مسئله برنامه ريزي خطي که در يک جدول که به تابلوي سيمبلکس معروف است انجام ميگيرد.</a:t>
            </a:r>
            <a:r>
              <a:rPr lang="en-US" altLang="en-US">
                <a:cs typeface="Nazanin" pitchFamily="2" charset="0"/>
              </a:rPr>
              <a:t>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ar-SA" altLang="en-US">
                <a:cs typeface="Nazanin" pitchFamily="2" charset="0"/>
              </a:rPr>
              <a:t>مثال</a:t>
            </a:r>
            <a:r>
              <a:rPr lang="en-US" altLang="en-US">
                <a:cs typeface="Nazanin" pitchFamily="2" charset="0"/>
              </a:rPr>
              <a:t> </a:t>
            </a:r>
          </a:p>
        </p:txBody>
      </p:sp>
      <p:sp>
        <p:nvSpPr>
          <p:cNvPr id="112643" name="Rectangle 3"/>
          <p:cNvSpPr>
            <a:spLocks noGrp="1" noChangeArrowheads="1"/>
          </p:cNvSpPr>
          <p:nvPr>
            <p:ph type="body" idx="1"/>
          </p:nvPr>
        </p:nvSpPr>
        <p:spPr>
          <a:xfrm>
            <a:off x="457200" y="2636838"/>
            <a:ext cx="8229600" cy="3489325"/>
          </a:xfrm>
        </p:spPr>
        <p:txBody>
          <a:bodyPr/>
          <a:lstStyle/>
          <a:p>
            <a:pPr eaLnBrk="1" hangingPunct="1">
              <a:buFontTx/>
              <a:buNone/>
            </a:pPr>
            <a:r>
              <a:rPr lang="en-US" altLang="en-US">
                <a:cs typeface="Nazanin" pitchFamily="2" charset="0"/>
              </a:rPr>
              <a:t>Max Z =40X1+ 50 X2+0S1+0S2</a:t>
            </a:r>
          </a:p>
          <a:p>
            <a:pPr eaLnBrk="1" hangingPunct="1">
              <a:buFontTx/>
              <a:buNone/>
            </a:pPr>
            <a:r>
              <a:rPr lang="en-US" altLang="en-US">
                <a:cs typeface="Nazanin" pitchFamily="2" charset="0"/>
              </a:rPr>
              <a:t>S</a:t>
            </a:r>
            <a:r>
              <a:rPr lang="fa-IR" altLang="en-US">
                <a:cs typeface="Nazanin" pitchFamily="2" charset="0"/>
              </a:rPr>
              <a:t> </a:t>
            </a:r>
            <a:r>
              <a:rPr lang="en-US" altLang="en-US">
                <a:cs typeface="Nazanin" pitchFamily="2" charset="0"/>
              </a:rPr>
              <a:t>.to :   </a:t>
            </a:r>
            <a:endParaRPr lang="fa-IR" altLang="en-US">
              <a:cs typeface="Nazanin" pitchFamily="2" charset="0"/>
            </a:endParaRPr>
          </a:p>
          <a:p>
            <a:pPr eaLnBrk="1" hangingPunct="1">
              <a:buFontTx/>
              <a:buNone/>
            </a:pPr>
            <a:r>
              <a:rPr lang="en-US" altLang="en-US">
                <a:cs typeface="Nazanin" pitchFamily="2" charset="0"/>
              </a:rPr>
              <a:t>           X1+X2+S1 = 40  </a:t>
            </a:r>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4X1+3X2+ S2 = 120</a:t>
            </a:r>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X1,X2,S1,S2 </a:t>
            </a:r>
            <a:r>
              <a:rPr lang="en-US" altLang="en-US"/>
              <a:t>≥</a:t>
            </a:r>
            <a:r>
              <a:rPr lang="en-US" altLang="en-US">
                <a:cs typeface="Nazanin" pitchFamily="2" charset="0"/>
              </a:rPr>
              <a:t> 0</a:t>
            </a:r>
            <a:r>
              <a:rPr lang="fa-IR" altLang="en-US">
                <a:cs typeface="Nazanin" pitchFamily="2" charset="0"/>
              </a:rPr>
              <a:t>   </a:t>
            </a:r>
            <a:endParaRPr lang="en-US" altLang="en-US">
              <a:cs typeface="Nazanin" pitchFamily="2"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ar-SA" altLang="en-US" sz="2800" b="1">
                <a:cs typeface="Nazanin" pitchFamily="2" charset="0"/>
              </a:rPr>
              <a:t>تابلوي اوليه سيمپلکس</a:t>
            </a:r>
            <a:endParaRPr lang="en-US" altLang="en-US" sz="2800" b="1">
              <a:cs typeface="Nazanin" pitchFamily="2" charset="0"/>
            </a:endParaRPr>
          </a:p>
        </p:txBody>
      </p:sp>
      <p:sp>
        <p:nvSpPr>
          <p:cNvPr id="113667" name="Rectangle 71"/>
          <p:cNvSpPr>
            <a:spLocks noGrp="1" noChangeArrowheads="1"/>
          </p:cNvSpPr>
          <p:nvPr>
            <p:ph sz="half" idx="1"/>
          </p:nvPr>
        </p:nvSpPr>
        <p:spPr>
          <a:xfrm>
            <a:off x="457200" y="1600200"/>
            <a:ext cx="8362950" cy="4525963"/>
          </a:xfrm>
        </p:spPr>
        <p:txBody>
          <a:bodyPr/>
          <a:lstStyle/>
          <a:p>
            <a:pPr algn="r" rtl="1" eaLnBrk="1" hangingPunct="1">
              <a:buFontTx/>
              <a:buNone/>
            </a:pPr>
            <a:r>
              <a:rPr lang="fa-IR" altLang="en-US"/>
              <a:t> </a:t>
            </a:r>
            <a:r>
              <a:rPr lang="en-US" altLang="en-US"/>
              <a:t> </a:t>
            </a:r>
          </a:p>
        </p:txBody>
      </p:sp>
      <p:sp>
        <p:nvSpPr>
          <p:cNvPr id="113668" name="Text Box 47"/>
          <p:cNvSpPr txBox="1">
            <a:spLocks noChangeArrowheads="1"/>
          </p:cNvSpPr>
          <p:nvPr/>
        </p:nvSpPr>
        <p:spPr bwMode="auto">
          <a:xfrm>
            <a:off x="3203575" y="2852738"/>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Z</a:t>
            </a:r>
          </a:p>
        </p:txBody>
      </p:sp>
      <p:sp>
        <p:nvSpPr>
          <p:cNvPr id="113669" name="Text Box 48"/>
          <p:cNvSpPr txBox="1">
            <a:spLocks noChangeArrowheads="1"/>
          </p:cNvSpPr>
          <p:nvPr/>
        </p:nvSpPr>
        <p:spPr bwMode="auto">
          <a:xfrm>
            <a:off x="3779838" y="2852738"/>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113670" name="Text Box 49"/>
          <p:cNvSpPr txBox="1">
            <a:spLocks noChangeArrowheads="1"/>
          </p:cNvSpPr>
          <p:nvPr/>
        </p:nvSpPr>
        <p:spPr bwMode="auto">
          <a:xfrm>
            <a:off x="4427538" y="2852738"/>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113671" name="Text Box 50"/>
          <p:cNvSpPr txBox="1">
            <a:spLocks noChangeArrowheads="1"/>
          </p:cNvSpPr>
          <p:nvPr/>
        </p:nvSpPr>
        <p:spPr bwMode="auto">
          <a:xfrm>
            <a:off x="5148263" y="2852738"/>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S1</a:t>
            </a:r>
          </a:p>
        </p:txBody>
      </p:sp>
      <p:sp>
        <p:nvSpPr>
          <p:cNvPr id="113672" name="Text Box 51"/>
          <p:cNvSpPr txBox="1">
            <a:spLocks noChangeArrowheads="1"/>
          </p:cNvSpPr>
          <p:nvPr/>
        </p:nvSpPr>
        <p:spPr bwMode="auto">
          <a:xfrm>
            <a:off x="5940425" y="2852738"/>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S2</a:t>
            </a:r>
          </a:p>
        </p:txBody>
      </p:sp>
      <p:sp>
        <p:nvSpPr>
          <p:cNvPr id="113673" name="Text Box 102"/>
          <p:cNvSpPr txBox="1">
            <a:spLocks noChangeArrowheads="1"/>
          </p:cNvSpPr>
          <p:nvPr/>
        </p:nvSpPr>
        <p:spPr bwMode="auto">
          <a:xfrm>
            <a:off x="4911725" y="31591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sz="2400"/>
          </a:p>
        </p:txBody>
      </p:sp>
      <p:graphicFrame>
        <p:nvGraphicFramePr>
          <p:cNvPr id="134267" name="Group 123"/>
          <p:cNvGraphicFramePr>
            <a:graphicFrameLocks noGrp="1"/>
          </p:cNvGraphicFramePr>
          <p:nvPr>
            <p:ph sz="half" idx="2"/>
          </p:nvPr>
        </p:nvGraphicFramePr>
        <p:xfrm>
          <a:off x="1187450" y="2708275"/>
          <a:ext cx="7354888" cy="3132138"/>
        </p:xfrm>
        <a:graphic>
          <a:graphicData uri="http://schemas.openxmlformats.org/drawingml/2006/table">
            <a:tbl>
              <a:tblPr/>
              <a:tblGrid>
                <a:gridCol w="1800225">
                  <a:extLst>
                    <a:ext uri="{9D8B030D-6E8A-4147-A177-3AD203B41FA5}">
                      <a16:colId xmlns:a16="http://schemas.microsoft.com/office/drawing/2014/main" val="20000"/>
                    </a:ext>
                  </a:extLst>
                </a:gridCol>
                <a:gridCol w="3527425">
                  <a:extLst>
                    <a:ext uri="{9D8B030D-6E8A-4147-A177-3AD203B41FA5}">
                      <a16:colId xmlns:a16="http://schemas.microsoft.com/office/drawing/2014/main" val="20001"/>
                    </a:ext>
                  </a:extLst>
                </a:gridCol>
                <a:gridCol w="2027238">
                  <a:extLst>
                    <a:ext uri="{9D8B030D-6E8A-4147-A177-3AD203B41FA5}">
                      <a16:colId xmlns:a16="http://schemas.microsoft.com/office/drawing/2014/main" val="20002"/>
                    </a:ext>
                  </a:extLst>
                </a:gridCol>
              </a:tblGrid>
              <a:tr h="7011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0" u="none" strike="noStrike" cap="none" normalizeH="0" baseline="0">
                          <a:ln>
                            <a:noFill/>
                          </a:ln>
                          <a:solidFill>
                            <a:schemeClr val="tx1"/>
                          </a:solidFill>
                          <a:effectLst/>
                          <a:latin typeface="Arial" charset="0"/>
                          <a:cs typeface="Arial" charset="0"/>
                        </a:rPr>
                        <a:t>مقادير سمت راست      </a:t>
                      </a:r>
                      <a:endParaRPr kumimoji="0" lang="en-US" sz="2000" b="1" i="0" u="none" strike="noStrike" cap="none" normalizeH="0" baseline="0">
                        <a:ln>
                          <a:noFill/>
                        </a:ln>
                        <a:solidFill>
                          <a:schemeClr val="tx1"/>
                        </a:solidFill>
                        <a:effectLst/>
                        <a:latin typeface="Arial" charset="0"/>
                        <a:cs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09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a-IR" altLang="en-US" sz="2400" b="1">
                <a:cs typeface="Nazanin" pitchFamily="2" charset="0"/>
              </a:rPr>
              <a:t> </a:t>
            </a:r>
            <a:r>
              <a:rPr lang="fa-IR" altLang="en-US" sz="2000">
                <a:cs typeface="Nazanin" pitchFamily="2" charset="0"/>
              </a:rPr>
              <a:t>    </a:t>
            </a:r>
            <a:endParaRPr lang="en-US" altLang="en-US" sz="2000">
              <a:cs typeface="Nazanin" pitchFamily="2" charset="0"/>
            </a:endParaRPr>
          </a:p>
        </p:txBody>
      </p:sp>
      <p:sp>
        <p:nvSpPr>
          <p:cNvPr id="13315" name="Rectangle 3"/>
          <p:cNvSpPr>
            <a:spLocks noGrp="1" noChangeArrowheads="1"/>
          </p:cNvSpPr>
          <p:nvPr>
            <p:ph type="body" idx="1"/>
          </p:nvPr>
        </p:nvSpPr>
        <p:spPr/>
        <p:txBody>
          <a:bodyPr/>
          <a:lstStyle/>
          <a:p>
            <a:pPr eaLnBrk="1" hangingPunct="1">
              <a:buFontTx/>
              <a:buNone/>
            </a:pPr>
            <a:endParaRPr lang="fa-IR" altLang="en-US" sz="4000">
              <a:cs typeface="Nazanin" pitchFamily="2" charset="0"/>
            </a:endParaRPr>
          </a:p>
          <a:p>
            <a:pPr eaLnBrk="1" hangingPunct="1"/>
            <a:r>
              <a:rPr lang="fa-IR" altLang="en-US" sz="3600" i="1">
                <a:cs typeface="Nazanin" pitchFamily="2" charset="0"/>
              </a:rPr>
              <a:t>-تعر يف                                 </a:t>
            </a:r>
          </a:p>
          <a:p>
            <a:pPr eaLnBrk="1" hangingPunct="1"/>
            <a:r>
              <a:rPr lang="fa-IR" altLang="en-US" sz="3600" i="1">
                <a:cs typeface="Nazanin" pitchFamily="2" charset="0"/>
              </a:rPr>
              <a:t>-اجزاي سيستم  :                        </a:t>
            </a:r>
          </a:p>
          <a:p>
            <a:pPr eaLnBrk="1" hangingPunct="1"/>
            <a:r>
              <a:rPr lang="fa-IR" altLang="en-US" i="1">
                <a:cs typeface="Nazanin" pitchFamily="2" charset="0"/>
              </a:rPr>
              <a:t> 1- داده ها                    </a:t>
            </a:r>
          </a:p>
          <a:p>
            <a:pPr eaLnBrk="1" hangingPunct="1"/>
            <a:r>
              <a:rPr lang="fa-IR" altLang="en-US" i="1">
                <a:cs typeface="Nazanin" pitchFamily="2" charset="0"/>
              </a:rPr>
              <a:t>2- پردازشگرها             </a:t>
            </a:r>
          </a:p>
          <a:p>
            <a:pPr eaLnBrk="1" hangingPunct="1"/>
            <a:r>
              <a:rPr lang="fa-IR" altLang="en-US" i="1">
                <a:cs typeface="Nazanin" pitchFamily="2" charset="0"/>
              </a:rPr>
              <a:t>3- ستانده ها</a:t>
            </a:r>
            <a:r>
              <a:rPr lang="fa-IR" altLang="en-US">
                <a:cs typeface="Nazanin" pitchFamily="2" charset="0"/>
              </a:rPr>
              <a:t>                 </a:t>
            </a:r>
            <a:endParaRPr lang="en-US" altLang="en-US">
              <a:cs typeface="Nazanin" pitchFamily="2" charset="0"/>
            </a:endParaRPr>
          </a:p>
        </p:txBody>
      </p:sp>
      <p:sp>
        <p:nvSpPr>
          <p:cNvPr id="13316" name="Rectangle 4"/>
          <p:cNvSpPr>
            <a:spLocks noChangeArrowheads="1"/>
          </p:cNvSpPr>
          <p:nvPr/>
        </p:nvSpPr>
        <p:spPr bwMode="auto">
          <a:xfrm>
            <a:off x="4211638" y="404813"/>
            <a:ext cx="1755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نگاه سيستمي</a:t>
            </a:r>
            <a:endParaRPr lang="en-US" altLang="en-US" sz="2800" b="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ar-SA" altLang="en-US" sz="2800" b="1">
                <a:cs typeface="Nazanin" pitchFamily="2" charset="0"/>
              </a:rPr>
              <a:t>شرح تابلوي سيمپلکس</a:t>
            </a:r>
            <a:endParaRPr lang="en-US" altLang="en-US" sz="2800" b="1">
              <a:cs typeface="Nazanin" pitchFamily="2" charset="0"/>
            </a:endParaRPr>
          </a:p>
        </p:txBody>
      </p:sp>
      <p:sp>
        <p:nvSpPr>
          <p:cNvPr id="114691" name="Rectangle 3"/>
          <p:cNvSpPr>
            <a:spLocks noGrp="1" noChangeArrowheads="1"/>
          </p:cNvSpPr>
          <p:nvPr>
            <p:ph type="body" idx="1"/>
          </p:nvPr>
        </p:nvSpPr>
        <p:spPr/>
        <p:txBody>
          <a:bodyPr/>
          <a:lstStyle/>
          <a:p>
            <a:pPr algn="ctr" eaLnBrk="1" hangingPunct="1"/>
            <a:endParaRPr lang="fa-IR" altLang="en-US">
              <a:cs typeface="Nazanin" pitchFamily="2" charset="0"/>
            </a:endParaRPr>
          </a:p>
          <a:p>
            <a:pPr algn="ctr" eaLnBrk="1" hangingPunct="1"/>
            <a:r>
              <a:rPr lang="ar-SA" altLang="en-US">
                <a:cs typeface="Nazanin" pitchFamily="2" charset="0"/>
              </a:rPr>
              <a:t>ستون اول با عنوان متغير هاي اساسي ناميده ميشود.</a:t>
            </a:r>
            <a:endParaRPr lang="fa-IR" altLang="en-US">
              <a:cs typeface="Nazanin" pitchFamily="2" charset="0"/>
            </a:endParaRPr>
          </a:p>
          <a:p>
            <a:pPr algn="ctr" eaLnBrk="1" hangingPunct="1"/>
            <a:r>
              <a:rPr lang="ar-SA" altLang="en-US">
                <a:cs typeface="Nazanin" pitchFamily="2" charset="0"/>
              </a:rPr>
              <a:t>ستون آخر بيانگرمقادير سمت راستمعادلات مدل است.</a:t>
            </a:r>
            <a:endParaRPr lang="fa-IR" altLang="en-US">
              <a:cs typeface="Nazanin" pitchFamily="2" charset="0"/>
            </a:endParaRPr>
          </a:p>
          <a:p>
            <a:pPr algn="ctr" eaLnBrk="1" hangingPunct="1"/>
            <a:r>
              <a:rPr lang="ar-SA" altLang="en-US">
                <a:cs typeface="Nazanin" pitchFamily="2" charset="0"/>
              </a:rPr>
              <a:t>ستون وسط بيانگر نام متغير هاي مورد استفاده در مدل است.</a:t>
            </a:r>
            <a:endParaRPr lang="fa-IR" altLang="en-US">
              <a:cs typeface="Nazanin" pitchFamily="2" charset="0"/>
            </a:endParaRPr>
          </a:p>
          <a:p>
            <a:pPr algn="ctr" eaLnBrk="1" hangingPunct="1"/>
            <a:r>
              <a:rPr lang="ar-SA" altLang="en-US">
                <a:cs typeface="Nazanin" pitchFamily="2" charset="0"/>
              </a:rPr>
              <a:t>سطر اول تابلو به ضرايب متغير ها در تابع هدف اختصاص دارد. اين سطر را سطر صفر مي گويند.</a:t>
            </a:r>
            <a:r>
              <a:rPr lang="en-US" altLang="en-US">
                <a:cs typeface="Nazanin" pitchFamily="2" charset="0"/>
              </a:rPr>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5"/>
          <p:cNvSpPr>
            <a:spLocks noGrp="1" noChangeArrowheads="1"/>
          </p:cNvSpPr>
          <p:nvPr>
            <p:ph type="title"/>
          </p:nvPr>
        </p:nvSpPr>
        <p:spPr/>
        <p:txBody>
          <a:bodyPr/>
          <a:lstStyle/>
          <a:p>
            <a:pPr eaLnBrk="1" hangingPunct="1"/>
            <a:r>
              <a:rPr lang="ar-SA" altLang="en-US" sz="2800" b="1">
                <a:cs typeface="Nazanin" pitchFamily="2" charset="0"/>
              </a:rPr>
              <a:t>تابلوي اوليه سيمپلکس</a:t>
            </a:r>
            <a:endParaRPr lang="en-US" altLang="en-US" sz="2800" b="1">
              <a:cs typeface="Nazanin" pitchFamily="2" charset="0"/>
            </a:endParaRPr>
          </a:p>
        </p:txBody>
      </p:sp>
      <p:graphicFrame>
        <p:nvGraphicFramePr>
          <p:cNvPr id="135224" name="Group 56"/>
          <p:cNvGraphicFramePr>
            <a:graphicFrameLocks noGrp="1"/>
          </p:cNvGraphicFramePr>
          <p:nvPr>
            <p:ph idx="1"/>
          </p:nvPr>
        </p:nvGraphicFramePr>
        <p:xfrm>
          <a:off x="395288" y="2708275"/>
          <a:ext cx="8229600" cy="3744913"/>
        </p:xfrm>
        <a:graphic>
          <a:graphicData uri="http://schemas.openxmlformats.org/drawingml/2006/table">
            <a:tbl>
              <a:tblPr/>
              <a:tblGrid>
                <a:gridCol w="1219200">
                  <a:extLst>
                    <a:ext uri="{9D8B030D-6E8A-4147-A177-3AD203B41FA5}">
                      <a16:colId xmlns:a16="http://schemas.microsoft.com/office/drawing/2014/main" val="20000"/>
                    </a:ext>
                  </a:extLst>
                </a:gridCol>
                <a:gridCol w="5313362">
                  <a:extLst>
                    <a:ext uri="{9D8B030D-6E8A-4147-A177-3AD203B41FA5}">
                      <a16:colId xmlns:a16="http://schemas.microsoft.com/office/drawing/2014/main" val="20001"/>
                    </a:ext>
                  </a:extLst>
                </a:gridCol>
                <a:gridCol w="1697038">
                  <a:extLst>
                    <a:ext uri="{9D8B030D-6E8A-4147-A177-3AD203B41FA5}">
                      <a16:colId xmlns:a16="http://schemas.microsoft.com/office/drawing/2014/main" val="20002"/>
                    </a:ext>
                  </a:extLst>
                </a:gridCol>
              </a:tblGrid>
              <a:tr h="874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40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5729" name="Text Box 44"/>
          <p:cNvSpPr txBox="1">
            <a:spLocks noChangeArrowheads="1"/>
          </p:cNvSpPr>
          <p:nvPr/>
        </p:nvSpPr>
        <p:spPr bwMode="auto">
          <a:xfrm>
            <a:off x="1979613" y="3141663"/>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Z</a:t>
            </a:r>
          </a:p>
        </p:txBody>
      </p:sp>
      <p:sp>
        <p:nvSpPr>
          <p:cNvPr id="115730" name="Text Box 45"/>
          <p:cNvSpPr txBox="1">
            <a:spLocks noChangeArrowheads="1"/>
          </p:cNvSpPr>
          <p:nvPr/>
        </p:nvSpPr>
        <p:spPr bwMode="auto">
          <a:xfrm>
            <a:off x="2700338" y="3141663"/>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115731" name="Text Box 46"/>
          <p:cNvSpPr txBox="1">
            <a:spLocks noChangeArrowheads="1"/>
          </p:cNvSpPr>
          <p:nvPr/>
        </p:nvSpPr>
        <p:spPr bwMode="auto">
          <a:xfrm>
            <a:off x="3419475" y="314166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115732" name="Text Box 47"/>
          <p:cNvSpPr txBox="1">
            <a:spLocks noChangeArrowheads="1"/>
          </p:cNvSpPr>
          <p:nvPr/>
        </p:nvSpPr>
        <p:spPr bwMode="auto">
          <a:xfrm>
            <a:off x="4356100" y="314166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S1</a:t>
            </a:r>
          </a:p>
        </p:txBody>
      </p:sp>
      <p:sp>
        <p:nvSpPr>
          <p:cNvPr id="115733" name="Text Box 48"/>
          <p:cNvSpPr txBox="1">
            <a:spLocks noChangeArrowheads="1"/>
          </p:cNvSpPr>
          <p:nvPr/>
        </p:nvSpPr>
        <p:spPr bwMode="auto">
          <a:xfrm>
            <a:off x="5292725" y="314166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S2</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ChangeArrowheads="1"/>
          </p:cNvSpPr>
          <p:nvPr/>
        </p:nvSpPr>
        <p:spPr bwMode="auto">
          <a:xfrm>
            <a:off x="369888" y="3140075"/>
            <a:ext cx="7967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1pPr>
            <a:lvl2pPr marL="742950" indent="-28575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9pPr>
          </a:lstStyle>
          <a:p>
            <a:pPr algn="r" rtl="1" eaLnBrk="1" hangingPunct="1"/>
            <a:r>
              <a:rPr lang="ar-SA" altLang="en-US" sz="2400"/>
              <a:t>تابلوي اوليه سيمپلکس بيانگر </a:t>
            </a:r>
            <a:r>
              <a:rPr lang="ar-SA" altLang="en-US" sz="3200" b="1"/>
              <a:t>مبدا مختصات</a:t>
            </a:r>
            <a:r>
              <a:rPr lang="ar-SA" altLang="en-US" sz="2400"/>
              <a:t> مدل برنامه ريزي خطي است </a:t>
            </a:r>
            <a:r>
              <a:rPr lang="fa-IR" altLang="en-US" sz="2400"/>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ar-SA" altLang="en-US" sz="2800" b="1">
                <a:cs typeface="Nazanin" pitchFamily="2" charset="0"/>
              </a:rPr>
              <a:t>پر کردن تابلوي سيمپلکس</a:t>
            </a:r>
            <a:endParaRPr lang="en-US" altLang="en-US" sz="2800" b="1">
              <a:cs typeface="Nazanin" pitchFamily="2" charset="0"/>
            </a:endParaRPr>
          </a:p>
        </p:txBody>
      </p:sp>
      <p:sp>
        <p:nvSpPr>
          <p:cNvPr id="117763" name="Rectangle 3"/>
          <p:cNvSpPr>
            <a:spLocks noGrp="1" noChangeArrowheads="1"/>
          </p:cNvSpPr>
          <p:nvPr>
            <p:ph type="body" idx="1"/>
          </p:nvPr>
        </p:nvSpPr>
        <p:spPr/>
        <p:txBody>
          <a:bodyPr/>
          <a:lstStyle/>
          <a:p>
            <a:pPr algn="ctr" eaLnBrk="1" hangingPunct="1"/>
            <a:endParaRPr lang="fa-IR" altLang="en-US">
              <a:cs typeface="Nazanin" pitchFamily="2" charset="0"/>
            </a:endParaRPr>
          </a:p>
          <a:p>
            <a:pPr algn="ctr" eaLnBrk="1" hangingPunct="1"/>
            <a:r>
              <a:rPr lang="ar-SA" altLang="en-US">
                <a:cs typeface="Nazanin" pitchFamily="2" charset="0"/>
              </a:rPr>
              <a:t>1) تعيين يک جواب موجه اساسي</a:t>
            </a:r>
            <a:r>
              <a:rPr lang="fa-IR" altLang="en-US">
                <a:cs typeface="Nazanin" pitchFamily="2" charset="0"/>
              </a:rPr>
              <a:t>                    </a:t>
            </a:r>
          </a:p>
          <a:p>
            <a:pPr algn="ctr" eaLnBrk="1" hangingPunct="1"/>
            <a:r>
              <a:rPr lang="ar-SA" altLang="en-US">
                <a:cs typeface="Nazanin" pitchFamily="2" charset="0"/>
              </a:rPr>
              <a:t>2 ) جواب موجه اوليه همواره مبدا مختصات است </a:t>
            </a:r>
            <a:r>
              <a:rPr lang="fa-IR" altLang="en-US">
                <a:cs typeface="Nazanin" pitchFamily="2" charset="0"/>
              </a:rPr>
              <a:t>  </a:t>
            </a:r>
          </a:p>
          <a:p>
            <a:pPr algn="ctr" eaLnBrk="1" hangingPunct="1"/>
            <a:r>
              <a:rPr lang="ar-SA" altLang="en-US">
                <a:cs typeface="Nazanin" pitchFamily="2" charset="0"/>
              </a:rPr>
              <a:t>متغيرهاي اساسي در تابلوي ا</a:t>
            </a:r>
            <a:r>
              <a:rPr lang="fa-IR" altLang="en-US">
                <a:cs typeface="Nazanin" pitchFamily="2" charset="0"/>
              </a:rPr>
              <a:t>وليه هستند</a:t>
            </a:r>
            <a:r>
              <a:rPr lang="en-US" altLang="en-US">
                <a:cs typeface="Nazanin" pitchFamily="2" charset="0"/>
              </a:rPr>
              <a:t>s1</a:t>
            </a:r>
            <a:r>
              <a:rPr lang="fa-IR" altLang="en-US">
                <a:cs typeface="Nazanin" pitchFamily="2" charset="0"/>
              </a:rPr>
              <a:t>و</a:t>
            </a:r>
            <a:r>
              <a:rPr lang="en-US" altLang="en-US">
                <a:cs typeface="Nazanin" pitchFamily="2" charset="0"/>
              </a:rPr>
              <a:t>s2</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5"/>
          <p:cNvSpPr>
            <a:spLocks noGrp="1" noChangeArrowheads="1"/>
          </p:cNvSpPr>
          <p:nvPr>
            <p:ph type="title"/>
          </p:nvPr>
        </p:nvSpPr>
        <p:spPr/>
        <p:txBody>
          <a:bodyPr/>
          <a:lstStyle/>
          <a:p>
            <a:pPr eaLnBrk="1" hangingPunct="1"/>
            <a:r>
              <a:rPr lang="ar-SA" altLang="en-US" sz="2800" b="1">
                <a:cs typeface="Nazanin" pitchFamily="2" charset="0"/>
              </a:rPr>
              <a:t>انتقال ضرايب فني به تابلو</a:t>
            </a:r>
            <a:endParaRPr lang="en-US" altLang="en-US" sz="2800" b="1">
              <a:cs typeface="Nazanin" pitchFamily="2" charset="0"/>
            </a:endParaRPr>
          </a:p>
        </p:txBody>
      </p:sp>
      <p:graphicFrame>
        <p:nvGraphicFramePr>
          <p:cNvPr id="136295" name="Group 103"/>
          <p:cNvGraphicFramePr>
            <a:graphicFrameLocks noGrp="1"/>
          </p:cNvGraphicFramePr>
          <p:nvPr>
            <p:ph sz="half" idx="2"/>
          </p:nvPr>
        </p:nvGraphicFramePr>
        <p:xfrm>
          <a:off x="971550" y="2565400"/>
          <a:ext cx="7566025" cy="2649538"/>
        </p:xfrm>
        <a:graphic>
          <a:graphicData uri="http://schemas.openxmlformats.org/drawingml/2006/table">
            <a:tbl>
              <a:tblPr/>
              <a:tblGrid>
                <a:gridCol w="2016125">
                  <a:extLst>
                    <a:ext uri="{9D8B030D-6E8A-4147-A177-3AD203B41FA5}">
                      <a16:colId xmlns:a16="http://schemas.microsoft.com/office/drawing/2014/main" val="20000"/>
                    </a:ext>
                  </a:extLst>
                </a:gridCol>
                <a:gridCol w="3506788">
                  <a:extLst>
                    <a:ext uri="{9D8B030D-6E8A-4147-A177-3AD203B41FA5}">
                      <a16:colId xmlns:a16="http://schemas.microsoft.com/office/drawing/2014/main" val="20001"/>
                    </a:ext>
                  </a:extLst>
                </a:gridCol>
                <a:gridCol w="2043112">
                  <a:extLst>
                    <a:ext uri="{9D8B030D-6E8A-4147-A177-3AD203B41FA5}">
                      <a16:colId xmlns:a16="http://schemas.microsoft.com/office/drawing/2014/main" val="20002"/>
                    </a:ext>
                  </a:extLst>
                </a:gridCol>
              </a:tblGrid>
              <a:tr h="6785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marT="46263" marB="462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S1   S2</a:t>
                      </a:r>
                    </a:p>
                  </a:txBody>
                  <a:tcPr marT="46263" marB="462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marT="46263" marB="462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710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S2</a:t>
                      </a:r>
                    </a:p>
                  </a:txBody>
                  <a:tcPr marT="46263" marB="462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800" b="0" i="0" u="none" strike="noStrike" cap="none" normalizeH="0" baseline="0">
                          <a:ln>
                            <a:noFill/>
                          </a:ln>
                          <a:solidFill>
                            <a:schemeClr val="tx1"/>
                          </a:solidFill>
                          <a:effectLst/>
                          <a:latin typeface="Arial" charset="0"/>
                          <a:cs typeface="Arial" charset="0"/>
                        </a:rPr>
                        <a:t>-40   -50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0    1      2      1    0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0    4      3      0    1</a:t>
                      </a:r>
                    </a:p>
                  </a:txBody>
                  <a:tcPr marT="46263" marB="462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40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120</a:t>
                      </a:r>
                    </a:p>
                  </a:txBody>
                  <a:tcPr marT="46263" marB="462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ar-SA" altLang="en-US" sz="2800" b="1">
                <a:cs typeface="Nazanin" pitchFamily="2" charset="0"/>
              </a:rPr>
              <a:t>طريقه نوشتن سطر صفر</a:t>
            </a:r>
            <a:endParaRPr lang="en-US" altLang="en-US" sz="2800" b="1">
              <a:cs typeface="Nazanin" pitchFamily="2" charset="0"/>
            </a:endParaRPr>
          </a:p>
        </p:txBody>
      </p:sp>
      <p:sp>
        <p:nvSpPr>
          <p:cNvPr id="119811" name="Rectangle 3"/>
          <p:cNvSpPr>
            <a:spLocks noGrp="1" noChangeArrowheads="1"/>
          </p:cNvSpPr>
          <p:nvPr>
            <p:ph type="body" idx="1"/>
          </p:nvPr>
        </p:nvSpPr>
        <p:spPr/>
        <p:txBody>
          <a:bodyPr/>
          <a:lstStyle/>
          <a:p>
            <a:pPr marL="609600" indent="-609600" algn="ctr" eaLnBrk="1" hangingPunct="1">
              <a:lnSpc>
                <a:spcPct val="90000"/>
              </a:lnSpc>
              <a:buFontTx/>
              <a:buNone/>
            </a:pPr>
            <a:endParaRPr lang="fa-IR" altLang="en-US">
              <a:cs typeface="Nazanin" pitchFamily="2" charset="0"/>
            </a:endParaRPr>
          </a:p>
          <a:p>
            <a:pPr marL="609600" indent="-609600" algn="ctr" eaLnBrk="1" hangingPunct="1">
              <a:lnSpc>
                <a:spcPct val="90000"/>
              </a:lnSpc>
            </a:pPr>
            <a:r>
              <a:rPr lang="ar-SA" altLang="en-US">
                <a:cs typeface="Nazanin" pitchFamily="2" charset="0"/>
              </a:rPr>
              <a:t>تابع هدف را به فرم حد اکثر سازي تبديل کنيد.</a:t>
            </a:r>
            <a:endParaRPr lang="fa-IR" altLang="en-US">
              <a:cs typeface="Nazanin" pitchFamily="2" charset="0"/>
            </a:endParaRPr>
          </a:p>
          <a:p>
            <a:pPr marL="609600" indent="-609600" algn="ctr" eaLnBrk="1" hangingPunct="1">
              <a:lnSpc>
                <a:spcPct val="90000"/>
              </a:lnSpc>
            </a:pPr>
            <a:r>
              <a:rPr lang="ar-SA" altLang="en-US">
                <a:cs typeface="Nazanin" pitchFamily="2" charset="0"/>
              </a:rPr>
              <a:t>مقادير سمت راست تابع هدف را به سمت چپ</a:t>
            </a:r>
            <a:r>
              <a:rPr lang="fa-IR" altLang="en-US">
                <a:cs typeface="Nazanin" pitchFamily="2" charset="0"/>
              </a:rPr>
              <a:t> </a:t>
            </a:r>
            <a:r>
              <a:rPr lang="ar-SA" altLang="en-US">
                <a:cs typeface="Nazanin" pitchFamily="2" charset="0"/>
              </a:rPr>
              <a:t>معادله انتقال دهيد.</a:t>
            </a:r>
            <a:endParaRPr lang="fa-IR" altLang="en-US">
              <a:cs typeface="Nazanin" pitchFamily="2" charset="0"/>
            </a:endParaRPr>
          </a:p>
          <a:p>
            <a:pPr marL="609600" indent="-609600" algn="ctr" eaLnBrk="1" hangingPunct="1">
              <a:lnSpc>
                <a:spcPct val="90000"/>
              </a:lnSpc>
              <a:buFontTx/>
              <a:buNone/>
            </a:pPr>
            <a:r>
              <a:rPr lang="fa-IR" altLang="en-US" sz="4000" b="1">
                <a:cs typeface="Nazanin" pitchFamily="2" charset="0"/>
              </a:rPr>
              <a:t>مثال</a:t>
            </a:r>
            <a:r>
              <a:rPr lang="fa-IR" altLang="en-US">
                <a:cs typeface="Nazanin" pitchFamily="2" charset="0"/>
              </a:rPr>
              <a:t>                                                          </a:t>
            </a:r>
          </a:p>
          <a:p>
            <a:pPr marL="609600" indent="-609600" algn="ctr" eaLnBrk="1" hangingPunct="1">
              <a:lnSpc>
                <a:spcPct val="90000"/>
              </a:lnSpc>
              <a:buFontTx/>
              <a:buNone/>
            </a:pPr>
            <a:r>
              <a:rPr lang="fa-IR" altLang="en-US">
                <a:cs typeface="Nazanin" pitchFamily="2" charset="0"/>
              </a:rPr>
              <a:t>                                                         </a:t>
            </a:r>
            <a:endParaRPr lang="en-US" altLang="en-US">
              <a:cs typeface="Nazanin" pitchFamily="2" charset="0"/>
            </a:endParaRPr>
          </a:p>
          <a:p>
            <a:pPr marL="609600" indent="-609600" eaLnBrk="1" hangingPunct="1">
              <a:lnSpc>
                <a:spcPct val="90000"/>
              </a:lnSpc>
              <a:buFontTx/>
              <a:buNone/>
            </a:pPr>
            <a:r>
              <a:rPr lang="en-US" altLang="en-US">
                <a:cs typeface="Nazanin" pitchFamily="2" charset="0"/>
              </a:rPr>
              <a:t>Max Z = 40X1+50X2+0S1+0S2</a:t>
            </a:r>
          </a:p>
          <a:p>
            <a:pPr marL="609600" indent="-609600" eaLnBrk="1" hangingPunct="1">
              <a:lnSpc>
                <a:spcPct val="90000"/>
              </a:lnSpc>
              <a:buFontTx/>
              <a:buNone/>
            </a:pPr>
            <a:r>
              <a:rPr lang="en-US" altLang="en-US">
                <a:cs typeface="Nazanin" pitchFamily="2" charset="0"/>
              </a:rPr>
              <a:t>                    Z-40X1-50X2 = 0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ar-SA" altLang="en-US" sz="2800" b="1">
                <a:cs typeface="Nazanin" pitchFamily="2" charset="0"/>
              </a:rPr>
              <a:t>متغيرهاي اساسي</a:t>
            </a:r>
            <a:endParaRPr lang="en-US" altLang="en-US" sz="2800" b="1">
              <a:cs typeface="Nazanin" pitchFamily="2" charset="0"/>
            </a:endParaRPr>
          </a:p>
        </p:txBody>
      </p:sp>
      <p:sp>
        <p:nvSpPr>
          <p:cNvPr id="120835" name="Rectangle 3"/>
          <p:cNvSpPr>
            <a:spLocks noGrp="1" noChangeArrowheads="1"/>
          </p:cNvSpPr>
          <p:nvPr>
            <p:ph type="body" idx="1"/>
          </p:nvPr>
        </p:nvSpPr>
        <p:spPr/>
        <p:txBody>
          <a:bodyPr/>
          <a:lstStyle/>
          <a:p>
            <a:pPr algn="ctr" eaLnBrk="1" hangingPunct="1"/>
            <a:r>
              <a:rPr lang="ar-SA" altLang="en-US">
                <a:cs typeface="Nazanin" pitchFamily="2" charset="0"/>
              </a:rPr>
              <a:t>در يک مدل از نوع حداکثر سازي با محدوديت هاي کوچکتر مساوي در تابلوي اول همواره متغيرهاي اساسي </a:t>
            </a:r>
            <a:r>
              <a:rPr lang="fa-IR" altLang="en-US">
                <a:cs typeface="Nazanin" pitchFamily="2" charset="0"/>
              </a:rPr>
              <a:t>(غيرصفر)</a:t>
            </a:r>
            <a:r>
              <a:rPr lang="ar-SA" altLang="en-US" b="1">
                <a:cs typeface="Nazanin" pitchFamily="2" charset="0"/>
              </a:rPr>
              <a:t>متغيرهاي کمکي</a:t>
            </a:r>
            <a:r>
              <a:rPr lang="ar-SA" altLang="en-US">
                <a:cs typeface="Nazanin" pitchFamily="2" charset="0"/>
              </a:rPr>
              <a:t> بوده و م</a:t>
            </a:r>
            <a:r>
              <a:rPr lang="fa-IR" altLang="en-US">
                <a:cs typeface="Nazanin" pitchFamily="2" charset="0"/>
              </a:rPr>
              <a:t>ت</a:t>
            </a:r>
            <a:r>
              <a:rPr lang="ar-SA" altLang="en-US">
                <a:cs typeface="Nazanin" pitchFamily="2" charset="0"/>
              </a:rPr>
              <a:t>غيرهاي تصميم </a:t>
            </a:r>
            <a:r>
              <a:rPr lang="fa-IR" altLang="en-US">
                <a:cs typeface="Nazanin" pitchFamily="2" charset="0"/>
              </a:rPr>
              <a:t>(بامقدارصفر)</a:t>
            </a:r>
            <a:r>
              <a:rPr lang="ar-SA" altLang="en-US">
                <a:cs typeface="Nazanin" pitchFamily="2" charset="0"/>
              </a:rPr>
              <a:t> </a:t>
            </a:r>
            <a:r>
              <a:rPr lang="fa-IR" altLang="en-US">
                <a:cs typeface="Nazanin" pitchFamily="2" charset="0"/>
              </a:rPr>
              <a:t>غير</a:t>
            </a:r>
            <a:r>
              <a:rPr lang="ar-SA" altLang="en-US">
                <a:cs typeface="Nazanin" pitchFamily="2" charset="0"/>
              </a:rPr>
              <a:t>اساس</a:t>
            </a:r>
            <a:r>
              <a:rPr lang="fa-IR" altLang="en-US">
                <a:cs typeface="Nazanin" pitchFamily="2" charset="0"/>
              </a:rPr>
              <a:t>ي ا</a:t>
            </a:r>
            <a:r>
              <a:rPr lang="ar-SA" altLang="en-US">
                <a:cs typeface="Nazanin" pitchFamily="2" charset="0"/>
              </a:rPr>
              <a:t>ند . </a:t>
            </a:r>
            <a:endParaRPr lang="en-US" altLang="en-US">
              <a:cs typeface="Nazanin" pitchFamily="2"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ar-SA" altLang="en-US" sz="2800" b="1">
                <a:cs typeface="Nazanin" pitchFamily="2" charset="0"/>
              </a:rPr>
              <a:t>انتخاب متغير ورودي</a:t>
            </a:r>
            <a:endParaRPr lang="en-US" altLang="en-US" sz="2800" b="1">
              <a:cs typeface="Nazanin" pitchFamily="2" charset="0"/>
            </a:endParaRPr>
          </a:p>
        </p:txBody>
      </p:sp>
      <p:sp>
        <p:nvSpPr>
          <p:cNvPr id="121859" name="Rectangle 3"/>
          <p:cNvSpPr>
            <a:spLocks noGrp="1" noChangeArrowheads="1"/>
          </p:cNvSpPr>
          <p:nvPr>
            <p:ph type="body" idx="1"/>
          </p:nvPr>
        </p:nvSpPr>
        <p:spPr/>
        <p:txBody>
          <a:bodyPr/>
          <a:lstStyle/>
          <a:p>
            <a:pPr algn="r" rtl="1" eaLnBrk="1" hangingPunct="1"/>
            <a:r>
              <a:rPr lang="ar-SA" altLang="en-US">
                <a:cs typeface="Nazanin" pitchFamily="2" charset="0"/>
              </a:rPr>
              <a:t>متغيري براي ورود انتخاب مي شود که داراي منفي ترين ضريب در رديف </a:t>
            </a:r>
            <a:r>
              <a:rPr lang="en-US" altLang="en-US">
                <a:cs typeface="Nazanin" pitchFamily="2" charset="0"/>
              </a:rPr>
              <a:t>z0</a:t>
            </a:r>
            <a:r>
              <a:rPr lang="ar-SA" altLang="en-US">
                <a:cs typeface="Nazanin" pitchFamily="2" charset="0"/>
              </a:rPr>
              <a:t> باشد . ستون مربوط به متغير ورودي را ستون لوله گويند . </a:t>
            </a:r>
            <a:endParaRPr lang="fa-IR" altLang="en-US">
              <a:cs typeface="Nazanin" pitchFamily="2" charset="0"/>
            </a:endParaRPr>
          </a:p>
          <a:p>
            <a:pPr algn="r" rtl="1" eaLnBrk="1" hangingPunct="1"/>
            <a:r>
              <a:rPr lang="ar-SA" altLang="en-US">
                <a:cs typeface="Nazanin" pitchFamily="2" charset="0"/>
              </a:rPr>
              <a:t>در مثال بالا : </a:t>
            </a:r>
            <a:r>
              <a:rPr lang="en-US" altLang="en-US">
                <a:cs typeface="Nazanin" pitchFamily="2" charset="0"/>
              </a:rPr>
              <a:t>x2</a:t>
            </a:r>
            <a:r>
              <a:rPr lang="ar-SA" altLang="en-US">
                <a:cs typeface="Nazanin" pitchFamily="2" charset="0"/>
              </a:rPr>
              <a:t> بدليل اينکه داراي ضريب 50- در مدامزا است متغير ورودي است . ستون مربوط </a:t>
            </a:r>
            <a:endParaRPr lang="fa-IR" altLang="en-US">
              <a:cs typeface="Nazanin" pitchFamily="2" charset="0"/>
            </a:endParaRPr>
          </a:p>
          <a:p>
            <a:pPr algn="r" rtl="1" eaLnBrk="1" hangingPunct="1"/>
            <a:r>
              <a:rPr lang="ar-SA" altLang="en-US">
                <a:cs typeface="Nazanin" pitchFamily="2" charset="0"/>
              </a:rPr>
              <a:t>مربوط به </a:t>
            </a:r>
            <a:r>
              <a:rPr lang="en-US" altLang="en-US">
                <a:cs typeface="Nazanin" pitchFamily="2" charset="0"/>
              </a:rPr>
              <a:t>x2</a:t>
            </a:r>
            <a:r>
              <a:rPr lang="ar-SA" altLang="en-US">
                <a:cs typeface="Nazanin" pitchFamily="2" charset="0"/>
              </a:rPr>
              <a:t> در تابلوي بالا ستون</a:t>
            </a:r>
            <a:r>
              <a:rPr lang="fa-IR" altLang="en-US">
                <a:cs typeface="Nazanin" pitchFamily="2" charset="0"/>
              </a:rPr>
              <a:t>   </a:t>
            </a:r>
            <a:r>
              <a:rPr lang="en-US" altLang="en-US">
                <a:cs typeface="Nazanin" pitchFamily="2" charset="0"/>
              </a:rPr>
              <a:t>2</a:t>
            </a:r>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3                                           </a:t>
            </a:r>
          </a:p>
        </p:txBody>
      </p:sp>
      <p:sp>
        <p:nvSpPr>
          <p:cNvPr id="121860" name="Line 5"/>
          <p:cNvSpPr>
            <a:spLocks noChangeShapeType="1"/>
          </p:cNvSpPr>
          <p:nvPr/>
        </p:nvSpPr>
        <p:spPr bwMode="auto">
          <a:xfrm>
            <a:off x="3419475" y="42926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61" name="Line 6"/>
          <p:cNvSpPr>
            <a:spLocks noChangeShapeType="1"/>
          </p:cNvSpPr>
          <p:nvPr/>
        </p:nvSpPr>
        <p:spPr bwMode="auto">
          <a:xfrm>
            <a:off x="3563938" y="4292600"/>
            <a:ext cx="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62" name="Line 7"/>
          <p:cNvSpPr>
            <a:spLocks noChangeShapeType="1"/>
          </p:cNvSpPr>
          <p:nvPr/>
        </p:nvSpPr>
        <p:spPr bwMode="auto">
          <a:xfrm>
            <a:off x="2987675" y="4292600"/>
            <a:ext cx="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2"/>
          <p:cNvSpPr>
            <a:spLocks noGrp="1" noChangeArrowheads="1"/>
          </p:cNvSpPr>
          <p:nvPr>
            <p:ph type="title"/>
          </p:nvPr>
        </p:nvSpPr>
        <p:spPr/>
        <p:txBody>
          <a:bodyPr/>
          <a:lstStyle/>
          <a:p>
            <a:pPr eaLnBrk="1" hangingPunct="1"/>
            <a:r>
              <a:rPr lang="ar-SA" altLang="en-US" sz="2800" b="1">
                <a:cs typeface="Nazanin" pitchFamily="2" charset="0"/>
              </a:rPr>
              <a:t>انتخاب متغير ورودي</a:t>
            </a:r>
            <a:endParaRPr lang="en-US" altLang="en-US" sz="2800" b="1">
              <a:cs typeface="Nazanin" pitchFamily="2" charset="0"/>
            </a:endParaRPr>
          </a:p>
        </p:txBody>
      </p:sp>
      <p:graphicFrame>
        <p:nvGraphicFramePr>
          <p:cNvPr id="172065" name="Group 33"/>
          <p:cNvGraphicFramePr>
            <a:graphicFrameLocks noGrp="1"/>
          </p:cNvGraphicFramePr>
          <p:nvPr>
            <p:ph sz="half" idx="2"/>
          </p:nvPr>
        </p:nvGraphicFramePr>
        <p:xfrm>
          <a:off x="1042988" y="2708275"/>
          <a:ext cx="7273925" cy="3417888"/>
        </p:xfrm>
        <a:graphic>
          <a:graphicData uri="http://schemas.openxmlformats.org/drawingml/2006/table">
            <a:tbl>
              <a:tblPr/>
              <a:tblGrid>
                <a:gridCol w="1746250">
                  <a:extLst>
                    <a:ext uri="{9D8B030D-6E8A-4147-A177-3AD203B41FA5}">
                      <a16:colId xmlns:a16="http://schemas.microsoft.com/office/drawing/2014/main" val="20000"/>
                    </a:ext>
                  </a:extLst>
                </a:gridCol>
                <a:gridCol w="3889375">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903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S1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14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800" b="0" i="0" u="none" strike="noStrike" cap="none" normalizeH="0" baseline="0">
                          <a:ln>
                            <a:noFill/>
                          </a:ln>
                          <a:solidFill>
                            <a:schemeClr val="tx1"/>
                          </a:solidFill>
                          <a:effectLst/>
                          <a:latin typeface="Arial" charset="0"/>
                          <a:cs typeface="Arial" charset="0"/>
                        </a:rPr>
                        <a:t>-40   -50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0    1       2     1    0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0    4       3     0    1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40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2897" name="Line 27"/>
          <p:cNvSpPr>
            <a:spLocks noChangeShapeType="1"/>
          </p:cNvSpPr>
          <p:nvPr/>
        </p:nvSpPr>
        <p:spPr bwMode="auto">
          <a:xfrm flipV="1">
            <a:off x="4211638" y="3716338"/>
            <a:ext cx="0" cy="73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898" name="Line 28"/>
          <p:cNvSpPr>
            <a:spLocks noChangeShapeType="1"/>
          </p:cNvSpPr>
          <p:nvPr/>
        </p:nvSpPr>
        <p:spPr bwMode="auto">
          <a:xfrm flipH="1">
            <a:off x="4067175" y="3716338"/>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899" name="Line 29"/>
          <p:cNvSpPr>
            <a:spLocks noChangeShapeType="1"/>
          </p:cNvSpPr>
          <p:nvPr/>
        </p:nvSpPr>
        <p:spPr bwMode="auto">
          <a:xfrm>
            <a:off x="4787900" y="3716338"/>
            <a:ext cx="0" cy="1657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00" name="Line 30"/>
          <p:cNvSpPr>
            <a:spLocks noChangeShapeType="1"/>
          </p:cNvSpPr>
          <p:nvPr/>
        </p:nvSpPr>
        <p:spPr bwMode="auto">
          <a:xfrm>
            <a:off x="4067175" y="3716338"/>
            <a:ext cx="0"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01" name="Line 31"/>
          <p:cNvSpPr>
            <a:spLocks noChangeShapeType="1"/>
          </p:cNvSpPr>
          <p:nvPr/>
        </p:nvSpPr>
        <p:spPr bwMode="auto">
          <a:xfrm>
            <a:off x="4067175" y="5373688"/>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Line 8"/>
          <p:cNvSpPr>
            <a:spLocks noChangeShapeType="1"/>
          </p:cNvSpPr>
          <p:nvPr/>
        </p:nvSpPr>
        <p:spPr bwMode="auto">
          <a:xfrm flipV="1">
            <a:off x="2700338" y="2349500"/>
            <a:ext cx="0" cy="2951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07" name="Line 9"/>
          <p:cNvSpPr>
            <a:spLocks noChangeShapeType="1"/>
          </p:cNvSpPr>
          <p:nvPr/>
        </p:nvSpPr>
        <p:spPr bwMode="auto">
          <a:xfrm>
            <a:off x="2700338" y="5300663"/>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08" name="Line 10"/>
          <p:cNvSpPr>
            <a:spLocks noChangeShapeType="1"/>
          </p:cNvSpPr>
          <p:nvPr/>
        </p:nvSpPr>
        <p:spPr bwMode="auto">
          <a:xfrm flipH="1" flipV="1">
            <a:off x="3779838" y="4868863"/>
            <a:ext cx="28733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09" name="Line 11"/>
          <p:cNvSpPr>
            <a:spLocks noChangeShapeType="1"/>
          </p:cNvSpPr>
          <p:nvPr/>
        </p:nvSpPr>
        <p:spPr bwMode="auto">
          <a:xfrm>
            <a:off x="2700338" y="3860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0" name="Line 12"/>
          <p:cNvSpPr>
            <a:spLocks noChangeShapeType="1"/>
          </p:cNvSpPr>
          <p:nvPr/>
        </p:nvSpPr>
        <p:spPr bwMode="auto">
          <a:xfrm>
            <a:off x="2700338" y="4365625"/>
            <a:ext cx="10795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1" name="Line 13"/>
          <p:cNvSpPr>
            <a:spLocks noChangeShapeType="1"/>
          </p:cNvSpPr>
          <p:nvPr/>
        </p:nvSpPr>
        <p:spPr bwMode="auto">
          <a:xfrm>
            <a:off x="2700338" y="3429000"/>
            <a:ext cx="1079500" cy="14398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912" name="Line 14"/>
          <p:cNvSpPr>
            <a:spLocks noChangeShapeType="1"/>
          </p:cNvSpPr>
          <p:nvPr/>
        </p:nvSpPr>
        <p:spPr bwMode="auto">
          <a:xfrm flipH="1" flipV="1">
            <a:off x="3779838" y="4868863"/>
            <a:ext cx="792162"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913" name="Line 15"/>
          <p:cNvSpPr>
            <a:spLocks noChangeShapeType="1"/>
          </p:cNvSpPr>
          <p:nvPr/>
        </p:nvSpPr>
        <p:spPr bwMode="auto">
          <a:xfrm>
            <a:off x="2700338" y="5373688"/>
            <a:ext cx="0"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4" name="Line 16"/>
          <p:cNvSpPr>
            <a:spLocks noChangeShapeType="1"/>
          </p:cNvSpPr>
          <p:nvPr/>
        </p:nvSpPr>
        <p:spPr bwMode="auto">
          <a:xfrm>
            <a:off x="2700338" y="5516563"/>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15" name="Line 17"/>
          <p:cNvSpPr>
            <a:spLocks noChangeShapeType="1"/>
          </p:cNvSpPr>
          <p:nvPr/>
        </p:nvSpPr>
        <p:spPr bwMode="auto">
          <a:xfrm flipH="1">
            <a:off x="2411413" y="5300663"/>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6" name="Line 18"/>
          <p:cNvSpPr>
            <a:spLocks noChangeShapeType="1"/>
          </p:cNvSpPr>
          <p:nvPr/>
        </p:nvSpPr>
        <p:spPr bwMode="auto">
          <a:xfrm flipV="1">
            <a:off x="2411413" y="4797425"/>
            <a:ext cx="0"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17" name="Text Box 19"/>
          <p:cNvSpPr txBox="1">
            <a:spLocks noChangeArrowheads="1"/>
          </p:cNvSpPr>
          <p:nvPr/>
        </p:nvSpPr>
        <p:spPr bwMode="auto">
          <a:xfrm>
            <a:off x="1958975" y="215106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123918" name="Text Box 20"/>
          <p:cNvSpPr txBox="1">
            <a:spLocks noChangeArrowheads="1"/>
          </p:cNvSpPr>
          <p:nvPr/>
        </p:nvSpPr>
        <p:spPr bwMode="auto">
          <a:xfrm>
            <a:off x="6856413" y="5032375"/>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123919" name="Text Box 21"/>
          <p:cNvSpPr txBox="1">
            <a:spLocks noChangeArrowheads="1"/>
          </p:cNvSpPr>
          <p:nvPr/>
        </p:nvSpPr>
        <p:spPr bwMode="auto">
          <a:xfrm>
            <a:off x="2176463" y="40243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20</a:t>
            </a:r>
          </a:p>
        </p:txBody>
      </p:sp>
      <p:sp>
        <p:nvSpPr>
          <p:cNvPr id="123920" name="Text Box 22"/>
          <p:cNvSpPr txBox="1">
            <a:spLocks noChangeArrowheads="1"/>
          </p:cNvSpPr>
          <p:nvPr/>
        </p:nvSpPr>
        <p:spPr bwMode="auto">
          <a:xfrm>
            <a:off x="3975100" y="54641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30</a:t>
            </a:r>
          </a:p>
        </p:txBody>
      </p:sp>
      <p:sp>
        <p:nvSpPr>
          <p:cNvPr id="123921" name="Text Box 23"/>
          <p:cNvSpPr txBox="1">
            <a:spLocks noChangeArrowheads="1"/>
          </p:cNvSpPr>
          <p:nvPr/>
        </p:nvSpPr>
        <p:spPr bwMode="auto">
          <a:xfrm>
            <a:off x="2824163" y="387985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A</a:t>
            </a:r>
          </a:p>
        </p:txBody>
      </p:sp>
      <p:sp>
        <p:nvSpPr>
          <p:cNvPr id="123922" name="Text Box 24"/>
          <p:cNvSpPr txBox="1">
            <a:spLocks noChangeArrowheads="1"/>
          </p:cNvSpPr>
          <p:nvPr/>
        </p:nvSpPr>
        <p:spPr bwMode="auto">
          <a:xfrm>
            <a:off x="4500563" y="46529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C</a:t>
            </a:r>
          </a:p>
        </p:txBody>
      </p:sp>
      <p:sp>
        <p:nvSpPr>
          <p:cNvPr id="123923" name="Text Box 25"/>
          <p:cNvSpPr txBox="1">
            <a:spLocks noChangeArrowheads="1"/>
          </p:cNvSpPr>
          <p:nvPr/>
        </p:nvSpPr>
        <p:spPr bwMode="auto">
          <a:xfrm>
            <a:off x="3779838" y="4292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B</a:t>
            </a:r>
          </a:p>
        </p:txBody>
      </p:sp>
      <p:sp>
        <p:nvSpPr>
          <p:cNvPr id="123924" name="Line 26"/>
          <p:cNvSpPr>
            <a:spLocks noChangeShapeType="1"/>
          </p:cNvSpPr>
          <p:nvPr/>
        </p:nvSpPr>
        <p:spPr bwMode="auto">
          <a:xfrm flipH="1">
            <a:off x="3563938" y="5013325"/>
            <a:ext cx="287337"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5" name="Line 27"/>
          <p:cNvSpPr>
            <a:spLocks noChangeShapeType="1"/>
          </p:cNvSpPr>
          <p:nvPr/>
        </p:nvSpPr>
        <p:spPr bwMode="auto">
          <a:xfrm flipH="1">
            <a:off x="3059113" y="4797425"/>
            <a:ext cx="504825"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6" name="Line 28"/>
          <p:cNvSpPr>
            <a:spLocks noChangeShapeType="1"/>
          </p:cNvSpPr>
          <p:nvPr/>
        </p:nvSpPr>
        <p:spPr bwMode="auto">
          <a:xfrm flipH="1">
            <a:off x="2700338" y="4581525"/>
            <a:ext cx="503237"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7" name="Line 29"/>
          <p:cNvSpPr>
            <a:spLocks noChangeShapeType="1"/>
          </p:cNvSpPr>
          <p:nvPr/>
        </p:nvSpPr>
        <p:spPr bwMode="auto">
          <a:xfrm flipH="1">
            <a:off x="2700338" y="4508500"/>
            <a:ext cx="21590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8" name="Rectangle 30"/>
          <p:cNvSpPr>
            <a:spLocks noGrp="1" noChangeArrowheads="1"/>
          </p:cNvSpPr>
          <p:nvPr>
            <p:ph type="title" idx="4294967295"/>
          </p:nvPr>
        </p:nvSpPr>
        <p:spPr>
          <a:xfrm>
            <a:off x="539750" y="260350"/>
            <a:ext cx="8229600" cy="1143000"/>
          </a:xfrm>
        </p:spPr>
        <p:txBody>
          <a:bodyPr/>
          <a:lstStyle/>
          <a:p>
            <a:pPr eaLnBrk="1" hangingPunct="1"/>
            <a:r>
              <a:rPr lang="fa-IR" altLang="en-US" sz="2800" b="1">
                <a:cs typeface="Nazanin" pitchFamily="2" charset="0"/>
              </a:rPr>
              <a:t>نمايش هندسي</a:t>
            </a:r>
            <a:endParaRPr lang="en-US" altLang="en-US" sz="2800" b="1">
              <a:cs typeface="Nazanin"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fa-IR" altLang="en-US" sz="2400" b="1">
                <a:cs typeface="Nazanin" pitchFamily="2" charset="0"/>
              </a:rPr>
              <a:t> </a:t>
            </a:r>
            <a:r>
              <a:rPr lang="fa-IR" altLang="en-US" sz="2000">
                <a:cs typeface="Nazanin" pitchFamily="2" charset="0"/>
              </a:rPr>
              <a:t>     </a:t>
            </a:r>
            <a:endParaRPr lang="en-US" altLang="en-US" sz="2000">
              <a:cs typeface="Nazanin" pitchFamily="2" charset="0"/>
            </a:endParaRPr>
          </a:p>
        </p:txBody>
      </p:sp>
      <p:sp>
        <p:nvSpPr>
          <p:cNvPr id="14339" name="Rectangle 3"/>
          <p:cNvSpPr>
            <a:spLocks noGrp="1" noChangeArrowheads="1"/>
          </p:cNvSpPr>
          <p:nvPr>
            <p:ph type="body" idx="1"/>
          </p:nvPr>
        </p:nvSpPr>
        <p:spPr/>
        <p:txBody>
          <a:bodyPr/>
          <a:lstStyle/>
          <a:p>
            <a:pPr eaLnBrk="1" hangingPunct="1">
              <a:buFontTx/>
              <a:buNone/>
            </a:pPr>
            <a:r>
              <a:rPr lang="fa-IR" altLang="en-US" sz="4000" b="1">
                <a:cs typeface="Nazanin" pitchFamily="2" charset="0"/>
              </a:rPr>
              <a:t> </a:t>
            </a:r>
            <a:r>
              <a:rPr lang="fa-IR" altLang="en-US" sz="4000">
                <a:cs typeface="Nazanin" pitchFamily="2" charset="0"/>
              </a:rPr>
              <a:t>                                            </a:t>
            </a:r>
          </a:p>
          <a:p>
            <a:pPr eaLnBrk="1" hangingPunct="1"/>
            <a:r>
              <a:rPr lang="fa-IR" altLang="en-US" i="1">
                <a:cs typeface="Nazanin" pitchFamily="2" charset="0"/>
              </a:rPr>
              <a:t>1-شمايلي                                             </a:t>
            </a:r>
          </a:p>
          <a:p>
            <a:pPr eaLnBrk="1" hangingPunct="1"/>
            <a:r>
              <a:rPr lang="fa-IR" altLang="en-US" i="1">
                <a:cs typeface="Nazanin" pitchFamily="2" charset="0"/>
              </a:rPr>
              <a:t>2-قياسي                                              </a:t>
            </a:r>
          </a:p>
          <a:p>
            <a:pPr eaLnBrk="1" hangingPunct="1"/>
            <a:r>
              <a:rPr lang="fa-IR" altLang="en-US" i="1">
                <a:cs typeface="Nazanin" pitchFamily="2" charset="0"/>
              </a:rPr>
              <a:t>3-رياضي</a:t>
            </a:r>
            <a:r>
              <a:rPr lang="fa-IR" altLang="en-US">
                <a:cs typeface="Nazanin" pitchFamily="2" charset="0"/>
              </a:rPr>
              <a:t>                                            </a:t>
            </a:r>
            <a:endParaRPr lang="en-US" altLang="en-US">
              <a:cs typeface="Nazanin" pitchFamily="2" charset="0"/>
            </a:endParaRPr>
          </a:p>
        </p:txBody>
      </p:sp>
      <p:sp>
        <p:nvSpPr>
          <p:cNvPr id="14340" name="Rectangle 4"/>
          <p:cNvSpPr>
            <a:spLocks noChangeArrowheads="1"/>
          </p:cNvSpPr>
          <p:nvPr/>
        </p:nvSpPr>
        <p:spPr bwMode="auto">
          <a:xfrm>
            <a:off x="4427538" y="522288"/>
            <a:ext cx="782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مدلها</a:t>
            </a:r>
            <a:endParaRPr lang="en-US" altLang="en-US" sz="2800" b="1"/>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ar-SA" altLang="en-US" sz="2800" b="1">
                <a:cs typeface="Nazanin" pitchFamily="2" charset="0"/>
              </a:rPr>
              <a:t>انتخاب متغير خروجي</a:t>
            </a:r>
            <a:r>
              <a:rPr lang="ar-SA" altLang="en-US">
                <a:cs typeface="Nazanin" pitchFamily="2" charset="0"/>
              </a:rPr>
              <a:t> </a:t>
            </a:r>
            <a:endParaRPr lang="en-US" altLang="en-US">
              <a:cs typeface="Nazanin" pitchFamily="2" charset="0"/>
            </a:endParaRPr>
          </a:p>
        </p:txBody>
      </p:sp>
      <p:sp>
        <p:nvSpPr>
          <p:cNvPr id="124931" name="Rectangle 3"/>
          <p:cNvSpPr>
            <a:spLocks noGrp="1" noChangeArrowheads="1"/>
          </p:cNvSpPr>
          <p:nvPr>
            <p:ph type="body" idx="1"/>
          </p:nvPr>
        </p:nvSpPr>
        <p:spPr/>
        <p:txBody>
          <a:bodyPr/>
          <a:lstStyle/>
          <a:p>
            <a:pPr algn="r" rtl="1" eaLnBrk="1" hangingPunct="1"/>
            <a:r>
              <a:rPr lang="ar-SA" altLang="en-US">
                <a:cs typeface="Nazanin" pitchFamily="2" charset="0"/>
              </a:rPr>
              <a:t>متغيري که داراي حداقل حاصل تقسيم مقادير سمت راست بر عناصر مثبت ستون لولا باشد در مثال داريم : </a:t>
            </a:r>
            <a:endParaRPr lang="fa-IR" altLang="en-US">
              <a:cs typeface="Nazanin" pitchFamily="2" charset="0"/>
            </a:endParaRPr>
          </a:p>
          <a:p>
            <a:pPr algn="r" rtl="1" eaLnBrk="1" hangingPunct="1"/>
            <a:r>
              <a:rPr lang="fa-IR" altLang="en-US">
                <a:cs typeface="Nazanin" pitchFamily="2" charset="0"/>
              </a:rPr>
              <a:t>20 = 2 ÷ 40 </a:t>
            </a:r>
          </a:p>
          <a:p>
            <a:pPr algn="r" rtl="1" eaLnBrk="1" hangingPunct="1"/>
            <a:r>
              <a:rPr lang="fa-IR" altLang="en-US">
                <a:cs typeface="Nazanin" pitchFamily="2" charset="0"/>
              </a:rPr>
              <a:t>40 = 3 ÷  120</a:t>
            </a:r>
            <a:endParaRPr lang="en-US" altLang="en-US">
              <a:cs typeface="Nazanin" pitchFamily="2"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fa-IR" altLang="en-US" sz="2800" b="1">
                <a:cs typeface="Nazanin" pitchFamily="2" charset="0"/>
              </a:rPr>
              <a:t>سطر لولا</a:t>
            </a:r>
            <a:endParaRPr lang="en-US" altLang="en-US" sz="2800" b="1">
              <a:cs typeface="Nazanin" pitchFamily="2" charset="0"/>
            </a:endParaRPr>
          </a:p>
        </p:txBody>
      </p:sp>
      <p:sp>
        <p:nvSpPr>
          <p:cNvPr id="125955" name="Rectangle 3"/>
          <p:cNvSpPr>
            <a:spLocks noGrp="1" noChangeArrowheads="1"/>
          </p:cNvSpPr>
          <p:nvPr>
            <p:ph type="body" idx="1"/>
          </p:nvPr>
        </p:nvSpPr>
        <p:spPr/>
        <p:txBody>
          <a:bodyPr/>
          <a:lstStyle/>
          <a:p>
            <a:pPr algn="r" rtl="1" eaLnBrk="1" hangingPunct="1"/>
            <a:r>
              <a:rPr lang="ar-SA" altLang="en-US">
                <a:cs typeface="Nazanin" pitchFamily="2" charset="0"/>
              </a:rPr>
              <a:t>حداقل عدد بدست آمده ، 20 بوده که متعلق به سطر </a:t>
            </a:r>
            <a:r>
              <a:rPr lang="en-US" altLang="en-US">
                <a:cs typeface="Nazanin" pitchFamily="2" charset="0"/>
              </a:rPr>
              <a:t>S1</a:t>
            </a:r>
            <a:r>
              <a:rPr lang="ar-SA" altLang="en-US">
                <a:cs typeface="Nazanin" pitchFamily="2" charset="0"/>
              </a:rPr>
              <a:t> است پس </a:t>
            </a:r>
            <a:r>
              <a:rPr lang="en-US" altLang="en-US">
                <a:cs typeface="Nazanin" pitchFamily="2" charset="0"/>
              </a:rPr>
              <a:t>S1 </a:t>
            </a:r>
            <a:r>
              <a:rPr lang="fa-IR" altLang="en-US">
                <a:cs typeface="Nazanin" pitchFamily="2" charset="0"/>
              </a:rPr>
              <a:t>  </a:t>
            </a:r>
            <a:r>
              <a:rPr lang="ar-SA" altLang="en-US">
                <a:cs typeface="Nazanin" pitchFamily="2" charset="0"/>
              </a:rPr>
              <a:t>متغير خروجي است . سطر </a:t>
            </a:r>
            <a:r>
              <a:rPr lang="en-US" altLang="en-US">
                <a:cs typeface="Nazanin" pitchFamily="2" charset="0"/>
              </a:rPr>
              <a:t>S1</a:t>
            </a:r>
            <a:r>
              <a:rPr lang="ar-SA" altLang="en-US">
                <a:cs typeface="Nazanin" pitchFamily="2" charset="0"/>
              </a:rPr>
              <a:t> را سطر لولا گويند . </a:t>
            </a:r>
            <a:endParaRPr lang="en-US" altLang="en-US">
              <a:cs typeface="Nazanin" pitchFamily="2"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8"/>
          <p:cNvSpPr>
            <a:spLocks noGrp="1" noChangeArrowheads="1"/>
          </p:cNvSpPr>
          <p:nvPr>
            <p:ph type="title" idx="4294967295"/>
          </p:nvPr>
        </p:nvSpPr>
        <p:spPr>
          <a:xfrm>
            <a:off x="0" y="274638"/>
            <a:ext cx="8229600" cy="1143000"/>
          </a:xfrm>
        </p:spPr>
        <p:txBody>
          <a:bodyPr/>
          <a:lstStyle/>
          <a:p>
            <a:pPr eaLnBrk="1" hangingPunct="1"/>
            <a:r>
              <a:rPr lang="fa-IR" altLang="en-US" sz="2800" b="1">
                <a:cs typeface="Nazanin" pitchFamily="2" charset="0"/>
              </a:rPr>
              <a:t>نمايش هندسي</a:t>
            </a:r>
            <a:endParaRPr lang="en-US" altLang="en-US" sz="2800" b="1">
              <a:cs typeface="Nazanin" pitchFamily="2" charset="0"/>
            </a:endParaRPr>
          </a:p>
        </p:txBody>
      </p:sp>
      <p:sp>
        <p:nvSpPr>
          <p:cNvPr id="126979" name="Line 10"/>
          <p:cNvSpPr>
            <a:spLocks noChangeShapeType="1"/>
          </p:cNvSpPr>
          <p:nvPr/>
        </p:nvSpPr>
        <p:spPr bwMode="auto">
          <a:xfrm flipV="1">
            <a:off x="1763713" y="2852738"/>
            <a:ext cx="0" cy="2447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980" name="Line 11"/>
          <p:cNvSpPr>
            <a:spLocks noChangeShapeType="1"/>
          </p:cNvSpPr>
          <p:nvPr/>
        </p:nvSpPr>
        <p:spPr bwMode="auto">
          <a:xfrm>
            <a:off x="1763713" y="5300663"/>
            <a:ext cx="3744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981" name="Text Box 12"/>
          <p:cNvSpPr txBox="1">
            <a:spLocks noChangeArrowheads="1"/>
          </p:cNvSpPr>
          <p:nvPr/>
        </p:nvSpPr>
        <p:spPr bwMode="auto">
          <a:xfrm>
            <a:off x="1239838" y="40957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20</a:t>
            </a:r>
          </a:p>
        </p:txBody>
      </p:sp>
      <p:sp>
        <p:nvSpPr>
          <p:cNvPr id="126982" name="Text Box 13"/>
          <p:cNvSpPr txBox="1">
            <a:spLocks noChangeArrowheads="1"/>
          </p:cNvSpPr>
          <p:nvPr/>
        </p:nvSpPr>
        <p:spPr bwMode="auto">
          <a:xfrm>
            <a:off x="3040063" y="53197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30</a:t>
            </a:r>
          </a:p>
        </p:txBody>
      </p:sp>
      <p:sp>
        <p:nvSpPr>
          <p:cNvPr id="126983" name="Text Box 14"/>
          <p:cNvSpPr txBox="1">
            <a:spLocks noChangeArrowheads="1"/>
          </p:cNvSpPr>
          <p:nvPr/>
        </p:nvSpPr>
        <p:spPr bwMode="auto">
          <a:xfrm>
            <a:off x="1527175" y="215106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126984" name="Text Box 15"/>
          <p:cNvSpPr txBox="1">
            <a:spLocks noChangeArrowheads="1"/>
          </p:cNvSpPr>
          <p:nvPr/>
        </p:nvSpPr>
        <p:spPr bwMode="auto">
          <a:xfrm>
            <a:off x="6280150" y="503237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126985" name="Line 16"/>
          <p:cNvSpPr>
            <a:spLocks noChangeShapeType="1"/>
          </p:cNvSpPr>
          <p:nvPr/>
        </p:nvSpPr>
        <p:spPr bwMode="auto">
          <a:xfrm flipH="1" flipV="1">
            <a:off x="2771775" y="4724400"/>
            <a:ext cx="360363"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86" name="Line 17"/>
          <p:cNvSpPr>
            <a:spLocks noChangeShapeType="1"/>
          </p:cNvSpPr>
          <p:nvPr/>
        </p:nvSpPr>
        <p:spPr bwMode="auto">
          <a:xfrm>
            <a:off x="1763713" y="4365625"/>
            <a:ext cx="107950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987" name="Line 18"/>
          <p:cNvSpPr>
            <a:spLocks noChangeShapeType="1"/>
          </p:cNvSpPr>
          <p:nvPr/>
        </p:nvSpPr>
        <p:spPr bwMode="auto">
          <a:xfrm>
            <a:off x="1763713" y="3357563"/>
            <a:ext cx="1008062" cy="13668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6988" name="Line 19"/>
          <p:cNvSpPr>
            <a:spLocks noChangeShapeType="1"/>
          </p:cNvSpPr>
          <p:nvPr/>
        </p:nvSpPr>
        <p:spPr bwMode="auto">
          <a:xfrm>
            <a:off x="2843213" y="4797425"/>
            <a:ext cx="792162" cy="503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6989" name="Text Box 20"/>
          <p:cNvSpPr txBox="1">
            <a:spLocks noChangeArrowheads="1"/>
          </p:cNvSpPr>
          <p:nvPr/>
        </p:nvSpPr>
        <p:spPr bwMode="auto">
          <a:xfrm>
            <a:off x="2824163" y="42402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B</a:t>
            </a:r>
          </a:p>
        </p:txBody>
      </p:sp>
      <p:sp>
        <p:nvSpPr>
          <p:cNvPr id="126990" name="Arc 23"/>
          <p:cNvSpPr>
            <a:spLocks/>
          </p:cNvSpPr>
          <p:nvPr/>
        </p:nvSpPr>
        <p:spPr bwMode="auto">
          <a:xfrm rot="-7370822">
            <a:off x="1464469" y="4447381"/>
            <a:ext cx="765175" cy="887413"/>
          </a:xfrm>
          <a:custGeom>
            <a:avLst/>
            <a:gdLst>
              <a:gd name="T0" fmla="*/ 218246 w 18056"/>
              <a:gd name="T1" fmla="*/ 0 h 20977"/>
              <a:gd name="T2" fmla="*/ 765175 w 18056"/>
              <a:gd name="T3" fmla="*/ 385898 h 20977"/>
              <a:gd name="T4" fmla="*/ 0 w 18056"/>
              <a:gd name="T5" fmla="*/ 887413 h 20977"/>
              <a:gd name="T6" fmla="*/ 0 60000 65536"/>
              <a:gd name="T7" fmla="*/ 0 60000 65536"/>
              <a:gd name="T8" fmla="*/ 0 60000 65536"/>
              <a:gd name="T9" fmla="*/ 0 w 18056"/>
              <a:gd name="T10" fmla="*/ 0 h 20977"/>
              <a:gd name="T11" fmla="*/ 18056 w 18056"/>
              <a:gd name="T12" fmla="*/ 20977 h 20977"/>
            </a:gdLst>
            <a:ahLst/>
            <a:cxnLst>
              <a:cxn ang="T6">
                <a:pos x="T0" y="T1"/>
              </a:cxn>
              <a:cxn ang="T7">
                <a:pos x="T2" y="T3"/>
              </a:cxn>
              <a:cxn ang="T8">
                <a:pos x="T4" y="T5"/>
              </a:cxn>
            </a:cxnLst>
            <a:rect l="T9" t="T10" r="T11" b="T12"/>
            <a:pathLst>
              <a:path w="18056" h="20977" fill="none" extrusionOk="0">
                <a:moveTo>
                  <a:pt x="5150" y="-1"/>
                </a:moveTo>
                <a:cubicBezTo>
                  <a:pt x="10449" y="1301"/>
                  <a:pt x="15060" y="4560"/>
                  <a:pt x="18055" y="9122"/>
                </a:cubicBezTo>
              </a:path>
              <a:path w="18056" h="20977" stroke="0" extrusionOk="0">
                <a:moveTo>
                  <a:pt x="5150" y="-1"/>
                </a:moveTo>
                <a:cubicBezTo>
                  <a:pt x="10449" y="1301"/>
                  <a:pt x="15060" y="4560"/>
                  <a:pt x="18055" y="9122"/>
                </a:cubicBezTo>
                <a:lnTo>
                  <a:pt x="0" y="20977"/>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6991" name="Arc 24"/>
          <p:cNvSpPr>
            <a:spLocks/>
          </p:cNvSpPr>
          <p:nvPr/>
        </p:nvSpPr>
        <p:spPr bwMode="auto">
          <a:xfrm rot="-8691665">
            <a:off x="933450" y="3613150"/>
            <a:ext cx="1023938" cy="1438275"/>
          </a:xfrm>
          <a:custGeom>
            <a:avLst/>
            <a:gdLst>
              <a:gd name="T0" fmla="*/ 0 w 21600"/>
              <a:gd name="T1" fmla="*/ 0 h 33971"/>
              <a:gd name="T2" fmla="*/ 839392 w 21600"/>
              <a:gd name="T3" fmla="*/ 1438275 h 33971"/>
              <a:gd name="T4" fmla="*/ 0 w 21600"/>
              <a:gd name="T5" fmla="*/ 914508 h 33971"/>
              <a:gd name="T6" fmla="*/ 0 60000 65536"/>
              <a:gd name="T7" fmla="*/ 0 60000 65536"/>
              <a:gd name="T8" fmla="*/ 0 60000 65536"/>
              <a:gd name="T9" fmla="*/ 0 w 21600"/>
              <a:gd name="T10" fmla="*/ 0 h 33971"/>
              <a:gd name="T11" fmla="*/ 21600 w 21600"/>
              <a:gd name="T12" fmla="*/ 33971 h 33971"/>
            </a:gdLst>
            <a:ahLst/>
            <a:cxnLst>
              <a:cxn ang="T6">
                <a:pos x="T0" y="T1"/>
              </a:cxn>
              <a:cxn ang="T7">
                <a:pos x="T2" y="T3"/>
              </a:cxn>
              <a:cxn ang="T8">
                <a:pos x="T4" y="T5"/>
              </a:cxn>
            </a:cxnLst>
            <a:rect l="T9" t="T10" r="T11" b="T12"/>
            <a:pathLst>
              <a:path w="21600" h="33971" fill="none" extrusionOk="0">
                <a:moveTo>
                  <a:pt x="-1" y="0"/>
                </a:moveTo>
                <a:cubicBezTo>
                  <a:pt x="11929" y="0"/>
                  <a:pt x="21600" y="9670"/>
                  <a:pt x="21600" y="21600"/>
                </a:cubicBezTo>
                <a:cubicBezTo>
                  <a:pt x="21600" y="26025"/>
                  <a:pt x="20240" y="30343"/>
                  <a:pt x="17706" y="33970"/>
                </a:cubicBezTo>
              </a:path>
              <a:path w="21600" h="33971" stroke="0" extrusionOk="0">
                <a:moveTo>
                  <a:pt x="-1" y="0"/>
                </a:moveTo>
                <a:cubicBezTo>
                  <a:pt x="11929" y="0"/>
                  <a:pt x="21600" y="9670"/>
                  <a:pt x="21600" y="21600"/>
                </a:cubicBezTo>
                <a:cubicBezTo>
                  <a:pt x="21600" y="26025"/>
                  <a:pt x="20240" y="30343"/>
                  <a:pt x="17706" y="3397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6992" name="Line 25"/>
          <p:cNvSpPr>
            <a:spLocks noChangeShapeType="1"/>
          </p:cNvSpPr>
          <p:nvPr/>
        </p:nvSpPr>
        <p:spPr bwMode="auto">
          <a:xfrm>
            <a:off x="1908175" y="5805488"/>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993" name="Text Box 26"/>
          <p:cNvSpPr txBox="1">
            <a:spLocks noChangeArrowheads="1"/>
          </p:cNvSpPr>
          <p:nvPr/>
        </p:nvSpPr>
        <p:spPr bwMode="auto">
          <a:xfrm>
            <a:off x="1958975" y="301625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800"/>
              <a:t>R</a:t>
            </a:r>
          </a:p>
        </p:txBody>
      </p:sp>
      <p:sp>
        <p:nvSpPr>
          <p:cNvPr id="126994" name="Text Box 27"/>
          <p:cNvSpPr txBox="1">
            <a:spLocks noChangeArrowheads="1"/>
          </p:cNvSpPr>
          <p:nvPr/>
        </p:nvSpPr>
        <p:spPr bwMode="auto">
          <a:xfrm>
            <a:off x="3759200" y="48164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800"/>
              <a:t>S</a:t>
            </a:r>
          </a:p>
        </p:txBody>
      </p:sp>
      <p:sp>
        <p:nvSpPr>
          <p:cNvPr id="126995" name="Line 28"/>
          <p:cNvSpPr>
            <a:spLocks noChangeShapeType="1"/>
          </p:cNvSpPr>
          <p:nvPr/>
        </p:nvSpPr>
        <p:spPr bwMode="auto">
          <a:xfrm flipV="1">
            <a:off x="1619250" y="4581525"/>
            <a:ext cx="0" cy="71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996" name="Line 29"/>
          <p:cNvSpPr>
            <a:spLocks noChangeShapeType="1"/>
          </p:cNvSpPr>
          <p:nvPr/>
        </p:nvSpPr>
        <p:spPr bwMode="auto">
          <a:xfrm flipV="1">
            <a:off x="1547813" y="3500438"/>
            <a:ext cx="71437" cy="73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6"/>
          <p:cNvSpPr>
            <a:spLocks noGrp="1" noChangeArrowheads="1"/>
          </p:cNvSpPr>
          <p:nvPr>
            <p:ph type="title"/>
          </p:nvPr>
        </p:nvSpPr>
        <p:spPr/>
        <p:txBody>
          <a:bodyPr/>
          <a:lstStyle/>
          <a:p>
            <a:pPr eaLnBrk="1" hangingPunct="1"/>
            <a:r>
              <a:rPr lang="fa-IR" altLang="en-US" sz="2800" b="1">
                <a:cs typeface="Nazanin" pitchFamily="2" charset="0"/>
              </a:rPr>
              <a:t>سطر- ستون وعنصر لولا</a:t>
            </a:r>
            <a:endParaRPr lang="en-US" altLang="en-US" sz="2800" b="1">
              <a:cs typeface="Nazanin" pitchFamily="2" charset="0"/>
            </a:endParaRPr>
          </a:p>
        </p:txBody>
      </p:sp>
      <p:graphicFrame>
        <p:nvGraphicFramePr>
          <p:cNvPr id="178205" name="Group 29"/>
          <p:cNvGraphicFramePr>
            <a:graphicFrameLocks noGrp="1"/>
          </p:cNvGraphicFramePr>
          <p:nvPr>
            <p:ph sz="half" idx="2"/>
          </p:nvPr>
        </p:nvGraphicFramePr>
        <p:xfrm>
          <a:off x="1258888" y="2852738"/>
          <a:ext cx="6562725" cy="3417887"/>
        </p:xfrm>
        <a:graphic>
          <a:graphicData uri="http://schemas.openxmlformats.org/drawingml/2006/table">
            <a:tbl>
              <a:tblPr/>
              <a:tblGrid>
                <a:gridCol w="1482725">
                  <a:extLst>
                    <a:ext uri="{9D8B030D-6E8A-4147-A177-3AD203B41FA5}">
                      <a16:colId xmlns:a16="http://schemas.microsoft.com/office/drawing/2014/main" val="20000"/>
                    </a:ext>
                  </a:extLst>
                </a:gridCol>
                <a:gridCol w="3308350">
                  <a:extLst>
                    <a:ext uri="{9D8B030D-6E8A-4147-A177-3AD203B41FA5}">
                      <a16:colId xmlns:a16="http://schemas.microsoft.com/office/drawing/2014/main" val="20001"/>
                    </a:ext>
                  </a:extLst>
                </a:gridCol>
                <a:gridCol w="1771650">
                  <a:extLst>
                    <a:ext uri="{9D8B030D-6E8A-4147-A177-3AD203B41FA5}">
                      <a16:colId xmlns:a16="http://schemas.microsoft.com/office/drawing/2014/main" val="20002"/>
                    </a:ext>
                  </a:extLst>
                </a:gridCol>
              </a:tblGrid>
              <a:tr h="903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S1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145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800" b="0" i="0" u="none" strike="noStrike" cap="none" normalizeH="0" baseline="0">
                          <a:ln>
                            <a:noFill/>
                          </a:ln>
                          <a:solidFill>
                            <a:schemeClr val="tx1"/>
                          </a:solidFill>
                          <a:effectLst/>
                          <a:latin typeface="Arial" charset="0"/>
                          <a:cs typeface="Arial" charset="0"/>
                        </a:rPr>
                        <a:t>-40   -50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0    1       2     1    0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0    4       3     0    1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40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8017" name="Line 31"/>
          <p:cNvSpPr>
            <a:spLocks noChangeShapeType="1"/>
          </p:cNvSpPr>
          <p:nvPr/>
        </p:nvSpPr>
        <p:spPr bwMode="auto">
          <a:xfrm>
            <a:off x="2843213" y="4365625"/>
            <a:ext cx="41052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8" name="Line 32"/>
          <p:cNvSpPr>
            <a:spLocks noChangeShapeType="1"/>
          </p:cNvSpPr>
          <p:nvPr/>
        </p:nvSpPr>
        <p:spPr bwMode="auto">
          <a:xfrm>
            <a:off x="2843213" y="4724400"/>
            <a:ext cx="41052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9" name="Line 33"/>
          <p:cNvSpPr>
            <a:spLocks noChangeShapeType="1"/>
          </p:cNvSpPr>
          <p:nvPr/>
        </p:nvSpPr>
        <p:spPr bwMode="auto">
          <a:xfrm flipV="1">
            <a:off x="6948488" y="4292600"/>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0" name="Line 34"/>
          <p:cNvSpPr>
            <a:spLocks noChangeShapeType="1"/>
          </p:cNvSpPr>
          <p:nvPr/>
        </p:nvSpPr>
        <p:spPr bwMode="auto">
          <a:xfrm>
            <a:off x="4140200" y="386080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1" name="Line 35"/>
          <p:cNvSpPr>
            <a:spLocks noChangeShapeType="1"/>
          </p:cNvSpPr>
          <p:nvPr/>
        </p:nvSpPr>
        <p:spPr bwMode="auto">
          <a:xfrm>
            <a:off x="4787900" y="3860800"/>
            <a:ext cx="0"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2" name="Line 36"/>
          <p:cNvSpPr>
            <a:spLocks noChangeShapeType="1"/>
          </p:cNvSpPr>
          <p:nvPr/>
        </p:nvSpPr>
        <p:spPr bwMode="auto">
          <a:xfrm flipH="1">
            <a:off x="4140200" y="5373688"/>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3" name="Line 37"/>
          <p:cNvSpPr>
            <a:spLocks noChangeShapeType="1"/>
          </p:cNvSpPr>
          <p:nvPr/>
        </p:nvSpPr>
        <p:spPr bwMode="auto">
          <a:xfrm>
            <a:off x="4140200" y="38608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4" name="Line 38"/>
          <p:cNvSpPr>
            <a:spLocks noChangeShapeType="1"/>
          </p:cNvSpPr>
          <p:nvPr/>
        </p:nvSpPr>
        <p:spPr bwMode="auto">
          <a:xfrm>
            <a:off x="2771775" y="4365625"/>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25" name="Text Box 39"/>
          <p:cNvSpPr txBox="1">
            <a:spLocks noChangeArrowheads="1"/>
          </p:cNvSpPr>
          <p:nvPr/>
        </p:nvSpPr>
        <p:spPr bwMode="auto">
          <a:xfrm>
            <a:off x="5200650" y="5537200"/>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1800"/>
              <a:t>عنصرلولا</a:t>
            </a:r>
            <a:endParaRPr lang="en-US" altLang="en-US" sz="1800"/>
          </a:p>
        </p:txBody>
      </p:sp>
      <p:sp>
        <p:nvSpPr>
          <p:cNvPr id="128026" name="Line 40"/>
          <p:cNvSpPr>
            <a:spLocks noChangeShapeType="1"/>
          </p:cNvSpPr>
          <p:nvPr/>
        </p:nvSpPr>
        <p:spPr bwMode="auto">
          <a:xfrm flipH="1" flipV="1">
            <a:off x="4500563" y="4581525"/>
            <a:ext cx="792162"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7" name="Text Box 42"/>
          <p:cNvSpPr txBox="1">
            <a:spLocks noChangeArrowheads="1"/>
          </p:cNvSpPr>
          <p:nvPr/>
        </p:nvSpPr>
        <p:spPr bwMode="auto">
          <a:xfrm>
            <a:off x="6948488" y="4365625"/>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1800"/>
              <a:t>سطرلولا</a:t>
            </a:r>
            <a:endParaRPr lang="en-US" altLang="en-US" sz="1800"/>
          </a:p>
        </p:txBody>
      </p:sp>
      <p:sp>
        <p:nvSpPr>
          <p:cNvPr id="128028" name="Text Box 43"/>
          <p:cNvSpPr txBox="1">
            <a:spLocks noChangeArrowheads="1"/>
          </p:cNvSpPr>
          <p:nvPr/>
        </p:nvSpPr>
        <p:spPr bwMode="auto">
          <a:xfrm>
            <a:off x="3995738" y="5516563"/>
            <a:ext cx="912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1800"/>
              <a:t>ستون لولا</a:t>
            </a:r>
            <a:endParaRPr lang="en-US" altLang="en-US" sz="18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ar-SA" altLang="en-US" sz="2800" b="1">
                <a:cs typeface="Nazanin" pitchFamily="2" charset="0"/>
              </a:rPr>
              <a:t>تابلوي جديد سيمپلکس</a:t>
            </a:r>
            <a:endParaRPr lang="en-US" altLang="en-US" sz="2800" b="1">
              <a:cs typeface="Nazanin" pitchFamily="2" charset="0"/>
            </a:endParaRPr>
          </a:p>
        </p:txBody>
      </p:sp>
      <p:sp>
        <p:nvSpPr>
          <p:cNvPr id="129027" name="Rectangle 3"/>
          <p:cNvSpPr>
            <a:spLocks noGrp="1" noChangeArrowheads="1"/>
          </p:cNvSpPr>
          <p:nvPr>
            <p:ph type="body" idx="1"/>
          </p:nvPr>
        </p:nvSpPr>
        <p:spPr/>
        <p:txBody>
          <a:bodyPr/>
          <a:lstStyle/>
          <a:p>
            <a:pPr algn="r" rtl="1" eaLnBrk="1" hangingPunct="1">
              <a:buFontTx/>
              <a:buNone/>
            </a:pPr>
            <a:r>
              <a:rPr lang="ar-SA" altLang="en-US">
                <a:cs typeface="Nazanin" pitchFamily="2" charset="0"/>
              </a:rPr>
              <a:t> </a:t>
            </a:r>
            <a:endParaRPr lang="fa-IR" altLang="en-US">
              <a:cs typeface="Nazanin" pitchFamily="2" charset="0"/>
            </a:endParaRPr>
          </a:p>
          <a:p>
            <a:pPr algn="r" rtl="1" eaLnBrk="1" hangingPunct="1">
              <a:buFontTx/>
              <a:buNone/>
            </a:pPr>
            <a:r>
              <a:rPr lang="fa-IR" altLang="en-US">
                <a:cs typeface="Nazanin" pitchFamily="2" charset="0"/>
              </a:rPr>
              <a:t>      </a:t>
            </a:r>
            <a:r>
              <a:rPr lang="ar-SA" altLang="en-US">
                <a:cs typeface="Nazanin" pitchFamily="2" charset="0"/>
              </a:rPr>
              <a:t>تابلوي دوم سيمپلکس با جواب موجه اساسي جديد يعني </a:t>
            </a:r>
            <a:r>
              <a:rPr lang="en-US" altLang="en-US">
                <a:cs typeface="Nazanin" pitchFamily="2" charset="0"/>
              </a:rPr>
              <a:t>X2</a:t>
            </a:r>
            <a:r>
              <a:rPr lang="fa-IR" altLang="en-US">
                <a:cs typeface="Nazanin" pitchFamily="2" charset="0"/>
              </a:rPr>
              <a:t> </a:t>
            </a:r>
            <a:r>
              <a:rPr lang="ar-SA" altLang="en-US">
                <a:cs typeface="Nazanin" pitchFamily="2" charset="0"/>
              </a:rPr>
              <a:t> و </a:t>
            </a:r>
            <a:r>
              <a:rPr lang="en-US" altLang="en-US">
                <a:cs typeface="Nazanin" pitchFamily="2" charset="0"/>
              </a:rPr>
              <a:t> S2</a:t>
            </a:r>
            <a:r>
              <a:rPr lang="ar-SA" altLang="en-US">
                <a:cs typeface="Nazanin" pitchFamily="2" charset="0"/>
              </a:rPr>
              <a:t> مي باشد </a:t>
            </a:r>
            <a:endParaRPr lang="en-US" altLang="en-US">
              <a:cs typeface="Nazanin" pitchFamily="2"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5"/>
          <p:cNvSpPr>
            <a:spLocks noGrp="1" noChangeArrowheads="1"/>
          </p:cNvSpPr>
          <p:nvPr>
            <p:ph type="title"/>
          </p:nvPr>
        </p:nvSpPr>
        <p:spPr/>
        <p:txBody>
          <a:bodyPr/>
          <a:lstStyle/>
          <a:p>
            <a:pPr eaLnBrk="1" hangingPunct="1"/>
            <a:r>
              <a:rPr lang="fa-IR" altLang="en-US" sz="2800" b="1">
                <a:cs typeface="Nazanin" pitchFamily="2" charset="0"/>
              </a:rPr>
              <a:t>محاسبه سطر جديد لولا</a:t>
            </a:r>
            <a:endParaRPr lang="en-US" altLang="en-US" sz="2800" b="1">
              <a:cs typeface="Nazanin" pitchFamily="2" charset="0"/>
            </a:endParaRPr>
          </a:p>
        </p:txBody>
      </p:sp>
      <p:sp>
        <p:nvSpPr>
          <p:cNvPr id="130051" name="Rectangle 7"/>
          <p:cNvSpPr>
            <a:spLocks noGrp="1" noChangeArrowheads="1"/>
          </p:cNvSpPr>
          <p:nvPr>
            <p:ph idx="1"/>
          </p:nvPr>
        </p:nvSpPr>
        <p:spPr/>
        <p:txBody>
          <a:bodyPr/>
          <a:lstStyle/>
          <a:p>
            <a:pPr eaLnBrk="1" hangingPunct="1">
              <a:buFontTx/>
              <a:buNone/>
            </a:pPr>
            <a:endParaRPr lang="en-US" altLang="en-US"/>
          </a:p>
          <a:p>
            <a:pPr eaLnBrk="1" hangingPunct="1">
              <a:buFontTx/>
              <a:buNone/>
            </a:pPr>
            <a:r>
              <a:rPr lang="fa-IR" altLang="en-US"/>
              <a:t>مقاديرسطر لولاي جديد</a:t>
            </a:r>
            <a:r>
              <a:rPr lang="en-US" altLang="en-US"/>
              <a:t>=</a:t>
            </a:r>
          </a:p>
        </p:txBody>
      </p:sp>
      <p:sp>
        <p:nvSpPr>
          <p:cNvPr id="130052" name="Line 8"/>
          <p:cNvSpPr>
            <a:spLocks noChangeShapeType="1"/>
          </p:cNvSpPr>
          <p:nvPr/>
        </p:nvSpPr>
        <p:spPr bwMode="auto">
          <a:xfrm>
            <a:off x="3924300" y="2492375"/>
            <a:ext cx="2952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53" name="Text Box 9"/>
          <p:cNvSpPr txBox="1">
            <a:spLocks noChangeArrowheads="1"/>
          </p:cNvSpPr>
          <p:nvPr/>
        </p:nvSpPr>
        <p:spPr bwMode="auto">
          <a:xfrm>
            <a:off x="4427538" y="18446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rtl="1" eaLnBrk="1" hangingPunct="1"/>
            <a:r>
              <a:rPr lang="fa-IR" altLang="en-US" sz="1800"/>
              <a:t>مقادير</a:t>
            </a:r>
            <a:r>
              <a:rPr lang="en-GB" altLang="en-US" sz="1800"/>
              <a:t> </a:t>
            </a:r>
            <a:r>
              <a:rPr lang="fa-IR" altLang="en-US" sz="1800"/>
              <a:t>سطر</a:t>
            </a:r>
            <a:r>
              <a:rPr lang="en-GB" altLang="en-US" sz="1800"/>
              <a:t> </a:t>
            </a:r>
            <a:r>
              <a:rPr lang="fa-IR" altLang="en-US" sz="1800"/>
              <a:t>لولاي</a:t>
            </a:r>
            <a:r>
              <a:rPr lang="en-GB" altLang="en-US" sz="1800"/>
              <a:t> </a:t>
            </a:r>
            <a:r>
              <a:rPr lang="fa-IR" altLang="en-US" sz="1800"/>
              <a:t>قديم</a:t>
            </a:r>
            <a:endParaRPr lang="en-US" altLang="en-US" sz="1800"/>
          </a:p>
        </p:txBody>
      </p:sp>
      <p:sp>
        <p:nvSpPr>
          <p:cNvPr id="130054" name="Text Box 10"/>
          <p:cNvSpPr txBox="1">
            <a:spLocks noChangeArrowheads="1"/>
          </p:cNvSpPr>
          <p:nvPr/>
        </p:nvSpPr>
        <p:spPr bwMode="auto">
          <a:xfrm>
            <a:off x="5127625" y="2584450"/>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1800"/>
              <a:t>عدد لولا</a:t>
            </a:r>
            <a:endParaRPr lang="en-US" altLang="en-US" sz="18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5"/>
          <p:cNvSpPr>
            <a:spLocks noGrp="1" noChangeArrowheads="1"/>
          </p:cNvSpPr>
          <p:nvPr>
            <p:ph type="title"/>
          </p:nvPr>
        </p:nvSpPr>
        <p:spPr/>
        <p:txBody>
          <a:bodyPr/>
          <a:lstStyle/>
          <a:p>
            <a:pPr eaLnBrk="1" hangingPunct="1"/>
            <a:r>
              <a:rPr lang="fa-IR" altLang="en-US">
                <a:cs typeface="Nazanin" pitchFamily="2" charset="0"/>
              </a:rPr>
              <a:t>تابلوي جديد</a:t>
            </a:r>
            <a:endParaRPr lang="en-US" altLang="en-US">
              <a:cs typeface="Nazanin" pitchFamily="2" charset="0"/>
            </a:endParaRPr>
          </a:p>
        </p:txBody>
      </p:sp>
      <p:graphicFrame>
        <p:nvGraphicFramePr>
          <p:cNvPr id="150552" name="Group 24"/>
          <p:cNvGraphicFramePr>
            <a:graphicFrameLocks noGrp="1"/>
          </p:cNvGraphicFramePr>
          <p:nvPr>
            <p:ph sz="half" idx="2"/>
          </p:nvPr>
        </p:nvGraphicFramePr>
        <p:xfrm>
          <a:off x="1476375" y="2781300"/>
          <a:ext cx="6707188" cy="3417888"/>
        </p:xfrm>
        <a:graphic>
          <a:graphicData uri="http://schemas.openxmlformats.org/drawingml/2006/table">
            <a:tbl>
              <a:tblPr/>
              <a:tblGrid>
                <a:gridCol w="1516063">
                  <a:extLst>
                    <a:ext uri="{9D8B030D-6E8A-4147-A177-3AD203B41FA5}">
                      <a16:colId xmlns:a16="http://schemas.microsoft.com/office/drawing/2014/main" val="20000"/>
                    </a:ext>
                  </a:extLst>
                </a:gridCol>
                <a:gridCol w="3379787">
                  <a:extLst>
                    <a:ext uri="{9D8B030D-6E8A-4147-A177-3AD203B41FA5}">
                      <a16:colId xmlns:a16="http://schemas.microsoft.com/office/drawing/2014/main" val="20001"/>
                    </a:ext>
                  </a:extLst>
                </a:gridCol>
                <a:gridCol w="1811338">
                  <a:extLst>
                    <a:ext uri="{9D8B030D-6E8A-4147-A177-3AD203B41FA5}">
                      <a16:colId xmlns:a16="http://schemas.microsoft.com/office/drawing/2014/main" val="20002"/>
                    </a:ext>
                  </a:extLst>
                </a:gridCol>
              </a:tblGrid>
              <a:tr h="903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S1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14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½     1     ½     0</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20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5"/>
          <p:cNvSpPr>
            <a:spLocks noGrp="1" noChangeArrowheads="1"/>
          </p:cNvSpPr>
          <p:nvPr>
            <p:ph type="title"/>
          </p:nvPr>
        </p:nvSpPr>
        <p:spPr/>
        <p:txBody>
          <a:bodyPr/>
          <a:lstStyle/>
          <a:p>
            <a:pPr eaLnBrk="1" hangingPunct="1"/>
            <a:r>
              <a:rPr lang="fa-IR" altLang="en-US" sz="2800" b="1">
                <a:cs typeface="Nazanin" pitchFamily="2" charset="0"/>
              </a:rPr>
              <a:t>مقادير سطر جديد</a:t>
            </a:r>
            <a:endParaRPr lang="en-US" altLang="en-US" sz="2800" b="1">
              <a:cs typeface="Nazanin" pitchFamily="2" charset="0"/>
            </a:endParaRPr>
          </a:p>
        </p:txBody>
      </p:sp>
      <p:sp>
        <p:nvSpPr>
          <p:cNvPr id="132099" name="Rectangle 7"/>
          <p:cNvSpPr>
            <a:spLocks noGrp="1" noChangeArrowheads="1"/>
          </p:cNvSpPr>
          <p:nvPr>
            <p:ph idx="1"/>
          </p:nvPr>
        </p:nvSpPr>
        <p:spPr>
          <a:xfrm>
            <a:off x="395288" y="2565400"/>
            <a:ext cx="8229600" cy="3311525"/>
          </a:xfrm>
        </p:spPr>
        <p:txBody>
          <a:bodyPr/>
          <a:lstStyle/>
          <a:p>
            <a:pPr eaLnBrk="1" hangingPunct="1">
              <a:buFontTx/>
              <a:buNone/>
            </a:pPr>
            <a:endParaRPr lang="fa-IR" altLang="en-US" sz="1800"/>
          </a:p>
          <a:p>
            <a:pPr eaLnBrk="1" hangingPunct="1">
              <a:buFontTx/>
              <a:buNone/>
            </a:pPr>
            <a:r>
              <a:rPr lang="fa-IR" altLang="en-US" sz="4000"/>
              <a:t>مقادير سطر جديد</a:t>
            </a:r>
            <a:r>
              <a:rPr lang="fa-IR" altLang="en-US" sz="1800"/>
              <a:t>                                               </a:t>
            </a:r>
          </a:p>
          <a:p>
            <a:pPr eaLnBrk="1" hangingPunct="1">
              <a:buFontTx/>
              <a:buNone/>
            </a:pPr>
            <a:endParaRPr lang="fa-IR" altLang="en-US" sz="1800"/>
          </a:p>
          <a:p>
            <a:pPr eaLnBrk="1" hangingPunct="1">
              <a:buFontTx/>
              <a:buNone/>
            </a:pPr>
            <a:r>
              <a:rPr lang="fa-IR" altLang="en-US" sz="1800"/>
              <a:t>                                                       </a:t>
            </a:r>
            <a:r>
              <a:rPr lang="en-US" altLang="en-US" sz="6000"/>
              <a:t>=</a:t>
            </a:r>
            <a:endParaRPr lang="fa-IR" altLang="en-US" sz="6000"/>
          </a:p>
          <a:p>
            <a:pPr eaLnBrk="1" hangingPunct="1">
              <a:buFontTx/>
              <a:buNone/>
            </a:pPr>
            <a:r>
              <a:rPr lang="fa-IR" altLang="en-US" sz="2000"/>
              <a:t>(مقادير سطرقديم)          </a:t>
            </a:r>
            <a:r>
              <a:rPr lang="en-US" altLang="en-US" sz="2000"/>
              <a:t>-</a:t>
            </a:r>
            <a:r>
              <a:rPr lang="fa-IR" altLang="en-US" sz="2000"/>
              <a:t>ضريب مربوط در ستون لولا)</a:t>
            </a:r>
            <a:r>
              <a:rPr lang="en-US" altLang="en-US" sz="2000"/>
              <a:t>*</a:t>
            </a:r>
            <a:r>
              <a:rPr lang="fa-IR" altLang="en-US" sz="2000"/>
              <a:t>مقادير مربوط به رديف لولاي جديد  </a:t>
            </a:r>
            <a:r>
              <a:rPr lang="en-US" altLang="en-US" sz="2000"/>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9"/>
          <p:cNvSpPr>
            <a:spLocks noGrp="1" noChangeArrowheads="1"/>
          </p:cNvSpPr>
          <p:nvPr>
            <p:ph type="title"/>
          </p:nvPr>
        </p:nvSpPr>
        <p:spPr/>
        <p:txBody>
          <a:bodyPr/>
          <a:lstStyle/>
          <a:p>
            <a:pPr eaLnBrk="1" hangingPunct="1"/>
            <a:r>
              <a:rPr lang="fa-IR" altLang="en-US" sz="2800" b="1">
                <a:cs typeface="Nazanin" pitchFamily="2" charset="0"/>
              </a:rPr>
              <a:t>محاسبه ضرايب</a:t>
            </a:r>
            <a:r>
              <a:rPr lang="en-US" altLang="en-US" sz="2800" b="1">
                <a:cs typeface="Nazanin" pitchFamily="2" charset="0"/>
              </a:rPr>
              <a:t>            </a:t>
            </a:r>
          </a:p>
        </p:txBody>
      </p:sp>
      <p:graphicFrame>
        <p:nvGraphicFramePr>
          <p:cNvPr id="152652" name="Group 76"/>
          <p:cNvGraphicFramePr>
            <a:graphicFrameLocks noGrp="1"/>
          </p:cNvGraphicFramePr>
          <p:nvPr>
            <p:ph sz="half" idx="2"/>
          </p:nvPr>
        </p:nvGraphicFramePr>
        <p:xfrm>
          <a:off x="611188" y="2492375"/>
          <a:ext cx="8075612" cy="4237038"/>
        </p:xfrm>
        <a:graphic>
          <a:graphicData uri="http://schemas.openxmlformats.org/drawingml/2006/table">
            <a:tbl>
              <a:tblPr/>
              <a:tblGrid>
                <a:gridCol w="8075612">
                  <a:extLst>
                    <a:ext uri="{9D8B030D-6E8A-4147-A177-3AD203B41FA5}">
                      <a16:colId xmlns:a16="http://schemas.microsoft.com/office/drawing/2014/main" val="20000"/>
                    </a:ext>
                  </a:extLst>
                </a:gridCol>
              </a:tblGrid>
              <a:tr h="11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0" i="0" u="none" strike="noStrike" cap="none" normalizeH="0" baseline="0">
                          <a:ln>
                            <a:noFill/>
                          </a:ln>
                          <a:solidFill>
                            <a:schemeClr val="tx1"/>
                          </a:solidFill>
                          <a:effectLst/>
                          <a:latin typeface="Arial" charset="0"/>
                          <a:cs typeface="Arial" charset="0"/>
                        </a:rPr>
                        <a:t>مقادير رديف                 مقادير مربوط             ضرب مربوط              مقادير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0" i="0" u="none" strike="noStrike" cap="none" normalizeH="0" baseline="0">
                          <a:ln>
                            <a:noFill/>
                          </a:ln>
                          <a:solidFill>
                            <a:schemeClr val="tx1"/>
                          </a:solidFill>
                          <a:effectLst/>
                          <a:latin typeface="Arial" charset="0"/>
                          <a:cs typeface="Arial" charset="0"/>
                        </a:rPr>
                        <a:t>جديد                  به رديف لولاي جديد           درستون لولا              رديف قديم     ستون</a:t>
                      </a:r>
                      <a:r>
                        <a:rPr kumimoji="0" lang="fa-IR" sz="2800" b="0" i="0" u="none" strike="noStrike" cap="none" normalizeH="0" baseline="0">
                          <a:ln>
                            <a:noFill/>
                          </a:ln>
                          <a:solidFill>
                            <a:schemeClr val="tx1"/>
                          </a:solidFill>
                          <a:effectLst/>
                          <a:latin typeface="Arial" charset="0"/>
                          <a:cs typeface="Arial" charset="0"/>
                        </a:rPr>
                        <a:t>   </a:t>
                      </a:r>
                      <a:endParaRPr kumimoji="0" lang="en-US" sz="2800" b="0" i="0" u="none" strike="noStrike" cap="none" normalizeH="0" baseline="0">
                        <a:ln>
                          <a:noFill/>
                        </a:ln>
                        <a:solidFill>
                          <a:schemeClr val="tx1"/>
                        </a:solidFill>
                        <a:effectLst/>
                        <a:latin typeface="Arial" charset="0"/>
                        <a:cs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8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   </a:t>
                      </a:r>
                      <a:r>
                        <a:rPr kumimoji="0" lang="en-US" sz="2800" b="0" i="0" u="none" strike="noStrike" cap="none" normalizeH="0" baseline="0">
                          <a:ln>
                            <a:noFill/>
                          </a:ln>
                          <a:solidFill>
                            <a:schemeClr val="tx1"/>
                          </a:solidFill>
                          <a:effectLst/>
                          <a:latin typeface="Arial" charset="0"/>
                          <a:cs typeface="Arial" charset="0"/>
                        </a:rPr>
                        <a:t>z</a:t>
                      </a:r>
                      <a:r>
                        <a:rPr kumimoji="0" lang="fa-IR" sz="2800" b="0" i="0" u="none" strike="noStrike" cap="none" normalizeH="0" baseline="0">
                          <a:ln>
                            <a:noFill/>
                          </a:ln>
                          <a:solidFill>
                            <a:schemeClr val="tx1"/>
                          </a:solidFill>
                          <a:effectLst/>
                          <a:latin typeface="Arial" charset="0"/>
                          <a:cs typeface="Arial" charset="0"/>
                        </a:rPr>
                        <a:t>          </a:t>
                      </a:r>
                      <a:r>
                        <a:rPr kumimoji="0" lang="en-US" sz="2800" b="0" i="0" u="none" strike="noStrike" cap="none" normalizeH="0" baseline="0">
                          <a:ln>
                            <a:noFill/>
                          </a:ln>
                          <a:solidFill>
                            <a:schemeClr val="tx1"/>
                          </a:solidFill>
                          <a:effectLst/>
                          <a:latin typeface="Arial" charset="0"/>
                          <a:cs typeface="Arial" charset="0"/>
                        </a:rPr>
                        <a:t>0   -         (3        *         0)        =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x1        4   -         (3        *         ½)       =        5/2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x2       3    -         ( 3       *         1)        =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s1       0    -         ( 3       *         ½)       =       -3/2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s2       1    -         ( 3       *         0)        =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0" i="0" u="none" strike="noStrike" cap="none" normalizeH="0" baseline="0">
                          <a:ln>
                            <a:noFill/>
                          </a:ln>
                          <a:solidFill>
                            <a:schemeClr val="tx1"/>
                          </a:solidFill>
                          <a:effectLst/>
                          <a:latin typeface="Arial" charset="0"/>
                          <a:cs typeface="Arial" charset="0"/>
                        </a:rPr>
                        <a:t>سمت راست</a:t>
                      </a:r>
                      <a:r>
                        <a:rPr kumimoji="0" lang="fa-IR" sz="2800" b="0" i="0" u="none" strike="noStrike" cap="none" normalizeH="0" baseline="0">
                          <a:ln>
                            <a:noFill/>
                          </a:ln>
                          <a:solidFill>
                            <a:schemeClr val="tx1"/>
                          </a:solidFill>
                          <a:effectLst/>
                          <a:latin typeface="Arial" charset="0"/>
                          <a:cs typeface="Arial" charset="0"/>
                        </a:rPr>
                        <a:t> </a:t>
                      </a:r>
                      <a:r>
                        <a:rPr kumimoji="0" lang="en-US" sz="2800" b="0" i="0" u="none" strike="noStrike" cap="none" normalizeH="0" baseline="0">
                          <a:ln>
                            <a:noFill/>
                          </a:ln>
                          <a:solidFill>
                            <a:schemeClr val="tx1"/>
                          </a:solidFill>
                          <a:effectLst/>
                          <a:latin typeface="Arial" charset="0"/>
                          <a:cs typeface="Arial" charset="0"/>
                        </a:rPr>
                        <a:t>   120 -         (3        *         20)      =        60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3131" name="Text Box 78"/>
          <p:cNvSpPr txBox="1">
            <a:spLocks noChangeArrowheads="1"/>
          </p:cNvSpPr>
          <p:nvPr/>
        </p:nvSpPr>
        <p:spPr bwMode="auto">
          <a:xfrm>
            <a:off x="3059113" y="62071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S2</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6"/>
          <p:cNvSpPr>
            <a:spLocks noGrp="1" noChangeArrowheads="1"/>
          </p:cNvSpPr>
          <p:nvPr>
            <p:ph type="title"/>
          </p:nvPr>
        </p:nvSpPr>
        <p:spPr/>
        <p:txBody>
          <a:bodyPr/>
          <a:lstStyle/>
          <a:p>
            <a:pPr eaLnBrk="1" hangingPunct="1"/>
            <a:r>
              <a:rPr lang="fa-IR" altLang="en-US" sz="2800" b="1">
                <a:cs typeface="Nazanin" pitchFamily="2" charset="0"/>
              </a:rPr>
              <a:t>محاسبه ضرايب</a:t>
            </a:r>
            <a:endParaRPr lang="en-US" altLang="en-US" sz="2800" b="1">
              <a:cs typeface="Nazanin" pitchFamily="2" charset="0"/>
            </a:endParaRPr>
          </a:p>
        </p:txBody>
      </p:sp>
      <p:graphicFrame>
        <p:nvGraphicFramePr>
          <p:cNvPr id="153624" name="Group 24"/>
          <p:cNvGraphicFramePr>
            <a:graphicFrameLocks noGrp="1"/>
          </p:cNvGraphicFramePr>
          <p:nvPr>
            <p:ph sz="half" idx="2"/>
          </p:nvPr>
        </p:nvGraphicFramePr>
        <p:xfrm>
          <a:off x="755650" y="2349500"/>
          <a:ext cx="8075613" cy="4237038"/>
        </p:xfrm>
        <a:graphic>
          <a:graphicData uri="http://schemas.openxmlformats.org/drawingml/2006/table">
            <a:tbl>
              <a:tblPr/>
              <a:tblGrid>
                <a:gridCol w="8075613">
                  <a:extLst>
                    <a:ext uri="{9D8B030D-6E8A-4147-A177-3AD203B41FA5}">
                      <a16:colId xmlns:a16="http://schemas.microsoft.com/office/drawing/2014/main" val="20000"/>
                    </a:ext>
                  </a:extLst>
                </a:gridCol>
              </a:tblGrid>
              <a:tr h="11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0" i="0" u="none" strike="noStrike" cap="none" normalizeH="0" baseline="0">
                          <a:ln>
                            <a:noFill/>
                          </a:ln>
                          <a:solidFill>
                            <a:schemeClr val="tx1"/>
                          </a:solidFill>
                          <a:effectLst/>
                          <a:latin typeface="Arial" charset="0"/>
                          <a:cs typeface="Arial" charset="0"/>
                        </a:rPr>
                        <a:t>مقادير رديف                 مقادير مربوط             ضريب مربوط              مقادير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0" i="0" u="none" strike="noStrike" cap="none" normalizeH="0" baseline="0">
                          <a:ln>
                            <a:noFill/>
                          </a:ln>
                          <a:solidFill>
                            <a:schemeClr val="tx1"/>
                          </a:solidFill>
                          <a:effectLst/>
                          <a:latin typeface="Arial" charset="0"/>
                          <a:cs typeface="Arial" charset="0"/>
                        </a:rPr>
                        <a:t>جديد                  به رديف لولاي جديد           درستون لولا              رديف قديم     ستون</a:t>
                      </a:r>
                      <a:r>
                        <a:rPr kumimoji="0" lang="fa-IR" sz="2800" b="0" i="0" u="none" strike="noStrike" cap="none" normalizeH="0" baseline="0">
                          <a:ln>
                            <a:noFill/>
                          </a:ln>
                          <a:solidFill>
                            <a:schemeClr val="tx1"/>
                          </a:solidFill>
                          <a:effectLst/>
                          <a:latin typeface="Arial" charset="0"/>
                          <a:cs typeface="Arial" charset="0"/>
                        </a:rPr>
                        <a:t>   </a:t>
                      </a:r>
                      <a:endParaRPr kumimoji="0" lang="en-US" sz="2800" b="0" i="0" u="none" strike="noStrike" cap="none" normalizeH="0" baseline="0">
                        <a:ln>
                          <a:noFill/>
                        </a:ln>
                        <a:solidFill>
                          <a:schemeClr val="tx1"/>
                        </a:solidFill>
                        <a:effectLst/>
                        <a:latin typeface="Arial" charset="0"/>
                        <a:cs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8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   </a:t>
                      </a:r>
                      <a:r>
                        <a:rPr kumimoji="0" lang="en-US" sz="2800" b="0" i="0" u="none" strike="noStrike" cap="none" normalizeH="0" baseline="0">
                          <a:ln>
                            <a:noFill/>
                          </a:ln>
                          <a:solidFill>
                            <a:schemeClr val="tx1"/>
                          </a:solidFill>
                          <a:effectLst/>
                          <a:latin typeface="Arial" charset="0"/>
                          <a:cs typeface="Arial" charset="0"/>
                        </a:rPr>
                        <a:t>z</a:t>
                      </a:r>
                      <a:r>
                        <a:rPr kumimoji="0" lang="fa-IR" sz="2800" b="0" i="0" u="none" strike="noStrike" cap="none" normalizeH="0" baseline="0">
                          <a:ln>
                            <a:noFill/>
                          </a:ln>
                          <a:solidFill>
                            <a:schemeClr val="tx1"/>
                          </a:solidFill>
                          <a:effectLst/>
                          <a:latin typeface="Arial" charset="0"/>
                          <a:cs typeface="Arial" charset="0"/>
                        </a:rPr>
                        <a:t>          </a:t>
                      </a:r>
                      <a:r>
                        <a:rPr kumimoji="0" lang="en-US" sz="2800" b="0" i="0" u="none" strike="noStrike" cap="none" normalizeH="0" baseline="0">
                          <a:ln>
                            <a:noFill/>
                          </a:ln>
                          <a:solidFill>
                            <a:schemeClr val="tx1"/>
                          </a:solidFill>
                          <a:effectLst/>
                          <a:latin typeface="Arial" charset="0"/>
                          <a:cs typeface="Arial" charset="0"/>
                        </a:rPr>
                        <a:t>1    -   (-50        *        0)       =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x1      -40   -   (-50        *       ½)       =     -15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x2      -50   -   ( -50       *       1)        =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s1       0     -   ( -50       *       ½)       =      25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s2       0     -   ( -50       *       0)        =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0" i="0" u="none" strike="noStrike" cap="none" normalizeH="0" baseline="0">
                          <a:ln>
                            <a:noFill/>
                          </a:ln>
                          <a:solidFill>
                            <a:schemeClr val="tx1"/>
                          </a:solidFill>
                          <a:effectLst/>
                          <a:latin typeface="Arial" charset="0"/>
                          <a:cs typeface="Arial" charset="0"/>
                        </a:rPr>
                        <a:t>سمت راست</a:t>
                      </a:r>
                      <a:r>
                        <a:rPr kumimoji="0" lang="fa-IR" sz="2800" b="0" i="0" u="none" strike="noStrike" cap="none" normalizeH="0" baseline="0">
                          <a:ln>
                            <a:noFill/>
                          </a:ln>
                          <a:solidFill>
                            <a:schemeClr val="tx1"/>
                          </a:solidFill>
                          <a:effectLst/>
                          <a:latin typeface="Arial" charset="0"/>
                          <a:cs typeface="Arial" charset="0"/>
                        </a:rPr>
                        <a:t>   </a:t>
                      </a:r>
                      <a:r>
                        <a:rPr kumimoji="0" lang="en-US" sz="2800" b="0" i="0" u="none" strike="noStrike" cap="none" normalizeH="0" baseline="0">
                          <a:ln>
                            <a:noFill/>
                          </a:ln>
                          <a:solidFill>
                            <a:schemeClr val="tx1"/>
                          </a:solidFill>
                          <a:effectLst/>
                          <a:latin typeface="Arial" charset="0"/>
                          <a:cs typeface="Arial" charset="0"/>
                        </a:rPr>
                        <a:t>  0     -   ( -50       *       20)      =      1000</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4155" name="Text Box 26"/>
          <p:cNvSpPr txBox="1">
            <a:spLocks noChangeArrowheads="1"/>
          </p:cNvSpPr>
          <p:nvPr/>
        </p:nvSpPr>
        <p:spPr bwMode="auto">
          <a:xfrm>
            <a:off x="3203575" y="620713"/>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Z</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fa-IR" altLang="en-US" sz="2400" b="1">
                <a:cs typeface="Nazanin" pitchFamily="2" charset="0"/>
              </a:rPr>
              <a:t>  </a:t>
            </a:r>
            <a:r>
              <a:rPr lang="fa-IR" altLang="en-US" sz="2000">
                <a:cs typeface="Nazanin" pitchFamily="2" charset="0"/>
              </a:rPr>
              <a:t>                                                                                              </a:t>
            </a:r>
            <a:endParaRPr lang="en-US" altLang="en-US" sz="2000">
              <a:cs typeface="Nazanin" pitchFamily="2" charset="0"/>
            </a:endParaRPr>
          </a:p>
        </p:txBody>
      </p:sp>
      <p:sp>
        <p:nvSpPr>
          <p:cNvPr id="15363" name="Rectangle 3"/>
          <p:cNvSpPr>
            <a:spLocks noGrp="1" noChangeArrowheads="1"/>
          </p:cNvSpPr>
          <p:nvPr>
            <p:ph type="body" idx="1"/>
          </p:nvPr>
        </p:nvSpPr>
        <p:spPr/>
        <p:txBody>
          <a:bodyPr/>
          <a:lstStyle/>
          <a:p>
            <a:pPr eaLnBrk="1" hangingPunct="1">
              <a:buFontTx/>
              <a:buNone/>
            </a:pPr>
            <a:r>
              <a:rPr lang="fa-IR" altLang="en-US" sz="4000" b="1">
                <a:cs typeface="Nazanin" pitchFamily="2" charset="0"/>
              </a:rPr>
              <a:t> </a:t>
            </a:r>
            <a:r>
              <a:rPr lang="fa-IR" altLang="en-US" sz="4000">
                <a:cs typeface="Nazanin" pitchFamily="2" charset="0"/>
              </a:rPr>
              <a:t>          </a:t>
            </a:r>
          </a:p>
          <a:p>
            <a:pPr eaLnBrk="1" hangingPunct="1"/>
            <a:r>
              <a:rPr lang="fa-IR" altLang="en-US" i="1">
                <a:cs typeface="Nazanin" pitchFamily="2" charset="0"/>
              </a:rPr>
              <a:t>1- تعريف موقعيتهاي خيلي پيچيده     </a:t>
            </a:r>
          </a:p>
          <a:p>
            <a:pPr eaLnBrk="1" hangingPunct="1"/>
            <a:r>
              <a:rPr lang="fa-IR" altLang="en-US" i="1">
                <a:cs typeface="Nazanin" pitchFamily="2" charset="0"/>
              </a:rPr>
              <a:t>2- شبيه سازي زمان عمليات واقعي   </a:t>
            </a:r>
          </a:p>
          <a:p>
            <a:pPr eaLnBrk="1" hangingPunct="1"/>
            <a:r>
              <a:rPr lang="fa-IR" altLang="en-US" i="1">
                <a:cs typeface="Nazanin" pitchFamily="2" charset="0"/>
              </a:rPr>
              <a:t>3- امكان پذيري ازمايش سيستم        </a:t>
            </a:r>
          </a:p>
          <a:p>
            <a:pPr eaLnBrk="1" hangingPunct="1"/>
            <a:r>
              <a:rPr lang="fa-IR" altLang="en-US" i="1">
                <a:cs typeface="Nazanin" pitchFamily="2" charset="0"/>
              </a:rPr>
              <a:t>4- كاهش هزينه                         </a:t>
            </a:r>
          </a:p>
          <a:p>
            <a:pPr eaLnBrk="1" hangingPunct="1"/>
            <a:r>
              <a:rPr lang="fa-IR" altLang="en-US" i="1">
                <a:cs typeface="Nazanin" pitchFamily="2" charset="0"/>
              </a:rPr>
              <a:t>5- محاسبه ريسك                       </a:t>
            </a:r>
          </a:p>
          <a:p>
            <a:pPr eaLnBrk="1" hangingPunct="1"/>
            <a:r>
              <a:rPr lang="fa-IR" altLang="en-US" i="1">
                <a:cs typeface="Nazanin" pitchFamily="2" charset="0"/>
              </a:rPr>
              <a:t>6- فراهم كردن زمينه يادگيري</a:t>
            </a:r>
            <a:r>
              <a:rPr lang="fa-IR" altLang="en-US">
                <a:cs typeface="Nazanin" pitchFamily="2" charset="0"/>
              </a:rPr>
              <a:t>       </a:t>
            </a:r>
            <a:endParaRPr lang="en-US" altLang="en-US">
              <a:cs typeface="Nazanin" pitchFamily="2" charset="0"/>
            </a:endParaRPr>
          </a:p>
        </p:txBody>
      </p:sp>
      <p:sp>
        <p:nvSpPr>
          <p:cNvPr id="15364" name="Rectangle 5"/>
          <p:cNvSpPr>
            <a:spLocks noChangeArrowheads="1"/>
          </p:cNvSpPr>
          <p:nvPr/>
        </p:nvSpPr>
        <p:spPr bwMode="auto">
          <a:xfrm>
            <a:off x="3203575" y="377825"/>
            <a:ext cx="3740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دلايل استفاده ازمدلهاي رياضي</a:t>
            </a:r>
            <a:endParaRPr lang="en-US" altLang="en-US" sz="2800" b="1"/>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4"/>
          <p:cNvSpPr>
            <a:spLocks noGrp="1" noChangeArrowheads="1"/>
          </p:cNvSpPr>
          <p:nvPr>
            <p:ph type="title"/>
          </p:nvPr>
        </p:nvSpPr>
        <p:spPr/>
        <p:txBody>
          <a:bodyPr/>
          <a:lstStyle/>
          <a:p>
            <a:pPr eaLnBrk="1" hangingPunct="1"/>
            <a:r>
              <a:rPr lang="fa-IR" altLang="en-US" sz="2800" b="1">
                <a:cs typeface="Nazanin" pitchFamily="2" charset="0"/>
              </a:rPr>
              <a:t>تابلوي سيمپلكس</a:t>
            </a:r>
            <a:endParaRPr lang="en-US" altLang="en-US" sz="2800" b="1">
              <a:cs typeface="Nazanin" pitchFamily="2" charset="0"/>
            </a:endParaRPr>
          </a:p>
        </p:txBody>
      </p:sp>
      <p:graphicFrame>
        <p:nvGraphicFramePr>
          <p:cNvPr id="154651" name="Group 27"/>
          <p:cNvGraphicFramePr>
            <a:graphicFrameLocks noGrp="1"/>
          </p:cNvGraphicFramePr>
          <p:nvPr>
            <p:ph sz="half" idx="2"/>
          </p:nvPr>
        </p:nvGraphicFramePr>
        <p:xfrm>
          <a:off x="1258888" y="2781300"/>
          <a:ext cx="6923087" cy="3543300"/>
        </p:xfrm>
        <a:graphic>
          <a:graphicData uri="http://schemas.openxmlformats.org/drawingml/2006/table">
            <a:tbl>
              <a:tblPr/>
              <a:tblGrid>
                <a:gridCol w="1565275">
                  <a:extLst>
                    <a:ext uri="{9D8B030D-6E8A-4147-A177-3AD203B41FA5}">
                      <a16:colId xmlns:a16="http://schemas.microsoft.com/office/drawing/2014/main" val="20000"/>
                    </a:ext>
                  </a:extLst>
                </a:gridCol>
                <a:gridCol w="3487737">
                  <a:extLst>
                    <a:ext uri="{9D8B030D-6E8A-4147-A177-3AD203B41FA5}">
                      <a16:colId xmlns:a16="http://schemas.microsoft.com/office/drawing/2014/main" val="20001"/>
                    </a:ext>
                  </a:extLst>
                </a:gridCol>
                <a:gridCol w="1870075">
                  <a:extLst>
                    <a:ext uri="{9D8B030D-6E8A-4147-A177-3AD203B41FA5}">
                      <a16:colId xmlns:a16="http://schemas.microsoft.com/office/drawing/2014/main" val="20002"/>
                    </a:ext>
                  </a:extLst>
                </a:gridCol>
              </a:tblGrid>
              <a:tr h="776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S1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70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    -15  0    25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½   1     ½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5/2  0   -3/2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2"/>
          <p:cNvSpPr>
            <a:spLocks noGrp="1" noChangeArrowheads="1"/>
          </p:cNvSpPr>
          <p:nvPr>
            <p:ph type="title"/>
          </p:nvPr>
        </p:nvSpPr>
        <p:spPr/>
        <p:txBody>
          <a:bodyPr/>
          <a:lstStyle/>
          <a:p>
            <a:pPr eaLnBrk="1" hangingPunct="1"/>
            <a:r>
              <a:rPr lang="fa-IR" altLang="en-US" sz="2800" b="1">
                <a:cs typeface="Nazanin" pitchFamily="2" charset="0"/>
              </a:rPr>
              <a:t>محاسبات </a:t>
            </a:r>
            <a:r>
              <a:rPr lang="ar-SA" altLang="en-US" sz="2800" b="1">
                <a:cs typeface="Nazanin" pitchFamily="2" charset="0"/>
              </a:rPr>
              <a:t>تابلوي جديد</a:t>
            </a:r>
            <a:br>
              <a:rPr lang="fa-IR" altLang="en-US" sz="4000">
                <a:cs typeface="Nazanin" pitchFamily="2" charset="0"/>
              </a:rPr>
            </a:br>
            <a:endParaRPr lang="en-US" altLang="en-US" sz="4000">
              <a:cs typeface="Nazanin" pitchFamily="2" charset="0"/>
            </a:endParaRPr>
          </a:p>
        </p:txBody>
      </p:sp>
      <p:sp>
        <p:nvSpPr>
          <p:cNvPr id="136195" name="Rectangle 11"/>
          <p:cNvSpPr>
            <a:spLocks noGrp="1" noChangeArrowheads="1"/>
          </p:cNvSpPr>
          <p:nvPr>
            <p:ph idx="1"/>
          </p:nvPr>
        </p:nvSpPr>
        <p:spPr/>
        <p:txBody>
          <a:bodyPr/>
          <a:lstStyle/>
          <a:p>
            <a:pPr algn="r" rtl="1" eaLnBrk="1" hangingPunct="1">
              <a:buFontTx/>
              <a:buNone/>
            </a:pPr>
            <a:r>
              <a:rPr lang="ar-SA" altLang="en-US"/>
              <a:t>تابلوي جديد</a:t>
            </a:r>
            <a:endParaRPr lang="fa-IR" altLang="en-US"/>
          </a:p>
          <a:p>
            <a:pPr algn="r" rtl="1" eaLnBrk="1" hangingPunct="1">
              <a:buFontTx/>
              <a:buNone/>
            </a:pPr>
            <a:r>
              <a:rPr lang="fa-IR" altLang="en-US"/>
              <a:t>-منفي ترين ضريب مربوط به </a:t>
            </a:r>
            <a:r>
              <a:rPr lang="en-US" altLang="en-US"/>
              <a:t>x1</a:t>
            </a:r>
            <a:r>
              <a:rPr lang="fa-IR" altLang="en-US"/>
              <a:t> است.( 15 -)</a:t>
            </a:r>
          </a:p>
          <a:p>
            <a:pPr algn="r" rtl="1" eaLnBrk="1" hangingPunct="1">
              <a:buFontTx/>
              <a:buNone/>
            </a:pPr>
            <a:r>
              <a:rPr lang="fa-IR" altLang="en-US"/>
              <a:t>-نحوه تعيين متغيير خروجي:</a:t>
            </a:r>
          </a:p>
          <a:p>
            <a:pPr algn="r" rtl="1" eaLnBrk="1" hangingPunct="1">
              <a:buFontTx/>
              <a:buNone/>
            </a:pPr>
            <a:endParaRPr lang="fa-IR" altLang="en-US"/>
          </a:p>
          <a:p>
            <a:pPr algn="r" rtl="1" eaLnBrk="1" hangingPunct="1">
              <a:buFontTx/>
              <a:buNone/>
            </a:pPr>
            <a:r>
              <a:rPr lang="fa-IR" altLang="en-US"/>
              <a:t>      مقادير سمت راست           متغير اساسي</a:t>
            </a:r>
          </a:p>
          <a:p>
            <a:pPr algn="r" rtl="1" eaLnBrk="1" hangingPunct="1">
              <a:buFontTx/>
              <a:buNone/>
            </a:pPr>
            <a:r>
              <a:rPr lang="fa-IR" altLang="en-US"/>
              <a:t>    40 = ( 2/1) /20                 </a:t>
            </a:r>
            <a:r>
              <a:rPr lang="en-US" altLang="en-US"/>
              <a:t>    x2</a:t>
            </a:r>
            <a:endParaRPr lang="fa-IR" altLang="en-US"/>
          </a:p>
          <a:p>
            <a:pPr algn="r" rtl="1" eaLnBrk="1" hangingPunct="1">
              <a:buFontTx/>
              <a:buNone/>
            </a:pPr>
            <a:r>
              <a:rPr lang="fa-IR" altLang="en-US"/>
              <a:t>    24 = ( 2/5 )/60          </a:t>
            </a:r>
            <a:r>
              <a:rPr lang="en-US" altLang="en-US"/>
              <a:t> s2       </a:t>
            </a:r>
            <a:r>
              <a:rPr lang="fa-IR" altLang="en-US"/>
              <a:t>      متغير خروجي</a:t>
            </a:r>
            <a:endParaRPr lang="en-US" altLang="en-US"/>
          </a:p>
        </p:txBody>
      </p:sp>
      <p:sp>
        <p:nvSpPr>
          <p:cNvPr id="136196" name="Line 13"/>
          <p:cNvSpPr>
            <a:spLocks noChangeShapeType="1"/>
          </p:cNvSpPr>
          <p:nvPr/>
        </p:nvSpPr>
        <p:spPr bwMode="auto">
          <a:xfrm>
            <a:off x="2627313" y="5445125"/>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5"/>
          <p:cNvSpPr>
            <a:spLocks noGrp="1" noChangeArrowheads="1"/>
          </p:cNvSpPr>
          <p:nvPr>
            <p:ph type="title"/>
          </p:nvPr>
        </p:nvSpPr>
        <p:spPr/>
        <p:txBody>
          <a:bodyPr/>
          <a:lstStyle/>
          <a:p>
            <a:pPr eaLnBrk="1" hangingPunct="1"/>
            <a:r>
              <a:rPr lang="fa-IR" altLang="en-US" sz="2800" b="1">
                <a:cs typeface="Nazanin" pitchFamily="2" charset="0"/>
              </a:rPr>
              <a:t>سطروستون لولاي جديد</a:t>
            </a:r>
            <a:endParaRPr lang="en-US" altLang="en-US" sz="2800" b="1">
              <a:cs typeface="Nazanin" pitchFamily="2" charset="0"/>
            </a:endParaRPr>
          </a:p>
        </p:txBody>
      </p:sp>
      <p:graphicFrame>
        <p:nvGraphicFramePr>
          <p:cNvPr id="156705" name="Group 33"/>
          <p:cNvGraphicFramePr>
            <a:graphicFrameLocks noGrp="1"/>
          </p:cNvGraphicFramePr>
          <p:nvPr>
            <p:ph idx="1"/>
          </p:nvPr>
        </p:nvGraphicFramePr>
        <p:xfrm>
          <a:off x="468313" y="2205038"/>
          <a:ext cx="8229600" cy="4235450"/>
        </p:xfrm>
        <a:graphic>
          <a:graphicData uri="http://schemas.openxmlformats.org/drawingml/2006/table">
            <a:tbl>
              <a:tblPr/>
              <a:tblGrid>
                <a:gridCol w="1811337">
                  <a:extLst>
                    <a:ext uri="{9D8B030D-6E8A-4147-A177-3AD203B41FA5}">
                      <a16:colId xmlns:a16="http://schemas.microsoft.com/office/drawing/2014/main" val="20000"/>
                    </a:ext>
                  </a:extLst>
                </a:gridCol>
                <a:gridCol w="4195763">
                  <a:extLst>
                    <a:ext uri="{9D8B030D-6E8A-4147-A177-3AD203B41FA5}">
                      <a16:colId xmlns:a16="http://schemas.microsoft.com/office/drawing/2014/main" val="20001"/>
                    </a:ext>
                  </a:extLst>
                </a:gridCol>
                <a:gridCol w="2222500">
                  <a:extLst>
                    <a:ext uri="{9D8B030D-6E8A-4147-A177-3AD203B41FA5}">
                      <a16:colId xmlns:a16="http://schemas.microsoft.com/office/drawing/2014/main" val="20002"/>
                    </a:ext>
                  </a:extLst>
                </a:gridCol>
              </a:tblGrid>
              <a:tr h="7011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S1   S2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343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    -15  0    25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½   1     ½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5/2  0   -3/2   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60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7233" name="Line 25"/>
          <p:cNvSpPr>
            <a:spLocks noChangeShapeType="1"/>
          </p:cNvSpPr>
          <p:nvPr/>
        </p:nvSpPr>
        <p:spPr bwMode="auto">
          <a:xfrm>
            <a:off x="2987675" y="2997200"/>
            <a:ext cx="0"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4" name="Line 26"/>
          <p:cNvSpPr>
            <a:spLocks noChangeShapeType="1"/>
          </p:cNvSpPr>
          <p:nvPr/>
        </p:nvSpPr>
        <p:spPr bwMode="auto">
          <a:xfrm>
            <a:off x="3563938" y="2997200"/>
            <a:ext cx="0"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5" name="Line 27"/>
          <p:cNvSpPr>
            <a:spLocks noChangeShapeType="1"/>
          </p:cNvSpPr>
          <p:nvPr/>
        </p:nvSpPr>
        <p:spPr bwMode="auto">
          <a:xfrm>
            <a:off x="2987675" y="4581525"/>
            <a:ext cx="576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6" name="Line 28"/>
          <p:cNvSpPr>
            <a:spLocks noChangeShapeType="1"/>
          </p:cNvSpPr>
          <p:nvPr/>
        </p:nvSpPr>
        <p:spPr bwMode="auto">
          <a:xfrm>
            <a:off x="2987675" y="2997200"/>
            <a:ext cx="576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7" name="Line 29"/>
          <p:cNvSpPr>
            <a:spLocks noChangeShapeType="1"/>
          </p:cNvSpPr>
          <p:nvPr/>
        </p:nvSpPr>
        <p:spPr bwMode="auto">
          <a:xfrm>
            <a:off x="2339975" y="4005263"/>
            <a:ext cx="5040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8" name="Line 30"/>
          <p:cNvSpPr>
            <a:spLocks noChangeShapeType="1"/>
          </p:cNvSpPr>
          <p:nvPr/>
        </p:nvSpPr>
        <p:spPr bwMode="auto">
          <a:xfrm>
            <a:off x="2339975" y="4365625"/>
            <a:ext cx="5040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9" name="Line 31"/>
          <p:cNvSpPr>
            <a:spLocks noChangeShapeType="1"/>
          </p:cNvSpPr>
          <p:nvPr/>
        </p:nvSpPr>
        <p:spPr bwMode="auto">
          <a:xfrm>
            <a:off x="7380288" y="3933825"/>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40" name="Text Box 32"/>
          <p:cNvSpPr txBox="1">
            <a:spLocks noChangeArrowheads="1"/>
          </p:cNvSpPr>
          <p:nvPr/>
        </p:nvSpPr>
        <p:spPr bwMode="auto">
          <a:xfrm>
            <a:off x="4643438" y="4652963"/>
            <a:ext cx="184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sz="6000"/>
          </a:p>
        </p:txBody>
      </p:sp>
      <p:sp>
        <p:nvSpPr>
          <p:cNvPr id="137241" name="Text Box 34"/>
          <p:cNvSpPr txBox="1">
            <a:spLocks noChangeArrowheads="1"/>
          </p:cNvSpPr>
          <p:nvPr/>
        </p:nvSpPr>
        <p:spPr bwMode="auto">
          <a:xfrm>
            <a:off x="3779838" y="4941888"/>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a:t>عدد لولا</a:t>
            </a:r>
            <a:endParaRPr lang="en-US" altLang="en-US" sz="2400"/>
          </a:p>
        </p:txBody>
      </p:sp>
      <p:sp>
        <p:nvSpPr>
          <p:cNvPr id="137242" name="Line 35"/>
          <p:cNvSpPr>
            <a:spLocks noChangeShapeType="1"/>
          </p:cNvSpPr>
          <p:nvPr/>
        </p:nvSpPr>
        <p:spPr bwMode="auto">
          <a:xfrm flipH="1" flipV="1">
            <a:off x="3492500" y="4292600"/>
            <a:ext cx="64770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2"/>
          <p:cNvSpPr>
            <a:spLocks noGrp="1" noChangeArrowheads="1"/>
          </p:cNvSpPr>
          <p:nvPr>
            <p:ph type="title"/>
          </p:nvPr>
        </p:nvSpPr>
        <p:spPr/>
        <p:txBody>
          <a:bodyPr/>
          <a:lstStyle/>
          <a:p>
            <a:pPr eaLnBrk="1" hangingPunct="1"/>
            <a:r>
              <a:rPr lang="fa-IR" altLang="en-US" sz="2800" b="1">
                <a:cs typeface="Nazanin" pitchFamily="2" charset="0"/>
              </a:rPr>
              <a:t>تابلوي جديد</a:t>
            </a:r>
            <a:endParaRPr lang="en-US" altLang="en-US" sz="2800" b="1">
              <a:cs typeface="Nazanin" pitchFamily="2" charset="0"/>
            </a:endParaRPr>
          </a:p>
        </p:txBody>
      </p:sp>
      <p:graphicFrame>
        <p:nvGraphicFramePr>
          <p:cNvPr id="157722" name="Group 26"/>
          <p:cNvGraphicFramePr>
            <a:graphicFrameLocks noGrp="1"/>
          </p:cNvGraphicFramePr>
          <p:nvPr>
            <p:ph sz="half" idx="2"/>
          </p:nvPr>
        </p:nvGraphicFramePr>
        <p:xfrm>
          <a:off x="1116013" y="2565400"/>
          <a:ext cx="7067550" cy="3549650"/>
        </p:xfrm>
        <a:graphic>
          <a:graphicData uri="http://schemas.openxmlformats.org/drawingml/2006/table">
            <a:tbl>
              <a:tblPr/>
              <a:tblGrid>
                <a:gridCol w="1555750">
                  <a:extLst>
                    <a:ext uri="{9D8B030D-6E8A-4147-A177-3AD203B41FA5}">
                      <a16:colId xmlns:a16="http://schemas.microsoft.com/office/drawing/2014/main" val="20000"/>
                    </a:ext>
                  </a:extLst>
                </a:gridCol>
                <a:gridCol w="3603625">
                  <a:extLst>
                    <a:ext uri="{9D8B030D-6E8A-4147-A177-3AD203B41FA5}">
                      <a16:colId xmlns:a16="http://schemas.microsoft.com/office/drawing/2014/main" val="20001"/>
                    </a:ext>
                  </a:extLst>
                </a:gridCol>
                <a:gridCol w="1908175">
                  <a:extLst>
                    <a:ext uri="{9D8B030D-6E8A-4147-A177-3AD203B41FA5}">
                      <a16:colId xmlns:a16="http://schemas.microsoft.com/office/drawing/2014/main" val="20002"/>
                    </a:ext>
                  </a:extLst>
                </a:gridCol>
              </a:tblGrid>
              <a:tr h="7011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S1   S2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8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x1</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    </a:t>
                      </a:r>
                      <a:r>
                        <a:rPr kumimoji="0" lang="fa-IR" sz="2800" b="0" i="0" u="none" strike="noStrike" cap="none" normalizeH="0" baseline="0">
                          <a:ln>
                            <a:noFill/>
                          </a:ln>
                          <a:solidFill>
                            <a:schemeClr val="tx1"/>
                          </a:solidFill>
                          <a:effectLst/>
                          <a:latin typeface="Arial" charset="0"/>
                          <a:cs typeface="Arial" charset="0"/>
                        </a:rPr>
                        <a:t>0</a:t>
                      </a:r>
                      <a:r>
                        <a:rPr kumimoji="0" lang="en-US" sz="2800" b="0" i="0" u="none" strike="noStrike" cap="none" normalizeH="0" baseline="0">
                          <a:ln>
                            <a:noFill/>
                          </a:ln>
                          <a:solidFill>
                            <a:schemeClr val="tx1"/>
                          </a:solidFill>
                          <a:effectLst/>
                          <a:latin typeface="Arial" charset="0"/>
                          <a:cs typeface="Arial" charset="0"/>
                        </a:rPr>
                        <a:t>     0    16     6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0     1    4/5   -1/5</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1     0    -3/5   2/5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1360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24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ar-SA" altLang="en-US" sz="2800" b="1">
                <a:cs typeface="Nazanin" pitchFamily="2" charset="0"/>
              </a:rPr>
              <a:t>شرط بهينگي تابلوي سيمپلکس</a:t>
            </a:r>
            <a:endParaRPr lang="en-US" altLang="en-US" sz="2800" b="1">
              <a:cs typeface="Nazanin" pitchFamily="2" charset="0"/>
            </a:endParaRPr>
          </a:p>
        </p:txBody>
      </p:sp>
      <p:sp>
        <p:nvSpPr>
          <p:cNvPr id="139267" name="Rectangle 3"/>
          <p:cNvSpPr>
            <a:spLocks noGrp="1" noChangeArrowheads="1"/>
          </p:cNvSpPr>
          <p:nvPr>
            <p:ph type="body" idx="1"/>
          </p:nvPr>
        </p:nvSpPr>
        <p:spPr>
          <a:xfrm>
            <a:off x="457200" y="2636838"/>
            <a:ext cx="8229600" cy="3489325"/>
          </a:xfrm>
        </p:spPr>
        <p:txBody>
          <a:bodyPr/>
          <a:lstStyle/>
          <a:p>
            <a:pPr algn="r" rtl="1" eaLnBrk="1" hangingPunct="1"/>
            <a:r>
              <a:rPr lang="ar-SA" altLang="en-US">
                <a:cs typeface="Nazanin" pitchFamily="2" charset="0"/>
              </a:rPr>
              <a:t>« کليه مقادير سطر صفر ( </a:t>
            </a:r>
            <a:r>
              <a:rPr lang="en-US" altLang="en-US">
                <a:cs typeface="Nazanin" pitchFamily="2" charset="0"/>
              </a:rPr>
              <a:t>z</a:t>
            </a:r>
            <a:r>
              <a:rPr lang="ar-SA" altLang="en-US">
                <a:cs typeface="Nazanin" pitchFamily="2" charset="0"/>
              </a:rPr>
              <a:t> ) ، غير منفي باشند . »</a:t>
            </a:r>
            <a:r>
              <a:rPr lang="fa-IR" altLang="en-US">
                <a:cs typeface="Nazanin" pitchFamily="2" charset="0"/>
              </a:rPr>
              <a:t>                                                                 </a:t>
            </a:r>
            <a:r>
              <a:rPr lang="ar-SA" altLang="en-US">
                <a:cs typeface="Nazanin" pitchFamily="2" charset="0"/>
              </a:rPr>
              <a:t>يا </a:t>
            </a:r>
            <a:endParaRPr lang="fa-IR" altLang="en-US">
              <a:cs typeface="Nazanin" pitchFamily="2" charset="0"/>
            </a:endParaRPr>
          </a:p>
          <a:p>
            <a:pPr algn="r" rtl="1" eaLnBrk="1" hangingPunct="1"/>
            <a:r>
              <a:rPr lang="ar-SA" altLang="en-US">
                <a:cs typeface="Nazanin" pitchFamily="2" charset="0"/>
              </a:rPr>
              <a:t>کليه مقادير سطر صفر ( </a:t>
            </a:r>
            <a:r>
              <a:rPr lang="en-US" altLang="en-US">
                <a:cs typeface="Nazanin" pitchFamily="2" charset="0"/>
              </a:rPr>
              <a:t>z </a:t>
            </a:r>
            <a:r>
              <a:rPr lang="fa-IR" altLang="en-US">
                <a:cs typeface="Nazanin" pitchFamily="2" charset="0"/>
              </a:rPr>
              <a:t>  )  </a:t>
            </a:r>
            <a:r>
              <a:rPr lang="ar-SA" altLang="en-US">
                <a:cs typeface="Nazanin" pitchFamily="2" charset="0"/>
              </a:rPr>
              <a:t>صفر يا عدد مثبت باشند . </a:t>
            </a:r>
            <a:endParaRPr lang="en-US" altLang="en-US">
              <a:cs typeface="Nazanin" pitchFamily="2" charset="0"/>
            </a:endParaRPr>
          </a:p>
        </p:txBody>
      </p:sp>
      <p:sp>
        <p:nvSpPr>
          <p:cNvPr id="139268" name="Rectangle 4"/>
          <p:cNvSpPr>
            <a:spLocks noChangeArrowheads="1"/>
          </p:cNvSpPr>
          <p:nvPr/>
        </p:nvSpPr>
        <p:spPr bwMode="auto">
          <a:xfrm>
            <a:off x="900113" y="4437063"/>
            <a:ext cx="73787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1pPr>
            <a:lvl2pPr marL="742950" indent="-28575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9pPr>
          </a:lstStyle>
          <a:p>
            <a:pPr rtl="1" eaLnBrk="1" hangingPunct="1"/>
            <a:r>
              <a:rPr lang="ar-SA" altLang="en-US" sz="2400" i="1"/>
              <a:t>با توجه به شرط بهينگي تابلوي سيمپلکس تابلوي سوم تابلوي بهينه است . </a:t>
            </a:r>
            <a:endParaRPr lang="en-US" altLang="en-US" sz="2400" i="1"/>
          </a:p>
          <a:p>
            <a:endParaRPr lang="en-US" altLang="en-US" sz="1800" i="1"/>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ar-SA" altLang="en-US" sz="2800" b="1">
                <a:cs typeface="Nazanin" pitchFamily="2" charset="0"/>
              </a:rPr>
              <a:t>خلاصه مراحل روش سيمپلکس</a:t>
            </a:r>
            <a:r>
              <a:rPr lang="ar-SA" altLang="en-US">
                <a:cs typeface="Nazanin" pitchFamily="2" charset="0"/>
              </a:rPr>
              <a:t> </a:t>
            </a:r>
            <a:endParaRPr lang="en-US" altLang="en-US">
              <a:cs typeface="Nazanin" pitchFamily="2" charset="0"/>
            </a:endParaRPr>
          </a:p>
        </p:txBody>
      </p:sp>
      <p:sp>
        <p:nvSpPr>
          <p:cNvPr id="140291" name="Rectangle 3"/>
          <p:cNvSpPr>
            <a:spLocks noGrp="1" noChangeArrowheads="1"/>
          </p:cNvSpPr>
          <p:nvPr>
            <p:ph type="body" idx="1"/>
          </p:nvPr>
        </p:nvSpPr>
        <p:spPr>
          <a:xfrm>
            <a:off x="457200" y="2420938"/>
            <a:ext cx="8229600" cy="3705225"/>
          </a:xfrm>
        </p:spPr>
        <p:txBody>
          <a:bodyPr/>
          <a:lstStyle/>
          <a:p>
            <a:pPr algn="r" rtl="1" eaLnBrk="1" hangingPunct="1">
              <a:lnSpc>
                <a:spcPct val="80000"/>
              </a:lnSpc>
            </a:pPr>
            <a:r>
              <a:rPr lang="fa-IR" altLang="en-US" sz="2800">
                <a:cs typeface="Nazanin" pitchFamily="2" charset="0"/>
              </a:rPr>
              <a:t>1 –  </a:t>
            </a:r>
            <a:r>
              <a:rPr lang="ar-SA" altLang="en-US" sz="2800">
                <a:cs typeface="Nazanin" pitchFamily="2" charset="0"/>
              </a:rPr>
              <a:t>مدل مسئله به فرم استاندارد تبديل شود . </a:t>
            </a:r>
            <a:endParaRPr lang="fa-IR" altLang="en-US" sz="2800">
              <a:cs typeface="Nazanin" pitchFamily="2" charset="0"/>
            </a:endParaRPr>
          </a:p>
          <a:p>
            <a:pPr algn="r" rtl="1" eaLnBrk="1" hangingPunct="1">
              <a:lnSpc>
                <a:spcPct val="80000"/>
              </a:lnSpc>
            </a:pPr>
            <a:r>
              <a:rPr lang="fa-IR" altLang="en-US" sz="2800">
                <a:cs typeface="Nazanin" pitchFamily="2" charset="0"/>
              </a:rPr>
              <a:t>2 –  </a:t>
            </a:r>
            <a:r>
              <a:rPr lang="ar-SA" altLang="en-US" sz="2800">
                <a:cs typeface="Nazanin" pitchFamily="2" charset="0"/>
              </a:rPr>
              <a:t>تابلوي اوليه بر اساس جواب موجه اساسي در مبدا مختصات تنظيم شود . </a:t>
            </a:r>
            <a:endParaRPr lang="fa-IR" altLang="en-US" sz="2800">
              <a:cs typeface="Nazanin" pitchFamily="2" charset="0"/>
            </a:endParaRPr>
          </a:p>
          <a:p>
            <a:pPr algn="r" rtl="1" eaLnBrk="1" hangingPunct="1">
              <a:lnSpc>
                <a:spcPct val="80000"/>
              </a:lnSpc>
            </a:pPr>
            <a:r>
              <a:rPr lang="ar-SA" altLang="en-US" sz="2800">
                <a:cs typeface="Nazanin" pitchFamily="2" charset="0"/>
              </a:rPr>
              <a:t>3 - ستون لولا بر اساس متتقي ترين ضريب سطر صفر تعيين شود.</a:t>
            </a:r>
            <a:endParaRPr lang="fa-IR" altLang="en-US" sz="2800">
              <a:cs typeface="Nazanin" pitchFamily="2" charset="0"/>
            </a:endParaRPr>
          </a:p>
          <a:p>
            <a:pPr algn="r" rtl="1" eaLnBrk="1" hangingPunct="1">
              <a:lnSpc>
                <a:spcPct val="80000"/>
              </a:lnSpc>
            </a:pPr>
            <a:r>
              <a:rPr lang="ar-SA" altLang="en-US" sz="2800">
                <a:cs typeface="Nazanin" pitchFamily="2" charset="0"/>
              </a:rPr>
              <a:t>4 _ سطر لولا بر اساس حداقل حاصل تقسيم مقادير سمت راست بر عناصر مثبت ستون لولا تعيين شود</a:t>
            </a:r>
            <a:r>
              <a:rPr lang="fa-IR" altLang="en-US" sz="2800">
                <a:cs typeface="Nazanin" pitchFamily="2" charset="0"/>
              </a:rPr>
              <a:t> . </a:t>
            </a:r>
          </a:p>
          <a:p>
            <a:pPr algn="r" rtl="1" eaLnBrk="1" hangingPunct="1">
              <a:lnSpc>
                <a:spcPct val="80000"/>
              </a:lnSpc>
            </a:pPr>
            <a:r>
              <a:rPr lang="ar-SA" altLang="en-US" sz="2800">
                <a:cs typeface="Nazanin" pitchFamily="2" charset="0"/>
              </a:rPr>
              <a:t>5 – ضرايب سطر لولاي جديد محاسبه شود . </a:t>
            </a:r>
            <a:endParaRPr lang="fa-IR" altLang="en-US" sz="2800">
              <a:cs typeface="Nazanin" pitchFamily="2" charset="0"/>
            </a:endParaRPr>
          </a:p>
          <a:p>
            <a:pPr algn="r" rtl="1" eaLnBrk="1" hangingPunct="1">
              <a:lnSpc>
                <a:spcPct val="80000"/>
              </a:lnSpc>
            </a:pPr>
            <a:r>
              <a:rPr lang="ar-SA" altLang="en-US" sz="2800">
                <a:cs typeface="Nazanin" pitchFamily="2" charset="0"/>
              </a:rPr>
              <a:t>6 – ضرايب ديگر سطرها محاسبه شود . </a:t>
            </a:r>
            <a:endParaRPr lang="fa-IR" altLang="en-US" sz="2800">
              <a:cs typeface="Nazanin" pitchFamily="2" charset="0"/>
            </a:endParaRPr>
          </a:p>
          <a:p>
            <a:pPr algn="r" rtl="1" eaLnBrk="1" hangingPunct="1">
              <a:lnSpc>
                <a:spcPct val="80000"/>
              </a:lnSpc>
            </a:pPr>
            <a:r>
              <a:rPr lang="ar-SA" altLang="en-US" sz="2800">
                <a:cs typeface="Nazanin" pitchFamily="2" charset="0"/>
              </a:rPr>
              <a:t>7 – شرط بهينگي کنترل گردد .</a:t>
            </a:r>
            <a:r>
              <a:rPr lang="fa-IR" altLang="en-US" sz="2800">
                <a:cs typeface="Nazanin" pitchFamily="2" charset="0"/>
              </a:rPr>
              <a:t> </a:t>
            </a:r>
            <a:endParaRPr lang="en-US" altLang="en-US" sz="2800">
              <a:cs typeface="Nazanin" pitchFamily="2"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ar-SA" altLang="en-US" sz="4000" b="1">
                <a:cs typeface="Nazanin" pitchFamily="2" charset="0"/>
              </a:rPr>
              <a:t>روش سيمپلکس براي حل مسائل حداقل سازي</a:t>
            </a:r>
            <a:r>
              <a:rPr lang="ar-SA" altLang="en-US" sz="4800">
                <a:cs typeface="Nazanin" pitchFamily="2" charset="0"/>
              </a:rPr>
              <a:t> </a:t>
            </a:r>
            <a:endParaRPr lang="en-US" altLang="en-US" sz="4800">
              <a:cs typeface="Nazanin" pitchFamily="2" charset="0"/>
            </a:endParaRPr>
          </a:p>
        </p:txBody>
      </p:sp>
      <p:sp>
        <p:nvSpPr>
          <p:cNvPr id="141315" name="Rectangle 3"/>
          <p:cNvSpPr>
            <a:spLocks noGrp="1" noChangeArrowheads="1"/>
          </p:cNvSpPr>
          <p:nvPr>
            <p:ph type="body" idx="1"/>
          </p:nvPr>
        </p:nvSpPr>
        <p:spPr>
          <a:xfrm>
            <a:off x="457200" y="3068638"/>
            <a:ext cx="8229600" cy="3057525"/>
          </a:xfrm>
        </p:spPr>
        <p:txBody>
          <a:bodyPr/>
          <a:lstStyle/>
          <a:p>
            <a:pPr eaLnBrk="1" hangingPunct="1"/>
            <a:r>
              <a:rPr lang="ar-SA" altLang="en-US">
                <a:cs typeface="Nazanin" pitchFamily="2" charset="0"/>
              </a:rPr>
              <a:t>روش کلي همچون مراحل توضيح داده شده مي باشد گر چه اندکي تغييرات در حل مسائل حداقل سازي وجود دارد که با ارائه مثال بيشتر توضيح داده مي شود </a:t>
            </a:r>
            <a:endParaRPr lang="en-US" altLang="en-US">
              <a:cs typeface="Nazanin" pitchFamily="2"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ar-SA" altLang="en-US">
                <a:cs typeface="Nazanin" pitchFamily="2" charset="0"/>
              </a:rPr>
              <a:t>مثال</a:t>
            </a:r>
            <a:r>
              <a:rPr lang="en-US" altLang="en-US">
                <a:cs typeface="Nazanin" pitchFamily="2" charset="0"/>
              </a:rPr>
              <a:t> </a:t>
            </a:r>
          </a:p>
        </p:txBody>
      </p:sp>
      <p:sp>
        <p:nvSpPr>
          <p:cNvPr id="142339" name="Rectangle 3"/>
          <p:cNvSpPr>
            <a:spLocks noGrp="1" noChangeArrowheads="1"/>
          </p:cNvSpPr>
          <p:nvPr>
            <p:ph type="body" idx="1"/>
          </p:nvPr>
        </p:nvSpPr>
        <p:spPr>
          <a:xfrm>
            <a:off x="457200" y="2565400"/>
            <a:ext cx="8229600" cy="3560763"/>
          </a:xfrm>
        </p:spPr>
        <p:txBody>
          <a:bodyPr/>
          <a:lstStyle/>
          <a:p>
            <a:pPr algn="r" rtl="1" eaLnBrk="1" hangingPunct="1">
              <a:buFontTx/>
              <a:buNone/>
            </a:pPr>
            <a:r>
              <a:rPr lang="en-US" altLang="en-US">
                <a:cs typeface="Nazanin" pitchFamily="2" charset="0"/>
              </a:rPr>
              <a:t>X1+3X2                                </a:t>
            </a:r>
            <a:r>
              <a:rPr lang="fa-IR" altLang="en-US">
                <a:cs typeface="Nazanin" pitchFamily="2" charset="0"/>
              </a:rPr>
              <a:t> </a:t>
            </a:r>
            <a:r>
              <a:rPr lang="en-US" altLang="en-US">
                <a:cs typeface="Nazanin" pitchFamily="2" charset="0"/>
              </a:rPr>
              <a:t> 6</a:t>
            </a:r>
            <a:r>
              <a:rPr lang="fa-IR" altLang="en-US">
                <a:cs typeface="Nazanin" pitchFamily="2" charset="0"/>
              </a:rPr>
              <a:t>  = </a:t>
            </a:r>
            <a:r>
              <a:rPr lang="en-US" altLang="en-US">
                <a:cs typeface="Nazanin" pitchFamily="2" charset="0"/>
              </a:rPr>
              <a:t>Min z </a:t>
            </a:r>
          </a:p>
          <a:p>
            <a:pPr algn="r" rtl="1" eaLnBrk="1" hangingPunct="1">
              <a:buFontTx/>
              <a:buNone/>
            </a:pPr>
            <a:r>
              <a:rPr lang="en-US" altLang="en-US">
                <a:cs typeface="Nazanin" pitchFamily="2" charset="0"/>
              </a:rPr>
              <a:t>                                                 </a:t>
            </a:r>
            <a:r>
              <a:rPr lang="fa-IR" altLang="en-US">
                <a:cs typeface="Nazanin" pitchFamily="2" charset="0"/>
              </a:rPr>
              <a:t>  : </a:t>
            </a:r>
            <a:r>
              <a:rPr lang="en-US" altLang="en-US">
                <a:cs typeface="Nazanin" pitchFamily="2" charset="0"/>
              </a:rPr>
              <a:t>to </a:t>
            </a:r>
            <a:r>
              <a:rPr lang="fa-IR" altLang="en-US">
                <a:cs typeface="Nazanin" pitchFamily="2" charset="0"/>
              </a:rPr>
              <a:t> . </a:t>
            </a:r>
            <a:r>
              <a:rPr lang="en-US" altLang="en-US">
                <a:cs typeface="Nazanin" pitchFamily="2" charset="0"/>
              </a:rPr>
              <a:t>S</a:t>
            </a:r>
            <a:r>
              <a:rPr lang="fa-IR" altLang="en-US">
                <a:cs typeface="Nazanin" pitchFamily="2" charset="0"/>
              </a:rPr>
              <a:t> </a:t>
            </a:r>
            <a:endParaRPr lang="en-US" altLang="en-US">
              <a:cs typeface="Nazanin" pitchFamily="2" charset="0"/>
            </a:endParaRPr>
          </a:p>
          <a:p>
            <a:pPr algn="r" rtl="1" eaLnBrk="1" hangingPunct="1">
              <a:buFontTx/>
              <a:buNone/>
            </a:pPr>
            <a:r>
              <a:rPr lang="en-US" altLang="en-US">
                <a:cs typeface="Nazanin" pitchFamily="2" charset="0"/>
              </a:rPr>
              <a:t>2X1+4X2&gt;16                          </a:t>
            </a:r>
          </a:p>
          <a:p>
            <a:pPr algn="r" rtl="1" eaLnBrk="1" hangingPunct="1">
              <a:buFontTx/>
              <a:buNone/>
            </a:pPr>
            <a:r>
              <a:rPr lang="en-US" altLang="en-US">
                <a:cs typeface="Nazanin" pitchFamily="2" charset="0"/>
              </a:rPr>
              <a:t>4X1+3X2&gt;24                          </a:t>
            </a:r>
          </a:p>
          <a:p>
            <a:pPr algn="r" rtl="1" eaLnBrk="1" hangingPunct="1">
              <a:buFontTx/>
              <a:buNone/>
            </a:pPr>
            <a:r>
              <a:rPr lang="en-US" altLang="en-US">
                <a:cs typeface="Nazanin" pitchFamily="2" charset="0"/>
              </a:rPr>
              <a:t>X1,X2&gt;0                           </a:t>
            </a:r>
            <a:r>
              <a:rPr lang="fa-IR" altLang="en-US">
                <a:cs typeface="Nazanin" pitchFamily="2" charset="0"/>
              </a:rPr>
              <a:t>4 </a:t>
            </a:r>
            <a:endParaRPr lang="en-US" altLang="en-US">
              <a:cs typeface="Nazanin" pitchFamily="2" charset="0"/>
            </a:endParaRPr>
          </a:p>
          <a:p>
            <a:pPr algn="r" rtl="1" eaLnBrk="1" hangingPunct="1">
              <a:buFontTx/>
              <a:buNone/>
            </a:pPr>
            <a:endParaRPr lang="en-US" altLang="en-US">
              <a:cs typeface="Nazanin" pitchFamily="2" charset="0"/>
            </a:endParaRPr>
          </a:p>
        </p:txBody>
      </p:sp>
      <p:sp>
        <p:nvSpPr>
          <p:cNvPr id="142340" name="Line 4"/>
          <p:cNvSpPr>
            <a:spLocks noChangeShapeType="1"/>
          </p:cNvSpPr>
          <p:nvPr/>
        </p:nvSpPr>
        <p:spPr bwMode="auto">
          <a:xfrm>
            <a:off x="5003800" y="42211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341" name="Line 5"/>
          <p:cNvSpPr>
            <a:spLocks noChangeShapeType="1"/>
          </p:cNvSpPr>
          <p:nvPr/>
        </p:nvSpPr>
        <p:spPr bwMode="auto">
          <a:xfrm>
            <a:off x="5003800" y="47974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342" name="Line 6"/>
          <p:cNvSpPr>
            <a:spLocks noChangeShapeType="1"/>
          </p:cNvSpPr>
          <p:nvPr/>
        </p:nvSpPr>
        <p:spPr bwMode="auto">
          <a:xfrm>
            <a:off x="5148263" y="5373688"/>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ar-SA" altLang="en-US" sz="2800" b="1">
                <a:cs typeface="Nazanin" pitchFamily="2" charset="0"/>
              </a:rPr>
              <a:t>ايجاد فرم استاندارد</a:t>
            </a:r>
            <a:r>
              <a:rPr lang="ar-SA" altLang="en-US">
                <a:cs typeface="Nazanin" pitchFamily="2" charset="0"/>
              </a:rPr>
              <a:t> </a:t>
            </a:r>
            <a:endParaRPr lang="en-US" altLang="en-US">
              <a:cs typeface="Nazanin" pitchFamily="2" charset="0"/>
            </a:endParaRPr>
          </a:p>
        </p:txBody>
      </p:sp>
      <p:sp>
        <p:nvSpPr>
          <p:cNvPr id="143363" name="Rectangle 3"/>
          <p:cNvSpPr>
            <a:spLocks noGrp="1" noChangeArrowheads="1"/>
          </p:cNvSpPr>
          <p:nvPr>
            <p:ph type="body" idx="1"/>
          </p:nvPr>
        </p:nvSpPr>
        <p:spPr>
          <a:xfrm>
            <a:off x="468313" y="2349500"/>
            <a:ext cx="8229600" cy="3057525"/>
          </a:xfrm>
        </p:spPr>
        <p:txBody>
          <a:bodyPr/>
          <a:lstStyle/>
          <a:p>
            <a:pPr algn="r" rtl="1" eaLnBrk="1" hangingPunct="1"/>
            <a:r>
              <a:rPr lang="en-US" altLang="en-US" sz="2400">
                <a:cs typeface="Nazanin" pitchFamily="2" charset="0"/>
              </a:rPr>
              <a:t>0S1+0S2</a:t>
            </a:r>
            <a:r>
              <a:rPr lang="fa-IR" altLang="en-US" sz="2400">
                <a:cs typeface="Nazanin" pitchFamily="2" charset="0"/>
              </a:rPr>
              <a:t> +</a:t>
            </a:r>
            <a:r>
              <a:rPr lang="en-US" altLang="en-US" sz="2400">
                <a:cs typeface="Nazanin" pitchFamily="2" charset="0"/>
              </a:rPr>
              <a:t>2</a:t>
            </a:r>
            <a:r>
              <a:rPr lang="fa-IR" altLang="en-US" sz="2400">
                <a:cs typeface="Nazanin" pitchFamily="2" charset="0"/>
              </a:rPr>
              <a:t> </a:t>
            </a:r>
            <a:r>
              <a:rPr lang="en-US" altLang="en-US" sz="2400">
                <a:cs typeface="Nazanin" pitchFamily="2" charset="0"/>
              </a:rPr>
              <a:t>x</a:t>
            </a:r>
            <a:r>
              <a:rPr lang="fa-IR" altLang="en-US" sz="2400">
                <a:cs typeface="Nazanin" pitchFamily="2" charset="0"/>
              </a:rPr>
              <a:t> </a:t>
            </a:r>
            <a:r>
              <a:rPr lang="en-US" altLang="en-US" sz="2400">
                <a:cs typeface="Nazanin" pitchFamily="2" charset="0"/>
              </a:rPr>
              <a:t>3</a:t>
            </a:r>
            <a:r>
              <a:rPr lang="fa-IR" altLang="en-US" sz="2400">
                <a:cs typeface="Nazanin" pitchFamily="2" charset="0"/>
              </a:rPr>
              <a:t>– 1</a:t>
            </a:r>
            <a:r>
              <a:rPr lang="en-US" altLang="en-US" sz="2400">
                <a:cs typeface="Nazanin" pitchFamily="2" charset="0"/>
              </a:rPr>
              <a:t>x </a:t>
            </a:r>
            <a:r>
              <a:rPr lang="fa-IR" altLang="en-US" sz="2400">
                <a:cs typeface="Nazanin" pitchFamily="2" charset="0"/>
              </a:rPr>
              <a:t> </a:t>
            </a:r>
            <a:r>
              <a:rPr lang="en-US" altLang="en-US" sz="2400">
                <a:cs typeface="Nazanin" pitchFamily="2" charset="0"/>
              </a:rPr>
              <a:t>6</a:t>
            </a:r>
            <a:r>
              <a:rPr lang="fa-IR" altLang="en-US">
                <a:cs typeface="Nazanin" pitchFamily="2" charset="0"/>
              </a:rPr>
              <a:t> - = ( </a:t>
            </a:r>
            <a:r>
              <a:rPr lang="en-US" altLang="en-US">
                <a:cs typeface="Nazanin" pitchFamily="2" charset="0"/>
              </a:rPr>
              <a:t>z </a:t>
            </a:r>
            <a:r>
              <a:rPr lang="fa-IR" altLang="en-US">
                <a:cs typeface="Nazanin" pitchFamily="2" charset="0"/>
              </a:rPr>
              <a:t> - ) </a:t>
            </a:r>
            <a:r>
              <a:rPr lang="en-US" altLang="en-US">
                <a:cs typeface="Nazanin" pitchFamily="2" charset="0"/>
              </a:rPr>
              <a:t>Max</a:t>
            </a:r>
            <a:endParaRPr lang="fa-IR" altLang="en-US">
              <a:cs typeface="Nazanin" pitchFamily="2" charset="0"/>
            </a:endParaRPr>
          </a:p>
          <a:p>
            <a:pPr algn="r" rtl="1" eaLnBrk="1" hangingPunct="1">
              <a:buFontTx/>
              <a:buNone/>
            </a:pPr>
            <a:r>
              <a:rPr lang="fa-IR" altLang="en-US">
                <a:cs typeface="Nazanin" pitchFamily="2" charset="0"/>
              </a:rPr>
              <a:t>    </a:t>
            </a:r>
            <a:r>
              <a:rPr lang="en-US" altLang="en-US" sz="2400" b="1">
                <a:cs typeface="Nazanin" pitchFamily="2" charset="0"/>
              </a:rPr>
              <a:t>S.TO</a:t>
            </a:r>
          </a:p>
          <a:p>
            <a:pPr algn="r" rtl="1" eaLnBrk="1" hangingPunct="1">
              <a:buFontTx/>
              <a:buNone/>
            </a:pPr>
            <a:endParaRPr lang="en-US" altLang="en-US" sz="2400" b="1">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ar-SA" altLang="en-US" sz="2800" b="1">
                <a:cs typeface="Nazanin" pitchFamily="2" charset="0"/>
              </a:rPr>
              <a:t>ايجاد فرم استاندارد</a:t>
            </a:r>
            <a:r>
              <a:rPr lang="ar-SA" altLang="en-US">
                <a:cs typeface="Nazanin" pitchFamily="2" charset="0"/>
              </a:rPr>
              <a:t> </a:t>
            </a:r>
            <a:endParaRPr lang="en-US" altLang="en-US">
              <a:cs typeface="Nazanin" pitchFamily="2" charset="0"/>
            </a:endParaRPr>
          </a:p>
        </p:txBody>
      </p:sp>
      <p:sp>
        <p:nvSpPr>
          <p:cNvPr id="144387" name="Rectangle 3"/>
          <p:cNvSpPr>
            <a:spLocks noGrp="1" noChangeArrowheads="1"/>
          </p:cNvSpPr>
          <p:nvPr>
            <p:ph type="body" idx="1"/>
          </p:nvPr>
        </p:nvSpPr>
        <p:spPr>
          <a:xfrm>
            <a:off x="468313" y="2349500"/>
            <a:ext cx="8229600" cy="3057525"/>
          </a:xfrm>
        </p:spPr>
        <p:txBody>
          <a:bodyPr/>
          <a:lstStyle/>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a:p>
            <a:pPr algn="r" rtl="1" eaLnBrk="1" hangingPunct="1">
              <a:buFontTx/>
              <a:buNone/>
            </a:pPr>
            <a:endParaRPr lang="en-US" altLang="en-US">
              <a:cs typeface="Nazanin"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fa-IR" altLang="en-US" sz="2400" b="1">
                <a:cs typeface="Nazanin" pitchFamily="2" charset="0"/>
              </a:rPr>
              <a:t> </a:t>
            </a:r>
            <a:r>
              <a:rPr lang="fa-IR" altLang="en-US" sz="2000">
                <a:cs typeface="Nazanin" pitchFamily="2" charset="0"/>
              </a:rPr>
              <a:t>                                                                                              </a:t>
            </a:r>
            <a:endParaRPr lang="en-US" altLang="en-US" sz="2000">
              <a:cs typeface="Nazanin" pitchFamily="2" charset="0"/>
            </a:endParaRPr>
          </a:p>
        </p:txBody>
      </p:sp>
      <p:sp>
        <p:nvSpPr>
          <p:cNvPr id="16387" name="Rectangle 3"/>
          <p:cNvSpPr>
            <a:spLocks noGrp="1" noChangeArrowheads="1"/>
          </p:cNvSpPr>
          <p:nvPr>
            <p:ph type="body" idx="1"/>
          </p:nvPr>
        </p:nvSpPr>
        <p:spPr/>
        <p:txBody>
          <a:bodyPr/>
          <a:lstStyle/>
          <a:p>
            <a:pPr eaLnBrk="1" hangingPunct="1"/>
            <a:r>
              <a:rPr lang="fa-IR" altLang="en-US" sz="4000" b="1">
                <a:cs typeface="Nazanin" pitchFamily="2" charset="0"/>
              </a:rPr>
              <a:t> </a:t>
            </a:r>
            <a:r>
              <a:rPr lang="fa-IR" altLang="en-US" sz="4000">
                <a:cs typeface="Nazanin" pitchFamily="2" charset="0"/>
              </a:rPr>
              <a:t>                      </a:t>
            </a:r>
          </a:p>
          <a:p>
            <a:pPr eaLnBrk="1" hangingPunct="1"/>
            <a:r>
              <a:rPr lang="fa-IR" altLang="en-US" i="1">
                <a:cs typeface="Nazanin" pitchFamily="2" charset="0"/>
              </a:rPr>
              <a:t>1- قطعي                   </a:t>
            </a:r>
          </a:p>
          <a:p>
            <a:pPr eaLnBrk="1" hangingPunct="1"/>
            <a:r>
              <a:rPr lang="fa-IR" altLang="en-US" i="1">
                <a:cs typeface="Nazanin" pitchFamily="2" charset="0"/>
              </a:rPr>
              <a:t>2- احتمالي                 </a:t>
            </a:r>
          </a:p>
          <a:p>
            <a:pPr eaLnBrk="1" hangingPunct="1"/>
            <a:r>
              <a:rPr lang="fa-IR" altLang="en-US" i="1">
                <a:cs typeface="Nazanin" pitchFamily="2" charset="0"/>
              </a:rPr>
              <a:t>3- تركيبي</a:t>
            </a:r>
            <a:r>
              <a:rPr lang="fa-IR" altLang="en-US">
                <a:cs typeface="Nazanin" pitchFamily="2" charset="0"/>
              </a:rPr>
              <a:t>                  </a:t>
            </a:r>
            <a:endParaRPr lang="en-US" altLang="en-US">
              <a:cs typeface="Nazanin" pitchFamily="2" charset="0"/>
            </a:endParaRPr>
          </a:p>
        </p:txBody>
      </p:sp>
      <p:sp>
        <p:nvSpPr>
          <p:cNvPr id="16388" name="Rectangle 4"/>
          <p:cNvSpPr>
            <a:spLocks noChangeArrowheads="1"/>
          </p:cNvSpPr>
          <p:nvPr/>
        </p:nvSpPr>
        <p:spPr bwMode="auto">
          <a:xfrm>
            <a:off x="3563938" y="306388"/>
            <a:ext cx="3211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طبقه بندي مدلهاي رياضي</a:t>
            </a:r>
            <a:endParaRPr lang="en-US" altLang="en-US" sz="2800" b="1"/>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ar-SA" altLang="en-US" sz="2800" b="1">
                <a:cs typeface="Nazanin" pitchFamily="2" charset="0"/>
              </a:rPr>
              <a:t>ايجاد فرم استاندارد</a:t>
            </a:r>
            <a:r>
              <a:rPr lang="ar-SA" altLang="en-US">
                <a:cs typeface="Nazanin" pitchFamily="2" charset="0"/>
              </a:rPr>
              <a:t> </a:t>
            </a:r>
            <a:endParaRPr lang="en-US" altLang="en-US">
              <a:cs typeface="Nazanin" pitchFamily="2" charset="0"/>
            </a:endParaRPr>
          </a:p>
        </p:txBody>
      </p:sp>
      <p:sp>
        <p:nvSpPr>
          <p:cNvPr id="145411" name="Rectangle 3"/>
          <p:cNvSpPr>
            <a:spLocks noGrp="1" noChangeArrowheads="1"/>
          </p:cNvSpPr>
          <p:nvPr>
            <p:ph type="body" idx="1"/>
          </p:nvPr>
        </p:nvSpPr>
        <p:spPr>
          <a:xfrm>
            <a:off x="250825" y="1700213"/>
            <a:ext cx="8229600" cy="4465637"/>
          </a:xfrm>
        </p:spPr>
        <p:txBody>
          <a:bodyPr/>
          <a:lstStyle/>
          <a:p>
            <a:pPr algn="r" rtl="1" eaLnBrk="1" hangingPunct="1">
              <a:buFontTx/>
              <a:buNone/>
            </a:pPr>
            <a:r>
              <a:rPr lang="en-US" altLang="en-US" sz="2400" b="1">
                <a:cs typeface="Nazanin" pitchFamily="2" charset="0"/>
              </a:rPr>
              <a:t>Max  (-z)= -6x1-3x2+0s1+0s2                                        </a:t>
            </a:r>
          </a:p>
          <a:p>
            <a:pPr algn="r" rtl="1" eaLnBrk="1" hangingPunct="1">
              <a:buFontTx/>
              <a:buNone/>
            </a:pPr>
            <a:r>
              <a:rPr lang="en-US" altLang="en-US" sz="2400" b="1">
                <a:cs typeface="Nazanin" pitchFamily="2" charset="0"/>
              </a:rPr>
              <a:t>s. To                                                                               </a:t>
            </a:r>
          </a:p>
          <a:p>
            <a:pPr algn="r" rtl="1" eaLnBrk="1" hangingPunct="1">
              <a:buFontTx/>
              <a:buNone/>
            </a:pPr>
            <a:endParaRPr lang="en-US" altLang="en-US" sz="2400" b="1">
              <a:cs typeface="Nazanin" pitchFamily="2" charset="0"/>
            </a:endParaRPr>
          </a:p>
          <a:p>
            <a:pPr algn="r" rtl="1" eaLnBrk="1" hangingPunct="1">
              <a:buFontTx/>
              <a:buNone/>
            </a:pPr>
            <a:r>
              <a:rPr lang="en-US" altLang="en-US" sz="2400" b="1">
                <a:cs typeface="Nazanin" pitchFamily="2" charset="0"/>
              </a:rPr>
              <a:t>2x1+4x2-s1=16                                            </a:t>
            </a:r>
          </a:p>
          <a:p>
            <a:pPr algn="r" rtl="1" eaLnBrk="1" hangingPunct="1">
              <a:buFontTx/>
              <a:buNone/>
            </a:pPr>
            <a:r>
              <a:rPr lang="en-US" altLang="en-US" sz="2400" b="1">
                <a:cs typeface="Nazanin" pitchFamily="2" charset="0"/>
              </a:rPr>
              <a:t>4x1+3x2-0s2=24                                          </a:t>
            </a:r>
          </a:p>
          <a:p>
            <a:pPr algn="r" rtl="1" eaLnBrk="1" hangingPunct="1">
              <a:buFontTx/>
              <a:buNone/>
            </a:pPr>
            <a:r>
              <a:rPr lang="en-US" altLang="en-US" sz="2400" b="1">
                <a:cs typeface="Nazanin" pitchFamily="2" charset="0"/>
              </a:rPr>
              <a:t>X1,x2,s1,s2&gt;0                                           </a:t>
            </a:r>
          </a:p>
          <a:p>
            <a:pPr algn="r" rtl="1" eaLnBrk="1" hangingPunct="1">
              <a:buFontTx/>
              <a:buNone/>
            </a:pPr>
            <a:r>
              <a:rPr lang="en-US" altLang="en-US" sz="2400" b="1">
                <a:cs typeface="Nazanin" pitchFamily="2" charset="0"/>
              </a:rPr>
              <a:t>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fa-IR" altLang="en-US" sz="2800" b="1">
                <a:cs typeface="Nazanin" pitchFamily="2" charset="0"/>
              </a:rPr>
              <a:t>ازمون شرايط تابلوي سيمپلكس</a:t>
            </a:r>
            <a:endParaRPr lang="en-US" altLang="en-US" sz="2800" b="1">
              <a:cs typeface="Nazanin" pitchFamily="2" charset="0"/>
            </a:endParaRPr>
          </a:p>
        </p:txBody>
      </p:sp>
      <p:sp>
        <p:nvSpPr>
          <p:cNvPr id="146435" name="Rectangle 3"/>
          <p:cNvSpPr>
            <a:spLocks noGrp="1" noChangeArrowheads="1"/>
          </p:cNvSpPr>
          <p:nvPr>
            <p:ph type="body" idx="1"/>
          </p:nvPr>
        </p:nvSpPr>
        <p:spPr/>
        <p:txBody>
          <a:bodyPr/>
          <a:lstStyle/>
          <a:p>
            <a:pPr algn="r" rtl="1" eaLnBrk="1" hangingPunct="1"/>
            <a:r>
              <a:rPr lang="ar-SA" altLang="en-US">
                <a:cs typeface="Nazanin" pitchFamily="2" charset="0"/>
              </a:rPr>
              <a:t>روش سيمپلکس </a:t>
            </a:r>
            <a:r>
              <a:rPr lang="fa-IR" altLang="en-US">
                <a:cs typeface="Nazanin" pitchFamily="2" charset="0"/>
              </a:rPr>
              <a:t>ه</a:t>
            </a:r>
            <a:r>
              <a:rPr lang="ar-SA" altLang="en-US">
                <a:cs typeface="Nazanin" pitchFamily="2" charset="0"/>
              </a:rPr>
              <a:t>مواره جواب اساسي اوليه را از مبدا مختصات شروع مي کند در حاليکه در مدل بالا چنين نيست زير</a:t>
            </a:r>
            <a:r>
              <a:rPr lang="fa-IR" altLang="en-US">
                <a:cs typeface="Nazanin" pitchFamily="2" charset="0"/>
              </a:rPr>
              <a:t>ا</a:t>
            </a:r>
          </a:p>
          <a:p>
            <a:pPr algn="r" rtl="1" eaLnBrk="1" hangingPunct="1">
              <a:buFontTx/>
              <a:buNone/>
            </a:pPr>
            <a:r>
              <a:rPr lang="en-US" altLang="en-US" sz="2400" b="1">
                <a:cs typeface="Nazanin" pitchFamily="2" charset="0"/>
              </a:rPr>
              <a:t>2x1+4x2-s1=16                                      </a:t>
            </a:r>
          </a:p>
          <a:p>
            <a:pPr algn="r" rtl="1" eaLnBrk="1" hangingPunct="1">
              <a:buFontTx/>
              <a:buNone/>
            </a:pPr>
            <a:r>
              <a:rPr lang="en-US" altLang="en-US" sz="2400" b="1">
                <a:cs typeface="Nazanin" pitchFamily="2" charset="0"/>
              </a:rPr>
              <a:t>2(0)+4(0)-s1=16                                      </a:t>
            </a:r>
          </a:p>
          <a:p>
            <a:pPr algn="r" rtl="1" eaLnBrk="1" hangingPunct="1">
              <a:buFontTx/>
              <a:buNone/>
            </a:pPr>
            <a:r>
              <a:rPr lang="en-US" altLang="en-US" sz="2400" b="1">
                <a:cs typeface="Nazanin" pitchFamily="2" charset="0"/>
              </a:rPr>
              <a:t>S1=-16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fa-IR" altLang="en-US" sz="2400" b="1">
                <a:cs typeface="Nazanin" pitchFamily="2" charset="0"/>
              </a:rPr>
              <a:t>ورود متغيرمصنوعي</a:t>
            </a:r>
            <a:r>
              <a:rPr lang="fa-IR" altLang="en-US">
                <a:cs typeface="Nazanin" pitchFamily="2" charset="0"/>
              </a:rPr>
              <a:t> </a:t>
            </a:r>
            <a:endParaRPr lang="en-US" altLang="en-US">
              <a:cs typeface="Nazanin" pitchFamily="2" charset="0"/>
            </a:endParaRPr>
          </a:p>
        </p:txBody>
      </p:sp>
      <p:sp>
        <p:nvSpPr>
          <p:cNvPr id="147459" name="Rectangle 3"/>
          <p:cNvSpPr>
            <a:spLocks noGrp="1" noChangeArrowheads="1"/>
          </p:cNvSpPr>
          <p:nvPr>
            <p:ph type="body" idx="1"/>
          </p:nvPr>
        </p:nvSpPr>
        <p:spPr/>
        <p:txBody>
          <a:bodyPr/>
          <a:lstStyle/>
          <a:p>
            <a:pPr algn="r" rtl="1" eaLnBrk="1" hangingPunct="1">
              <a:buFontTx/>
              <a:buNone/>
            </a:pPr>
            <a:r>
              <a:rPr lang="en-US" altLang="en-US">
                <a:cs typeface="Nazanin" pitchFamily="2" charset="0"/>
              </a:rPr>
              <a:t>  </a:t>
            </a:r>
            <a:r>
              <a:rPr lang="ar-SA" altLang="en-US">
                <a:cs typeface="Nazanin" pitchFamily="2" charset="0"/>
              </a:rPr>
              <a:t>براي رفع اين مشکل بايد از متغيرهاي </a:t>
            </a:r>
            <a:r>
              <a:rPr lang="fa-IR" altLang="en-US">
                <a:cs typeface="Nazanin" pitchFamily="2" charset="0"/>
              </a:rPr>
              <a:t> </a:t>
            </a:r>
            <a:r>
              <a:rPr lang="ar-SA" altLang="en-US">
                <a:cs typeface="Nazanin" pitchFamily="2" charset="0"/>
              </a:rPr>
              <a:t> مصنوعي استفاده کرد . </a:t>
            </a:r>
            <a:endParaRPr lang="fa-IR" altLang="en-US">
              <a:cs typeface="Nazanin" pitchFamily="2" charset="0"/>
            </a:endParaRPr>
          </a:p>
          <a:p>
            <a:pPr algn="r" rtl="1" eaLnBrk="1" hangingPunct="1">
              <a:buFontTx/>
              <a:buNone/>
            </a:pPr>
            <a:r>
              <a:rPr lang="en-US" altLang="en-US">
                <a:cs typeface="Nazanin" pitchFamily="2" charset="0"/>
              </a:rPr>
              <a:t>  </a:t>
            </a:r>
            <a:r>
              <a:rPr lang="ar-SA" altLang="en-US">
                <a:cs typeface="Nazanin" pitchFamily="2" charset="0"/>
              </a:rPr>
              <a:t>بنابراين :</a:t>
            </a:r>
            <a:r>
              <a:rPr lang="fa-IR" altLang="en-US">
                <a:cs typeface="Nazanin" pitchFamily="2" charset="0"/>
              </a:rPr>
              <a:t>                    </a:t>
            </a:r>
            <a:endParaRPr lang="en-US" altLang="en-US">
              <a:cs typeface="Nazanin" pitchFamily="2" charset="0"/>
            </a:endParaRPr>
          </a:p>
          <a:p>
            <a:pPr algn="r" rtl="1" eaLnBrk="1" hangingPunct="1">
              <a:buFontTx/>
              <a:buNone/>
            </a:pPr>
            <a:r>
              <a:rPr lang="en-US" altLang="en-US" sz="2400" b="1">
                <a:cs typeface="Nazanin" pitchFamily="2" charset="0"/>
              </a:rPr>
              <a:t>2x1+4x2-s1+R1=16                                </a:t>
            </a:r>
          </a:p>
          <a:p>
            <a:pPr algn="r" rtl="1" eaLnBrk="1" hangingPunct="1">
              <a:buFontTx/>
              <a:buNone/>
            </a:pPr>
            <a:r>
              <a:rPr lang="en-US" altLang="en-US" sz="2400" b="1">
                <a:cs typeface="Nazanin" pitchFamily="2" charset="0"/>
              </a:rPr>
              <a:t>2(0)+4(0)-0+R1=16                                </a:t>
            </a:r>
          </a:p>
          <a:p>
            <a:pPr algn="r" rtl="1" eaLnBrk="1" hangingPunct="1">
              <a:buFontTx/>
              <a:buNone/>
            </a:pPr>
            <a:r>
              <a:rPr lang="en-US" altLang="en-US" sz="2400" b="1">
                <a:cs typeface="Nazanin" pitchFamily="2" charset="0"/>
              </a:rPr>
              <a:t>R1=16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rtl="1" eaLnBrk="1" hangingPunct="1"/>
            <a:r>
              <a:rPr lang="ar-SA" altLang="en-US" sz="2800" b="1">
                <a:cs typeface="Nazanin" pitchFamily="2" charset="0"/>
              </a:rPr>
              <a:t>متغير مصنوعي ( </a:t>
            </a:r>
            <a:r>
              <a:rPr lang="en-US" altLang="en-US" sz="2800" b="1">
                <a:cs typeface="Nazanin" pitchFamily="2" charset="0"/>
              </a:rPr>
              <a:t>R</a:t>
            </a:r>
            <a:r>
              <a:rPr lang="fa-IR" altLang="en-US" sz="2800" b="1">
                <a:cs typeface="Nazanin" pitchFamily="2" charset="0"/>
              </a:rPr>
              <a:t>  </a:t>
            </a:r>
            <a:r>
              <a:rPr lang="ar-SA" altLang="en-US" sz="2800" b="1">
                <a:cs typeface="Nazanin" pitchFamily="2" charset="0"/>
              </a:rPr>
              <a:t>) چيست ؟</a:t>
            </a:r>
            <a:r>
              <a:rPr lang="ar-SA" altLang="en-US">
                <a:cs typeface="Nazanin" pitchFamily="2" charset="0"/>
              </a:rPr>
              <a:t> </a:t>
            </a:r>
            <a:endParaRPr lang="en-US" altLang="en-US">
              <a:cs typeface="Nazanin" pitchFamily="2" charset="0"/>
            </a:endParaRPr>
          </a:p>
        </p:txBody>
      </p:sp>
      <p:sp>
        <p:nvSpPr>
          <p:cNvPr id="148483" name="Rectangle 3"/>
          <p:cNvSpPr>
            <a:spLocks noGrp="1" noChangeArrowheads="1"/>
          </p:cNvSpPr>
          <p:nvPr>
            <p:ph type="body" idx="1"/>
          </p:nvPr>
        </p:nvSpPr>
        <p:spPr>
          <a:xfrm>
            <a:off x="457200" y="1989138"/>
            <a:ext cx="8229600" cy="4137025"/>
          </a:xfrm>
        </p:spPr>
        <p:txBody>
          <a:bodyPr/>
          <a:lstStyle/>
          <a:p>
            <a:pPr algn="r" rtl="1" eaLnBrk="1" hangingPunct="1"/>
            <a:r>
              <a:rPr lang="ar-SA" altLang="en-US">
                <a:cs typeface="Nazanin" pitchFamily="2" charset="0"/>
              </a:rPr>
              <a:t>متغير مصنوعي ( </a:t>
            </a:r>
            <a:r>
              <a:rPr lang="en-US" altLang="en-US">
                <a:cs typeface="Nazanin" pitchFamily="2" charset="0"/>
              </a:rPr>
              <a:t>R </a:t>
            </a:r>
            <a:r>
              <a:rPr lang="fa-IR" altLang="en-US">
                <a:cs typeface="Nazanin" pitchFamily="2" charset="0"/>
              </a:rPr>
              <a:t>  ) –</a:t>
            </a:r>
            <a:r>
              <a:rPr lang="ar-SA" altLang="en-US">
                <a:cs typeface="Nazanin" pitchFamily="2" charset="0"/>
              </a:rPr>
              <a:t> نه به معناي کمبود است و نه به معناي مازاد . بلکه متغير مصنوعي کمک مي کند تا فاصله موجه جواب آنقدر بزرگ شود که مبدا مختصات را </a:t>
            </a:r>
            <a:r>
              <a:rPr lang="fa-IR" altLang="en-US">
                <a:cs typeface="Nazanin" pitchFamily="2" charset="0"/>
              </a:rPr>
              <a:t> </a:t>
            </a:r>
            <a:r>
              <a:rPr lang="ar-SA" altLang="en-US">
                <a:cs typeface="Nazanin" pitchFamily="2" charset="0"/>
              </a:rPr>
              <a:t>نيز در بر گيرد . بدين ترتيب مبدا مختصات يک نقطه جواب موجه مي شود . </a:t>
            </a:r>
            <a:endParaRPr lang="en-US" altLang="en-US">
              <a:cs typeface="Nazanin" pitchFamily="2"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fa-IR" altLang="en-US" sz="2800" b="1">
                <a:cs typeface="Nazanin" pitchFamily="2" charset="0"/>
              </a:rPr>
              <a:t>بررسي جواب در محدوديت اول</a:t>
            </a:r>
            <a:endParaRPr lang="en-US" altLang="en-US" sz="2800" b="1">
              <a:cs typeface="Nazanin" pitchFamily="2" charset="0"/>
            </a:endParaRPr>
          </a:p>
        </p:txBody>
      </p:sp>
      <p:sp>
        <p:nvSpPr>
          <p:cNvPr id="149507" name="Rectangle 3"/>
          <p:cNvSpPr>
            <a:spLocks noGrp="1" noChangeArrowheads="1"/>
          </p:cNvSpPr>
          <p:nvPr>
            <p:ph type="body" idx="1"/>
          </p:nvPr>
        </p:nvSpPr>
        <p:spPr/>
        <p:txBody>
          <a:bodyPr/>
          <a:lstStyle/>
          <a:p>
            <a:pPr algn="r" rtl="1" eaLnBrk="1" hangingPunct="1">
              <a:buFontTx/>
              <a:buNone/>
            </a:pPr>
            <a:r>
              <a:rPr lang="en-US" altLang="en-US" sz="2400" b="1">
                <a:cs typeface="Nazanin" pitchFamily="2" charset="0"/>
              </a:rPr>
              <a:t>2x1+4x2-s1+R1=16                                </a:t>
            </a:r>
          </a:p>
          <a:p>
            <a:pPr algn="r" rtl="1" eaLnBrk="1" hangingPunct="1">
              <a:buFontTx/>
              <a:buNone/>
            </a:pPr>
            <a:r>
              <a:rPr lang="en-US" altLang="en-US" sz="2400" b="1">
                <a:cs typeface="Nazanin" pitchFamily="2" charset="0"/>
              </a:rPr>
              <a:t>2(0)+4(0)-0+R1=16                                </a:t>
            </a:r>
          </a:p>
          <a:p>
            <a:pPr algn="r" rtl="1" eaLnBrk="1" hangingPunct="1">
              <a:buFontTx/>
              <a:buNone/>
            </a:pPr>
            <a:r>
              <a:rPr lang="en-US" altLang="en-US" sz="2400" b="1">
                <a:cs typeface="Nazanin" pitchFamily="2" charset="0"/>
              </a:rPr>
              <a:t>R1=16                                </a:t>
            </a:r>
          </a:p>
          <a:p>
            <a:pPr algn="r" rtl="1" eaLnBrk="1" hangingPunct="1">
              <a:buFontTx/>
              <a:buNone/>
            </a:pPr>
            <a:endParaRPr lang="en-US" altLang="en-US" sz="2400" b="1">
              <a:cs typeface="Nazanin" pitchFamily="2"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fa-IR" altLang="en-US">
                <a:cs typeface="Nazanin" pitchFamily="2" charset="0"/>
              </a:rPr>
              <a:t>توجه</a:t>
            </a:r>
            <a:endParaRPr lang="en-US" altLang="en-US">
              <a:cs typeface="Nazanin" pitchFamily="2" charset="0"/>
            </a:endParaRPr>
          </a:p>
        </p:txBody>
      </p:sp>
      <p:sp>
        <p:nvSpPr>
          <p:cNvPr id="150531" name="Rectangle 3"/>
          <p:cNvSpPr>
            <a:spLocks noGrp="1" noChangeArrowheads="1"/>
          </p:cNvSpPr>
          <p:nvPr>
            <p:ph type="body" idx="1"/>
          </p:nvPr>
        </p:nvSpPr>
        <p:spPr/>
        <p:txBody>
          <a:bodyPr/>
          <a:lstStyle/>
          <a:p>
            <a:pPr algn="r" rtl="1" eaLnBrk="1" hangingPunct="1"/>
            <a:r>
              <a:rPr lang="ar-SA" altLang="en-US">
                <a:cs typeface="Nazanin" pitchFamily="2" charset="0"/>
              </a:rPr>
              <a:t>از آنجا که </a:t>
            </a:r>
            <a:r>
              <a:rPr lang="en-US" altLang="en-US">
                <a:cs typeface="Nazanin" pitchFamily="2" charset="0"/>
              </a:rPr>
              <a:t>R</a:t>
            </a:r>
            <a:r>
              <a:rPr lang="ar-SA" altLang="en-US">
                <a:cs typeface="Nazanin" pitchFamily="2" charset="0"/>
              </a:rPr>
              <a:t> مصنوعي بوده و</a:t>
            </a:r>
            <a:r>
              <a:rPr lang="fa-IR" altLang="en-US">
                <a:cs typeface="Nazanin" pitchFamily="2" charset="0"/>
              </a:rPr>
              <a:t>معناي فيزيكي وواقعي ندارد</a:t>
            </a:r>
            <a:r>
              <a:rPr lang="ar-SA" altLang="en-US">
                <a:cs typeface="Nazanin" pitchFamily="2" charset="0"/>
              </a:rPr>
              <a:t> نبايد منطقه موجهي که به اين ترتيب ايجاد گرديد به عنوان جواب انتخاب شود . </a:t>
            </a:r>
            <a:r>
              <a:rPr lang="fa-IR" altLang="en-US">
                <a:cs typeface="Nazanin" pitchFamily="2" charset="0"/>
              </a:rPr>
              <a:t>پس</a:t>
            </a:r>
            <a:r>
              <a:rPr lang="ar-SA" altLang="en-US">
                <a:cs typeface="Nazanin" pitchFamily="2" charset="0"/>
              </a:rPr>
              <a:t> </a:t>
            </a:r>
            <a:r>
              <a:rPr lang="en-US" altLang="en-US">
                <a:cs typeface="Nazanin" pitchFamily="2" charset="0"/>
              </a:rPr>
              <a:t>R</a:t>
            </a:r>
            <a:r>
              <a:rPr lang="ar-SA" altLang="en-US">
                <a:cs typeface="Nazanin" pitchFamily="2" charset="0"/>
              </a:rPr>
              <a:t> اجازه انتخاب شدن نهائي را ندارد . </a:t>
            </a:r>
            <a:endParaRPr lang="en-US" altLang="en-US">
              <a:cs typeface="Nazanin" pitchFamily="2"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fa-IR" altLang="en-US">
                <a:cs typeface="Nazanin" pitchFamily="2" charset="0"/>
              </a:rPr>
              <a:t> چيست</a:t>
            </a:r>
            <a:r>
              <a:rPr lang="en-US" altLang="en-US">
                <a:cs typeface="Nazanin" pitchFamily="2" charset="0"/>
              </a:rPr>
              <a:t>M </a:t>
            </a:r>
            <a:r>
              <a:rPr lang="fa-IR" altLang="en-US">
                <a:cs typeface="Nazanin" pitchFamily="2" charset="0"/>
              </a:rPr>
              <a:t> </a:t>
            </a:r>
            <a:endParaRPr lang="en-US" altLang="en-US">
              <a:cs typeface="Nazanin" pitchFamily="2" charset="0"/>
            </a:endParaRPr>
          </a:p>
        </p:txBody>
      </p:sp>
      <p:sp>
        <p:nvSpPr>
          <p:cNvPr id="151555" name="Rectangle 3"/>
          <p:cNvSpPr>
            <a:spLocks noGrp="1" noChangeArrowheads="1"/>
          </p:cNvSpPr>
          <p:nvPr>
            <p:ph type="body" idx="1"/>
          </p:nvPr>
        </p:nvSpPr>
        <p:spPr/>
        <p:txBody>
          <a:bodyPr/>
          <a:lstStyle/>
          <a:p>
            <a:pPr algn="r" rtl="1" eaLnBrk="1" hangingPunct="1"/>
            <a:r>
              <a:rPr lang="ar-SA" altLang="en-US">
                <a:cs typeface="Nazanin" pitchFamily="2" charset="0"/>
              </a:rPr>
              <a:t>براي رسيدن به اين منظور بايد به متغير مصنوعي جريمه بست . </a:t>
            </a:r>
            <a:r>
              <a:rPr lang="en-US" altLang="en-US">
                <a:cs typeface="Nazanin" pitchFamily="2" charset="0"/>
              </a:rPr>
              <a:t>M</a:t>
            </a:r>
            <a:r>
              <a:rPr lang="ar-SA" altLang="en-US">
                <a:cs typeface="Nazanin" pitchFamily="2" charset="0"/>
              </a:rPr>
              <a:t> که عددي بسيار بزرگ است در خلاف جهت تابع هدف به </a:t>
            </a:r>
            <a:r>
              <a:rPr lang="en-US" altLang="en-US">
                <a:cs typeface="Nazanin" pitchFamily="2" charset="0"/>
              </a:rPr>
              <a:t>R</a:t>
            </a:r>
            <a:r>
              <a:rPr lang="ar-SA" altLang="en-US">
                <a:cs typeface="Nazanin" pitchFamily="2" charset="0"/>
              </a:rPr>
              <a:t> بسته مي شود . يعني اگر تابع هدف حداکثر سازي است از آن کم و اگر حداقل سازي است به ان اضافه</a:t>
            </a:r>
            <a:r>
              <a:rPr lang="fa-IR" altLang="en-US">
                <a:cs typeface="Nazanin" pitchFamily="2" charset="0"/>
              </a:rPr>
              <a:t>             </a:t>
            </a:r>
            <a:r>
              <a:rPr lang="ar-SA" altLang="en-US">
                <a:cs typeface="Nazanin" pitchFamily="2" charset="0"/>
              </a:rPr>
              <a:t>مي شود . </a:t>
            </a:r>
            <a:endParaRPr lang="en-US" altLang="en-US">
              <a:cs typeface="Nazanin" pitchFamily="2"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ar-SA" altLang="en-US" i="1">
                <a:cs typeface="Nazanin" pitchFamily="2" charset="0"/>
              </a:rPr>
              <a:t>پس داريم </a:t>
            </a:r>
            <a:r>
              <a:rPr lang="fa-IR" altLang="en-US" sz="3200" i="1">
                <a:cs typeface="Nazanin" pitchFamily="2" charset="0"/>
              </a:rPr>
              <a:t>:</a:t>
            </a:r>
            <a:endParaRPr lang="en-US" altLang="en-US" sz="3200" i="1">
              <a:cs typeface="Nazanin" pitchFamily="2" charset="0"/>
            </a:endParaRPr>
          </a:p>
        </p:txBody>
      </p:sp>
      <p:sp>
        <p:nvSpPr>
          <p:cNvPr id="152579" name="Rectangle 3"/>
          <p:cNvSpPr>
            <a:spLocks noGrp="1" noChangeArrowheads="1"/>
          </p:cNvSpPr>
          <p:nvPr>
            <p:ph type="body" idx="1"/>
          </p:nvPr>
        </p:nvSpPr>
        <p:spPr>
          <a:xfrm>
            <a:off x="457200" y="2565400"/>
            <a:ext cx="8229600" cy="3560763"/>
          </a:xfrm>
        </p:spPr>
        <p:txBody>
          <a:bodyPr/>
          <a:lstStyle/>
          <a:p>
            <a:pPr algn="r" rtl="1" eaLnBrk="1" hangingPunct="1"/>
            <a:r>
              <a:rPr lang="en-US" altLang="en-US" sz="2000">
                <a:cs typeface="Nazanin" pitchFamily="2" charset="0"/>
              </a:rPr>
              <a:t>MR2                                          </a:t>
            </a:r>
            <a:r>
              <a:rPr lang="fa-IR" altLang="en-US" sz="2000">
                <a:cs typeface="Nazanin" pitchFamily="2" charset="0"/>
              </a:rPr>
              <a:t> - 1 </a:t>
            </a:r>
            <a:r>
              <a:rPr lang="en-US" altLang="en-US" sz="2000">
                <a:cs typeface="Nazanin" pitchFamily="2" charset="0"/>
              </a:rPr>
              <a:t>MR</a:t>
            </a:r>
            <a:r>
              <a:rPr lang="fa-IR" altLang="en-US" sz="2000">
                <a:cs typeface="Nazanin" pitchFamily="2" charset="0"/>
              </a:rPr>
              <a:t> –  </a:t>
            </a:r>
            <a:r>
              <a:rPr lang="en-US" altLang="en-US" sz="2000">
                <a:cs typeface="Nazanin" pitchFamily="2" charset="0"/>
              </a:rPr>
              <a:t>X</a:t>
            </a:r>
            <a:r>
              <a:rPr lang="fa-IR" altLang="en-US" sz="2000">
                <a:cs typeface="Nazanin" pitchFamily="2" charset="0"/>
              </a:rPr>
              <a:t>3</a:t>
            </a:r>
            <a:r>
              <a:rPr lang="en-US" altLang="en-US" sz="2000">
                <a:cs typeface="Nazanin" pitchFamily="2" charset="0"/>
              </a:rPr>
              <a:t>  </a:t>
            </a:r>
            <a:r>
              <a:rPr lang="fa-IR" altLang="en-US" sz="2000">
                <a:cs typeface="Nazanin" pitchFamily="2" charset="0"/>
              </a:rPr>
              <a:t> - 1 </a:t>
            </a:r>
            <a:r>
              <a:rPr lang="en-US" altLang="en-US" sz="2000">
                <a:cs typeface="Nazanin" pitchFamily="2" charset="0"/>
              </a:rPr>
              <a:t>X</a:t>
            </a:r>
            <a:r>
              <a:rPr lang="fa-IR" altLang="en-US" sz="2000">
                <a:cs typeface="Nazanin" pitchFamily="2" charset="0"/>
              </a:rPr>
              <a:t> 6- = ( </a:t>
            </a:r>
            <a:r>
              <a:rPr lang="en-US" altLang="en-US" sz="2000">
                <a:cs typeface="Nazanin" pitchFamily="2" charset="0"/>
              </a:rPr>
              <a:t>Z </a:t>
            </a:r>
            <a:r>
              <a:rPr lang="fa-IR" altLang="en-US" sz="2000">
                <a:cs typeface="Nazanin" pitchFamily="2" charset="0"/>
              </a:rPr>
              <a:t> - ) </a:t>
            </a:r>
            <a:r>
              <a:rPr lang="en-US" altLang="en-US" sz="2000">
                <a:cs typeface="Nazanin" pitchFamily="2" charset="0"/>
              </a:rPr>
              <a:t>Max</a:t>
            </a:r>
            <a:endParaRPr lang="fa-IR" altLang="en-US" sz="2000">
              <a:cs typeface="Nazanin" pitchFamily="2" charset="0"/>
            </a:endParaRPr>
          </a:p>
          <a:p>
            <a:pPr algn="r" rtl="1" eaLnBrk="1" hangingPunct="1"/>
            <a:endParaRPr lang="en-US" altLang="en-US" sz="2000">
              <a:cs typeface="Nazanin" pitchFamily="2" charset="0"/>
            </a:endParaRPr>
          </a:p>
          <a:p>
            <a:pPr algn="r" rtl="1" eaLnBrk="1" hangingPunct="1">
              <a:buFontTx/>
              <a:buNone/>
            </a:pPr>
            <a:r>
              <a:rPr lang="en-US" altLang="en-US" sz="2000">
                <a:cs typeface="Nazanin" pitchFamily="2" charset="0"/>
              </a:rPr>
              <a:t> 16                                                </a:t>
            </a:r>
            <a:r>
              <a:rPr lang="fa-IR" altLang="en-US" sz="2000">
                <a:cs typeface="Nazanin" pitchFamily="2" charset="0"/>
              </a:rPr>
              <a:t> = </a:t>
            </a:r>
            <a:r>
              <a:rPr lang="en-US" altLang="en-US" sz="2000">
                <a:cs typeface="Nazanin" pitchFamily="2" charset="0"/>
              </a:rPr>
              <a:t>R</a:t>
            </a:r>
            <a:r>
              <a:rPr lang="fa-IR" altLang="en-US" sz="2000">
                <a:cs typeface="Nazanin" pitchFamily="2" charset="0"/>
              </a:rPr>
              <a:t> + 1 </a:t>
            </a:r>
            <a:r>
              <a:rPr lang="en-US" altLang="en-US" sz="2000">
                <a:cs typeface="Nazanin" pitchFamily="2" charset="0"/>
              </a:rPr>
              <a:t>S</a:t>
            </a:r>
            <a:r>
              <a:rPr lang="fa-IR" altLang="en-US" sz="2000">
                <a:cs typeface="Nazanin" pitchFamily="2" charset="0"/>
              </a:rPr>
              <a:t> –2 </a:t>
            </a:r>
            <a:r>
              <a:rPr lang="en-US" altLang="en-US" sz="2000">
                <a:cs typeface="Nazanin" pitchFamily="2" charset="0"/>
              </a:rPr>
              <a:t>X</a:t>
            </a:r>
            <a:r>
              <a:rPr lang="fa-IR" altLang="en-US" sz="2000">
                <a:cs typeface="Nazanin" pitchFamily="2" charset="0"/>
              </a:rPr>
              <a:t> 4 + 1 </a:t>
            </a:r>
            <a:r>
              <a:rPr lang="en-US" altLang="en-US" sz="2000">
                <a:cs typeface="Nazanin" pitchFamily="2" charset="0"/>
              </a:rPr>
              <a:t>X</a:t>
            </a:r>
            <a:r>
              <a:rPr lang="fa-IR" altLang="en-US" sz="2000">
                <a:cs typeface="Nazanin" pitchFamily="2" charset="0"/>
              </a:rPr>
              <a:t> 2      </a:t>
            </a:r>
            <a:r>
              <a:rPr lang="en-US" altLang="en-US" sz="2000">
                <a:cs typeface="Nazanin" pitchFamily="2" charset="0"/>
              </a:rPr>
              <a:t>to </a:t>
            </a:r>
            <a:r>
              <a:rPr lang="fa-IR" altLang="en-US" sz="2000">
                <a:cs typeface="Nazanin" pitchFamily="2" charset="0"/>
              </a:rPr>
              <a:t>  .  </a:t>
            </a:r>
            <a:r>
              <a:rPr lang="en-US" altLang="en-US" sz="2000">
                <a:cs typeface="Nazanin" pitchFamily="2" charset="0"/>
              </a:rPr>
              <a:t>S</a:t>
            </a:r>
            <a:r>
              <a:rPr lang="fa-IR" altLang="en-US" sz="2000">
                <a:cs typeface="Nazanin" pitchFamily="2" charset="0"/>
              </a:rPr>
              <a:t> </a:t>
            </a:r>
          </a:p>
          <a:p>
            <a:pPr algn="r" rtl="1" eaLnBrk="1" hangingPunct="1"/>
            <a:r>
              <a:rPr lang="en-US" altLang="en-US" sz="2000">
                <a:cs typeface="Nazanin" pitchFamily="2" charset="0"/>
              </a:rPr>
              <a:t>24                                           </a:t>
            </a:r>
            <a:r>
              <a:rPr lang="fa-IR" altLang="en-US" sz="2000">
                <a:cs typeface="Nazanin" pitchFamily="2" charset="0"/>
              </a:rPr>
              <a:t>= 2 </a:t>
            </a:r>
            <a:r>
              <a:rPr lang="en-US" altLang="en-US" sz="2000">
                <a:cs typeface="Nazanin" pitchFamily="2" charset="0"/>
              </a:rPr>
              <a:t>R</a:t>
            </a:r>
            <a:r>
              <a:rPr lang="fa-IR" altLang="en-US" sz="2000">
                <a:cs typeface="Nazanin" pitchFamily="2" charset="0"/>
              </a:rPr>
              <a:t> + 2</a:t>
            </a:r>
            <a:r>
              <a:rPr lang="en-US" altLang="en-US" sz="2000">
                <a:cs typeface="Nazanin" pitchFamily="2" charset="0"/>
              </a:rPr>
              <a:t> S</a:t>
            </a:r>
            <a:r>
              <a:rPr lang="fa-IR" altLang="en-US" sz="2000">
                <a:cs typeface="Nazanin" pitchFamily="2" charset="0"/>
              </a:rPr>
              <a:t> – 2 </a:t>
            </a:r>
            <a:r>
              <a:rPr lang="en-US" altLang="en-US" sz="2000">
                <a:cs typeface="Nazanin" pitchFamily="2" charset="0"/>
              </a:rPr>
              <a:t>X</a:t>
            </a:r>
            <a:r>
              <a:rPr lang="fa-IR" altLang="en-US" sz="2000">
                <a:cs typeface="Nazanin" pitchFamily="2" charset="0"/>
              </a:rPr>
              <a:t> 3 + 1 </a:t>
            </a:r>
            <a:r>
              <a:rPr lang="en-US" altLang="en-US" sz="2000">
                <a:cs typeface="Nazanin" pitchFamily="2" charset="0"/>
              </a:rPr>
              <a:t>X</a:t>
            </a:r>
            <a:r>
              <a:rPr lang="fa-IR" altLang="en-US" sz="2000">
                <a:cs typeface="Nazanin" pitchFamily="2" charset="0"/>
              </a:rPr>
              <a:t> 4</a:t>
            </a:r>
          </a:p>
          <a:p>
            <a:pPr algn="r" rtl="1" eaLnBrk="1" hangingPunct="1"/>
            <a:r>
              <a:rPr lang="en-US" altLang="en-US" sz="2000">
                <a:cs typeface="Nazanin" pitchFamily="2" charset="0"/>
              </a:rPr>
              <a:t>0                                       </a:t>
            </a:r>
            <a:r>
              <a:rPr lang="fa-IR" altLang="en-US" sz="2000"/>
              <a:t>≤</a:t>
            </a:r>
            <a:r>
              <a:rPr lang="fa-IR" altLang="en-US" sz="2000">
                <a:cs typeface="Nazanin" pitchFamily="2" charset="0"/>
              </a:rPr>
              <a:t> 2 </a:t>
            </a:r>
            <a:r>
              <a:rPr lang="en-US" altLang="en-US" sz="2000">
                <a:cs typeface="Nazanin" pitchFamily="2" charset="0"/>
              </a:rPr>
              <a:t>R</a:t>
            </a:r>
            <a:r>
              <a:rPr lang="fa-IR" altLang="en-US" sz="2000">
                <a:cs typeface="Nazanin" pitchFamily="2" charset="0"/>
              </a:rPr>
              <a:t> , 1 </a:t>
            </a:r>
            <a:r>
              <a:rPr lang="en-US" altLang="en-US" sz="2000">
                <a:cs typeface="Nazanin" pitchFamily="2" charset="0"/>
              </a:rPr>
              <a:t>R</a:t>
            </a:r>
            <a:r>
              <a:rPr lang="fa-IR" altLang="en-US" sz="2000">
                <a:cs typeface="Nazanin" pitchFamily="2" charset="0"/>
              </a:rPr>
              <a:t> , 2</a:t>
            </a:r>
            <a:r>
              <a:rPr lang="en-US" altLang="en-US" sz="2000">
                <a:cs typeface="Nazanin" pitchFamily="2" charset="0"/>
              </a:rPr>
              <a:t> S</a:t>
            </a:r>
            <a:r>
              <a:rPr lang="fa-IR" altLang="en-US" sz="2000">
                <a:cs typeface="Nazanin" pitchFamily="2" charset="0"/>
              </a:rPr>
              <a:t> , 1</a:t>
            </a:r>
            <a:r>
              <a:rPr lang="en-US" altLang="en-US" sz="2000">
                <a:cs typeface="Nazanin" pitchFamily="2" charset="0"/>
              </a:rPr>
              <a:t> S</a:t>
            </a:r>
            <a:r>
              <a:rPr lang="fa-IR" altLang="en-US" sz="2000">
                <a:cs typeface="Nazanin" pitchFamily="2" charset="0"/>
              </a:rPr>
              <a:t> , 2</a:t>
            </a:r>
            <a:r>
              <a:rPr lang="en-US" altLang="en-US" sz="2000">
                <a:cs typeface="Nazanin" pitchFamily="2" charset="0"/>
              </a:rPr>
              <a:t> X </a:t>
            </a:r>
            <a:r>
              <a:rPr lang="fa-IR" altLang="en-US" sz="2000">
                <a:cs typeface="Nazanin" pitchFamily="2" charset="0"/>
              </a:rPr>
              <a:t>, 1</a:t>
            </a:r>
            <a:r>
              <a:rPr lang="en-US" altLang="en-US" sz="2000">
                <a:cs typeface="Nazanin" pitchFamily="2" charset="0"/>
              </a:rPr>
              <a:t> X</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ar-SA" altLang="en-US" sz="2800" b="1">
                <a:cs typeface="Nazanin" pitchFamily="2" charset="0"/>
              </a:rPr>
              <a:t>وِِيژگي تابلوي سيمپلکس</a:t>
            </a:r>
            <a:endParaRPr lang="en-US" altLang="en-US" sz="2800" b="1">
              <a:cs typeface="Nazanin" pitchFamily="2" charset="0"/>
            </a:endParaRPr>
          </a:p>
        </p:txBody>
      </p:sp>
      <p:sp>
        <p:nvSpPr>
          <p:cNvPr id="153603" name="Rectangle 3"/>
          <p:cNvSpPr>
            <a:spLocks noGrp="1" noChangeArrowheads="1"/>
          </p:cNvSpPr>
          <p:nvPr>
            <p:ph type="body" idx="1"/>
          </p:nvPr>
        </p:nvSpPr>
        <p:spPr/>
        <p:txBody>
          <a:bodyPr/>
          <a:lstStyle/>
          <a:p>
            <a:pPr algn="r" rtl="1" eaLnBrk="1" hangingPunct="1"/>
            <a:r>
              <a:rPr lang="en-US" altLang="en-US">
                <a:cs typeface="Nazanin" pitchFamily="2" charset="0"/>
              </a:rPr>
              <a:t> </a:t>
            </a:r>
            <a:r>
              <a:rPr lang="ar-SA" altLang="en-US">
                <a:cs typeface="Nazanin" pitchFamily="2" charset="0"/>
              </a:rPr>
              <a:t> </a:t>
            </a:r>
            <a:endParaRPr lang="fa-IR" altLang="en-US">
              <a:cs typeface="Nazanin" pitchFamily="2" charset="0"/>
            </a:endParaRPr>
          </a:p>
          <a:p>
            <a:pPr algn="r" rtl="1" eaLnBrk="1" hangingPunct="1"/>
            <a:r>
              <a:rPr lang="fa-IR" altLang="en-US">
                <a:cs typeface="Nazanin" pitchFamily="2" charset="0"/>
              </a:rPr>
              <a:t>         </a:t>
            </a:r>
            <a:r>
              <a:rPr lang="ar-SA" altLang="en-US">
                <a:cs typeface="Nazanin" pitchFamily="2" charset="0"/>
              </a:rPr>
              <a:t>1 ) ضريب متغيرهاي اساسي تابلو بايد در سطر </a:t>
            </a:r>
            <a:r>
              <a:rPr lang="en-US" altLang="en-US">
                <a:cs typeface="Nazanin" pitchFamily="2" charset="0"/>
              </a:rPr>
              <a:t>Z </a:t>
            </a:r>
            <a:r>
              <a:rPr lang="fa-IR" altLang="en-US">
                <a:cs typeface="Nazanin" pitchFamily="2" charset="0"/>
              </a:rPr>
              <a:t>  </a:t>
            </a:r>
            <a:r>
              <a:rPr lang="ar-SA" altLang="en-US">
                <a:cs typeface="Nazanin" pitchFamily="2" charset="0"/>
              </a:rPr>
              <a:t>برابر صفر باشد . </a:t>
            </a:r>
            <a:endParaRPr lang="fa-IR" altLang="en-US">
              <a:cs typeface="Nazanin" pitchFamily="2" charset="0"/>
            </a:endParaRPr>
          </a:p>
          <a:p>
            <a:pPr algn="r" rtl="1" eaLnBrk="1" hangingPunct="1"/>
            <a:r>
              <a:rPr lang="fa-IR" altLang="en-US">
                <a:cs typeface="Nazanin" pitchFamily="2" charset="0"/>
              </a:rPr>
              <a:t>         </a:t>
            </a:r>
            <a:r>
              <a:rPr lang="ar-SA" altLang="en-US">
                <a:cs typeface="Nazanin" pitchFamily="2" charset="0"/>
              </a:rPr>
              <a:t>2 ) ضرايب متغيرهاي اساسي در محدوديت هاي تشکي.ل واحد دهد . </a:t>
            </a:r>
            <a:endParaRPr lang="en-US" altLang="en-US">
              <a:cs typeface="Nazanin" pitchFamily="2"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fa-IR" altLang="en-US">
                <a:cs typeface="Nazanin" pitchFamily="2" charset="0"/>
              </a:rPr>
              <a:t>توجه</a:t>
            </a:r>
            <a:endParaRPr lang="en-US" altLang="en-US">
              <a:cs typeface="Nazanin" pitchFamily="2" charset="0"/>
            </a:endParaRPr>
          </a:p>
        </p:txBody>
      </p:sp>
      <p:sp>
        <p:nvSpPr>
          <p:cNvPr id="154627" name="Rectangle 3"/>
          <p:cNvSpPr>
            <a:spLocks noGrp="1" noChangeArrowheads="1"/>
          </p:cNvSpPr>
          <p:nvPr>
            <p:ph type="body" idx="1"/>
          </p:nvPr>
        </p:nvSpPr>
        <p:spPr/>
        <p:txBody>
          <a:bodyPr/>
          <a:lstStyle/>
          <a:p>
            <a:pPr algn="r" rtl="1" eaLnBrk="1" hangingPunct="1"/>
            <a:r>
              <a:rPr lang="ar-SA" altLang="en-US">
                <a:cs typeface="Nazanin" pitchFamily="2" charset="0"/>
              </a:rPr>
              <a:t>با توجه به ويژگيهاي تابلوي سيمپلکس تابلوي بالا</a:t>
            </a:r>
            <a:r>
              <a:rPr lang="en-US" altLang="en-US">
                <a:cs typeface="Nazanin" pitchFamily="2" charset="0"/>
              </a:rPr>
              <a:t>-</a:t>
            </a:r>
            <a:r>
              <a:rPr lang="ar-SA" altLang="en-US">
                <a:cs typeface="Nazanin" pitchFamily="2" charset="0"/>
              </a:rPr>
              <a:t> تابلوي اول نبوده زيرا ويژگي اول در آن</a:t>
            </a:r>
            <a:r>
              <a:rPr lang="en-US" altLang="en-US">
                <a:cs typeface="Nazanin" pitchFamily="2" charset="0"/>
              </a:rPr>
              <a:t> </a:t>
            </a:r>
            <a:r>
              <a:rPr lang="ar-SA" altLang="en-US">
                <a:cs typeface="Nazanin" pitchFamily="2" charset="0"/>
              </a:rPr>
              <a:t>نقض شده است . اين تابلو مقدماتي است</a:t>
            </a:r>
            <a:r>
              <a:rPr lang="fa-IR" altLang="en-US">
                <a:cs typeface="Nazanin" pitchFamily="2" charset="0"/>
              </a:rPr>
              <a:t> و</a:t>
            </a:r>
            <a:r>
              <a:rPr lang="en-US" altLang="en-US">
                <a:cs typeface="Nazanin" pitchFamily="2" charset="0"/>
              </a:rPr>
              <a:t> </a:t>
            </a:r>
            <a:r>
              <a:rPr lang="ar-SA" altLang="en-US">
                <a:cs typeface="Nazanin" pitchFamily="2" charset="0"/>
              </a:rPr>
              <a:t>براي تبديل</a:t>
            </a:r>
            <a:r>
              <a:rPr lang="fa-IR" altLang="en-US">
                <a:cs typeface="Nazanin" pitchFamily="2" charset="0"/>
              </a:rPr>
              <a:t> ان</a:t>
            </a:r>
            <a:r>
              <a:rPr lang="ar-SA" altLang="en-US">
                <a:cs typeface="Nazanin" pitchFamily="2" charset="0"/>
              </a:rPr>
              <a:t> به تابلوي اول بايد در سطر </a:t>
            </a:r>
            <a:r>
              <a:rPr lang="en-US" altLang="en-US">
                <a:cs typeface="Nazanin" pitchFamily="2" charset="0"/>
              </a:rPr>
              <a:t>Z</a:t>
            </a:r>
            <a:r>
              <a:rPr lang="ar-SA" altLang="en-US">
                <a:cs typeface="Nazanin" pitchFamily="2" charset="0"/>
              </a:rPr>
              <a:t> ضرايب</a:t>
            </a:r>
            <a:r>
              <a:rPr lang="fa-IR" altLang="en-US">
                <a:cs typeface="Nazanin" pitchFamily="2" charset="0"/>
              </a:rPr>
              <a:t>  1</a:t>
            </a:r>
            <a:r>
              <a:rPr lang="en-US" altLang="en-US">
                <a:cs typeface="Nazanin" pitchFamily="2" charset="0"/>
              </a:rPr>
              <a:t> R</a:t>
            </a:r>
            <a:r>
              <a:rPr lang="ar-SA" altLang="en-US">
                <a:cs typeface="Nazanin" pitchFamily="2" charset="0"/>
              </a:rPr>
              <a:t> و </a:t>
            </a:r>
            <a:r>
              <a:rPr lang="fa-IR" altLang="en-US">
                <a:cs typeface="Nazanin" pitchFamily="2" charset="0"/>
              </a:rPr>
              <a:t>2 </a:t>
            </a:r>
            <a:r>
              <a:rPr lang="en-US" altLang="en-US">
                <a:cs typeface="Nazanin" pitchFamily="2" charset="0"/>
              </a:rPr>
              <a:t>R</a:t>
            </a:r>
            <a:r>
              <a:rPr lang="fa-IR" altLang="en-US">
                <a:cs typeface="Nazanin" pitchFamily="2" charset="0"/>
              </a:rPr>
              <a:t>  </a:t>
            </a:r>
            <a:r>
              <a:rPr lang="ar-SA" altLang="en-US">
                <a:cs typeface="Nazanin" pitchFamily="2" charset="0"/>
              </a:rPr>
              <a:t>صفر شود . </a:t>
            </a:r>
            <a:endParaRPr lang="en-US" altLang="en-US">
              <a:cs typeface="Nazanin"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fa-IR" altLang="en-US" sz="2400" b="1">
                <a:cs typeface="Nazanin" pitchFamily="2" charset="0"/>
              </a:rPr>
              <a:t> </a:t>
            </a:r>
            <a:r>
              <a:rPr lang="fa-IR" altLang="en-US" sz="2000">
                <a:cs typeface="Nazanin" pitchFamily="2" charset="0"/>
              </a:rPr>
              <a:t>     </a:t>
            </a:r>
            <a:endParaRPr lang="en-US" altLang="en-US" sz="2000">
              <a:cs typeface="Nazanin" pitchFamily="2" charset="0"/>
            </a:endParaRPr>
          </a:p>
        </p:txBody>
      </p:sp>
      <p:sp>
        <p:nvSpPr>
          <p:cNvPr id="17411" name="Rectangle 3"/>
          <p:cNvSpPr>
            <a:spLocks noGrp="1" noChangeArrowheads="1"/>
          </p:cNvSpPr>
          <p:nvPr>
            <p:ph type="body" idx="1"/>
          </p:nvPr>
        </p:nvSpPr>
        <p:spPr/>
        <p:txBody>
          <a:bodyPr/>
          <a:lstStyle/>
          <a:p>
            <a:pPr algn="r" rtl="1" eaLnBrk="1" hangingPunct="1">
              <a:buFontTx/>
              <a:buNone/>
            </a:pPr>
            <a:endParaRPr lang="fa-IR" altLang="en-US" sz="4400">
              <a:cs typeface="Nazanin" pitchFamily="2" charset="0"/>
            </a:endParaRPr>
          </a:p>
          <a:p>
            <a:pPr algn="r" rtl="1" eaLnBrk="1" hangingPunct="1">
              <a:buFontTx/>
              <a:buNone/>
            </a:pPr>
            <a:r>
              <a:rPr lang="en-US" altLang="en-US" i="1">
                <a:cs typeface="Nazanin" pitchFamily="2" charset="0"/>
              </a:rPr>
              <a:t>    </a:t>
            </a:r>
            <a:r>
              <a:rPr lang="fa-IR" altLang="en-US" i="1">
                <a:cs typeface="Nazanin" pitchFamily="2" charset="0"/>
              </a:rPr>
              <a:t>رويکرد سيستماتيک و منطقي که داراي مراحل زير است:</a:t>
            </a:r>
          </a:p>
          <a:p>
            <a:pPr lvl="1" algn="r" rtl="1" eaLnBrk="1" hangingPunct="1">
              <a:buFontTx/>
              <a:buNone/>
            </a:pPr>
            <a:r>
              <a:rPr lang="fa-IR" altLang="en-US" sz="3600" i="1">
                <a:cs typeface="Nazanin" pitchFamily="2" charset="0"/>
              </a:rPr>
              <a:t>                  - مشاهده </a:t>
            </a:r>
          </a:p>
          <a:p>
            <a:pPr lvl="1" algn="r" rtl="1" eaLnBrk="1" hangingPunct="1">
              <a:buFontTx/>
              <a:buNone/>
            </a:pPr>
            <a:r>
              <a:rPr lang="fa-IR" altLang="en-US" i="1">
                <a:cs typeface="Nazanin" pitchFamily="2" charset="0"/>
              </a:rPr>
              <a:t>                       -  تعريف مسئله</a:t>
            </a:r>
          </a:p>
          <a:p>
            <a:pPr algn="r" rtl="1" eaLnBrk="1" hangingPunct="1">
              <a:buFontTx/>
              <a:buNone/>
            </a:pPr>
            <a:r>
              <a:rPr lang="en-US" altLang="en-US" i="1">
                <a:cs typeface="Nazanin" pitchFamily="2" charset="0"/>
              </a:rPr>
              <a:t>   </a:t>
            </a:r>
            <a:r>
              <a:rPr lang="fa-IR" altLang="en-US" i="1">
                <a:cs typeface="Nazanin" pitchFamily="2" charset="0"/>
              </a:rPr>
              <a:t>                     - ساختن مدل</a:t>
            </a:r>
          </a:p>
          <a:p>
            <a:pPr algn="r" rtl="1" eaLnBrk="1" hangingPunct="1">
              <a:buFontTx/>
              <a:buNone/>
            </a:pPr>
            <a:r>
              <a:rPr lang="en-US" altLang="en-US" i="1">
                <a:cs typeface="Nazanin" pitchFamily="2" charset="0"/>
              </a:rPr>
              <a:t>   </a:t>
            </a:r>
            <a:r>
              <a:rPr lang="fa-IR" altLang="en-US" i="1">
                <a:cs typeface="Nazanin" pitchFamily="2" charset="0"/>
              </a:rPr>
              <a:t>                     - حل مدل</a:t>
            </a:r>
          </a:p>
          <a:p>
            <a:pPr algn="r" rtl="1" eaLnBrk="1" hangingPunct="1">
              <a:buFontTx/>
              <a:buNone/>
            </a:pPr>
            <a:r>
              <a:rPr lang="en-US" altLang="en-US" i="1">
                <a:cs typeface="Nazanin" pitchFamily="2" charset="0"/>
              </a:rPr>
              <a:t>   </a:t>
            </a:r>
            <a:r>
              <a:rPr lang="fa-IR" altLang="en-US" i="1">
                <a:cs typeface="Nazanin" pitchFamily="2" charset="0"/>
              </a:rPr>
              <a:t>                     - اجرا</a:t>
            </a:r>
            <a:r>
              <a:rPr lang="en-US" altLang="en-US">
                <a:cs typeface="Nazanin" pitchFamily="2" charset="0"/>
              </a:rPr>
              <a:t> </a:t>
            </a:r>
          </a:p>
        </p:txBody>
      </p:sp>
      <p:sp>
        <p:nvSpPr>
          <p:cNvPr id="17412" name="Rectangle 4"/>
          <p:cNvSpPr>
            <a:spLocks noChangeArrowheads="1"/>
          </p:cNvSpPr>
          <p:nvPr/>
        </p:nvSpPr>
        <p:spPr bwMode="auto">
          <a:xfrm>
            <a:off x="2339975" y="234950"/>
            <a:ext cx="5073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رويکرد تحقيق در عمليات براي حل مسئله</a:t>
            </a:r>
            <a:endParaRPr lang="en-US" altLang="en-US" sz="2800" b="1"/>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8"/>
          <p:cNvSpPr>
            <a:spLocks noGrp="1" noChangeArrowheads="1"/>
          </p:cNvSpPr>
          <p:nvPr>
            <p:ph type="title"/>
          </p:nvPr>
        </p:nvSpPr>
        <p:spPr/>
        <p:txBody>
          <a:bodyPr/>
          <a:lstStyle/>
          <a:p>
            <a:pPr eaLnBrk="1" hangingPunct="1"/>
            <a:r>
              <a:rPr lang="fa-IR" altLang="en-US" sz="2800" b="1">
                <a:cs typeface="Nazanin" pitchFamily="2" charset="0"/>
              </a:rPr>
              <a:t>تابلوي مقدماتي</a:t>
            </a:r>
            <a:endParaRPr lang="en-US" altLang="en-US">
              <a:cs typeface="Nazanin" pitchFamily="2" charset="0"/>
            </a:endParaRPr>
          </a:p>
        </p:txBody>
      </p:sp>
      <p:graphicFrame>
        <p:nvGraphicFramePr>
          <p:cNvPr id="614430" name="Group 30"/>
          <p:cNvGraphicFramePr>
            <a:graphicFrameLocks noGrp="1"/>
          </p:cNvGraphicFramePr>
          <p:nvPr>
            <p:ph sz="half" idx="2"/>
          </p:nvPr>
        </p:nvGraphicFramePr>
        <p:xfrm>
          <a:off x="539750" y="2349500"/>
          <a:ext cx="7848600" cy="2513013"/>
        </p:xfrm>
        <a:graphic>
          <a:graphicData uri="http://schemas.openxmlformats.org/drawingml/2006/table">
            <a:tbl>
              <a:tblPr/>
              <a:tblGrid>
                <a:gridCol w="971550">
                  <a:extLst>
                    <a:ext uri="{9D8B030D-6E8A-4147-A177-3AD203B41FA5}">
                      <a16:colId xmlns:a16="http://schemas.microsoft.com/office/drawing/2014/main" val="20000"/>
                    </a:ext>
                  </a:extLst>
                </a:gridCol>
                <a:gridCol w="4757738">
                  <a:extLst>
                    <a:ext uri="{9D8B030D-6E8A-4147-A177-3AD203B41FA5}">
                      <a16:colId xmlns:a16="http://schemas.microsoft.com/office/drawing/2014/main" val="20001"/>
                    </a:ext>
                  </a:extLst>
                </a:gridCol>
                <a:gridCol w="2119312">
                  <a:extLst>
                    <a:ext uri="{9D8B030D-6E8A-4147-A177-3AD203B41FA5}">
                      <a16:colId xmlns:a16="http://schemas.microsoft.com/office/drawing/2014/main" val="20002"/>
                    </a:ext>
                  </a:extLst>
                </a:gridCol>
              </a:tblGrid>
              <a:tr h="7012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S1   S2    R1   R2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17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R2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    6    3     0      0    M      M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2    4    -1     0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4    3     0     -1    0       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24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fa-IR" altLang="en-US">
                <a:cs typeface="Nazanin" pitchFamily="2" charset="0"/>
              </a:rPr>
              <a:t>صفر كردن ضرايب</a:t>
            </a:r>
            <a:r>
              <a:rPr lang="en-US" altLang="en-US">
                <a:cs typeface="Nazanin" pitchFamily="2" charset="0"/>
              </a:rPr>
              <a:t>   </a:t>
            </a:r>
          </a:p>
        </p:txBody>
      </p:sp>
      <p:sp>
        <p:nvSpPr>
          <p:cNvPr id="156675" name="Rectangle 3"/>
          <p:cNvSpPr>
            <a:spLocks noGrp="1" noChangeArrowheads="1"/>
          </p:cNvSpPr>
          <p:nvPr>
            <p:ph type="body" idx="1"/>
          </p:nvPr>
        </p:nvSpPr>
        <p:spPr>
          <a:xfrm>
            <a:off x="539750" y="1628775"/>
            <a:ext cx="8229600" cy="4525963"/>
          </a:xfrm>
        </p:spPr>
        <p:txBody>
          <a:bodyPr/>
          <a:lstStyle/>
          <a:p>
            <a:pPr eaLnBrk="1" hangingPunct="1">
              <a:buFontTx/>
              <a:buNone/>
            </a:pPr>
            <a:r>
              <a:rPr lang="en-US" altLang="en-US" sz="1800" b="1">
                <a:cs typeface="Nazanin" pitchFamily="2" charset="0"/>
              </a:rPr>
              <a:t> R2. R1  </a:t>
            </a:r>
            <a:r>
              <a:rPr lang="fa-IR" altLang="en-US" sz="1800" b="1">
                <a:cs typeface="Nazanin" pitchFamily="2" charset="0"/>
              </a:rPr>
              <a:t>مجموع رديفهاي</a:t>
            </a:r>
            <a:r>
              <a:rPr lang="en-US" altLang="en-US" sz="1800" b="1">
                <a:cs typeface="Nazanin" pitchFamily="2" charset="0"/>
              </a:rPr>
              <a:t> </a:t>
            </a:r>
            <a:r>
              <a:rPr lang="fa-IR" altLang="en-US">
                <a:cs typeface="Nazanin" pitchFamily="2" charset="0"/>
              </a:rPr>
              <a:t> </a:t>
            </a:r>
            <a:r>
              <a:rPr lang="en-US" altLang="en-US">
                <a:cs typeface="Nazanin" pitchFamily="2" charset="0"/>
              </a:rPr>
              <a:t>   </a:t>
            </a:r>
            <a:r>
              <a:rPr lang="en-US" altLang="en-US" sz="2000">
                <a:cs typeface="Nazanin" pitchFamily="2" charset="0"/>
              </a:rPr>
              <a:t>M     0     </a:t>
            </a:r>
            <a:r>
              <a:rPr lang="fa-IR" altLang="en-US" sz="2000">
                <a:cs typeface="Nazanin" pitchFamily="2" charset="0"/>
              </a:rPr>
              <a:t> </a:t>
            </a:r>
            <a:r>
              <a:rPr lang="en-US" altLang="en-US" sz="2000">
                <a:cs typeface="Nazanin" pitchFamily="2" charset="0"/>
              </a:rPr>
              <a:t>2</a:t>
            </a:r>
            <a:r>
              <a:rPr lang="fa-IR" altLang="en-US" sz="2000">
                <a:cs typeface="Nazanin" pitchFamily="2" charset="0"/>
              </a:rPr>
              <a:t> </a:t>
            </a:r>
            <a:r>
              <a:rPr lang="en-US" altLang="en-US" sz="2000">
                <a:cs typeface="Nazanin" pitchFamily="2" charset="0"/>
              </a:rPr>
              <a:t>     4 </a:t>
            </a:r>
            <a:r>
              <a:rPr lang="fa-IR" altLang="en-US" sz="2000">
                <a:cs typeface="Nazanin" pitchFamily="2" charset="0"/>
              </a:rPr>
              <a:t>   </a:t>
            </a:r>
            <a:r>
              <a:rPr lang="en-US" altLang="en-US" sz="2000">
                <a:cs typeface="Nazanin" pitchFamily="2" charset="0"/>
              </a:rPr>
              <a:t>  -1      0     1    0         16</a:t>
            </a:r>
            <a:r>
              <a:rPr lang="fa-IR" altLang="en-US" sz="2000">
                <a:cs typeface="Nazanin" pitchFamily="2" charset="0"/>
              </a:rPr>
              <a:t> </a:t>
            </a:r>
            <a:r>
              <a:rPr lang="en-US" altLang="en-US" sz="2000">
                <a:cs typeface="Nazanin" pitchFamily="2" charset="0"/>
              </a:rPr>
              <a:t>   </a:t>
            </a:r>
            <a:r>
              <a:rPr lang="fa-IR" altLang="en-US" sz="2000">
                <a:cs typeface="Nazanin" pitchFamily="2" charset="0"/>
              </a:rPr>
              <a:t>   </a:t>
            </a:r>
            <a:r>
              <a:rPr lang="en-US" altLang="en-US" sz="2000">
                <a:cs typeface="Nazanin" pitchFamily="2" charset="0"/>
              </a:rPr>
              <a:t> </a:t>
            </a:r>
            <a:endParaRPr lang="fa-IR" altLang="en-US" sz="2000">
              <a:cs typeface="Nazanin" pitchFamily="2" charset="0"/>
            </a:endParaRPr>
          </a:p>
          <a:p>
            <a:pPr eaLnBrk="1" hangingPunct="1">
              <a:buFontTx/>
              <a:buNone/>
            </a:pPr>
            <a:r>
              <a:rPr lang="en-US" altLang="en-US" sz="2800" b="1">
                <a:cs typeface="Nazanin" pitchFamily="2" charset="0"/>
              </a:rPr>
              <a:t>    </a:t>
            </a:r>
            <a:r>
              <a:rPr lang="fa-IR" altLang="en-US" sz="2800" b="1">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   </a:t>
            </a:r>
            <a:r>
              <a:rPr lang="en-US" altLang="en-US" sz="2000">
                <a:cs typeface="Nazanin" pitchFamily="2" charset="0"/>
              </a:rPr>
              <a:t>M     0      4      3       0     -1     0    1         24</a:t>
            </a:r>
            <a:endParaRPr lang="en-US" altLang="en-US">
              <a:cs typeface="Nazanin" pitchFamily="2" charset="0"/>
            </a:endParaRPr>
          </a:p>
          <a:p>
            <a:pPr eaLnBrk="1" hangingPunct="1">
              <a:buFontTx/>
              <a:buNone/>
            </a:pPr>
            <a:r>
              <a:rPr lang="fa-IR" altLang="en-US" sz="2800">
                <a:cs typeface="Nazanin" pitchFamily="2" charset="0"/>
              </a:rPr>
              <a:t>       </a:t>
            </a:r>
            <a:r>
              <a:rPr lang="en-US" altLang="en-US" sz="2800" b="1">
                <a:cs typeface="Nazanin" pitchFamily="2" charset="0"/>
              </a:rPr>
              <a:t>Z  </a:t>
            </a:r>
            <a:r>
              <a:rPr lang="fa-IR" altLang="en-US" sz="2800" b="1">
                <a:cs typeface="Nazanin" pitchFamily="2" charset="0"/>
              </a:rPr>
              <a:t>رديف</a:t>
            </a:r>
            <a:r>
              <a:rPr lang="en-US" altLang="en-US">
                <a:cs typeface="Nazanin" pitchFamily="2" charset="0"/>
              </a:rPr>
              <a:t>             -</a:t>
            </a:r>
            <a:r>
              <a:rPr lang="en-US" altLang="en-US" sz="2000">
                <a:cs typeface="Nazanin" pitchFamily="2" charset="0"/>
              </a:rPr>
              <a:t>1     6      3       0      0    M    M        0</a:t>
            </a:r>
            <a:endParaRPr lang="en-US" altLang="en-US" sz="1600">
              <a:cs typeface="Nazanin" pitchFamily="2" charset="0"/>
            </a:endParaRPr>
          </a:p>
          <a:p>
            <a:pPr eaLnBrk="1" hangingPunct="1">
              <a:buFontTx/>
              <a:buNone/>
            </a:pPr>
            <a:endParaRPr lang="en-US" altLang="en-US" sz="1600">
              <a:cs typeface="Nazanin" pitchFamily="2" charset="0"/>
            </a:endParaRPr>
          </a:p>
          <a:p>
            <a:pPr eaLnBrk="1" hangingPunct="1">
              <a:buFontTx/>
              <a:buNone/>
            </a:pPr>
            <a:endParaRPr lang="en-US" altLang="en-US" sz="1600">
              <a:cs typeface="Nazanin" pitchFamily="2" charset="0"/>
            </a:endParaRPr>
          </a:p>
          <a:p>
            <a:pPr eaLnBrk="1" hangingPunct="1">
              <a:buFontTx/>
              <a:buNone/>
            </a:pPr>
            <a:endParaRPr lang="en-US" altLang="en-US" sz="1600">
              <a:cs typeface="Nazanin" pitchFamily="2" charset="0"/>
            </a:endParaRPr>
          </a:p>
          <a:p>
            <a:pPr eaLnBrk="1" hangingPunct="1">
              <a:buFontTx/>
              <a:buNone/>
            </a:pPr>
            <a:r>
              <a:rPr lang="en-US" altLang="en-US" sz="2000">
                <a:cs typeface="Nazanin" pitchFamily="2" charset="0"/>
              </a:rPr>
              <a:t>  </a:t>
            </a:r>
            <a:r>
              <a:rPr lang="fa-IR" altLang="en-US" sz="2800" b="1">
                <a:cs typeface="Nazanin" pitchFamily="2" charset="0"/>
              </a:rPr>
              <a:t>نتيجه             </a:t>
            </a:r>
            <a:r>
              <a:rPr lang="en-US" altLang="en-US" sz="2000">
                <a:cs typeface="Nazanin" pitchFamily="2" charset="0"/>
              </a:rPr>
              <a:t>         </a:t>
            </a:r>
            <a:r>
              <a:rPr lang="fa-IR" altLang="en-US" sz="2000">
                <a:cs typeface="Nazanin" pitchFamily="2" charset="0"/>
              </a:rPr>
              <a:t>  </a:t>
            </a:r>
            <a:r>
              <a:rPr lang="en-US" altLang="en-US" sz="2000">
                <a:cs typeface="Nazanin" pitchFamily="2" charset="0"/>
              </a:rPr>
              <a:t>       -1    </a:t>
            </a:r>
            <a:r>
              <a:rPr lang="en-US" altLang="en-US" sz="1600">
                <a:cs typeface="Nazanin" pitchFamily="2" charset="0"/>
              </a:rPr>
              <a:t>6-6M    3-7M    M      M       0      0       -40M</a:t>
            </a:r>
          </a:p>
        </p:txBody>
      </p:sp>
      <p:sp>
        <p:nvSpPr>
          <p:cNvPr id="156676" name="Text Box 4"/>
          <p:cNvSpPr txBox="1">
            <a:spLocks noChangeArrowheads="1"/>
          </p:cNvSpPr>
          <p:nvPr/>
        </p:nvSpPr>
        <p:spPr bwMode="auto">
          <a:xfrm>
            <a:off x="1763713" y="692150"/>
            <a:ext cx="90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R2,R1</a:t>
            </a:r>
          </a:p>
        </p:txBody>
      </p:sp>
      <p:sp>
        <p:nvSpPr>
          <p:cNvPr id="156677" name="Line 5"/>
          <p:cNvSpPr>
            <a:spLocks noChangeShapeType="1"/>
          </p:cNvSpPr>
          <p:nvPr/>
        </p:nvSpPr>
        <p:spPr bwMode="auto">
          <a:xfrm>
            <a:off x="684213" y="3573463"/>
            <a:ext cx="7632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2"/>
          <p:cNvSpPr>
            <a:spLocks noGrp="1" noChangeArrowheads="1"/>
          </p:cNvSpPr>
          <p:nvPr>
            <p:ph type="title"/>
          </p:nvPr>
        </p:nvSpPr>
        <p:spPr/>
        <p:txBody>
          <a:bodyPr/>
          <a:lstStyle/>
          <a:p>
            <a:pPr eaLnBrk="1" hangingPunct="1"/>
            <a:r>
              <a:rPr lang="fa-IR" altLang="en-US" sz="2800" b="1">
                <a:cs typeface="Nazanin" pitchFamily="2" charset="0"/>
              </a:rPr>
              <a:t>تابلوي اول</a:t>
            </a:r>
            <a:endParaRPr lang="en-US" altLang="en-US" sz="2800" b="1">
              <a:cs typeface="Nazanin" pitchFamily="2" charset="0"/>
            </a:endParaRPr>
          </a:p>
        </p:txBody>
      </p:sp>
      <p:graphicFrame>
        <p:nvGraphicFramePr>
          <p:cNvPr id="203814" name="Group 38"/>
          <p:cNvGraphicFramePr>
            <a:graphicFrameLocks noGrp="1"/>
          </p:cNvGraphicFramePr>
          <p:nvPr>
            <p:ph sz="half" idx="2"/>
          </p:nvPr>
        </p:nvGraphicFramePr>
        <p:xfrm>
          <a:off x="468313" y="2205038"/>
          <a:ext cx="8218487" cy="2513012"/>
        </p:xfrm>
        <a:graphic>
          <a:graphicData uri="http://schemas.openxmlformats.org/drawingml/2006/table">
            <a:tbl>
              <a:tblPr/>
              <a:tblGrid>
                <a:gridCol w="1019175">
                  <a:extLst>
                    <a:ext uri="{9D8B030D-6E8A-4147-A177-3AD203B41FA5}">
                      <a16:colId xmlns:a16="http://schemas.microsoft.com/office/drawing/2014/main" val="20000"/>
                    </a:ext>
                  </a:extLst>
                </a:gridCol>
                <a:gridCol w="4979987">
                  <a:extLst>
                    <a:ext uri="{9D8B030D-6E8A-4147-A177-3AD203B41FA5}">
                      <a16:colId xmlns:a16="http://schemas.microsoft.com/office/drawing/2014/main" val="20001"/>
                    </a:ext>
                  </a:extLst>
                </a:gridCol>
                <a:gridCol w="2219325">
                  <a:extLst>
                    <a:ext uri="{9D8B030D-6E8A-4147-A177-3AD203B41FA5}">
                      <a16:colId xmlns:a16="http://schemas.microsoft.com/office/drawing/2014/main" val="20002"/>
                    </a:ext>
                  </a:extLst>
                </a:gridCol>
              </a:tblGrid>
              <a:tr h="7012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S1   S2    R1   R2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17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R2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 </a:t>
                      </a:r>
                      <a:r>
                        <a:rPr kumimoji="0" lang="en-US" sz="1800" b="0" i="0" u="none" strike="noStrike" cap="none" normalizeH="0" baseline="0">
                          <a:ln>
                            <a:noFill/>
                          </a:ln>
                          <a:solidFill>
                            <a:schemeClr val="tx1"/>
                          </a:solidFill>
                          <a:effectLst/>
                          <a:latin typeface="Arial" charset="0"/>
                          <a:cs typeface="Arial" charset="0"/>
                        </a:rPr>
                        <a:t>6-6M    3-7M    M          M</a:t>
                      </a:r>
                      <a:r>
                        <a:rPr kumimoji="0" lang="en-US" sz="2800" b="0" i="0" u="none" strike="noStrike" cap="none" normalizeH="0" baseline="0">
                          <a:ln>
                            <a:noFill/>
                          </a:ln>
                          <a:solidFill>
                            <a:schemeClr val="tx1"/>
                          </a:solidFill>
                          <a:effectLst/>
                          <a:latin typeface="Arial" charset="0"/>
                          <a:cs typeface="Arial" charset="0"/>
                        </a:rPr>
                        <a:t>      </a:t>
                      </a:r>
                      <a:r>
                        <a:rPr kumimoji="0" lang="en-US" sz="1800" b="0" i="0" u="none" strike="noStrike" cap="none" normalizeH="0" baseline="0">
                          <a:ln>
                            <a:noFill/>
                          </a:ln>
                          <a:solidFill>
                            <a:schemeClr val="tx1"/>
                          </a:solidFill>
                          <a:effectLst/>
                          <a:latin typeface="Arial" charset="0"/>
                          <a:cs typeface="Arial" charset="0"/>
                        </a:rPr>
                        <a:t>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2    4    -1     0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4    3     0     -1    0       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-40M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24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7713" name="Line 29"/>
          <p:cNvSpPr>
            <a:spLocks noChangeShapeType="1"/>
          </p:cNvSpPr>
          <p:nvPr/>
        </p:nvSpPr>
        <p:spPr bwMode="auto">
          <a:xfrm>
            <a:off x="2195513" y="3429000"/>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714" name="Line 30"/>
          <p:cNvSpPr>
            <a:spLocks noChangeShapeType="1"/>
          </p:cNvSpPr>
          <p:nvPr/>
        </p:nvSpPr>
        <p:spPr bwMode="auto">
          <a:xfrm>
            <a:off x="2627313" y="3429000"/>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715" name="Line 32"/>
          <p:cNvSpPr>
            <a:spLocks noChangeShapeType="1"/>
          </p:cNvSpPr>
          <p:nvPr/>
        </p:nvSpPr>
        <p:spPr bwMode="auto">
          <a:xfrm>
            <a:off x="2195513" y="3429000"/>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716" name="Line 33"/>
          <p:cNvSpPr>
            <a:spLocks noChangeShapeType="1"/>
          </p:cNvSpPr>
          <p:nvPr/>
        </p:nvSpPr>
        <p:spPr bwMode="auto">
          <a:xfrm>
            <a:off x="2195513" y="3860800"/>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62"/>
          <p:cNvSpPr>
            <a:spLocks noGrp="1" noChangeArrowheads="1"/>
          </p:cNvSpPr>
          <p:nvPr>
            <p:ph type="title"/>
          </p:nvPr>
        </p:nvSpPr>
        <p:spPr/>
        <p:txBody>
          <a:bodyPr/>
          <a:lstStyle/>
          <a:p>
            <a:pPr eaLnBrk="1" hangingPunct="1"/>
            <a:r>
              <a:rPr lang="fa-IR" altLang="en-US" sz="2800" b="1">
                <a:cs typeface="Nazanin" pitchFamily="2" charset="0"/>
              </a:rPr>
              <a:t>تابلوي دوم تا چهارم</a:t>
            </a:r>
            <a:endParaRPr lang="en-US" altLang="en-US" sz="2800" b="1">
              <a:cs typeface="Nazanin" pitchFamily="2" charset="0"/>
            </a:endParaRPr>
          </a:p>
        </p:txBody>
      </p:sp>
      <p:graphicFrame>
        <p:nvGraphicFramePr>
          <p:cNvPr id="204912" name="Group 112"/>
          <p:cNvGraphicFramePr>
            <a:graphicFrameLocks noGrp="1"/>
          </p:cNvGraphicFramePr>
          <p:nvPr>
            <p:ph sz="half" idx="2"/>
          </p:nvPr>
        </p:nvGraphicFramePr>
        <p:xfrm>
          <a:off x="395288" y="2060575"/>
          <a:ext cx="8291512" cy="4413250"/>
        </p:xfrm>
        <a:graphic>
          <a:graphicData uri="http://schemas.openxmlformats.org/drawingml/2006/table">
            <a:tbl>
              <a:tblPr/>
              <a:tblGrid>
                <a:gridCol w="1439862">
                  <a:extLst>
                    <a:ext uri="{9D8B030D-6E8A-4147-A177-3AD203B41FA5}">
                      <a16:colId xmlns:a16="http://schemas.microsoft.com/office/drawing/2014/main" val="20000"/>
                    </a:ext>
                  </a:extLst>
                </a:gridCol>
                <a:gridCol w="5113338">
                  <a:extLst>
                    <a:ext uri="{9D8B030D-6E8A-4147-A177-3AD203B41FA5}">
                      <a16:colId xmlns:a16="http://schemas.microsoft.com/office/drawing/2014/main" val="20001"/>
                    </a:ext>
                  </a:extLst>
                </a:gridCol>
                <a:gridCol w="1738312">
                  <a:extLst>
                    <a:ext uri="{9D8B030D-6E8A-4147-A177-3AD203B41FA5}">
                      <a16:colId xmlns:a16="http://schemas.microsoft.com/office/drawing/2014/main" val="20002"/>
                    </a:ext>
                  </a:extLst>
                </a:gridCol>
              </a:tblGrid>
              <a:tr h="9448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متغيرهاي اساسي</a:t>
                      </a:r>
                      <a:endParaRPr kumimoji="0" lang="en-US" sz="2800" b="0" i="0" u="none" strike="noStrike" cap="none" normalizeH="0" baseline="0">
                        <a:ln>
                          <a:noFill/>
                        </a:ln>
                        <a:solidFill>
                          <a:schemeClr val="tx1"/>
                        </a:solidFill>
                        <a:effectLst/>
                        <a:latin typeface="Arial" charset="0"/>
                        <a:cs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S1   S2   R1   R2</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مقادير سمت راست   </a:t>
                      </a:r>
                      <a:endParaRPr kumimoji="0" lang="en-US" sz="2800" b="0" i="0" u="none" strike="noStrike" cap="none" normalizeH="0" baseline="0">
                        <a:ln>
                          <a:noFill/>
                        </a:ln>
                        <a:solidFill>
                          <a:schemeClr val="tx1"/>
                        </a:solidFill>
                        <a:effectLst/>
                        <a:latin typeface="Arial" charset="0"/>
                        <a:cs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15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Z</a:t>
                      </a:r>
                      <a:r>
                        <a:rPr kumimoji="0" lang="en-US" sz="12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R2</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 </a:t>
                      </a:r>
                      <a:r>
                        <a:rPr kumimoji="0" lang="en-US" sz="1800" b="0" i="0" u="none" strike="noStrike" cap="none" normalizeH="0" baseline="0">
                          <a:ln>
                            <a:noFill/>
                          </a:ln>
                          <a:solidFill>
                            <a:schemeClr val="tx1"/>
                          </a:solidFill>
                          <a:effectLst/>
                          <a:latin typeface="Arial" charset="0"/>
                          <a:cs typeface="Arial" charset="0"/>
                        </a:rPr>
                        <a:t> 9/2-5/2M    0      ¾-3/4M   M    ¾+7/4M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½          1           -1/4     0         ¼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5/2         0          ¾        -1        -3/4       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r>
                        <a:rPr kumimoji="0" lang="en-US" sz="1800" b="0" i="0" u="none" strike="noStrike" cap="none" normalizeH="0" baseline="0">
                          <a:ln>
                            <a:noFill/>
                          </a:ln>
                          <a:solidFill>
                            <a:schemeClr val="tx1"/>
                          </a:solidFill>
                          <a:effectLst/>
                          <a:latin typeface="Arial" charset="0"/>
                          <a:cs typeface="Arial" charset="0"/>
                        </a:rPr>
                        <a:t>12-12M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12</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76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Z</a:t>
                      </a:r>
                      <a:r>
                        <a:rPr kumimoji="0" lang="en-US" sz="12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X1</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a:t>
                      </a:r>
                      <a:r>
                        <a:rPr kumimoji="0" lang="en-US" sz="1800" b="0" i="0" u="none" strike="noStrike" cap="none" normalizeH="0" baseline="0">
                          <a:ln>
                            <a:noFill/>
                          </a:ln>
                          <a:solidFill>
                            <a:schemeClr val="tx1"/>
                          </a:solidFill>
                          <a:effectLst/>
                          <a:latin typeface="Arial" charset="0"/>
                          <a:cs typeface="Arial" charset="0"/>
                        </a:rPr>
                        <a:t>      0            0       -3/5    9/5    3/5+M   -9/5+M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0            1       -2/5    1/5    2/5            1/5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1            0       3/10   -2/5   -3/10         2/5</a:t>
                      </a:r>
                      <a:endParaRPr kumimoji="0" lang="en-US" sz="2800" b="0" i="0" u="none" strike="noStrike" cap="none" normalizeH="0" baseline="0">
                        <a:ln>
                          <a:noFill/>
                        </a:ln>
                        <a:solidFill>
                          <a:schemeClr val="tx1"/>
                        </a:solidFill>
                        <a:effectLst/>
                        <a:latin typeface="Arial" charset="0"/>
                        <a:cs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r>
                        <a:rPr kumimoji="0" lang="en-US" sz="1800" b="0" i="0" u="none" strike="noStrike" cap="none" normalizeH="0" baseline="0">
                          <a:ln>
                            <a:noFill/>
                          </a:ln>
                          <a:solidFill>
                            <a:schemeClr val="tx1"/>
                          </a:solidFill>
                          <a:effectLst/>
                          <a:latin typeface="Arial" charset="0"/>
                          <a:cs typeface="Arial" charset="0"/>
                        </a:rPr>
                        <a:t>168/5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8/5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24/5</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76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S1</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a:t>
                      </a:r>
                      <a:r>
                        <a:rPr kumimoji="0" lang="en-US" sz="1800" b="0" i="0" u="none" strike="noStrike" cap="none" normalizeH="0" baseline="0">
                          <a:ln>
                            <a:noFill/>
                          </a:ln>
                          <a:solidFill>
                            <a:schemeClr val="tx1"/>
                          </a:solidFill>
                          <a:effectLst/>
                          <a:latin typeface="Arial" charset="0"/>
                          <a:cs typeface="Arial" charset="0"/>
                        </a:rPr>
                        <a:t>      2           0             0        1         M    -1+M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4/3         1             0       -1/3      0        1/3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10/3        0             1       -4/3      -1       4/3</a:t>
                      </a:r>
                      <a:endParaRPr kumimoji="0" lang="en-US" sz="2400" b="0" i="0" u="none" strike="noStrike" cap="none" normalizeH="0" baseline="0">
                        <a:ln>
                          <a:noFill/>
                        </a:ln>
                        <a:solidFill>
                          <a:schemeClr val="tx1"/>
                        </a:solidFill>
                        <a:effectLst/>
                        <a:latin typeface="Arial" charset="0"/>
                        <a:cs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t>
                      </a:r>
                      <a:r>
                        <a:rPr kumimoji="0" lang="en-US" sz="1800" b="0" i="0" u="none" strike="noStrike" cap="none" normalizeH="0" baseline="0">
                          <a:ln>
                            <a:noFill/>
                          </a:ln>
                          <a:solidFill>
                            <a:schemeClr val="tx1"/>
                          </a:solidFill>
                          <a:effectLst/>
                          <a:latin typeface="Arial" charset="0"/>
                          <a:cs typeface="Arial" charset="0"/>
                        </a:rPr>
                        <a:t>24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16</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8745" name="Line 87"/>
          <p:cNvSpPr>
            <a:spLocks noChangeShapeType="1"/>
          </p:cNvSpPr>
          <p:nvPr/>
        </p:nvSpPr>
        <p:spPr bwMode="auto">
          <a:xfrm>
            <a:off x="2555875" y="3789363"/>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746" name="Line 88"/>
          <p:cNvSpPr>
            <a:spLocks noChangeShapeType="1"/>
          </p:cNvSpPr>
          <p:nvPr/>
        </p:nvSpPr>
        <p:spPr bwMode="auto">
          <a:xfrm>
            <a:off x="2555875" y="37893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747" name="Line 89"/>
          <p:cNvSpPr>
            <a:spLocks noChangeShapeType="1"/>
          </p:cNvSpPr>
          <p:nvPr/>
        </p:nvSpPr>
        <p:spPr bwMode="auto">
          <a:xfrm>
            <a:off x="2987675" y="37893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748" name="Line 90"/>
          <p:cNvSpPr>
            <a:spLocks noChangeShapeType="1"/>
          </p:cNvSpPr>
          <p:nvPr/>
        </p:nvSpPr>
        <p:spPr bwMode="auto">
          <a:xfrm>
            <a:off x="2555875" y="4076700"/>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749" name="Line 106"/>
          <p:cNvSpPr>
            <a:spLocks noChangeShapeType="1"/>
          </p:cNvSpPr>
          <p:nvPr/>
        </p:nvSpPr>
        <p:spPr bwMode="auto">
          <a:xfrm>
            <a:off x="3995738" y="501332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750" name="Line 107"/>
          <p:cNvSpPr>
            <a:spLocks noChangeShapeType="1"/>
          </p:cNvSpPr>
          <p:nvPr/>
        </p:nvSpPr>
        <p:spPr bwMode="auto">
          <a:xfrm>
            <a:off x="3995738" y="501332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751" name="Line 108"/>
          <p:cNvSpPr>
            <a:spLocks noChangeShapeType="1"/>
          </p:cNvSpPr>
          <p:nvPr/>
        </p:nvSpPr>
        <p:spPr bwMode="auto">
          <a:xfrm>
            <a:off x="4643438" y="501332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752" name="Line 109"/>
          <p:cNvSpPr>
            <a:spLocks noChangeShapeType="1"/>
          </p:cNvSpPr>
          <p:nvPr/>
        </p:nvSpPr>
        <p:spPr bwMode="auto">
          <a:xfrm>
            <a:off x="3995738" y="522922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fa-IR" altLang="en-US" sz="2800" b="1">
                <a:cs typeface="Nazanin" pitchFamily="2" charset="0"/>
              </a:rPr>
              <a:t>شرط بهينگي</a:t>
            </a:r>
            <a:endParaRPr lang="en-US" altLang="en-US" sz="2800" b="1">
              <a:cs typeface="Nazanin" pitchFamily="2" charset="0"/>
            </a:endParaRPr>
          </a:p>
        </p:txBody>
      </p:sp>
      <p:sp>
        <p:nvSpPr>
          <p:cNvPr id="159747" name="Rectangle 3"/>
          <p:cNvSpPr>
            <a:spLocks noGrp="1" noChangeArrowheads="1"/>
          </p:cNvSpPr>
          <p:nvPr>
            <p:ph type="body" idx="1"/>
          </p:nvPr>
        </p:nvSpPr>
        <p:spPr/>
        <p:txBody>
          <a:bodyPr/>
          <a:lstStyle/>
          <a:p>
            <a:pPr algn="r" rtl="1" eaLnBrk="1" hangingPunct="1"/>
            <a:r>
              <a:rPr lang="ar-SA" altLang="en-US">
                <a:cs typeface="Nazanin" pitchFamily="2" charset="0"/>
              </a:rPr>
              <a:t>در تابلوي چهارم هيچيک از اعداد سطر </a:t>
            </a:r>
            <a:r>
              <a:rPr lang="en-US" altLang="en-US">
                <a:cs typeface="Nazanin" pitchFamily="2" charset="0"/>
              </a:rPr>
              <a:t>Z</a:t>
            </a:r>
            <a:r>
              <a:rPr lang="ar-SA" altLang="en-US">
                <a:cs typeface="Nazanin" pitchFamily="2" charset="0"/>
              </a:rPr>
              <a:t> منفي نسيتند . بنابراين تابلوي چهارم تابلوي بهينه است . </a:t>
            </a:r>
            <a:endParaRPr lang="en-US" altLang="en-US">
              <a:cs typeface="Nazanin" pitchFamily="2"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fa-IR" altLang="en-US" sz="2800" b="1">
                <a:cs typeface="Nazanin" pitchFamily="2" charset="0"/>
              </a:rPr>
              <a:t>نمايش هندسي مسير حركت</a:t>
            </a:r>
            <a:endParaRPr lang="en-US" altLang="en-US" sz="2800" b="1">
              <a:cs typeface="Nazanin" pitchFamily="2" charset="0"/>
            </a:endParaRPr>
          </a:p>
        </p:txBody>
      </p:sp>
      <p:sp>
        <p:nvSpPr>
          <p:cNvPr id="160771" name="Rectangle 3"/>
          <p:cNvSpPr>
            <a:spLocks noGrp="1" noChangeArrowheads="1"/>
          </p:cNvSpPr>
          <p:nvPr>
            <p:ph type="body" idx="1"/>
          </p:nvPr>
        </p:nvSpPr>
        <p:spPr/>
        <p:txBody>
          <a:bodyPr/>
          <a:lstStyle/>
          <a:p>
            <a:pPr algn="r" rtl="1" eaLnBrk="1" hangingPunct="1"/>
            <a:r>
              <a:rPr lang="ar-SA" altLang="en-US">
                <a:cs typeface="Nazanin" pitchFamily="2" charset="0"/>
              </a:rPr>
              <a:t>در مورد مقدار بهينه تابع هدف داريم . </a:t>
            </a:r>
            <a:endParaRPr lang="fa-IR" altLang="en-US">
              <a:cs typeface="Nazanin" pitchFamily="2" charset="0"/>
            </a:endParaRPr>
          </a:p>
          <a:p>
            <a:pPr algn="r" rtl="1" eaLnBrk="1" hangingPunct="1"/>
            <a:r>
              <a:rPr lang="en-US" altLang="en-US">
                <a:cs typeface="Nazanin" pitchFamily="2" charset="0"/>
              </a:rPr>
              <a:t>24</a:t>
            </a:r>
            <a:r>
              <a:rPr lang="fa-IR" altLang="en-US">
                <a:cs typeface="Nazanin" pitchFamily="2" charset="0"/>
              </a:rPr>
              <a:t> = ( </a:t>
            </a:r>
            <a:r>
              <a:rPr lang="en-US" altLang="en-US">
                <a:cs typeface="Nazanin" pitchFamily="2" charset="0"/>
              </a:rPr>
              <a:t>24</a:t>
            </a:r>
            <a:r>
              <a:rPr lang="fa-IR" altLang="en-US">
                <a:cs typeface="Nazanin" pitchFamily="2" charset="0"/>
              </a:rPr>
              <a:t>- ) - = ( </a:t>
            </a:r>
            <a:r>
              <a:rPr lang="en-US" altLang="en-US">
                <a:cs typeface="Nazanin" pitchFamily="2" charset="0"/>
              </a:rPr>
              <a:t>-Z</a:t>
            </a:r>
            <a:r>
              <a:rPr lang="fa-IR" altLang="en-US">
                <a:cs typeface="Nazanin" pitchFamily="2" charset="0"/>
              </a:rPr>
              <a:t> ) </a:t>
            </a:r>
            <a:r>
              <a:rPr lang="en-US" altLang="en-US">
                <a:cs typeface="Nazanin" pitchFamily="2" charset="0"/>
              </a:rPr>
              <a:t>Max</a:t>
            </a:r>
            <a:r>
              <a:rPr lang="fa-IR" altLang="en-US">
                <a:cs typeface="Nazanin" pitchFamily="2" charset="0"/>
              </a:rPr>
              <a:t>  = </a:t>
            </a:r>
            <a:r>
              <a:rPr lang="en-US" altLang="en-US">
                <a:cs typeface="Nazanin" pitchFamily="2" charset="0"/>
              </a:rPr>
              <a:t> Min z</a:t>
            </a:r>
          </a:p>
        </p:txBody>
      </p:sp>
      <p:sp>
        <p:nvSpPr>
          <p:cNvPr id="160772" name="Line 5"/>
          <p:cNvSpPr>
            <a:spLocks noChangeShapeType="1"/>
          </p:cNvSpPr>
          <p:nvPr/>
        </p:nvSpPr>
        <p:spPr bwMode="auto">
          <a:xfrm flipV="1">
            <a:off x="1763713" y="3213100"/>
            <a:ext cx="0" cy="3024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773" name="Line 6"/>
          <p:cNvSpPr>
            <a:spLocks noChangeShapeType="1"/>
          </p:cNvSpPr>
          <p:nvPr/>
        </p:nvSpPr>
        <p:spPr bwMode="auto">
          <a:xfrm>
            <a:off x="1763713" y="6237288"/>
            <a:ext cx="3744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774" name="Line 7"/>
          <p:cNvSpPr>
            <a:spLocks noChangeShapeType="1"/>
          </p:cNvSpPr>
          <p:nvPr/>
        </p:nvSpPr>
        <p:spPr bwMode="auto">
          <a:xfrm>
            <a:off x="1763713" y="5300663"/>
            <a:ext cx="18716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75" name="Line 8"/>
          <p:cNvSpPr>
            <a:spLocks noChangeShapeType="1"/>
          </p:cNvSpPr>
          <p:nvPr/>
        </p:nvSpPr>
        <p:spPr bwMode="auto">
          <a:xfrm>
            <a:off x="1763713" y="4365625"/>
            <a:ext cx="1368425" cy="1871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76" name="Text Box 9"/>
          <p:cNvSpPr txBox="1">
            <a:spLocks noChangeArrowheads="1"/>
          </p:cNvSpPr>
          <p:nvPr/>
        </p:nvSpPr>
        <p:spPr bwMode="auto">
          <a:xfrm>
            <a:off x="1527175" y="258286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160777" name="Text Box 10"/>
          <p:cNvSpPr txBox="1">
            <a:spLocks noChangeArrowheads="1"/>
          </p:cNvSpPr>
          <p:nvPr/>
        </p:nvSpPr>
        <p:spPr bwMode="auto">
          <a:xfrm>
            <a:off x="6064250" y="6040438"/>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160778" name="Text Box 11"/>
          <p:cNvSpPr txBox="1">
            <a:spLocks noChangeArrowheads="1"/>
          </p:cNvSpPr>
          <p:nvPr/>
        </p:nvSpPr>
        <p:spPr bwMode="auto">
          <a:xfrm>
            <a:off x="1816100" y="387985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A</a:t>
            </a:r>
          </a:p>
        </p:txBody>
      </p:sp>
      <p:sp>
        <p:nvSpPr>
          <p:cNvPr id="160779" name="Text Box 12"/>
          <p:cNvSpPr txBox="1">
            <a:spLocks noChangeArrowheads="1"/>
          </p:cNvSpPr>
          <p:nvPr/>
        </p:nvSpPr>
        <p:spPr bwMode="auto">
          <a:xfrm>
            <a:off x="1095375" y="402431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8</a:t>
            </a:r>
          </a:p>
        </p:txBody>
      </p:sp>
      <p:sp>
        <p:nvSpPr>
          <p:cNvPr id="160780" name="Text Box 13"/>
          <p:cNvSpPr txBox="1">
            <a:spLocks noChangeArrowheads="1"/>
          </p:cNvSpPr>
          <p:nvPr/>
        </p:nvSpPr>
        <p:spPr bwMode="auto">
          <a:xfrm>
            <a:off x="1166813" y="50323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a:t>
            </a:r>
          </a:p>
        </p:txBody>
      </p:sp>
      <p:sp>
        <p:nvSpPr>
          <p:cNvPr id="160781" name="Text Box 14"/>
          <p:cNvSpPr txBox="1">
            <a:spLocks noChangeArrowheads="1"/>
          </p:cNvSpPr>
          <p:nvPr/>
        </p:nvSpPr>
        <p:spPr bwMode="auto">
          <a:xfrm>
            <a:off x="2843213" y="53006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B</a:t>
            </a:r>
          </a:p>
        </p:txBody>
      </p:sp>
      <p:sp>
        <p:nvSpPr>
          <p:cNvPr id="160782" name="Text Box 15"/>
          <p:cNvSpPr txBox="1">
            <a:spLocks noChangeArrowheads="1"/>
          </p:cNvSpPr>
          <p:nvPr/>
        </p:nvSpPr>
        <p:spPr bwMode="auto">
          <a:xfrm>
            <a:off x="1763713" y="48688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E</a:t>
            </a:r>
          </a:p>
        </p:txBody>
      </p:sp>
      <p:sp>
        <p:nvSpPr>
          <p:cNvPr id="160783" name="Text Box 16"/>
          <p:cNvSpPr txBox="1">
            <a:spLocks noChangeArrowheads="1"/>
          </p:cNvSpPr>
          <p:nvPr/>
        </p:nvSpPr>
        <p:spPr bwMode="auto">
          <a:xfrm>
            <a:off x="3616325" y="56800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C</a:t>
            </a:r>
          </a:p>
        </p:txBody>
      </p:sp>
      <p:sp>
        <p:nvSpPr>
          <p:cNvPr id="160784" name="Text Box 17"/>
          <p:cNvSpPr txBox="1">
            <a:spLocks noChangeArrowheads="1"/>
          </p:cNvSpPr>
          <p:nvPr/>
        </p:nvSpPr>
        <p:spPr bwMode="auto">
          <a:xfrm>
            <a:off x="2627313" y="58769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D</a:t>
            </a:r>
          </a:p>
        </p:txBody>
      </p:sp>
      <p:sp>
        <p:nvSpPr>
          <p:cNvPr id="160785" name="Text Box 18"/>
          <p:cNvSpPr txBox="1">
            <a:spLocks noChangeArrowheads="1"/>
          </p:cNvSpPr>
          <p:nvPr/>
        </p:nvSpPr>
        <p:spPr bwMode="auto">
          <a:xfrm>
            <a:off x="1239838" y="61833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
        <p:nvSpPr>
          <p:cNvPr id="160786" name="Text Box 19"/>
          <p:cNvSpPr txBox="1">
            <a:spLocks noChangeArrowheads="1"/>
          </p:cNvSpPr>
          <p:nvPr/>
        </p:nvSpPr>
        <p:spPr bwMode="auto">
          <a:xfrm>
            <a:off x="2967038" y="62563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6</a:t>
            </a:r>
          </a:p>
        </p:txBody>
      </p:sp>
      <p:sp>
        <p:nvSpPr>
          <p:cNvPr id="160787" name="Text Box 20"/>
          <p:cNvSpPr txBox="1">
            <a:spLocks noChangeArrowheads="1"/>
          </p:cNvSpPr>
          <p:nvPr/>
        </p:nvSpPr>
        <p:spPr bwMode="auto">
          <a:xfrm>
            <a:off x="3543300" y="62563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8</a:t>
            </a:r>
          </a:p>
        </p:txBody>
      </p:sp>
      <p:sp>
        <p:nvSpPr>
          <p:cNvPr id="160788" name="Arc 21"/>
          <p:cNvSpPr>
            <a:spLocks/>
          </p:cNvSpPr>
          <p:nvPr/>
        </p:nvSpPr>
        <p:spPr bwMode="auto">
          <a:xfrm rot="2489101">
            <a:off x="1116013" y="5445125"/>
            <a:ext cx="869950" cy="739775"/>
          </a:xfrm>
          <a:custGeom>
            <a:avLst/>
            <a:gdLst>
              <a:gd name="T0" fmla="*/ 537112 w 20557"/>
              <a:gd name="T1" fmla="*/ 0 h 17478"/>
              <a:gd name="T2" fmla="*/ 869950 w 20557"/>
              <a:gd name="T3" fmla="*/ 459111 h 17478"/>
              <a:gd name="T4" fmla="*/ 0 w 20557"/>
              <a:gd name="T5" fmla="*/ 739775 h 17478"/>
              <a:gd name="T6" fmla="*/ 0 60000 65536"/>
              <a:gd name="T7" fmla="*/ 0 60000 65536"/>
              <a:gd name="T8" fmla="*/ 0 60000 65536"/>
              <a:gd name="T9" fmla="*/ 0 w 20557"/>
              <a:gd name="T10" fmla="*/ 0 h 17478"/>
              <a:gd name="T11" fmla="*/ 20557 w 20557"/>
              <a:gd name="T12" fmla="*/ 17478 h 17478"/>
            </a:gdLst>
            <a:ahLst/>
            <a:cxnLst>
              <a:cxn ang="T6">
                <a:pos x="T0" y="T1"/>
              </a:cxn>
              <a:cxn ang="T7">
                <a:pos x="T2" y="T3"/>
              </a:cxn>
              <a:cxn ang="T8">
                <a:pos x="T4" y="T5"/>
              </a:cxn>
            </a:cxnLst>
            <a:rect l="T9" t="T10" r="T11" b="T12"/>
            <a:pathLst>
              <a:path w="20557" h="17478" fill="none" extrusionOk="0">
                <a:moveTo>
                  <a:pt x="12691" y="0"/>
                </a:moveTo>
                <a:cubicBezTo>
                  <a:pt x="16397" y="2690"/>
                  <a:pt x="19151" y="6489"/>
                  <a:pt x="20556" y="10847"/>
                </a:cubicBezTo>
              </a:path>
              <a:path w="20557" h="17478" stroke="0" extrusionOk="0">
                <a:moveTo>
                  <a:pt x="12691" y="0"/>
                </a:moveTo>
                <a:cubicBezTo>
                  <a:pt x="16397" y="2690"/>
                  <a:pt x="19151" y="6489"/>
                  <a:pt x="20556" y="10847"/>
                </a:cubicBezTo>
                <a:lnTo>
                  <a:pt x="0" y="1747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0789" name="Arc 22"/>
          <p:cNvSpPr>
            <a:spLocks/>
          </p:cNvSpPr>
          <p:nvPr/>
        </p:nvSpPr>
        <p:spPr bwMode="auto">
          <a:xfrm rot="-687153">
            <a:off x="1831975" y="5146675"/>
            <a:ext cx="1009650" cy="914400"/>
          </a:xfrm>
          <a:custGeom>
            <a:avLst/>
            <a:gdLst>
              <a:gd name="T0" fmla="*/ 0 w 20011"/>
              <a:gd name="T1" fmla="*/ 0 h 21600"/>
              <a:gd name="T2" fmla="*/ 1009650 w 20011"/>
              <a:gd name="T3" fmla="*/ 570103 h 21600"/>
              <a:gd name="T4" fmla="*/ 0 w 20011"/>
              <a:gd name="T5" fmla="*/ 914400 h 21600"/>
              <a:gd name="T6" fmla="*/ 0 60000 65536"/>
              <a:gd name="T7" fmla="*/ 0 60000 65536"/>
              <a:gd name="T8" fmla="*/ 0 60000 65536"/>
              <a:gd name="T9" fmla="*/ 0 w 20011"/>
              <a:gd name="T10" fmla="*/ 0 h 21600"/>
              <a:gd name="T11" fmla="*/ 20011 w 20011"/>
              <a:gd name="T12" fmla="*/ 21600 h 21600"/>
            </a:gdLst>
            <a:ahLst/>
            <a:cxnLst>
              <a:cxn ang="T6">
                <a:pos x="T0" y="T1"/>
              </a:cxn>
              <a:cxn ang="T7">
                <a:pos x="T2" y="T3"/>
              </a:cxn>
              <a:cxn ang="T8">
                <a:pos x="T4" y="T5"/>
              </a:cxn>
            </a:cxnLst>
            <a:rect l="T9" t="T10" r="T11" b="T12"/>
            <a:pathLst>
              <a:path w="20011" h="21600" fill="none" extrusionOk="0">
                <a:moveTo>
                  <a:pt x="-1" y="0"/>
                </a:moveTo>
                <a:cubicBezTo>
                  <a:pt x="8788" y="0"/>
                  <a:pt x="16701" y="5325"/>
                  <a:pt x="20010" y="13467"/>
                </a:cubicBezTo>
              </a:path>
              <a:path w="20011" h="21600" stroke="0" extrusionOk="0">
                <a:moveTo>
                  <a:pt x="-1" y="0"/>
                </a:moveTo>
                <a:cubicBezTo>
                  <a:pt x="8788" y="0"/>
                  <a:pt x="16701" y="5325"/>
                  <a:pt x="20010" y="13467"/>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0790" name="Line 23"/>
          <p:cNvSpPr>
            <a:spLocks noChangeShapeType="1"/>
          </p:cNvSpPr>
          <p:nvPr/>
        </p:nvSpPr>
        <p:spPr bwMode="auto">
          <a:xfrm>
            <a:off x="2843213" y="5661025"/>
            <a:ext cx="71437" cy="71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791" name="Line 24"/>
          <p:cNvSpPr>
            <a:spLocks noChangeShapeType="1"/>
          </p:cNvSpPr>
          <p:nvPr/>
        </p:nvSpPr>
        <p:spPr bwMode="auto">
          <a:xfrm>
            <a:off x="1835150" y="5661025"/>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792" name="Line 25"/>
          <p:cNvSpPr>
            <a:spLocks noChangeShapeType="1"/>
          </p:cNvSpPr>
          <p:nvPr/>
        </p:nvSpPr>
        <p:spPr bwMode="auto">
          <a:xfrm flipV="1">
            <a:off x="1908175" y="5445125"/>
            <a:ext cx="0" cy="217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793" name="Arc 26"/>
          <p:cNvSpPr>
            <a:spLocks/>
          </p:cNvSpPr>
          <p:nvPr/>
        </p:nvSpPr>
        <p:spPr bwMode="auto">
          <a:xfrm rot="2061033">
            <a:off x="1692275" y="4581525"/>
            <a:ext cx="1565275" cy="914400"/>
          </a:xfrm>
          <a:custGeom>
            <a:avLst/>
            <a:gdLst>
              <a:gd name="T0" fmla="*/ 0 w 36991"/>
              <a:gd name="T1" fmla="*/ 272838 h 21600"/>
              <a:gd name="T2" fmla="*/ 1565275 w 36991"/>
              <a:gd name="T3" fmla="*/ 914400 h 21600"/>
              <a:gd name="T4" fmla="*/ 651270 w 36991"/>
              <a:gd name="T5" fmla="*/ 914400 h 21600"/>
              <a:gd name="T6" fmla="*/ 0 60000 65536"/>
              <a:gd name="T7" fmla="*/ 0 60000 65536"/>
              <a:gd name="T8" fmla="*/ 0 60000 65536"/>
              <a:gd name="T9" fmla="*/ 0 w 36991"/>
              <a:gd name="T10" fmla="*/ 0 h 21600"/>
              <a:gd name="T11" fmla="*/ 36991 w 36991"/>
              <a:gd name="T12" fmla="*/ 21600 h 21600"/>
            </a:gdLst>
            <a:ahLst/>
            <a:cxnLst>
              <a:cxn ang="T6">
                <a:pos x="T0" y="T1"/>
              </a:cxn>
              <a:cxn ang="T7">
                <a:pos x="T2" y="T3"/>
              </a:cxn>
              <a:cxn ang="T8">
                <a:pos x="T4" y="T5"/>
              </a:cxn>
            </a:cxnLst>
            <a:rect l="T9" t="T10" r="T11" b="T12"/>
            <a:pathLst>
              <a:path w="36991" h="21600" fill="none" extrusionOk="0">
                <a:moveTo>
                  <a:pt x="-1" y="6444"/>
                </a:moveTo>
                <a:cubicBezTo>
                  <a:pt x="4059" y="2321"/>
                  <a:pt x="9604" y="-1"/>
                  <a:pt x="15391" y="0"/>
                </a:cubicBezTo>
                <a:cubicBezTo>
                  <a:pt x="27320" y="0"/>
                  <a:pt x="36991" y="9670"/>
                  <a:pt x="36991" y="21600"/>
                </a:cubicBezTo>
              </a:path>
              <a:path w="36991" h="21600" stroke="0" extrusionOk="0">
                <a:moveTo>
                  <a:pt x="-1" y="6444"/>
                </a:moveTo>
                <a:cubicBezTo>
                  <a:pt x="4059" y="2321"/>
                  <a:pt x="9604" y="-1"/>
                  <a:pt x="15391" y="0"/>
                </a:cubicBezTo>
                <a:cubicBezTo>
                  <a:pt x="27320" y="0"/>
                  <a:pt x="36991" y="9670"/>
                  <a:pt x="36991" y="21600"/>
                </a:cubicBezTo>
                <a:lnTo>
                  <a:pt x="15391"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ar-SA" altLang="en-US" sz="2800" b="1" i="1">
                <a:cs typeface="Nazanin" pitchFamily="2" charset="0"/>
              </a:rPr>
              <a:t>حل مسائل با ترکيبي از محدوديت ها</a:t>
            </a:r>
            <a:r>
              <a:rPr lang="ar-SA" altLang="en-US">
                <a:cs typeface="Nazanin" pitchFamily="2" charset="0"/>
              </a:rPr>
              <a:t> </a:t>
            </a:r>
            <a:endParaRPr lang="en-US" altLang="en-US">
              <a:cs typeface="Nazanin" pitchFamily="2" charset="0"/>
            </a:endParaRPr>
          </a:p>
        </p:txBody>
      </p:sp>
      <p:sp>
        <p:nvSpPr>
          <p:cNvPr id="161795" name="Rectangle 3"/>
          <p:cNvSpPr>
            <a:spLocks noGrp="1" noChangeArrowheads="1"/>
          </p:cNvSpPr>
          <p:nvPr>
            <p:ph type="body" idx="1"/>
          </p:nvPr>
        </p:nvSpPr>
        <p:spPr/>
        <p:txBody>
          <a:bodyPr/>
          <a:lstStyle/>
          <a:p>
            <a:pPr algn="r" rtl="1" eaLnBrk="1" hangingPunct="1">
              <a:buFontTx/>
              <a:buNone/>
            </a:pPr>
            <a:r>
              <a:rPr lang="en-US" altLang="en-US">
                <a:cs typeface="Nazanin" pitchFamily="2" charset="0"/>
              </a:rPr>
              <a:t>Max  Z=400</a:t>
            </a:r>
            <a:r>
              <a:rPr lang="en-US" altLang="en-US" sz="2000">
                <a:cs typeface="Nazanin" pitchFamily="2" charset="0"/>
              </a:rPr>
              <a:t>X1+</a:t>
            </a:r>
            <a:r>
              <a:rPr lang="en-US" altLang="en-US">
                <a:cs typeface="Nazanin" pitchFamily="2" charset="0"/>
              </a:rPr>
              <a:t>200</a:t>
            </a:r>
            <a:r>
              <a:rPr lang="en-US" altLang="en-US" sz="2000">
                <a:cs typeface="Nazanin" pitchFamily="2" charset="0"/>
              </a:rPr>
              <a:t>X2                                             </a:t>
            </a:r>
          </a:p>
          <a:p>
            <a:pPr algn="r" rtl="1" eaLnBrk="1" hangingPunct="1">
              <a:buFontTx/>
              <a:buNone/>
            </a:pPr>
            <a:r>
              <a:rPr lang="en-US" altLang="en-US" sz="2000">
                <a:cs typeface="Nazanin" pitchFamily="2" charset="0"/>
              </a:rPr>
              <a:t>S.TO:                                                                                      </a:t>
            </a:r>
          </a:p>
          <a:p>
            <a:pPr algn="r" rtl="1" eaLnBrk="1" hangingPunct="1">
              <a:buFontTx/>
              <a:buNone/>
            </a:pPr>
            <a:r>
              <a:rPr lang="en-US" altLang="en-US" sz="2000">
                <a:cs typeface="Nazanin" pitchFamily="2" charset="0"/>
              </a:rPr>
              <a:t>X1+X  = 30                                               </a:t>
            </a:r>
          </a:p>
          <a:p>
            <a:pPr algn="r" rtl="1" eaLnBrk="1" hangingPunct="1">
              <a:buFontTx/>
              <a:buNone/>
            </a:pPr>
            <a:r>
              <a:rPr lang="en-US" altLang="en-US" sz="2000">
                <a:cs typeface="Nazanin" pitchFamily="2" charset="0"/>
              </a:rPr>
              <a:t>2X1 +  X2 &gt;80                                           </a:t>
            </a:r>
          </a:p>
          <a:p>
            <a:pPr algn="r" rtl="1" eaLnBrk="1" hangingPunct="1">
              <a:buFontTx/>
              <a:buNone/>
            </a:pPr>
            <a:r>
              <a:rPr lang="en-US" altLang="en-US" sz="2000">
                <a:cs typeface="Nazanin" pitchFamily="2" charset="0"/>
              </a:rPr>
              <a:t>X1           &lt; 20                                          </a:t>
            </a:r>
          </a:p>
          <a:p>
            <a:pPr algn="r" rtl="1" eaLnBrk="1" hangingPunct="1">
              <a:buFontTx/>
              <a:buNone/>
            </a:pPr>
            <a:r>
              <a:rPr lang="en-US" altLang="en-US" sz="2000">
                <a:cs typeface="Nazanin" pitchFamily="2" charset="0"/>
              </a:rPr>
              <a:t>X1,X2  =0                                              </a:t>
            </a:r>
            <a:endParaRPr lang="en-US" altLang="en-US">
              <a:cs typeface="Nazanin" pitchFamily="2" charset="0"/>
            </a:endParaRPr>
          </a:p>
        </p:txBody>
      </p:sp>
      <p:sp>
        <p:nvSpPr>
          <p:cNvPr id="161796" name="Line 7"/>
          <p:cNvSpPr>
            <a:spLocks noChangeShapeType="1"/>
          </p:cNvSpPr>
          <p:nvPr/>
        </p:nvSpPr>
        <p:spPr bwMode="auto">
          <a:xfrm>
            <a:off x="4787900" y="25654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797" name="Line 9"/>
          <p:cNvSpPr>
            <a:spLocks noChangeShapeType="1"/>
          </p:cNvSpPr>
          <p:nvPr/>
        </p:nvSpPr>
        <p:spPr bwMode="auto">
          <a:xfrm>
            <a:off x="5148263" y="3141663"/>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1798" name="Line 10"/>
          <p:cNvSpPr>
            <a:spLocks noChangeShapeType="1"/>
          </p:cNvSpPr>
          <p:nvPr/>
        </p:nvSpPr>
        <p:spPr bwMode="auto">
          <a:xfrm>
            <a:off x="5148263" y="3500438"/>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ar-SA" altLang="en-US" sz="2800" b="1">
                <a:cs typeface="Nazanin" pitchFamily="2" charset="0"/>
              </a:rPr>
              <a:t>حل مسئله</a:t>
            </a:r>
            <a:r>
              <a:rPr lang="ar-SA" altLang="en-US">
                <a:cs typeface="Nazanin" pitchFamily="2" charset="0"/>
              </a:rPr>
              <a:t> </a:t>
            </a:r>
            <a:endParaRPr lang="en-US" altLang="en-US">
              <a:cs typeface="Nazanin" pitchFamily="2" charset="0"/>
            </a:endParaRPr>
          </a:p>
        </p:txBody>
      </p:sp>
      <p:sp>
        <p:nvSpPr>
          <p:cNvPr id="162819" name="Rectangle 3"/>
          <p:cNvSpPr>
            <a:spLocks noGrp="1" noChangeArrowheads="1"/>
          </p:cNvSpPr>
          <p:nvPr>
            <p:ph type="body" idx="1"/>
          </p:nvPr>
        </p:nvSpPr>
        <p:spPr/>
        <p:txBody>
          <a:bodyPr/>
          <a:lstStyle/>
          <a:p>
            <a:pPr algn="r" rtl="1" eaLnBrk="1" hangingPunct="1"/>
            <a:r>
              <a:rPr lang="ar-SA" altLang="en-US">
                <a:cs typeface="Nazanin" pitchFamily="2" charset="0"/>
              </a:rPr>
              <a:t>1 ) </a:t>
            </a:r>
            <a:r>
              <a:rPr lang="ar-SA" altLang="en-US" i="1">
                <a:cs typeface="Nazanin" pitchFamily="2" charset="0"/>
              </a:rPr>
              <a:t>استاندارد نمودن مدل </a:t>
            </a:r>
            <a:endParaRPr lang="fa-IR" altLang="en-US" i="1">
              <a:cs typeface="Nazanin" pitchFamily="2" charset="0"/>
            </a:endParaRPr>
          </a:p>
          <a:p>
            <a:pPr algn="r" rtl="1" eaLnBrk="1" hangingPunct="1"/>
            <a:r>
              <a:rPr lang="ar-SA" altLang="en-US" i="1">
                <a:cs typeface="Nazanin" pitchFamily="2" charset="0"/>
              </a:rPr>
              <a:t>الف _ مسئله بصورت حداکثر سازي است پس نياز به تغيير ندارد </a:t>
            </a:r>
            <a:endParaRPr lang="fa-IR" altLang="en-US" i="1">
              <a:cs typeface="Nazanin" pitchFamily="2" charset="0"/>
            </a:endParaRPr>
          </a:p>
          <a:p>
            <a:pPr algn="r" rtl="1" eaLnBrk="1" hangingPunct="1"/>
            <a:r>
              <a:rPr lang="ar-SA" altLang="en-US" i="1">
                <a:cs typeface="Nazanin" pitchFamily="2" charset="0"/>
              </a:rPr>
              <a:t>ب _ محدوديت </a:t>
            </a:r>
            <a:r>
              <a:rPr lang="fa-IR" altLang="en-US" i="1">
                <a:cs typeface="Nazanin" pitchFamily="2" charset="0"/>
              </a:rPr>
              <a:t>ه</a:t>
            </a:r>
            <a:endParaRPr lang="en-US" altLang="en-US" i="1">
              <a:cs typeface="Nazanin" pitchFamily="2" charset="0"/>
            </a:endParaRPr>
          </a:p>
          <a:p>
            <a:pPr algn="r" rtl="1" eaLnBrk="1" hangingPunct="1"/>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sz="2400">
                <a:cs typeface="Nazanin" pitchFamily="2" charset="0"/>
              </a:rPr>
              <a:t>X1+X2 +R1 =30</a:t>
            </a:r>
          </a:p>
          <a:p>
            <a:pPr algn="r" rtl="1" eaLnBrk="1" hangingPunct="1">
              <a:buFontTx/>
              <a:buNone/>
            </a:pPr>
            <a:r>
              <a:rPr lang="en-US" altLang="en-US" sz="2400">
                <a:cs typeface="Nazanin" pitchFamily="2" charset="0"/>
              </a:rPr>
              <a:t>2X1+8X2-S2+R2=80                                                 </a:t>
            </a:r>
          </a:p>
          <a:p>
            <a:pPr algn="r" rtl="1" eaLnBrk="1" hangingPunct="1">
              <a:buFontTx/>
              <a:buNone/>
            </a:pPr>
            <a:r>
              <a:rPr lang="en-US" altLang="en-US" sz="2400">
                <a:cs typeface="Nazanin" pitchFamily="2" charset="0"/>
              </a:rPr>
              <a:t>X1+S3=20                                                </a:t>
            </a:r>
          </a:p>
          <a:p>
            <a:pPr algn="r" rtl="1" eaLnBrk="1" hangingPunct="1">
              <a:buFontTx/>
              <a:buNone/>
            </a:pPr>
            <a:r>
              <a:rPr lang="en-US" altLang="en-US" sz="1800">
                <a:cs typeface="Nazanin" pitchFamily="2" charset="0"/>
              </a:rPr>
              <a:t>X1,X2,S2,S3,R1,R2 =0                                                                      </a:t>
            </a:r>
          </a:p>
        </p:txBody>
      </p:sp>
      <p:sp>
        <p:nvSpPr>
          <p:cNvPr id="162820" name="Line 4"/>
          <p:cNvSpPr>
            <a:spLocks noChangeShapeType="1"/>
          </p:cNvSpPr>
          <p:nvPr/>
        </p:nvSpPr>
        <p:spPr bwMode="auto">
          <a:xfrm>
            <a:off x="8101013" y="5300663"/>
            <a:ext cx="71437" cy="73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5"/>
          <p:cNvSpPr>
            <a:spLocks noGrp="1" noChangeArrowheads="1"/>
          </p:cNvSpPr>
          <p:nvPr>
            <p:ph type="title"/>
          </p:nvPr>
        </p:nvSpPr>
        <p:spPr/>
        <p:txBody>
          <a:bodyPr/>
          <a:lstStyle/>
          <a:p>
            <a:pPr eaLnBrk="1" hangingPunct="1"/>
            <a:r>
              <a:rPr lang="fa-IR" altLang="en-US" sz="2800" b="1">
                <a:cs typeface="Nazanin" pitchFamily="2" charset="0"/>
              </a:rPr>
              <a:t>خلاصه مدل</a:t>
            </a:r>
            <a:endParaRPr lang="en-US" altLang="en-US" sz="2800" b="1">
              <a:cs typeface="Nazanin" pitchFamily="2" charset="0"/>
            </a:endParaRPr>
          </a:p>
        </p:txBody>
      </p:sp>
      <p:sp>
        <p:nvSpPr>
          <p:cNvPr id="163843" name="Rectangle 7"/>
          <p:cNvSpPr>
            <a:spLocks noGrp="1" noChangeArrowheads="1"/>
          </p:cNvSpPr>
          <p:nvPr>
            <p:ph idx="1"/>
          </p:nvPr>
        </p:nvSpPr>
        <p:spPr>
          <a:xfrm>
            <a:off x="457200" y="1844675"/>
            <a:ext cx="8229600" cy="4752975"/>
          </a:xfrm>
        </p:spPr>
        <p:txBody>
          <a:bodyPr/>
          <a:lstStyle/>
          <a:p>
            <a:pPr eaLnBrk="1" hangingPunct="1">
              <a:buFontTx/>
              <a:buNone/>
            </a:pPr>
            <a:endParaRPr lang="en-US" altLang="en-US"/>
          </a:p>
          <a:p>
            <a:pPr eaLnBrk="1" hangingPunct="1">
              <a:buFontTx/>
              <a:buNone/>
            </a:pPr>
            <a:endParaRPr lang="en-US" altLang="en-US"/>
          </a:p>
          <a:p>
            <a:pPr eaLnBrk="1" hangingPunct="1">
              <a:buFontTx/>
              <a:buNone/>
            </a:pPr>
            <a:r>
              <a:rPr lang="en-US" altLang="en-US"/>
              <a:t>Max Z=400x1+200x2-MR1-MR2</a:t>
            </a:r>
          </a:p>
          <a:p>
            <a:pPr eaLnBrk="1" hangingPunct="1">
              <a:buFontTx/>
              <a:buNone/>
            </a:pPr>
            <a:r>
              <a:rPr lang="en-US" altLang="en-US"/>
              <a:t>STO:</a:t>
            </a:r>
          </a:p>
          <a:p>
            <a:pPr eaLnBrk="1" hangingPunct="1">
              <a:buFontTx/>
              <a:buNone/>
            </a:pPr>
            <a:r>
              <a:rPr lang="en-US" altLang="en-US"/>
              <a:t>X1+X2+R1=30</a:t>
            </a:r>
          </a:p>
          <a:p>
            <a:pPr eaLnBrk="1" hangingPunct="1">
              <a:buFontTx/>
              <a:buNone/>
            </a:pPr>
            <a:r>
              <a:rPr lang="en-US" altLang="en-US"/>
              <a:t>2X1+8X2-S2+R2=80</a:t>
            </a:r>
          </a:p>
          <a:p>
            <a:pPr eaLnBrk="1" hangingPunct="1">
              <a:buFontTx/>
              <a:buNone/>
            </a:pPr>
            <a:r>
              <a:rPr lang="en-US" altLang="en-US"/>
              <a:t>X1+S3=20</a:t>
            </a:r>
          </a:p>
          <a:p>
            <a:pPr eaLnBrk="1" hangingPunct="1">
              <a:buFontTx/>
              <a:buNone/>
            </a:pPr>
            <a:r>
              <a:rPr lang="en-US" altLang="en-US"/>
              <a:t>X1,X2,S2,S3,R1,R2&gt;0</a:t>
            </a:r>
          </a:p>
        </p:txBody>
      </p:sp>
      <p:sp>
        <p:nvSpPr>
          <p:cNvPr id="163844" name="Line 8"/>
          <p:cNvSpPr>
            <a:spLocks noChangeShapeType="1"/>
          </p:cNvSpPr>
          <p:nvPr/>
        </p:nvSpPr>
        <p:spPr bwMode="auto">
          <a:xfrm>
            <a:off x="4140200" y="6381750"/>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2"/>
          <p:cNvSpPr>
            <a:spLocks noGrp="1" noChangeArrowheads="1"/>
          </p:cNvSpPr>
          <p:nvPr>
            <p:ph type="title"/>
          </p:nvPr>
        </p:nvSpPr>
        <p:spPr/>
        <p:txBody>
          <a:bodyPr/>
          <a:lstStyle/>
          <a:p>
            <a:pPr eaLnBrk="1" hangingPunct="1"/>
            <a:r>
              <a:rPr lang="fa-IR" altLang="en-US" sz="2800" b="1">
                <a:cs typeface="Nazanin" pitchFamily="2" charset="0"/>
              </a:rPr>
              <a:t>تابلوي مقدماتي</a:t>
            </a:r>
            <a:endParaRPr lang="en-US" altLang="en-US" sz="2800" b="1">
              <a:cs typeface="Nazanin" pitchFamily="2" charset="0"/>
            </a:endParaRPr>
          </a:p>
        </p:txBody>
      </p:sp>
      <p:graphicFrame>
        <p:nvGraphicFramePr>
          <p:cNvPr id="213027" name="Group 35"/>
          <p:cNvGraphicFramePr>
            <a:graphicFrameLocks noGrp="1"/>
          </p:cNvGraphicFramePr>
          <p:nvPr>
            <p:ph sz="half" idx="2"/>
          </p:nvPr>
        </p:nvGraphicFramePr>
        <p:xfrm>
          <a:off x="395288" y="3141663"/>
          <a:ext cx="8064500" cy="2560637"/>
        </p:xfrm>
        <a:graphic>
          <a:graphicData uri="http://schemas.openxmlformats.org/drawingml/2006/table">
            <a:tbl>
              <a:tblPr/>
              <a:tblGrid>
                <a:gridCol w="998537">
                  <a:extLst>
                    <a:ext uri="{9D8B030D-6E8A-4147-A177-3AD203B41FA5}">
                      <a16:colId xmlns:a16="http://schemas.microsoft.com/office/drawing/2014/main" val="20000"/>
                    </a:ext>
                  </a:extLst>
                </a:gridCol>
                <a:gridCol w="4887913">
                  <a:extLst>
                    <a:ext uri="{9D8B030D-6E8A-4147-A177-3AD203B41FA5}">
                      <a16:colId xmlns:a16="http://schemas.microsoft.com/office/drawing/2014/main" val="20001"/>
                    </a:ext>
                  </a:extLst>
                </a:gridCol>
                <a:gridCol w="2178050">
                  <a:extLst>
                    <a:ext uri="{9D8B030D-6E8A-4147-A177-3AD203B41FA5}">
                      <a16:colId xmlns:a16="http://schemas.microsoft.com/office/drawing/2014/main" val="20002"/>
                    </a:ext>
                  </a:extLst>
                </a:gridCol>
              </a:tblGrid>
              <a:tr h="7011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R1  S2   R2    S3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595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S3</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    -400   -200    M      0        M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0       1       1        1       0        0          0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2       8        0      -1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0       1       0        0       0        0         1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a-IR" altLang="en-US" sz="2400" b="1">
                <a:cs typeface="Nazanin" pitchFamily="2" charset="0"/>
              </a:rPr>
              <a:t> فرايند حل مسئله در</a:t>
            </a:r>
            <a:r>
              <a:rPr lang="en-US" altLang="en-US" sz="2400" b="1">
                <a:cs typeface="Nazanin" pitchFamily="2" charset="0"/>
              </a:rPr>
              <a:t> </a:t>
            </a:r>
            <a:r>
              <a:rPr lang="fa-IR" altLang="en-US" sz="2000">
                <a:cs typeface="Nazanin" pitchFamily="2" charset="0"/>
              </a:rPr>
              <a:t> </a:t>
            </a:r>
            <a:endParaRPr lang="en-US" altLang="en-US" sz="2000">
              <a:cs typeface="Nazanin" pitchFamily="2" charset="0"/>
            </a:endParaRPr>
          </a:p>
        </p:txBody>
      </p:sp>
      <p:sp>
        <p:nvSpPr>
          <p:cNvPr id="18435" name="Rectangle 31"/>
          <p:cNvSpPr>
            <a:spLocks noGrp="1" noChangeArrowheads="1"/>
          </p:cNvSpPr>
          <p:nvPr>
            <p:ph idx="1"/>
          </p:nvPr>
        </p:nvSpPr>
        <p:spPr/>
        <p:txBody>
          <a:bodyPr/>
          <a:lstStyle/>
          <a:p>
            <a:pPr eaLnBrk="1" hangingPunct="1"/>
            <a:endParaRPr lang="fa-IR" altLang="en-US"/>
          </a:p>
          <a:p>
            <a:pPr eaLnBrk="1" hangingPunct="1"/>
            <a:r>
              <a:rPr lang="fa-IR" altLang="en-US" sz="1400"/>
              <a:t> </a:t>
            </a:r>
            <a:endParaRPr lang="en-US" altLang="en-US" sz="1400"/>
          </a:p>
        </p:txBody>
      </p:sp>
      <p:grpSp>
        <p:nvGrpSpPr>
          <p:cNvPr id="18436" name="Group 12"/>
          <p:cNvGrpSpPr>
            <a:grpSpLocks noChangeAspect="1"/>
          </p:cNvGrpSpPr>
          <p:nvPr/>
        </p:nvGrpSpPr>
        <p:grpSpPr bwMode="auto">
          <a:xfrm>
            <a:off x="3492500" y="1916113"/>
            <a:ext cx="1296988" cy="390525"/>
            <a:chOff x="2653" y="1207"/>
            <a:chExt cx="817" cy="246"/>
          </a:xfrm>
        </p:grpSpPr>
        <p:sp>
          <p:nvSpPr>
            <p:cNvPr id="18474" name="AutoShape 11"/>
            <p:cNvSpPr>
              <a:spLocks noChangeAspect="1" noChangeArrowheads="1" noTextEdit="1"/>
            </p:cNvSpPr>
            <p:nvPr/>
          </p:nvSpPr>
          <p:spPr bwMode="auto">
            <a:xfrm>
              <a:off x="2653" y="1207"/>
              <a:ext cx="8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75" name="Rectangle 13"/>
            <p:cNvSpPr>
              <a:spLocks noChangeArrowheads="1"/>
            </p:cNvSpPr>
            <p:nvPr/>
          </p:nvSpPr>
          <p:spPr bwMode="auto">
            <a:xfrm>
              <a:off x="2643" y="1204"/>
              <a:ext cx="785"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6" name="Rectangle 14"/>
            <p:cNvSpPr>
              <a:spLocks noChangeArrowheads="1"/>
            </p:cNvSpPr>
            <p:nvPr/>
          </p:nvSpPr>
          <p:spPr bwMode="auto">
            <a:xfrm>
              <a:off x="2643" y="1204"/>
              <a:ext cx="785" cy="236"/>
            </a:xfrm>
            <a:prstGeom prst="rect">
              <a:avLst/>
            </a:prstGeom>
            <a:noFill/>
            <a:ln w="317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37" name="Group 16"/>
          <p:cNvGrpSpPr>
            <a:grpSpLocks noChangeAspect="1"/>
          </p:cNvGrpSpPr>
          <p:nvPr/>
        </p:nvGrpSpPr>
        <p:grpSpPr bwMode="auto">
          <a:xfrm>
            <a:off x="3492500" y="2565400"/>
            <a:ext cx="1296988" cy="647700"/>
            <a:chOff x="2653" y="1797"/>
            <a:chExt cx="817" cy="246"/>
          </a:xfrm>
        </p:grpSpPr>
        <p:sp>
          <p:nvSpPr>
            <p:cNvPr id="18471" name="AutoShape 15"/>
            <p:cNvSpPr>
              <a:spLocks noChangeAspect="1" noChangeArrowheads="1" noTextEdit="1"/>
            </p:cNvSpPr>
            <p:nvPr/>
          </p:nvSpPr>
          <p:spPr bwMode="auto">
            <a:xfrm>
              <a:off x="2653" y="1797"/>
              <a:ext cx="8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72" name="Rectangle 17"/>
            <p:cNvSpPr>
              <a:spLocks noChangeArrowheads="1"/>
            </p:cNvSpPr>
            <p:nvPr/>
          </p:nvSpPr>
          <p:spPr bwMode="auto">
            <a:xfrm>
              <a:off x="2643" y="1794"/>
              <a:ext cx="785"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3" name="Rectangle 18"/>
            <p:cNvSpPr>
              <a:spLocks noChangeArrowheads="1"/>
            </p:cNvSpPr>
            <p:nvPr/>
          </p:nvSpPr>
          <p:spPr bwMode="auto">
            <a:xfrm>
              <a:off x="2643" y="1794"/>
              <a:ext cx="785" cy="236"/>
            </a:xfrm>
            <a:prstGeom prst="rect">
              <a:avLst/>
            </a:prstGeom>
            <a:noFill/>
            <a:ln w="317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38" name="Group 20"/>
          <p:cNvGrpSpPr>
            <a:grpSpLocks noChangeAspect="1"/>
          </p:cNvGrpSpPr>
          <p:nvPr/>
        </p:nvGrpSpPr>
        <p:grpSpPr bwMode="auto">
          <a:xfrm>
            <a:off x="3492500" y="3500438"/>
            <a:ext cx="1296988" cy="390525"/>
            <a:chOff x="2653" y="2341"/>
            <a:chExt cx="817" cy="246"/>
          </a:xfrm>
        </p:grpSpPr>
        <p:sp>
          <p:nvSpPr>
            <p:cNvPr id="18468" name="AutoShape 19"/>
            <p:cNvSpPr>
              <a:spLocks noChangeAspect="1" noChangeArrowheads="1" noTextEdit="1"/>
            </p:cNvSpPr>
            <p:nvPr/>
          </p:nvSpPr>
          <p:spPr bwMode="auto">
            <a:xfrm>
              <a:off x="2653" y="2341"/>
              <a:ext cx="8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69" name="Rectangle 21"/>
            <p:cNvSpPr>
              <a:spLocks noChangeArrowheads="1"/>
            </p:cNvSpPr>
            <p:nvPr/>
          </p:nvSpPr>
          <p:spPr bwMode="auto">
            <a:xfrm>
              <a:off x="2643" y="2338"/>
              <a:ext cx="785"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70" name="Rectangle 22"/>
            <p:cNvSpPr>
              <a:spLocks noChangeArrowheads="1"/>
            </p:cNvSpPr>
            <p:nvPr/>
          </p:nvSpPr>
          <p:spPr bwMode="auto">
            <a:xfrm>
              <a:off x="2643" y="2338"/>
              <a:ext cx="785" cy="236"/>
            </a:xfrm>
            <a:prstGeom prst="rect">
              <a:avLst/>
            </a:prstGeom>
            <a:noFill/>
            <a:ln w="317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39" name="Group 24"/>
          <p:cNvGrpSpPr>
            <a:grpSpLocks noChangeAspect="1"/>
          </p:cNvGrpSpPr>
          <p:nvPr/>
        </p:nvGrpSpPr>
        <p:grpSpPr bwMode="auto">
          <a:xfrm>
            <a:off x="3492500" y="4292600"/>
            <a:ext cx="1296988" cy="720725"/>
            <a:chOff x="2653" y="2750"/>
            <a:chExt cx="817" cy="246"/>
          </a:xfrm>
        </p:grpSpPr>
        <p:sp>
          <p:nvSpPr>
            <p:cNvPr id="18465" name="AutoShape 23"/>
            <p:cNvSpPr>
              <a:spLocks noChangeAspect="1" noChangeArrowheads="1" noTextEdit="1"/>
            </p:cNvSpPr>
            <p:nvPr/>
          </p:nvSpPr>
          <p:spPr bwMode="auto">
            <a:xfrm>
              <a:off x="2653" y="2750"/>
              <a:ext cx="8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66" name="Rectangle 25"/>
            <p:cNvSpPr>
              <a:spLocks noChangeArrowheads="1"/>
            </p:cNvSpPr>
            <p:nvPr/>
          </p:nvSpPr>
          <p:spPr bwMode="auto">
            <a:xfrm>
              <a:off x="2643" y="2747"/>
              <a:ext cx="785"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7" name="Rectangle 26"/>
            <p:cNvSpPr>
              <a:spLocks noChangeArrowheads="1"/>
            </p:cNvSpPr>
            <p:nvPr/>
          </p:nvSpPr>
          <p:spPr bwMode="auto">
            <a:xfrm>
              <a:off x="2643" y="2747"/>
              <a:ext cx="785" cy="236"/>
            </a:xfrm>
            <a:prstGeom prst="rect">
              <a:avLst/>
            </a:prstGeom>
            <a:noFill/>
            <a:ln w="317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18440" name="Group 28"/>
          <p:cNvGrpSpPr>
            <a:grpSpLocks noChangeAspect="1"/>
          </p:cNvGrpSpPr>
          <p:nvPr/>
        </p:nvGrpSpPr>
        <p:grpSpPr bwMode="auto">
          <a:xfrm>
            <a:off x="3563938" y="5445125"/>
            <a:ext cx="1296987" cy="390525"/>
            <a:chOff x="2653" y="3339"/>
            <a:chExt cx="817" cy="246"/>
          </a:xfrm>
        </p:grpSpPr>
        <p:sp>
          <p:nvSpPr>
            <p:cNvPr id="18462" name="AutoShape 27"/>
            <p:cNvSpPr>
              <a:spLocks noChangeAspect="1" noChangeArrowheads="1" noTextEdit="1"/>
            </p:cNvSpPr>
            <p:nvPr/>
          </p:nvSpPr>
          <p:spPr bwMode="auto">
            <a:xfrm>
              <a:off x="2653" y="3339"/>
              <a:ext cx="8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63" name="Rectangle 29"/>
            <p:cNvSpPr>
              <a:spLocks noChangeArrowheads="1"/>
            </p:cNvSpPr>
            <p:nvPr/>
          </p:nvSpPr>
          <p:spPr bwMode="auto">
            <a:xfrm>
              <a:off x="2643" y="3336"/>
              <a:ext cx="785"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64" name="Rectangle 30"/>
            <p:cNvSpPr>
              <a:spLocks noChangeArrowheads="1"/>
            </p:cNvSpPr>
            <p:nvPr/>
          </p:nvSpPr>
          <p:spPr bwMode="auto">
            <a:xfrm>
              <a:off x="2643" y="3336"/>
              <a:ext cx="785" cy="236"/>
            </a:xfrm>
            <a:prstGeom prst="rect">
              <a:avLst/>
            </a:prstGeom>
            <a:noFill/>
            <a:ln w="317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8441" name="Rectangle 33"/>
          <p:cNvSpPr>
            <a:spLocks noChangeArrowheads="1"/>
          </p:cNvSpPr>
          <p:nvPr/>
        </p:nvSpPr>
        <p:spPr bwMode="auto">
          <a:xfrm>
            <a:off x="3851275" y="1844675"/>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a:t>مشاهده</a:t>
            </a:r>
            <a:endParaRPr lang="en-US" altLang="en-US" sz="2400"/>
          </a:p>
        </p:txBody>
      </p:sp>
      <p:sp>
        <p:nvSpPr>
          <p:cNvPr id="18442" name="Rectangle 34"/>
          <p:cNvSpPr>
            <a:spLocks noChangeArrowheads="1"/>
          </p:cNvSpPr>
          <p:nvPr/>
        </p:nvSpPr>
        <p:spPr bwMode="auto">
          <a:xfrm>
            <a:off x="3708400" y="2420938"/>
            <a:ext cx="14398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a:t>تعريف مسئله</a:t>
            </a:r>
            <a:endParaRPr lang="en-US" altLang="en-US" sz="2400"/>
          </a:p>
        </p:txBody>
      </p:sp>
      <p:sp>
        <p:nvSpPr>
          <p:cNvPr id="18443" name="Rectangle 35"/>
          <p:cNvSpPr>
            <a:spLocks noChangeArrowheads="1"/>
          </p:cNvSpPr>
          <p:nvPr/>
        </p:nvSpPr>
        <p:spPr bwMode="auto">
          <a:xfrm>
            <a:off x="3492500" y="3429000"/>
            <a:ext cx="127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a:t>ساختن مدل</a:t>
            </a:r>
            <a:endParaRPr lang="en-US" altLang="en-US" sz="2400"/>
          </a:p>
        </p:txBody>
      </p:sp>
      <p:sp>
        <p:nvSpPr>
          <p:cNvPr id="18444" name="Rectangle 36"/>
          <p:cNvSpPr>
            <a:spLocks noChangeArrowheads="1"/>
          </p:cNvSpPr>
          <p:nvPr/>
        </p:nvSpPr>
        <p:spPr bwMode="auto">
          <a:xfrm>
            <a:off x="3779838" y="4221163"/>
            <a:ext cx="936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a:t>حل مدل</a:t>
            </a:r>
            <a:endParaRPr lang="en-US" altLang="en-US" sz="2400"/>
          </a:p>
        </p:txBody>
      </p:sp>
      <p:sp>
        <p:nvSpPr>
          <p:cNvPr id="18445" name="Rectangle 37"/>
          <p:cNvSpPr>
            <a:spLocks noChangeArrowheads="1"/>
          </p:cNvSpPr>
          <p:nvPr/>
        </p:nvSpPr>
        <p:spPr bwMode="auto">
          <a:xfrm>
            <a:off x="3851275" y="5445125"/>
            <a:ext cx="62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a:t>اجرا</a:t>
            </a:r>
            <a:endParaRPr lang="en-US" altLang="en-US" sz="2400"/>
          </a:p>
        </p:txBody>
      </p:sp>
      <p:sp>
        <p:nvSpPr>
          <p:cNvPr id="18446" name="Line 43"/>
          <p:cNvSpPr>
            <a:spLocks noChangeShapeType="1"/>
          </p:cNvSpPr>
          <p:nvPr/>
        </p:nvSpPr>
        <p:spPr bwMode="auto">
          <a:xfrm>
            <a:off x="2771775" y="2852738"/>
            <a:ext cx="0" cy="2808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44"/>
          <p:cNvSpPr>
            <a:spLocks noChangeShapeType="1"/>
          </p:cNvSpPr>
          <p:nvPr/>
        </p:nvSpPr>
        <p:spPr bwMode="auto">
          <a:xfrm>
            <a:off x="2771775" y="2924175"/>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8" name="Line 45"/>
          <p:cNvSpPr>
            <a:spLocks noChangeShapeType="1"/>
          </p:cNvSpPr>
          <p:nvPr/>
        </p:nvSpPr>
        <p:spPr bwMode="auto">
          <a:xfrm>
            <a:off x="2771775" y="3716338"/>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9" name="Line 46"/>
          <p:cNvSpPr>
            <a:spLocks noChangeShapeType="1"/>
          </p:cNvSpPr>
          <p:nvPr/>
        </p:nvSpPr>
        <p:spPr bwMode="auto">
          <a:xfrm>
            <a:off x="2771775" y="4581525"/>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0" name="Line 47"/>
          <p:cNvSpPr>
            <a:spLocks noChangeShapeType="1"/>
          </p:cNvSpPr>
          <p:nvPr/>
        </p:nvSpPr>
        <p:spPr bwMode="auto">
          <a:xfrm>
            <a:off x="2771775" y="558958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1" name="Line 48"/>
          <p:cNvSpPr>
            <a:spLocks noChangeShapeType="1"/>
          </p:cNvSpPr>
          <p:nvPr/>
        </p:nvSpPr>
        <p:spPr bwMode="auto">
          <a:xfrm>
            <a:off x="4067175" y="2349500"/>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2" name="Line 49"/>
          <p:cNvSpPr>
            <a:spLocks noChangeShapeType="1"/>
          </p:cNvSpPr>
          <p:nvPr/>
        </p:nvSpPr>
        <p:spPr bwMode="auto">
          <a:xfrm>
            <a:off x="4067175" y="32131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3" name="Line 50"/>
          <p:cNvSpPr>
            <a:spLocks noChangeShapeType="1"/>
          </p:cNvSpPr>
          <p:nvPr/>
        </p:nvSpPr>
        <p:spPr bwMode="auto">
          <a:xfrm>
            <a:off x="4067175" y="3933825"/>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4" name="Line 51"/>
          <p:cNvSpPr>
            <a:spLocks noChangeShapeType="1"/>
          </p:cNvSpPr>
          <p:nvPr/>
        </p:nvSpPr>
        <p:spPr bwMode="auto">
          <a:xfrm>
            <a:off x="4067175" y="49418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5" name="Line 52"/>
          <p:cNvSpPr>
            <a:spLocks noChangeShapeType="1"/>
          </p:cNvSpPr>
          <p:nvPr/>
        </p:nvSpPr>
        <p:spPr bwMode="auto">
          <a:xfrm flipH="1">
            <a:off x="1619250" y="3357563"/>
            <a:ext cx="3600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Line 53"/>
          <p:cNvSpPr>
            <a:spLocks noChangeShapeType="1"/>
          </p:cNvSpPr>
          <p:nvPr/>
        </p:nvSpPr>
        <p:spPr bwMode="auto">
          <a:xfrm>
            <a:off x="1619250" y="3357563"/>
            <a:ext cx="0" cy="180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7" name="Line 54"/>
          <p:cNvSpPr>
            <a:spLocks noChangeShapeType="1"/>
          </p:cNvSpPr>
          <p:nvPr/>
        </p:nvSpPr>
        <p:spPr bwMode="auto">
          <a:xfrm>
            <a:off x="1619250" y="5157788"/>
            <a:ext cx="3600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8" name="Line 55"/>
          <p:cNvSpPr>
            <a:spLocks noChangeShapeType="1"/>
          </p:cNvSpPr>
          <p:nvPr/>
        </p:nvSpPr>
        <p:spPr bwMode="auto">
          <a:xfrm flipV="1">
            <a:off x="5219700" y="3357563"/>
            <a:ext cx="0" cy="180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9" name="Rectangle 56"/>
          <p:cNvSpPr>
            <a:spLocks noChangeArrowheads="1"/>
          </p:cNvSpPr>
          <p:nvPr/>
        </p:nvSpPr>
        <p:spPr bwMode="auto">
          <a:xfrm>
            <a:off x="5292725" y="4724400"/>
            <a:ext cx="1055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a:solidFill>
                  <a:schemeClr val="tx2"/>
                </a:solidFill>
              </a:rPr>
              <a:t>اطلاعات</a:t>
            </a:r>
            <a:endParaRPr lang="en-US" altLang="en-US" sz="2400">
              <a:solidFill>
                <a:schemeClr val="tx2"/>
              </a:solidFill>
            </a:endParaRPr>
          </a:p>
        </p:txBody>
      </p:sp>
      <p:sp>
        <p:nvSpPr>
          <p:cNvPr id="18460" name="Rectangle 57"/>
          <p:cNvSpPr>
            <a:spLocks noChangeArrowheads="1"/>
          </p:cNvSpPr>
          <p:nvPr/>
        </p:nvSpPr>
        <p:spPr bwMode="auto">
          <a:xfrm>
            <a:off x="1692275" y="4005263"/>
            <a:ext cx="1027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fa-IR" altLang="en-US" sz="2400"/>
              <a:t>بازخور</a:t>
            </a:r>
            <a:endParaRPr lang="en-US" altLang="en-US" sz="2400"/>
          </a:p>
        </p:txBody>
      </p:sp>
      <p:sp>
        <p:nvSpPr>
          <p:cNvPr id="18461" name="Text Box 58"/>
          <p:cNvSpPr txBox="1">
            <a:spLocks noChangeArrowheads="1"/>
          </p:cNvSpPr>
          <p:nvPr/>
        </p:nvSpPr>
        <p:spPr bwMode="auto">
          <a:xfrm>
            <a:off x="2771775" y="692150"/>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OR</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5"/>
          <p:cNvSpPr>
            <a:spLocks noGrp="1" noChangeArrowheads="1"/>
          </p:cNvSpPr>
          <p:nvPr>
            <p:ph type="title"/>
          </p:nvPr>
        </p:nvSpPr>
        <p:spPr/>
        <p:txBody>
          <a:bodyPr/>
          <a:lstStyle/>
          <a:p>
            <a:pPr eaLnBrk="1" hangingPunct="1"/>
            <a:r>
              <a:rPr lang="fa-IR" altLang="en-US" sz="2800" b="1">
                <a:cs typeface="Nazanin" pitchFamily="2" charset="0"/>
              </a:rPr>
              <a:t>چگونگي تبديل انواع مدل</a:t>
            </a:r>
            <a:endParaRPr lang="en-US" altLang="en-US" sz="2800" b="1">
              <a:cs typeface="Nazanin" pitchFamily="2" charset="0"/>
            </a:endParaRPr>
          </a:p>
        </p:txBody>
      </p:sp>
      <p:sp>
        <p:nvSpPr>
          <p:cNvPr id="165891" name="Rectangle 7"/>
          <p:cNvSpPr>
            <a:spLocks noGrp="1" noChangeArrowheads="1"/>
          </p:cNvSpPr>
          <p:nvPr>
            <p:ph idx="1"/>
          </p:nvPr>
        </p:nvSpPr>
        <p:spPr>
          <a:xfrm>
            <a:off x="457200" y="1600200"/>
            <a:ext cx="8229600" cy="4637088"/>
          </a:xfrm>
        </p:spPr>
        <p:txBody>
          <a:bodyPr/>
          <a:lstStyle/>
          <a:p>
            <a:pPr eaLnBrk="1" hangingPunct="1">
              <a:buFontTx/>
              <a:buNone/>
            </a:pPr>
            <a:endParaRPr lang="fa-IR" altLang="en-US"/>
          </a:p>
          <a:p>
            <a:pPr eaLnBrk="1" hangingPunct="1">
              <a:buFontTx/>
              <a:buNone/>
            </a:pPr>
            <a:r>
              <a:rPr lang="fa-IR" altLang="en-US" sz="2000"/>
              <a:t>ضريب تابع هدف</a:t>
            </a:r>
            <a:r>
              <a:rPr lang="fa-IR" altLang="en-US"/>
              <a:t>             </a:t>
            </a:r>
            <a:r>
              <a:rPr lang="fa-IR" altLang="en-US" sz="2000"/>
              <a:t>اصلاح                    محدوديت            </a:t>
            </a:r>
          </a:p>
          <a:p>
            <a:pPr eaLnBrk="1" hangingPunct="1">
              <a:buFontTx/>
              <a:buNone/>
            </a:pPr>
            <a:r>
              <a:rPr lang="en-US" altLang="en-US" sz="2000"/>
              <a:t>                                                          </a:t>
            </a:r>
            <a:r>
              <a:rPr lang="fa-IR" altLang="en-US" sz="2000"/>
              <a:t>             </a:t>
            </a:r>
            <a:r>
              <a:rPr lang="en-US" altLang="en-US" sz="2000"/>
              <a:t>Max          Min </a:t>
            </a:r>
            <a:r>
              <a:rPr lang="fa-IR" altLang="en-US" sz="2000"/>
              <a:t>   </a:t>
            </a:r>
            <a:r>
              <a:rPr lang="fa-IR" altLang="en-US" sz="1800"/>
              <a:t>             </a:t>
            </a:r>
            <a:r>
              <a:rPr lang="fa-IR" altLang="en-US"/>
              <a:t> </a:t>
            </a:r>
            <a:r>
              <a:rPr lang="fa-IR" altLang="en-US" sz="1800"/>
              <a:t>اضافه كردن يك متغير كمكي       كوچكتر مساوي    </a:t>
            </a:r>
            <a:r>
              <a:rPr lang="en-US" altLang="en-US" sz="1800"/>
              <a:t>            0               0</a:t>
            </a:r>
            <a:endParaRPr lang="fa-IR" altLang="en-US" sz="1800"/>
          </a:p>
          <a:p>
            <a:pPr eaLnBrk="1" hangingPunct="1">
              <a:buFontTx/>
              <a:buNone/>
            </a:pPr>
            <a:r>
              <a:rPr lang="fa-IR" altLang="en-US" sz="1800"/>
              <a:t>-         اضافه كر دن يك متغيرمصنوعي              مساوي           </a:t>
            </a:r>
            <a:r>
              <a:rPr lang="en-US" altLang="en-US" sz="1800"/>
              <a:t>M              M</a:t>
            </a:r>
          </a:p>
        </p:txBody>
      </p:sp>
      <p:sp>
        <p:nvSpPr>
          <p:cNvPr id="165892" name="Rectangle 8"/>
          <p:cNvSpPr>
            <a:spLocks noChangeArrowheads="1"/>
          </p:cNvSpPr>
          <p:nvPr/>
        </p:nvSpPr>
        <p:spPr bwMode="auto">
          <a:xfrm>
            <a:off x="2484438" y="4294188"/>
            <a:ext cx="2282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1800"/>
              <a:t>اضافه كردن يك متغير كمكي</a:t>
            </a:r>
            <a:endParaRPr lang="en-US" altLang="en-US" sz="1800"/>
          </a:p>
        </p:txBody>
      </p:sp>
      <p:sp>
        <p:nvSpPr>
          <p:cNvPr id="165893" name="Rectangle 10"/>
          <p:cNvSpPr>
            <a:spLocks noChangeArrowheads="1"/>
          </p:cNvSpPr>
          <p:nvPr/>
        </p:nvSpPr>
        <p:spPr bwMode="auto">
          <a:xfrm>
            <a:off x="2339975" y="4870450"/>
            <a:ext cx="2506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1800"/>
              <a:t>اضافه كردن يك متغيرمصنوعي</a:t>
            </a:r>
            <a:endParaRPr lang="en-US" altLang="en-US" sz="1800"/>
          </a:p>
        </p:txBody>
      </p:sp>
      <p:sp>
        <p:nvSpPr>
          <p:cNvPr id="165894" name="Text Box 11"/>
          <p:cNvSpPr txBox="1">
            <a:spLocks noChangeArrowheads="1"/>
          </p:cNvSpPr>
          <p:nvPr/>
        </p:nvSpPr>
        <p:spPr bwMode="auto">
          <a:xfrm>
            <a:off x="5435600" y="4365625"/>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800"/>
              <a:t>0                 0</a:t>
            </a:r>
          </a:p>
        </p:txBody>
      </p:sp>
      <p:sp>
        <p:nvSpPr>
          <p:cNvPr id="165895" name="Text Box 12"/>
          <p:cNvSpPr txBox="1">
            <a:spLocks noChangeArrowheads="1"/>
          </p:cNvSpPr>
          <p:nvPr/>
        </p:nvSpPr>
        <p:spPr bwMode="auto">
          <a:xfrm>
            <a:off x="5435600" y="487045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800"/>
              <a:t>-M              M</a:t>
            </a:r>
          </a:p>
        </p:txBody>
      </p:sp>
      <p:sp>
        <p:nvSpPr>
          <p:cNvPr id="165896" name="Text Box 13"/>
          <p:cNvSpPr txBox="1">
            <a:spLocks noChangeArrowheads="1"/>
          </p:cNvSpPr>
          <p:nvPr/>
        </p:nvSpPr>
        <p:spPr bwMode="auto">
          <a:xfrm>
            <a:off x="684213" y="4292600"/>
            <a:ext cx="1290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1800"/>
              <a:t>بزرگتر مساوي</a:t>
            </a:r>
            <a:endParaRPr lang="en-US" altLang="en-US" sz="180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8"/>
          <p:cNvSpPr>
            <a:spLocks noGrp="1" noChangeArrowheads="1"/>
          </p:cNvSpPr>
          <p:nvPr>
            <p:ph type="title"/>
          </p:nvPr>
        </p:nvSpPr>
        <p:spPr/>
        <p:txBody>
          <a:bodyPr/>
          <a:lstStyle/>
          <a:p>
            <a:pPr eaLnBrk="1" hangingPunct="1"/>
            <a:r>
              <a:rPr lang="fa-IR" altLang="en-US" sz="2800" b="1">
                <a:cs typeface="Nazanin" pitchFamily="2" charset="0"/>
              </a:rPr>
              <a:t>تابلوي اول</a:t>
            </a:r>
            <a:endParaRPr lang="en-US" altLang="en-US" sz="2800" b="1">
              <a:cs typeface="Nazanin" pitchFamily="2" charset="0"/>
            </a:endParaRPr>
          </a:p>
        </p:txBody>
      </p:sp>
      <p:graphicFrame>
        <p:nvGraphicFramePr>
          <p:cNvPr id="620578" name="Group 34"/>
          <p:cNvGraphicFramePr>
            <a:graphicFrameLocks noGrp="1"/>
          </p:cNvGraphicFramePr>
          <p:nvPr>
            <p:ph sz="half" idx="2"/>
          </p:nvPr>
        </p:nvGraphicFramePr>
        <p:xfrm>
          <a:off x="539750" y="3068638"/>
          <a:ext cx="7704138" cy="2560637"/>
        </p:xfrm>
        <a:graphic>
          <a:graphicData uri="http://schemas.openxmlformats.org/drawingml/2006/table">
            <a:tbl>
              <a:tblPr/>
              <a:tblGrid>
                <a:gridCol w="1079500">
                  <a:extLst>
                    <a:ext uri="{9D8B030D-6E8A-4147-A177-3AD203B41FA5}">
                      <a16:colId xmlns:a16="http://schemas.microsoft.com/office/drawing/2014/main" val="20000"/>
                    </a:ext>
                  </a:extLst>
                </a:gridCol>
                <a:gridCol w="4895850">
                  <a:extLst>
                    <a:ext uri="{9D8B030D-6E8A-4147-A177-3AD203B41FA5}">
                      <a16:colId xmlns:a16="http://schemas.microsoft.com/office/drawing/2014/main" val="20001"/>
                    </a:ext>
                  </a:extLst>
                </a:gridCol>
                <a:gridCol w="1728788">
                  <a:extLst>
                    <a:ext uri="{9D8B030D-6E8A-4147-A177-3AD203B41FA5}">
                      <a16:colId xmlns:a16="http://schemas.microsoft.com/office/drawing/2014/main" val="20002"/>
                    </a:ext>
                  </a:extLst>
                </a:gridCol>
              </a:tblGrid>
              <a:tr h="7011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R1  S2   R2    S3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595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S3</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 </a:t>
                      </a:r>
                      <a:r>
                        <a:rPr kumimoji="0" lang="en-US" sz="1400" b="0" i="0" u="none" strike="noStrike" cap="none" normalizeH="0" baseline="0">
                          <a:ln>
                            <a:noFill/>
                          </a:ln>
                          <a:solidFill>
                            <a:schemeClr val="tx1"/>
                          </a:solidFill>
                          <a:effectLst/>
                          <a:latin typeface="Arial" charset="0"/>
                          <a:cs typeface="Arial" charset="0"/>
                        </a:rPr>
                        <a:t>-400-3M    -200-9M     0           M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0       1       1        1       0        0          0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2       8        0      -1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0       1       0        0       0        0         1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-110M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6929" name="Line 23"/>
          <p:cNvSpPr>
            <a:spLocks noChangeShapeType="1"/>
          </p:cNvSpPr>
          <p:nvPr/>
        </p:nvSpPr>
        <p:spPr bwMode="auto">
          <a:xfrm>
            <a:off x="2916238" y="4508500"/>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30" name="Line 24"/>
          <p:cNvSpPr>
            <a:spLocks noChangeShapeType="1"/>
          </p:cNvSpPr>
          <p:nvPr/>
        </p:nvSpPr>
        <p:spPr bwMode="auto">
          <a:xfrm>
            <a:off x="2916238" y="4508500"/>
            <a:ext cx="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31" name="Line 25"/>
          <p:cNvSpPr>
            <a:spLocks noChangeShapeType="1"/>
          </p:cNvSpPr>
          <p:nvPr/>
        </p:nvSpPr>
        <p:spPr bwMode="auto">
          <a:xfrm>
            <a:off x="2916238" y="4868863"/>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32" name="Line 26"/>
          <p:cNvSpPr>
            <a:spLocks noChangeShapeType="1"/>
          </p:cNvSpPr>
          <p:nvPr/>
        </p:nvSpPr>
        <p:spPr bwMode="auto">
          <a:xfrm>
            <a:off x="3348038" y="4508500"/>
            <a:ext cx="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0"/>
          <p:cNvSpPr>
            <a:spLocks noGrp="1" noChangeArrowheads="1"/>
          </p:cNvSpPr>
          <p:nvPr>
            <p:ph type="title"/>
          </p:nvPr>
        </p:nvSpPr>
        <p:spPr/>
        <p:txBody>
          <a:bodyPr/>
          <a:lstStyle/>
          <a:p>
            <a:pPr eaLnBrk="1" hangingPunct="1"/>
            <a:r>
              <a:rPr lang="fa-IR" altLang="en-US" sz="2800" b="1">
                <a:cs typeface="Nazanin" pitchFamily="2" charset="0"/>
              </a:rPr>
              <a:t>تابلوي دوم تا چهارم</a:t>
            </a:r>
            <a:endParaRPr lang="en-US" altLang="en-US" sz="2800" b="1">
              <a:cs typeface="Nazanin" pitchFamily="2" charset="0"/>
            </a:endParaRPr>
          </a:p>
        </p:txBody>
      </p:sp>
      <p:graphicFrame>
        <p:nvGraphicFramePr>
          <p:cNvPr id="218187" name="Group 75"/>
          <p:cNvGraphicFramePr>
            <a:graphicFrameLocks noGrp="1"/>
          </p:cNvGraphicFramePr>
          <p:nvPr>
            <p:ph sz="half" idx="2"/>
          </p:nvPr>
        </p:nvGraphicFramePr>
        <p:xfrm>
          <a:off x="250825" y="1844675"/>
          <a:ext cx="8642350" cy="4462463"/>
        </p:xfrm>
        <a:graphic>
          <a:graphicData uri="http://schemas.openxmlformats.org/drawingml/2006/table">
            <a:tbl>
              <a:tblPr/>
              <a:tblGrid>
                <a:gridCol w="1500188">
                  <a:extLst>
                    <a:ext uri="{9D8B030D-6E8A-4147-A177-3AD203B41FA5}">
                      <a16:colId xmlns:a16="http://schemas.microsoft.com/office/drawing/2014/main" val="20000"/>
                    </a:ext>
                  </a:extLst>
                </a:gridCol>
                <a:gridCol w="5332412">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tblGrid>
              <a:tr h="9493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متغيرهاي  اساسي</a:t>
                      </a:r>
                      <a:endParaRPr kumimoji="0" lang="en-US" sz="2800" b="0" i="0" u="none" strike="noStrike" cap="none" normalizeH="0" baseline="0">
                        <a:ln>
                          <a:noFill/>
                        </a:ln>
                        <a:solidFill>
                          <a:schemeClr val="tx1"/>
                        </a:solidFill>
                        <a:effectLst/>
                        <a:latin typeface="Arial" charset="0"/>
                        <a:cs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R1  S2   R2   S3</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مقادير سمت راست   </a:t>
                      </a:r>
                      <a:endParaRPr kumimoji="0" lang="en-US" sz="2800" b="0" i="0" u="none" strike="noStrike" cap="none" normalizeH="0" baseline="0">
                        <a:ln>
                          <a:noFill/>
                        </a:ln>
                        <a:solidFill>
                          <a:schemeClr val="tx1"/>
                        </a:solidFill>
                        <a:effectLst/>
                        <a:latin typeface="Arial"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Z</a:t>
                      </a:r>
                      <a:r>
                        <a:rPr kumimoji="0" lang="en-US" sz="9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S3</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         -350-3/4M     0          0       -25-1/8M    25+9/8M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a:t>
                      </a:r>
                      <a:r>
                        <a:rPr kumimoji="0" lang="en-US" sz="1800" b="0" i="0" u="none" strike="noStrike" cap="none" normalizeH="0" baseline="0">
                          <a:ln>
                            <a:noFill/>
                          </a:ln>
                          <a:solidFill>
                            <a:schemeClr val="tx1"/>
                          </a:solidFill>
                          <a:effectLst/>
                          <a:latin typeface="Arial" charset="0"/>
                          <a:cs typeface="Arial" charset="0"/>
                        </a:rPr>
                        <a:t>  ¾  </a:t>
                      </a:r>
                      <a:r>
                        <a:rPr kumimoji="0" lang="en-US" sz="1400" b="0" i="0" u="none" strike="noStrike" cap="none" normalizeH="0" baseline="0">
                          <a:ln>
                            <a:noFill/>
                          </a:ln>
                          <a:solidFill>
                            <a:schemeClr val="tx1"/>
                          </a:solidFill>
                          <a:effectLst/>
                          <a:latin typeface="Arial" charset="0"/>
                          <a:cs typeface="Arial" charset="0"/>
                        </a:rPr>
                        <a:t>           0           1            1/8            -1/8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1/4             1           0            -1/8            1/8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0               1             0           0               0                0          1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2000-20M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20</a:t>
                      </a:r>
                      <a:endParaRPr kumimoji="0" lang="en-US" sz="1800" b="0" i="0" u="none" strike="noStrike" cap="none" normalizeH="0" baseline="0">
                        <a:ln>
                          <a:noFill/>
                        </a:ln>
                        <a:solidFill>
                          <a:schemeClr val="tx1"/>
                        </a:solidFill>
                        <a:effectLst/>
                        <a:latin typeface="Arial"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43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Z</a:t>
                      </a:r>
                      <a:r>
                        <a:rPr kumimoji="0" lang="en-US" sz="9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 </a:t>
                      </a:r>
                      <a:r>
                        <a:rPr kumimoji="0" lang="en-US" sz="12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X1</a:t>
                      </a:r>
                      <a:endParaRPr kumimoji="0" lang="en-US" sz="1800" b="0" i="0" u="none" strike="noStrike" cap="none" normalizeH="0" baseline="0">
                        <a:ln>
                          <a:noFill/>
                        </a:ln>
                        <a:solidFill>
                          <a:schemeClr val="tx1"/>
                        </a:solidFill>
                        <a:effectLst/>
                        <a:latin typeface="Arial" charset="0"/>
                        <a:cs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1400" b="0" i="0" u="none" strike="noStrike" cap="none" normalizeH="0" baseline="0">
                          <a:ln>
                            <a:noFill/>
                          </a:ln>
                          <a:solidFill>
                            <a:schemeClr val="tx1"/>
                          </a:solidFill>
                          <a:effectLst/>
                          <a:latin typeface="Arial" charset="0"/>
                          <a:cs typeface="Arial" charset="0"/>
                        </a:rPr>
                        <a:t>      0             0          0        -25-1/8M   25+9/8M   350+3/4M</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0          1             1/8           -1/8            -3/4</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1          0            -1/8           1/8            -1/4</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0               1             0          0               0              0                1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9000-5M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20</a:t>
                      </a:r>
                      <a:endParaRPr kumimoji="0" lang="en-US" sz="1800" b="0" i="0" u="none" strike="noStrike" cap="none" normalizeH="0" baseline="0">
                        <a:ln>
                          <a:noFill/>
                        </a:ln>
                        <a:solidFill>
                          <a:schemeClr val="tx1"/>
                        </a:solidFill>
                        <a:effectLst/>
                        <a:latin typeface="Arial"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27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Z</a:t>
                      </a:r>
                      <a:r>
                        <a:rPr kumimoji="0" lang="en-US" sz="900" b="0" i="0" u="none" strike="noStrike" cap="none" normalizeH="0" baseline="0">
                          <a:ln>
                            <a:noFill/>
                          </a:ln>
                          <a:solidFill>
                            <a:schemeClr val="tx1"/>
                          </a:solidFill>
                          <a:effectLst/>
                          <a:latin typeface="Arial" charset="0"/>
                          <a:cs typeface="Arial" charset="0"/>
                        </a:rPr>
                        <a:t>0 </a:t>
                      </a:r>
                      <a:r>
                        <a:rPr kumimoji="0" lang="en-US" sz="1800" b="0" i="0" u="none" strike="noStrike" cap="none" normalizeH="0" baseline="0">
                          <a:ln>
                            <a:noFill/>
                          </a:ln>
                          <a:solidFill>
                            <a:schemeClr val="tx1"/>
                          </a:solidFill>
                          <a:effectLst/>
                          <a:latin typeface="Arial" charset="0"/>
                          <a:cs typeface="Arial" charset="0"/>
                        </a:rPr>
                        <a:t> </a:t>
                      </a: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X1</a:t>
                      </a:r>
                      <a:endParaRPr kumimoji="0" lang="en-US" sz="1800" b="0" i="0" u="none" strike="noStrike" cap="none" normalizeH="0" baseline="0">
                        <a:ln>
                          <a:noFill/>
                        </a:ln>
                        <a:solidFill>
                          <a:schemeClr val="tx1"/>
                        </a:solidFill>
                        <a:effectLst/>
                        <a:latin typeface="Arial" charset="0"/>
                        <a:cs typeface="Arial"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1400" b="0" i="0" u="none" strike="noStrike" cap="none" normalizeH="0" baseline="0">
                          <a:ln>
                            <a:noFill/>
                          </a:ln>
                          <a:solidFill>
                            <a:schemeClr val="tx1"/>
                          </a:solidFill>
                          <a:effectLst/>
                          <a:latin typeface="Arial" charset="0"/>
                          <a:cs typeface="Arial" charset="0"/>
                        </a:rPr>
                        <a:t>      0             0      2000+M        0              M              200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0           8               1             -1                -6</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1           0               0              0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0               1             0           0               0              0                  1</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20</a:t>
                      </a:r>
                      <a:endParaRPr kumimoji="0" lang="en-US" sz="1800" b="0" i="0" u="none" strike="noStrike" cap="none" normalizeH="0" baseline="0">
                        <a:ln>
                          <a:noFill/>
                        </a:ln>
                        <a:solidFill>
                          <a:schemeClr val="tx1"/>
                        </a:solidFill>
                        <a:effectLst/>
                        <a:latin typeface="Arial"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fa-IR" altLang="en-US" sz="2800" b="1">
                <a:cs typeface="Nazanin" pitchFamily="2" charset="0"/>
              </a:rPr>
              <a:t>شرط بهينگي</a:t>
            </a:r>
            <a:endParaRPr lang="en-US" altLang="en-US" sz="2800" b="1">
              <a:cs typeface="Nazanin" pitchFamily="2" charset="0"/>
            </a:endParaRPr>
          </a:p>
        </p:txBody>
      </p:sp>
      <p:sp>
        <p:nvSpPr>
          <p:cNvPr id="168963" name="Rectangle 3"/>
          <p:cNvSpPr>
            <a:spLocks noGrp="1" noChangeArrowheads="1"/>
          </p:cNvSpPr>
          <p:nvPr>
            <p:ph type="body" idx="1"/>
          </p:nvPr>
        </p:nvSpPr>
        <p:spPr/>
        <p:txBody>
          <a:bodyPr/>
          <a:lstStyle/>
          <a:p>
            <a:pPr algn="r" rtl="1" eaLnBrk="1" hangingPunct="1">
              <a:buFontTx/>
              <a:buNone/>
            </a:pPr>
            <a:r>
              <a:rPr lang="en-US" altLang="en-US" i="1">
                <a:cs typeface="Nazanin" pitchFamily="2" charset="0"/>
              </a:rPr>
              <a:t>   </a:t>
            </a:r>
            <a:r>
              <a:rPr lang="ar-SA" altLang="en-US" i="1">
                <a:cs typeface="Nazanin" pitchFamily="2" charset="0"/>
              </a:rPr>
              <a:t>تابلوي چهارم تابلوي </a:t>
            </a:r>
            <a:r>
              <a:rPr lang="ar-SA" altLang="en-US" b="1" i="1">
                <a:cs typeface="Nazanin" pitchFamily="2" charset="0"/>
              </a:rPr>
              <a:t>بهينه</a:t>
            </a:r>
            <a:r>
              <a:rPr lang="ar-SA" altLang="en-US" i="1">
                <a:cs typeface="Nazanin" pitchFamily="2" charset="0"/>
              </a:rPr>
              <a:t> است زيرا در سطر </a:t>
            </a:r>
            <a:r>
              <a:rPr lang="en-US" altLang="en-US" i="1">
                <a:cs typeface="Nazanin" pitchFamily="2" charset="0"/>
              </a:rPr>
              <a:t>Z </a:t>
            </a:r>
          </a:p>
          <a:p>
            <a:pPr algn="r" rtl="1" eaLnBrk="1" hangingPunct="1">
              <a:buFontTx/>
              <a:buNone/>
            </a:pPr>
            <a:r>
              <a:rPr lang="ar-SA" altLang="en-US" i="1">
                <a:cs typeface="Nazanin" pitchFamily="2" charset="0"/>
              </a:rPr>
              <a:t> هيچ </a:t>
            </a:r>
            <a:r>
              <a:rPr lang="ar-SA" altLang="en-US" b="1" i="1">
                <a:cs typeface="Nazanin" pitchFamily="2" charset="0"/>
              </a:rPr>
              <a:t>عدد منفي</a:t>
            </a:r>
            <a:r>
              <a:rPr lang="ar-SA" altLang="en-US" i="1">
                <a:cs typeface="Nazanin" pitchFamily="2" charset="0"/>
              </a:rPr>
              <a:t> وجود ندارد .</a:t>
            </a:r>
            <a:r>
              <a:rPr lang="en-US" altLang="en-US">
                <a:cs typeface="Nazanin" pitchFamily="2" charset="0"/>
              </a:rPr>
              <a:t>	</a:t>
            </a:r>
            <a:endParaRPr lang="ar-SA" altLang="en-US">
              <a:cs typeface="Nazanin" pitchFamily="2" charset="0"/>
            </a:endParaRPr>
          </a:p>
          <a:p>
            <a:pPr algn="r" rtl="1" eaLnBrk="1" hangingPunct="1">
              <a:buFontTx/>
              <a:buNone/>
            </a:pPr>
            <a:r>
              <a:rPr lang="ar-SA" altLang="en-US">
                <a:cs typeface="Nazanin" pitchFamily="2" charset="0"/>
              </a:rPr>
              <a:t>                           </a:t>
            </a:r>
            <a:endParaRPr lang="en-US" altLang="en-US">
              <a:cs typeface="Nazanin" pitchFamily="2"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fa-IR" altLang="en-US" sz="3600" b="1">
                <a:cs typeface="Nazanin" pitchFamily="2" charset="0"/>
              </a:rPr>
              <a:t>روش دو مرحله اي</a:t>
            </a:r>
            <a:endParaRPr lang="en-US" altLang="en-US" sz="3600" b="1">
              <a:cs typeface="Nazanin" pitchFamily="2" charset="0"/>
            </a:endParaRPr>
          </a:p>
        </p:txBody>
      </p:sp>
      <p:sp>
        <p:nvSpPr>
          <p:cNvPr id="169987" name="Rectangle 3"/>
          <p:cNvSpPr>
            <a:spLocks noGrp="1" noChangeArrowheads="1"/>
          </p:cNvSpPr>
          <p:nvPr>
            <p:ph type="body" idx="1"/>
          </p:nvPr>
        </p:nvSpPr>
        <p:spPr/>
        <p:txBody>
          <a:bodyPr/>
          <a:lstStyle/>
          <a:p>
            <a:pPr algn="r" rtl="1" eaLnBrk="1" hangingPunct="1">
              <a:lnSpc>
                <a:spcPct val="80000"/>
              </a:lnSpc>
            </a:pPr>
            <a:r>
              <a:rPr lang="ar-SA" altLang="en-US" sz="2000">
                <a:cs typeface="Nazanin" pitchFamily="2" charset="0"/>
              </a:rPr>
              <a:t>روش </a:t>
            </a:r>
            <a:r>
              <a:rPr lang="en-US" altLang="en-US" sz="2000">
                <a:cs typeface="Nazanin" pitchFamily="2" charset="0"/>
              </a:rPr>
              <a:t>M </a:t>
            </a:r>
            <a:r>
              <a:rPr lang="ar-SA" altLang="en-US" sz="2000">
                <a:cs typeface="Nazanin" pitchFamily="2" charset="0"/>
              </a:rPr>
              <a:t> بزرگ داراي اين عيب است که مي تواند خطا ي محاسباتي ناشي از نسبت دادن مقدار خيلي بزرگ به </a:t>
            </a:r>
            <a:r>
              <a:rPr lang="en-US" altLang="en-US" sz="2000">
                <a:cs typeface="Nazanin" pitchFamily="2" charset="0"/>
              </a:rPr>
              <a:t>M </a:t>
            </a:r>
            <a:r>
              <a:rPr lang="ar-SA" altLang="en-US" sz="2000">
                <a:cs typeface="Nazanin" pitchFamily="2" charset="0"/>
              </a:rPr>
              <a:t> ايجاد نمايد .</a:t>
            </a:r>
          </a:p>
          <a:p>
            <a:pPr algn="r" rtl="1" eaLnBrk="1" hangingPunct="1">
              <a:lnSpc>
                <a:spcPct val="80000"/>
              </a:lnSpc>
            </a:pPr>
            <a:r>
              <a:rPr lang="ar-SA" altLang="en-US" sz="2000">
                <a:cs typeface="Nazanin" pitchFamily="2" charset="0"/>
              </a:rPr>
              <a:t>براي حل اين مشکل وبرطرف نمودن اين نقيصه از روش دو مرحله اي براي حل مسائل با متغير مصنوعي استفاده مي شود </a:t>
            </a:r>
          </a:p>
          <a:p>
            <a:pPr algn="r" rtl="1" eaLnBrk="1" hangingPunct="1">
              <a:lnSpc>
                <a:spcPct val="80000"/>
              </a:lnSpc>
            </a:pPr>
            <a:r>
              <a:rPr lang="ar-SA" altLang="en-US" sz="2000">
                <a:cs typeface="Nazanin" pitchFamily="2" charset="0"/>
              </a:rPr>
              <a:t>روش سيمپلکس دو مرحله اي                           </a:t>
            </a:r>
            <a:endParaRPr lang="en-US" altLang="en-US" sz="2000">
              <a:cs typeface="Nazanin" pitchFamily="2" charset="0"/>
            </a:endParaRPr>
          </a:p>
          <a:p>
            <a:pPr algn="r" rtl="1" eaLnBrk="1" hangingPunct="1">
              <a:lnSpc>
                <a:spcPct val="80000"/>
              </a:lnSpc>
            </a:pPr>
            <a:r>
              <a:rPr lang="ar-SA" altLang="en-US" sz="2000">
                <a:cs typeface="Nazanin" pitchFamily="2" charset="0"/>
              </a:rPr>
              <a:t>١. مجموع متغير هاي مصنوعي به جاي تابع هدف اصلي مسئله قرار داده شده و مسئله جديدي ساخته مي شود .</a:t>
            </a:r>
            <a:endParaRPr lang="en-US" altLang="en-US" sz="2000">
              <a:cs typeface="Nazanin" pitchFamily="2" charset="0"/>
            </a:endParaRPr>
          </a:p>
          <a:p>
            <a:pPr algn="r" rtl="1" eaLnBrk="1" hangingPunct="1">
              <a:lnSpc>
                <a:spcPct val="80000"/>
              </a:lnSpc>
            </a:pPr>
            <a:r>
              <a:rPr lang="ar-SA" altLang="en-US" sz="2000">
                <a:cs typeface="Nazanin" pitchFamily="2" charset="0"/>
              </a:rPr>
              <a:t>٢. تابع هدف جديد با همان محدوديت هاي اصلي حداقل سازي مي شود .</a:t>
            </a:r>
            <a:endParaRPr lang="en-US" altLang="en-US" sz="2000">
              <a:cs typeface="Nazanin" pitchFamily="2" charset="0"/>
            </a:endParaRPr>
          </a:p>
          <a:p>
            <a:pPr algn="r" rtl="1" eaLnBrk="1" hangingPunct="1">
              <a:lnSpc>
                <a:spcPct val="80000"/>
              </a:lnSpc>
            </a:pPr>
            <a:r>
              <a:rPr lang="ar-SA" altLang="en-US" sz="2000">
                <a:cs typeface="Nazanin" pitchFamily="2" charset="0"/>
              </a:rPr>
              <a:t>٣. اگر مسئله داراي يک ناحيه موجه باشد ، مقدار تابع هدف جديد برابر صفر مي شود .</a:t>
            </a:r>
            <a:endParaRPr lang="en-US" altLang="en-US" sz="2000">
              <a:cs typeface="Nazanin" pitchFamily="2" charset="0"/>
            </a:endParaRPr>
          </a:p>
          <a:p>
            <a:pPr algn="r" rtl="1" eaLnBrk="1" hangingPunct="1">
              <a:lnSpc>
                <a:spcPct val="80000"/>
              </a:lnSpc>
            </a:pPr>
            <a:r>
              <a:rPr lang="ar-SA" altLang="en-US" sz="2000">
                <a:cs typeface="Nazanin" pitchFamily="2" charset="0"/>
              </a:rPr>
              <a:t>٤. با صفر شدن تابع هدف جديد به مرحله دوم مي رويم .</a:t>
            </a:r>
          </a:p>
          <a:p>
            <a:pPr algn="r" rtl="1" eaLnBrk="1" hangingPunct="1">
              <a:lnSpc>
                <a:spcPct val="80000"/>
              </a:lnSpc>
            </a:pPr>
            <a:r>
              <a:rPr lang="ar-SA" altLang="en-US" sz="2000">
                <a:cs typeface="Nazanin" pitchFamily="2" charset="0"/>
              </a:rPr>
              <a:t>مرحله دوم :   ١. از تابلوي بهينه مرحله اول به عنوان يک جواب موجه اوليه استفاده مي شود</a:t>
            </a:r>
          </a:p>
          <a:p>
            <a:pPr algn="r" rtl="1" eaLnBrk="1" hangingPunct="1">
              <a:lnSpc>
                <a:spcPct val="80000"/>
              </a:lnSpc>
            </a:pPr>
            <a:r>
              <a:rPr lang="ar-SA" altLang="en-US" sz="2000">
                <a:cs typeface="Nazanin" pitchFamily="2" charset="0"/>
              </a:rPr>
              <a:t>                  ٢. بجاي سطر </a:t>
            </a:r>
            <a:r>
              <a:rPr lang="en-US" altLang="en-US" sz="2000">
                <a:cs typeface="Nazanin" pitchFamily="2" charset="0"/>
              </a:rPr>
              <a:t>R0</a:t>
            </a:r>
            <a:r>
              <a:rPr lang="ar-SA" altLang="en-US" sz="2000">
                <a:cs typeface="Nazanin" pitchFamily="2" charset="0"/>
              </a:rPr>
              <a:t> در تابلوي بهينه مرحله اول تابع هدف اصلي با فرم حداکثر سازي وارد مي شود</a:t>
            </a:r>
          </a:p>
          <a:p>
            <a:pPr algn="r" rtl="1" eaLnBrk="1" hangingPunct="1">
              <a:lnSpc>
                <a:spcPct val="80000"/>
              </a:lnSpc>
            </a:pPr>
            <a:r>
              <a:rPr lang="ar-SA" altLang="en-US" sz="2000">
                <a:cs typeface="Nazanin" pitchFamily="2" charset="0"/>
              </a:rPr>
              <a:t>                  ٣.وجود ويژگيهاي جدول سمپپلکس کنترل مي شود </a:t>
            </a:r>
          </a:p>
          <a:p>
            <a:pPr algn="r" rtl="1" eaLnBrk="1" hangingPunct="1">
              <a:lnSpc>
                <a:spcPct val="80000"/>
              </a:lnSpc>
            </a:pPr>
            <a:r>
              <a:rPr lang="ar-SA" altLang="en-US" sz="2000">
                <a:cs typeface="Nazanin" pitchFamily="2" charset="0"/>
              </a:rPr>
              <a:t>                  ٤. عمليات معمول سيمپلکس براي رسيدن به جواب بهينه انجام مي شود .</a:t>
            </a:r>
            <a:endParaRPr lang="en-US" altLang="en-US" sz="2000">
              <a:cs typeface="Nazanin" pitchFamily="2"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fa-IR" altLang="en-US">
                <a:cs typeface="Nazanin" pitchFamily="2" charset="0"/>
              </a:rPr>
              <a:t>مثال</a:t>
            </a:r>
            <a:endParaRPr lang="en-US" altLang="en-US">
              <a:cs typeface="Nazanin" pitchFamily="2" charset="0"/>
            </a:endParaRPr>
          </a:p>
        </p:txBody>
      </p:sp>
      <p:sp>
        <p:nvSpPr>
          <p:cNvPr id="171011" name="Rectangle 3"/>
          <p:cNvSpPr>
            <a:spLocks noGrp="1" noChangeArrowheads="1"/>
          </p:cNvSpPr>
          <p:nvPr>
            <p:ph type="body" idx="1"/>
          </p:nvPr>
        </p:nvSpPr>
        <p:spPr/>
        <p:txBody>
          <a:bodyPr/>
          <a:lstStyle/>
          <a:p>
            <a:pPr eaLnBrk="1" hangingPunct="1">
              <a:buFontTx/>
              <a:buNone/>
            </a:pPr>
            <a:r>
              <a:rPr lang="en-US" altLang="en-US">
                <a:cs typeface="Nazanin" pitchFamily="2" charset="0"/>
              </a:rPr>
              <a:t> Min Z=4X1+X2</a:t>
            </a:r>
          </a:p>
          <a:p>
            <a:pPr eaLnBrk="1" hangingPunct="1">
              <a:buFontTx/>
              <a:buNone/>
            </a:pPr>
            <a:r>
              <a:rPr lang="en-US" altLang="en-US">
                <a:cs typeface="Nazanin" pitchFamily="2" charset="0"/>
              </a:rPr>
              <a:t> S.TO </a:t>
            </a:r>
          </a:p>
          <a:p>
            <a:pPr eaLnBrk="1" hangingPunct="1">
              <a:buFontTx/>
              <a:buNone/>
            </a:pPr>
            <a:r>
              <a:rPr lang="en-US" altLang="en-US">
                <a:cs typeface="Nazanin" pitchFamily="2" charset="0"/>
              </a:rPr>
              <a:t>            3X1+X2=3</a:t>
            </a:r>
          </a:p>
          <a:p>
            <a:pPr eaLnBrk="1" hangingPunct="1">
              <a:buFontTx/>
              <a:buNone/>
            </a:pPr>
            <a:r>
              <a:rPr lang="en-US" altLang="en-US">
                <a:cs typeface="Nazanin" pitchFamily="2" charset="0"/>
              </a:rPr>
              <a:t>            4X1+3X2&gt;6</a:t>
            </a:r>
          </a:p>
          <a:p>
            <a:pPr eaLnBrk="1" hangingPunct="1">
              <a:buFontTx/>
              <a:buNone/>
            </a:pPr>
            <a:r>
              <a:rPr lang="en-US" altLang="en-US">
                <a:cs typeface="Nazanin" pitchFamily="2" charset="0"/>
              </a:rPr>
              <a:t>             X1+2X2&lt;3</a:t>
            </a:r>
          </a:p>
          <a:p>
            <a:pPr eaLnBrk="1" hangingPunct="1">
              <a:buFontTx/>
              <a:buNone/>
            </a:pPr>
            <a:r>
              <a:rPr lang="en-US" altLang="en-US">
                <a:cs typeface="Nazanin" pitchFamily="2" charset="0"/>
              </a:rPr>
              <a:t>           X1,X2&gt;0</a:t>
            </a:r>
          </a:p>
        </p:txBody>
      </p:sp>
      <p:sp>
        <p:nvSpPr>
          <p:cNvPr id="171012" name="Line 4"/>
          <p:cNvSpPr>
            <a:spLocks noChangeShapeType="1"/>
          </p:cNvSpPr>
          <p:nvPr/>
        </p:nvSpPr>
        <p:spPr bwMode="auto">
          <a:xfrm flipH="1">
            <a:off x="3995738" y="3789363"/>
            <a:ext cx="144462" cy="71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013" name="Line 5"/>
          <p:cNvSpPr>
            <a:spLocks noChangeShapeType="1"/>
          </p:cNvSpPr>
          <p:nvPr/>
        </p:nvSpPr>
        <p:spPr bwMode="auto">
          <a:xfrm>
            <a:off x="3851275" y="4365625"/>
            <a:ext cx="144463" cy="71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014" name="Line 6"/>
          <p:cNvSpPr>
            <a:spLocks noChangeShapeType="1"/>
          </p:cNvSpPr>
          <p:nvPr/>
        </p:nvSpPr>
        <p:spPr bwMode="auto">
          <a:xfrm flipH="1">
            <a:off x="3276600" y="4941888"/>
            <a:ext cx="142875" cy="71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5"/>
          <p:cNvSpPr>
            <a:spLocks noGrp="1" noChangeArrowheads="1"/>
          </p:cNvSpPr>
          <p:nvPr>
            <p:ph type="title"/>
          </p:nvPr>
        </p:nvSpPr>
        <p:spPr/>
        <p:txBody>
          <a:bodyPr/>
          <a:lstStyle/>
          <a:p>
            <a:pPr eaLnBrk="1" hangingPunct="1"/>
            <a:r>
              <a:rPr lang="fa-IR" altLang="en-US" sz="2800" b="1">
                <a:cs typeface="Nazanin" pitchFamily="2" charset="0"/>
              </a:rPr>
              <a:t>مدل گسترده مرحله اول</a:t>
            </a:r>
            <a:endParaRPr lang="en-US" altLang="en-US" sz="2800" b="1">
              <a:cs typeface="Nazanin" pitchFamily="2" charset="0"/>
            </a:endParaRPr>
          </a:p>
        </p:txBody>
      </p:sp>
      <p:sp>
        <p:nvSpPr>
          <p:cNvPr id="172035" name="Rectangle 8"/>
          <p:cNvSpPr>
            <a:spLocks noGrp="1" noChangeArrowheads="1"/>
          </p:cNvSpPr>
          <p:nvPr>
            <p:ph idx="1"/>
          </p:nvPr>
        </p:nvSpPr>
        <p:spPr/>
        <p:txBody>
          <a:bodyPr/>
          <a:lstStyle/>
          <a:p>
            <a:pPr eaLnBrk="1" hangingPunct="1">
              <a:buFontTx/>
              <a:buNone/>
            </a:pPr>
            <a:endParaRPr lang="en-US" altLang="en-US"/>
          </a:p>
          <a:p>
            <a:pPr eaLnBrk="1" hangingPunct="1">
              <a:buFontTx/>
              <a:buNone/>
            </a:pPr>
            <a:endParaRPr lang="en-US" altLang="en-US"/>
          </a:p>
          <a:p>
            <a:pPr eaLnBrk="1" hangingPunct="1">
              <a:buFontTx/>
              <a:buNone/>
            </a:pPr>
            <a:r>
              <a:rPr lang="en-US" altLang="en-US" sz="2400"/>
              <a:t>Min R0=R1+R2</a:t>
            </a:r>
          </a:p>
          <a:p>
            <a:pPr eaLnBrk="1" hangingPunct="1">
              <a:buFontTx/>
              <a:buNone/>
            </a:pPr>
            <a:r>
              <a:rPr lang="en-US" altLang="en-US" sz="1800"/>
              <a:t>S.TO:</a:t>
            </a:r>
          </a:p>
          <a:p>
            <a:pPr eaLnBrk="1" hangingPunct="1">
              <a:buFontTx/>
              <a:buNone/>
            </a:pPr>
            <a:r>
              <a:rPr lang="en-US" altLang="en-US" sz="2400"/>
              <a:t>3X1+X2+R1=3</a:t>
            </a:r>
          </a:p>
          <a:p>
            <a:pPr eaLnBrk="1" hangingPunct="1">
              <a:buFontTx/>
              <a:buNone/>
            </a:pPr>
            <a:r>
              <a:rPr lang="en-US" altLang="en-US" sz="2400"/>
              <a:t>4X1+3X2-S2+R2=6</a:t>
            </a:r>
          </a:p>
          <a:p>
            <a:pPr eaLnBrk="1" hangingPunct="1">
              <a:buFontTx/>
              <a:buNone/>
            </a:pPr>
            <a:r>
              <a:rPr lang="en-US" altLang="en-US" sz="2400"/>
              <a:t>X1+2X2+S3=3</a:t>
            </a:r>
          </a:p>
          <a:p>
            <a:pPr eaLnBrk="1" hangingPunct="1">
              <a:buFontTx/>
              <a:buNone/>
            </a:pPr>
            <a:r>
              <a:rPr lang="en-US" altLang="en-US" sz="2400"/>
              <a:t>X1,X2,S2,S3,R1,R2&gt;0</a:t>
            </a:r>
          </a:p>
        </p:txBody>
      </p:sp>
      <p:sp>
        <p:nvSpPr>
          <p:cNvPr id="172036" name="Line 9"/>
          <p:cNvSpPr>
            <a:spLocks noChangeShapeType="1"/>
          </p:cNvSpPr>
          <p:nvPr/>
        </p:nvSpPr>
        <p:spPr bwMode="auto">
          <a:xfrm>
            <a:off x="3276600" y="5157788"/>
            <a:ext cx="1428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5"/>
          <p:cNvSpPr>
            <a:spLocks noGrp="1" noChangeArrowheads="1"/>
          </p:cNvSpPr>
          <p:nvPr>
            <p:ph type="title"/>
          </p:nvPr>
        </p:nvSpPr>
        <p:spPr/>
        <p:txBody>
          <a:bodyPr/>
          <a:lstStyle/>
          <a:p>
            <a:pPr eaLnBrk="1" hangingPunct="1"/>
            <a:r>
              <a:rPr lang="fa-IR" altLang="en-US" sz="2800" b="1">
                <a:cs typeface="Nazanin" pitchFamily="2" charset="0"/>
              </a:rPr>
              <a:t>تابلوي مقدماتي مرحله اول</a:t>
            </a:r>
            <a:endParaRPr lang="en-US" altLang="en-US" sz="2800" b="1">
              <a:cs typeface="Nazanin" pitchFamily="2" charset="0"/>
            </a:endParaRPr>
          </a:p>
        </p:txBody>
      </p:sp>
      <p:graphicFrame>
        <p:nvGraphicFramePr>
          <p:cNvPr id="224286" name="Group 30"/>
          <p:cNvGraphicFramePr>
            <a:graphicFrameLocks noGrp="1"/>
          </p:cNvGraphicFramePr>
          <p:nvPr>
            <p:ph sz="half" idx="2"/>
          </p:nvPr>
        </p:nvGraphicFramePr>
        <p:xfrm>
          <a:off x="755650" y="2060575"/>
          <a:ext cx="7704138" cy="2513013"/>
        </p:xfrm>
        <a:graphic>
          <a:graphicData uri="http://schemas.openxmlformats.org/drawingml/2006/table">
            <a:tbl>
              <a:tblPr/>
              <a:tblGrid>
                <a:gridCol w="1077913">
                  <a:extLst>
                    <a:ext uri="{9D8B030D-6E8A-4147-A177-3AD203B41FA5}">
                      <a16:colId xmlns:a16="http://schemas.microsoft.com/office/drawing/2014/main" val="20000"/>
                    </a:ext>
                  </a:extLst>
                </a:gridCol>
                <a:gridCol w="4897437">
                  <a:extLst>
                    <a:ext uri="{9D8B030D-6E8A-4147-A177-3AD203B41FA5}">
                      <a16:colId xmlns:a16="http://schemas.microsoft.com/office/drawing/2014/main" val="20001"/>
                    </a:ext>
                  </a:extLst>
                </a:gridCol>
                <a:gridCol w="1728788">
                  <a:extLst>
                    <a:ext uri="{9D8B030D-6E8A-4147-A177-3AD203B41FA5}">
                      <a16:colId xmlns:a16="http://schemas.microsoft.com/office/drawing/2014/main" val="20002"/>
                    </a:ext>
                  </a:extLst>
                </a:gridCol>
              </a:tblGrid>
              <a:tr h="7012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R   X1  X2   S2  R1  R2    S3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17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S3</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   0      0         0        1       1          0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0         3      1         0        1       0          0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4      3         -1        0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0         1      2          0        0       0          1</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0"/>
          <p:cNvSpPr>
            <a:spLocks noGrp="1" noChangeArrowheads="1"/>
          </p:cNvSpPr>
          <p:nvPr>
            <p:ph type="title"/>
          </p:nvPr>
        </p:nvSpPr>
        <p:spPr/>
        <p:txBody>
          <a:bodyPr/>
          <a:lstStyle/>
          <a:p>
            <a:pPr eaLnBrk="1" hangingPunct="1"/>
            <a:r>
              <a:rPr lang="fa-IR" altLang="en-US" sz="2800" b="1">
                <a:cs typeface="Nazanin" pitchFamily="2" charset="0"/>
              </a:rPr>
              <a:t>تابلوي اول تا سوم</a:t>
            </a:r>
            <a:endParaRPr lang="en-US" altLang="en-US" sz="2800" b="1">
              <a:cs typeface="Nazanin" pitchFamily="2" charset="0"/>
            </a:endParaRPr>
          </a:p>
        </p:txBody>
      </p:sp>
      <p:graphicFrame>
        <p:nvGraphicFramePr>
          <p:cNvPr id="225330" name="Group 50"/>
          <p:cNvGraphicFramePr>
            <a:graphicFrameLocks noGrp="1"/>
          </p:cNvGraphicFramePr>
          <p:nvPr>
            <p:ph sz="half" idx="2"/>
          </p:nvPr>
        </p:nvGraphicFramePr>
        <p:xfrm>
          <a:off x="250825" y="1628775"/>
          <a:ext cx="8893175" cy="4449763"/>
        </p:xfrm>
        <a:graphic>
          <a:graphicData uri="http://schemas.openxmlformats.org/drawingml/2006/table">
            <a:tbl>
              <a:tblPr/>
              <a:tblGrid>
                <a:gridCol w="1544638">
                  <a:extLst>
                    <a:ext uri="{9D8B030D-6E8A-4147-A177-3AD203B41FA5}">
                      <a16:colId xmlns:a16="http://schemas.microsoft.com/office/drawing/2014/main" val="20000"/>
                    </a:ext>
                  </a:extLst>
                </a:gridCol>
                <a:gridCol w="5484812">
                  <a:extLst>
                    <a:ext uri="{9D8B030D-6E8A-4147-A177-3AD203B41FA5}">
                      <a16:colId xmlns:a16="http://schemas.microsoft.com/office/drawing/2014/main" val="20001"/>
                    </a:ext>
                  </a:extLst>
                </a:gridCol>
                <a:gridCol w="1863725">
                  <a:extLst>
                    <a:ext uri="{9D8B030D-6E8A-4147-A177-3AD203B41FA5}">
                      <a16:colId xmlns:a16="http://schemas.microsoft.com/office/drawing/2014/main" val="20002"/>
                    </a:ext>
                  </a:extLst>
                </a:gridCol>
              </a:tblGrid>
              <a:tr h="9492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متغيرهاي اساسي</a:t>
                      </a:r>
                      <a:endParaRPr kumimoji="0" lang="en-US" sz="2800" b="0" i="0" u="none" strike="noStrike" cap="none" normalizeH="0" baseline="0">
                        <a:ln>
                          <a:noFill/>
                        </a:ln>
                        <a:solidFill>
                          <a:schemeClr val="tx1"/>
                        </a:solidFill>
                        <a:effectLst/>
                        <a:latin typeface="Arial" charset="0"/>
                        <a:cs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S2   R1   R2   S3</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مقادير سمت راست   </a:t>
                      </a:r>
                      <a:endParaRPr kumimoji="0" lang="en-US" sz="2800" b="0" i="0" u="none" strike="noStrike" cap="none" normalizeH="0" baseline="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37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Z</a:t>
                      </a:r>
                      <a:r>
                        <a:rPr kumimoji="0" lang="en-US" sz="9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R2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S3</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               -7             -4             1         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3*            1             0         1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4              3             -1        0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0                  1              2             0         0           0              1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a:t>
                      </a:r>
                      <a:r>
                        <a:rPr kumimoji="0" lang="en-US" sz="1400" b="0" i="0" u="none" strike="noStrike" cap="none" normalizeH="0" baseline="0">
                          <a:ln>
                            <a:noFill/>
                          </a:ln>
                          <a:solidFill>
                            <a:schemeClr val="tx1"/>
                          </a:solidFill>
                          <a:effectLst/>
                          <a:latin typeface="Arial" charset="0"/>
                          <a:cs typeface="Arial" charset="0"/>
                        </a:rPr>
                        <a:t>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3</a:t>
                      </a:r>
                      <a:endParaRPr kumimoji="0" lang="en-US" sz="1800" b="0" i="0" u="none" strike="noStrike" cap="none" normalizeH="0" baseline="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41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Z</a:t>
                      </a:r>
                      <a:r>
                        <a:rPr kumimoji="0" lang="en-US" sz="9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 </a:t>
                      </a:r>
                      <a:r>
                        <a:rPr kumimoji="0" lang="en-US" sz="12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R2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S3</a:t>
                      </a:r>
                      <a:endParaRPr kumimoji="0" lang="en-US" sz="1800" b="0" i="0" u="none" strike="noStrike" cap="none" normalizeH="0" baseline="0">
                        <a:ln>
                          <a:noFill/>
                        </a:ln>
                        <a:solidFill>
                          <a:schemeClr val="tx1"/>
                        </a:solidFill>
                        <a:effectLst/>
                        <a:latin typeface="Arial" charset="0"/>
                        <a:cs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                 0             -3/5          1         7/3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1/3           0         1/3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5/3*         -1        -4/3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5/3          0         -1/3       0              1</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25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Z</a:t>
                      </a:r>
                      <a:r>
                        <a:rPr kumimoji="0" lang="en-US" sz="900" b="0" i="0" u="none" strike="noStrike" cap="none" normalizeH="0" baseline="0">
                          <a:ln>
                            <a:noFill/>
                          </a:ln>
                          <a:solidFill>
                            <a:schemeClr val="tx1"/>
                          </a:solidFill>
                          <a:effectLst/>
                          <a:latin typeface="Arial" charset="0"/>
                          <a:cs typeface="Arial" charset="0"/>
                        </a:rPr>
                        <a:t>0 </a:t>
                      </a:r>
                      <a:r>
                        <a:rPr kumimoji="0" lang="en-US" sz="1800" b="0" i="0" u="none" strike="noStrike" cap="none" normalizeH="0" baseline="0">
                          <a:ln>
                            <a:noFill/>
                          </a:ln>
                          <a:solidFill>
                            <a:schemeClr val="tx1"/>
                          </a:solidFill>
                          <a:effectLst/>
                          <a:latin typeface="Arial" charset="0"/>
                          <a:cs typeface="Arial" charset="0"/>
                        </a:rPr>
                        <a:t> </a:t>
                      </a: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S3</a:t>
                      </a:r>
                      <a:endParaRPr kumimoji="0" lang="en-US" sz="1800" b="0" i="0" u="none" strike="noStrike" cap="none" normalizeH="0" baseline="0">
                        <a:ln>
                          <a:noFill/>
                        </a:ln>
                        <a:solidFill>
                          <a:schemeClr val="tx1"/>
                        </a:solidFill>
                        <a:effectLst/>
                        <a:latin typeface="Arial" charset="0"/>
                        <a:cs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-1                 0               0             0           1         1               0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0            1/5         5/3     -1/5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1            -5/3       -4/5      3/5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0               1            1      -1              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3/5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6/5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2"/>
          <p:cNvSpPr>
            <a:spLocks noGrp="1" noChangeArrowheads="1"/>
          </p:cNvSpPr>
          <p:nvPr>
            <p:ph type="title"/>
          </p:nvPr>
        </p:nvSpPr>
        <p:spPr/>
        <p:txBody>
          <a:bodyPr/>
          <a:lstStyle/>
          <a:p>
            <a:pPr eaLnBrk="1" hangingPunct="1"/>
            <a:r>
              <a:rPr lang="fa-IR" altLang="en-US" sz="2800" b="1">
                <a:cs typeface="Nazanin" pitchFamily="2" charset="0"/>
              </a:rPr>
              <a:t>مرحله دوم</a:t>
            </a:r>
            <a:endParaRPr lang="en-US" altLang="en-US" sz="2800" b="1">
              <a:cs typeface="Nazanin" pitchFamily="2" charset="0"/>
            </a:endParaRPr>
          </a:p>
        </p:txBody>
      </p:sp>
      <p:sp>
        <p:nvSpPr>
          <p:cNvPr id="175107" name="Rectangle 13"/>
          <p:cNvSpPr>
            <a:spLocks noGrp="1" noChangeArrowheads="1"/>
          </p:cNvSpPr>
          <p:nvPr>
            <p:ph idx="1"/>
          </p:nvPr>
        </p:nvSpPr>
        <p:spPr/>
        <p:txBody>
          <a:bodyPr/>
          <a:lstStyle/>
          <a:p>
            <a:pPr eaLnBrk="1" hangingPunct="1">
              <a:buFontTx/>
              <a:buNone/>
            </a:pPr>
            <a:endParaRPr lang="en-US" altLang="en-US"/>
          </a:p>
          <a:p>
            <a:pPr eaLnBrk="1" hangingPunct="1">
              <a:buFontTx/>
              <a:buNone/>
            </a:pPr>
            <a:endParaRPr lang="en-US" altLang="en-US"/>
          </a:p>
          <a:p>
            <a:pPr eaLnBrk="1" hangingPunct="1">
              <a:buFontTx/>
              <a:buNone/>
            </a:pPr>
            <a:r>
              <a:rPr lang="en-US" altLang="en-US"/>
              <a:t>Min Z =4X1+X2=&gt;Max(-Z)=-4x1-x2</a:t>
            </a:r>
          </a:p>
          <a:p>
            <a:pPr eaLnBrk="1" hangingPunct="1">
              <a:buFontTx/>
              <a:buNone/>
            </a:pPr>
            <a:endParaRPr lang="en-US" altLang="en-US"/>
          </a:p>
          <a:p>
            <a:pPr eaLnBrk="1" hangingPunct="1">
              <a:buFontTx/>
              <a:buNone/>
            </a:pPr>
            <a:r>
              <a:rPr lang="en-US" altLang="en-US"/>
              <a:t>         -z+4x1+x2=0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1258888" y="333375"/>
            <a:ext cx="684053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rtl="1" eaLnBrk="1" hangingPunct="1"/>
            <a:r>
              <a:rPr lang="fa-IR" altLang="en-US" sz="2800"/>
              <a:t>   </a:t>
            </a:r>
            <a:r>
              <a:rPr lang="fa-IR" altLang="en-US" sz="2800" b="1"/>
              <a:t>قلمرو استفاده از </a:t>
            </a:r>
            <a:r>
              <a:rPr lang="en-US" altLang="en-US" sz="2800" b="1"/>
              <a:t>OR</a:t>
            </a:r>
            <a:r>
              <a:rPr lang="fa-IR" altLang="en-US" sz="4000"/>
              <a:t>         </a:t>
            </a:r>
          </a:p>
          <a:p>
            <a:pPr algn="ctr" rtl="1" eaLnBrk="1" hangingPunct="1"/>
            <a:r>
              <a:rPr lang="fa-IR" altLang="en-US" sz="4000"/>
              <a:t> </a:t>
            </a:r>
          </a:p>
          <a:p>
            <a:pPr algn="ctr" rtl="1" eaLnBrk="1" hangingPunct="1"/>
            <a:endParaRPr lang="fa-IR" altLang="en-US" sz="4000"/>
          </a:p>
          <a:p>
            <a:pPr algn="ctr" rtl="1" eaLnBrk="1" hangingPunct="1"/>
            <a:endParaRPr lang="fa-IR" altLang="en-US" sz="4000"/>
          </a:p>
          <a:p>
            <a:pPr algn="ctr" rtl="1" eaLnBrk="1" hangingPunct="1"/>
            <a:r>
              <a:rPr lang="fa-IR" altLang="en-US" sz="3200"/>
              <a:t>  </a:t>
            </a:r>
            <a:r>
              <a:rPr lang="fa-IR" altLang="en-US" sz="3200" i="1"/>
              <a:t>1 -در زمينه توليد     </a:t>
            </a:r>
            <a:endParaRPr lang="en-US" altLang="en-US" sz="3200" i="1"/>
          </a:p>
          <a:p>
            <a:pPr algn="ctr" rtl="1" eaLnBrk="1" hangingPunct="1"/>
            <a:r>
              <a:rPr lang="fa-IR" altLang="en-US" sz="3200" i="1"/>
              <a:t>           2- برنامه ريزي بلند مدت</a:t>
            </a:r>
            <a:r>
              <a:rPr lang="fa-IR" altLang="en-US" sz="3200"/>
              <a:t> </a:t>
            </a:r>
            <a:endParaRPr lang="en-US" altLang="en-US" sz="3200"/>
          </a:p>
        </p:txBody>
      </p:sp>
      <p:sp>
        <p:nvSpPr>
          <p:cNvPr id="19459" name="Rectangle 5"/>
          <p:cNvSpPr>
            <a:spLocks noGrp="1" noChangeArrowheads="1"/>
          </p:cNvSpPr>
          <p:nvPr>
            <p:ph type="title" idx="4294967295"/>
          </p:nvPr>
        </p:nvSpPr>
        <p:spPr>
          <a:xfrm>
            <a:off x="0" y="274638"/>
            <a:ext cx="8229600" cy="1143000"/>
          </a:xfrm>
        </p:spPr>
        <p:txBody>
          <a:bodyPr/>
          <a:lstStyle/>
          <a:p>
            <a:pPr eaLnBrk="1" hangingPunct="1"/>
            <a:r>
              <a:rPr lang="fa-IR" altLang="en-US" sz="2400" b="1">
                <a:cs typeface="Nazanin" pitchFamily="2" charset="0"/>
              </a:rPr>
              <a:t>  </a:t>
            </a:r>
            <a:r>
              <a:rPr lang="fa-IR" altLang="en-US" sz="2000">
                <a:cs typeface="Nazanin" pitchFamily="2" charset="0"/>
              </a:rPr>
              <a:t>                                                                                              </a:t>
            </a:r>
            <a:endParaRPr lang="en-US" altLang="en-US" sz="2000">
              <a:cs typeface="Nazanin" pitchFamily="2"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2"/>
          <p:cNvSpPr>
            <a:spLocks noGrp="1" noChangeArrowheads="1"/>
          </p:cNvSpPr>
          <p:nvPr>
            <p:ph type="title"/>
          </p:nvPr>
        </p:nvSpPr>
        <p:spPr/>
        <p:txBody>
          <a:bodyPr/>
          <a:lstStyle/>
          <a:p>
            <a:pPr eaLnBrk="1" hangingPunct="1"/>
            <a:r>
              <a:rPr lang="fa-IR" altLang="en-US" sz="2800" b="1">
                <a:cs typeface="Nazanin" pitchFamily="2" charset="0"/>
              </a:rPr>
              <a:t>تابلوي مقدماتي</a:t>
            </a:r>
            <a:endParaRPr lang="en-US" altLang="en-US" sz="2800" b="1">
              <a:cs typeface="Nazanin" pitchFamily="2" charset="0"/>
            </a:endParaRPr>
          </a:p>
        </p:txBody>
      </p:sp>
      <p:graphicFrame>
        <p:nvGraphicFramePr>
          <p:cNvPr id="227364" name="Group 36"/>
          <p:cNvGraphicFramePr>
            <a:graphicFrameLocks noGrp="1"/>
          </p:cNvGraphicFramePr>
          <p:nvPr>
            <p:ph sz="half" idx="2"/>
          </p:nvPr>
        </p:nvGraphicFramePr>
        <p:xfrm>
          <a:off x="971550" y="1989138"/>
          <a:ext cx="6696075" cy="3095625"/>
        </p:xfrm>
        <a:graphic>
          <a:graphicData uri="http://schemas.openxmlformats.org/drawingml/2006/table">
            <a:tbl>
              <a:tblPr/>
              <a:tblGrid>
                <a:gridCol w="1019175">
                  <a:extLst>
                    <a:ext uri="{9D8B030D-6E8A-4147-A177-3AD203B41FA5}">
                      <a16:colId xmlns:a16="http://schemas.microsoft.com/office/drawing/2014/main" val="20000"/>
                    </a:ext>
                  </a:extLst>
                </a:gridCol>
                <a:gridCol w="3517900">
                  <a:extLst>
                    <a:ext uri="{9D8B030D-6E8A-4147-A177-3AD203B41FA5}">
                      <a16:colId xmlns:a16="http://schemas.microsoft.com/office/drawing/2014/main" val="20001"/>
                    </a:ext>
                  </a:extLst>
                </a:gridCol>
                <a:gridCol w="2159000">
                  <a:extLst>
                    <a:ext uri="{9D8B030D-6E8A-4147-A177-3AD203B41FA5}">
                      <a16:colId xmlns:a16="http://schemas.microsoft.com/office/drawing/2014/main" val="20002"/>
                    </a:ext>
                  </a:extLst>
                </a:gridCol>
              </a:tblGrid>
              <a:tr h="860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a:t>
                      </a:r>
                      <a:r>
                        <a:rPr kumimoji="0" lang="en-US" sz="2000" b="0" i="0" u="none" strike="noStrike" cap="none" normalizeH="0" baseline="0">
                          <a:ln>
                            <a:noFill/>
                          </a:ln>
                          <a:solidFill>
                            <a:schemeClr val="tx1"/>
                          </a:solidFill>
                          <a:effectLst/>
                          <a:latin typeface="Arial" charset="0"/>
                          <a:cs typeface="Arial" charset="0"/>
                        </a:rPr>
                        <a:t>X1    X2      S2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5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s</a:t>
                      </a: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-1      4        1        0       0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1/5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        -3/5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0       0        0         1      1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8"/>
          <p:cNvSpPr>
            <a:spLocks noGrp="1" noChangeArrowheads="1"/>
          </p:cNvSpPr>
          <p:nvPr>
            <p:ph type="title"/>
          </p:nvPr>
        </p:nvSpPr>
        <p:spPr/>
        <p:txBody>
          <a:bodyPr/>
          <a:lstStyle/>
          <a:p>
            <a:pPr eaLnBrk="1" hangingPunct="1"/>
            <a:r>
              <a:rPr lang="fa-IR" altLang="en-US" sz="2800" b="1">
                <a:cs typeface="Nazanin" pitchFamily="2" charset="0"/>
              </a:rPr>
              <a:t>مراحل حل</a:t>
            </a:r>
            <a:endParaRPr lang="en-US" altLang="en-US" sz="2800" b="1">
              <a:cs typeface="Nazanin" pitchFamily="2" charset="0"/>
            </a:endParaRPr>
          </a:p>
        </p:txBody>
      </p:sp>
      <p:graphicFrame>
        <p:nvGraphicFramePr>
          <p:cNvPr id="627741" name="Group 29"/>
          <p:cNvGraphicFramePr>
            <a:graphicFrameLocks noGrp="1"/>
          </p:cNvGraphicFramePr>
          <p:nvPr>
            <p:ph sz="half" idx="2"/>
          </p:nvPr>
        </p:nvGraphicFramePr>
        <p:xfrm>
          <a:off x="684213" y="2205038"/>
          <a:ext cx="7138987" cy="4319587"/>
        </p:xfrm>
        <a:graphic>
          <a:graphicData uri="http://schemas.openxmlformats.org/drawingml/2006/table">
            <a:tbl>
              <a:tblPr/>
              <a:tblGrid>
                <a:gridCol w="1085850">
                  <a:extLst>
                    <a:ext uri="{9D8B030D-6E8A-4147-A177-3AD203B41FA5}">
                      <a16:colId xmlns:a16="http://schemas.microsoft.com/office/drawing/2014/main" val="20000"/>
                    </a:ext>
                  </a:extLst>
                </a:gridCol>
                <a:gridCol w="4170362">
                  <a:extLst>
                    <a:ext uri="{9D8B030D-6E8A-4147-A177-3AD203B41FA5}">
                      <a16:colId xmlns:a16="http://schemas.microsoft.com/office/drawing/2014/main" val="20001"/>
                    </a:ext>
                  </a:extLst>
                </a:gridCol>
                <a:gridCol w="1882775">
                  <a:extLst>
                    <a:ext uri="{9D8B030D-6E8A-4147-A177-3AD203B41FA5}">
                      <a16:colId xmlns:a16="http://schemas.microsoft.com/office/drawing/2014/main" val="20002"/>
                    </a:ext>
                  </a:extLst>
                </a:gridCol>
              </a:tblGrid>
              <a:tr h="836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1" i="1" u="none" strike="noStrike" cap="none" normalizeH="0" baseline="0">
                          <a:ln>
                            <a:noFill/>
                          </a:ln>
                          <a:solidFill>
                            <a:schemeClr val="tx1"/>
                          </a:solidFill>
                          <a:effectLst/>
                          <a:latin typeface="Arial" charset="0"/>
                          <a:cs typeface="Arial" charset="0"/>
                        </a:rPr>
                        <a:t>متغيرهاي اساسي   </a:t>
                      </a:r>
                      <a:endParaRPr kumimoji="0" lang="en-US" sz="2000" b="1" i="1"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a:t>
                      </a:r>
                      <a:r>
                        <a:rPr kumimoji="0" lang="en-US" sz="2000" b="0" i="0" u="none" strike="noStrike" cap="none" normalizeH="0" baseline="0">
                          <a:ln>
                            <a:noFill/>
                          </a:ln>
                          <a:solidFill>
                            <a:schemeClr val="tx1"/>
                          </a:solidFill>
                          <a:effectLst/>
                          <a:latin typeface="Arial" charset="0"/>
                          <a:cs typeface="Arial" charset="0"/>
                        </a:rPr>
                        <a:t>X1    X2      S2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1800" b="1" i="0" u="none" strike="noStrike" cap="none" normalizeH="0" baseline="0">
                          <a:ln>
                            <a:noFill/>
                          </a:ln>
                          <a:solidFill>
                            <a:schemeClr val="tx1"/>
                          </a:solidFill>
                          <a:effectLst/>
                          <a:latin typeface="Arial" charset="0"/>
                          <a:cs typeface="Arial" charset="0"/>
                        </a:rPr>
                        <a:t>مقادير سمت   راست</a:t>
                      </a:r>
                      <a:r>
                        <a:rPr kumimoji="0" lang="fa-IR" sz="2000" b="1" i="0" u="none" strike="noStrike" cap="none" normalizeH="0" baseline="0">
                          <a:ln>
                            <a:noFill/>
                          </a:ln>
                          <a:solidFill>
                            <a:schemeClr val="tx1"/>
                          </a:solidFill>
                          <a:effectLst/>
                          <a:latin typeface="Arial" charset="0"/>
                          <a:cs typeface="Arial" charset="0"/>
                        </a:rPr>
                        <a:t>      </a:t>
                      </a:r>
                      <a:endParaRPr kumimoji="0" lang="en-U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829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S</a:t>
                      </a:r>
                      <a:r>
                        <a:rPr kumimoji="0" lang="en-US" sz="20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          0       0       -1/5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1/5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        -3/5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0         1 *      1</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         0        0          0        1/5</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0        -1/5</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0          0        3/5</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0          0        0          0          1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-18/5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7169" name="Line 26"/>
          <p:cNvSpPr>
            <a:spLocks noChangeShapeType="1"/>
          </p:cNvSpPr>
          <p:nvPr/>
        </p:nvSpPr>
        <p:spPr bwMode="auto">
          <a:xfrm>
            <a:off x="684213" y="4652963"/>
            <a:ext cx="71278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2"/>
          <p:cNvSpPr>
            <a:spLocks noGrp="1" noChangeArrowheads="1"/>
          </p:cNvSpPr>
          <p:nvPr>
            <p:ph type="title"/>
          </p:nvPr>
        </p:nvSpPr>
        <p:spPr/>
        <p:txBody>
          <a:bodyPr/>
          <a:lstStyle/>
          <a:p>
            <a:pPr eaLnBrk="1" hangingPunct="1"/>
            <a:r>
              <a:rPr lang="fa-IR" altLang="en-US">
                <a:cs typeface="Nazanin" pitchFamily="2" charset="0"/>
              </a:rPr>
              <a:t>نتيجه</a:t>
            </a:r>
            <a:endParaRPr lang="en-US" altLang="en-US">
              <a:cs typeface="Nazanin" pitchFamily="2" charset="0"/>
            </a:endParaRPr>
          </a:p>
        </p:txBody>
      </p:sp>
      <p:sp>
        <p:nvSpPr>
          <p:cNvPr id="178179" name="Rectangle 13"/>
          <p:cNvSpPr>
            <a:spLocks noGrp="1" noChangeArrowheads="1"/>
          </p:cNvSpPr>
          <p:nvPr>
            <p:ph idx="1"/>
          </p:nvPr>
        </p:nvSpPr>
        <p:spPr/>
        <p:txBody>
          <a:bodyPr/>
          <a:lstStyle/>
          <a:p>
            <a:pPr eaLnBrk="1" hangingPunct="1">
              <a:buFontTx/>
              <a:buNone/>
            </a:pPr>
            <a:endParaRPr lang="en-US" altLang="en-US"/>
          </a:p>
          <a:p>
            <a:pPr eaLnBrk="1" hangingPunct="1">
              <a:buFontTx/>
              <a:buNone/>
            </a:pPr>
            <a:endParaRPr lang="en-US" altLang="en-US"/>
          </a:p>
          <a:p>
            <a:pPr eaLnBrk="1" hangingPunct="1">
              <a:buFontTx/>
              <a:buNone/>
            </a:pPr>
            <a:r>
              <a:rPr lang="en-US" altLang="en-US"/>
              <a:t>X*1=3/5</a:t>
            </a:r>
          </a:p>
          <a:p>
            <a:pPr eaLnBrk="1" hangingPunct="1">
              <a:buFontTx/>
              <a:buNone/>
            </a:pPr>
            <a:r>
              <a:rPr lang="en-US" altLang="en-US"/>
              <a:t>X*2=6/5</a:t>
            </a:r>
          </a:p>
          <a:p>
            <a:pPr eaLnBrk="1" hangingPunct="1">
              <a:buFontTx/>
              <a:buNone/>
            </a:pPr>
            <a:r>
              <a:rPr lang="en-US" altLang="en-US"/>
              <a:t>S2=S3=R1=R2=0</a:t>
            </a:r>
          </a:p>
          <a:p>
            <a:pPr eaLnBrk="1" hangingPunct="1">
              <a:buFontTx/>
              <a:buNone/>
            </a:pPr>
            <a:r>
              <a:rPr lang="en-US" altLang="en-US"/>
              <a:t>Z*=18/5</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ar-SA" altLang="en-US" sz="3200" b="1">
                <a:cs typeface="Nazanin" pitchFamily="2" charset="0"/>
              </a:rPr>
              <a:t>تفاوت روش دو مرحله اي وروش</a:t>
            </a:r>
            <a:r>
              <a:rPr lang="fa-IR" altLang="en-US" sz="3200" b="1">
                <a:cs typeface="Nazanin" pitchFamily="2" charset="0"/>
              </a:rPr>
              <a:t>  </a:t>
            </a:r>
            <a:r>
              <a:rPr lang="ar-SA" altLang="en-US">
                <a:cs typeface="Nazanin" pitchFamily="2" charset="0"/>
              </a:rPr>
              <a:t> </a:t>
            </a:r>
            <a:r>
              <a:rPr lang="fa-IR" altLang="en-US">
                <a:cs typeface="Nazanin" pitchFamily="2" charset="0"/>
              </a:rPr>
              <a:t>  </a:t>
            </a:r>
            <a:r>
              <a:rPr lang="fa-IR" altLang="en-US" sz="3200" b="1">
                <a:cs typeface="Nazanin" pitchFamily="2" charset="0"/>
              </a:rPr>
              <a:t>بزرگ</a:t>
            </a:r>
            <a:r>
              <a:rPr lang="en-US" altLang="en-US">
                <a:cs typeface="Nazanin" pitchFamily="2" charset="0"/>
              </a:rPr>
              <a:t>  </a:t>
            </a:r>
            <a:r>
              <a:rPr lang="fa-IR" altLang="en-US">
                <a:cs typeface="Nazanin" pitchFamily="2" charset="0"/>
              </a:rPr>
              <a:t> </a:t>
            </a:r>
            <a:r>
              <a:rPr lang="en-US" altLang="en-US">
                <a:cs typeface="Nazanin" pitchFamily="2" charset="0"/>
              </a:rPr>
              <a:t>  </a:t>
            </a:r>
          </a:p>
        </p:txBody>
      </p:sp>
      <p:sp>
        <p:nvSpPr>
          <p:cNvPr id="179203" name="Rectangle 3"/>
          <p:cNvSpPr>
            <a:spLocks noGrp="1" noChangeArrowheads="1"/>
          </p:cNvSpPr>
          <p:nvPr>
            <p:ph type="body" idx="1"/>
          </p:nvPr>
        </p:nvSpPr>
        <p:spPr/>
        <p:txBody>
          <a:bodyPr/>
          <a:lstStyle/>
          <a:p>
            <a:pPr algn="r" rtl="1" eaLnBrk="1" hangingPunct="1"/>
            <a:r>
              <a:rPr lang="ar-SA" altLang="en-US" sz="2000" i="1">
                <a:cs typeface="Nazanin" pitchFamily="2" charset="0"/>
              </a:rPr>
              <a:t>تفاوت روش دو مرحله اي وروش </a:t>
            </a:r>
            <a:r>
              <a:rPr lang="en-US" altLang="en-US" sz="2000" i="1">
                <a:cs typeface="Nazanin" pitchFamily="2" charset="0"/>
              </a:rPr>
              <a:t>M</a:t>
            </a:r>
            <a:r>
              <a:rPr lang="ar-SA" altLang="en-US" sz="2000" i="1">
                <a:cs typeface="Nazanin" pitchFamily="2" charset="0"/>
              </a:rPr>
              <a:t> بزرگ تنها در شيوه کار بوده ودر مفاهيم تفاوتي ندارند </a:t>
            </a:r>
            <a:endParaRPr lang="fa-IR" altLang="en-US" sz="2000" i="1">
              <a:cs typeface="Nazanin" pitchFamily="2" charset="0"/>
            </a:endParaRPr>
          </a:p>
          <a:p>
            <a:pPr algn="r" rtl="1" eaLnBrk="1" hangingPunct="1"/>
            <a:r>
              <a:rPr lang="ar-SA" altLang="en-US" sz="2000" i="1">
                <a:cs typeface="Nazanin" pitchFamily="2" charset="0"/>
              </a:rPr>
              <a:t>.</a:t>
            </a:r>
          </a:p>
          <a:p>
            <a:pPr algn="r" rtl="1" eaLnBrk="1" hangingPunct="1"/>
            <a:r>
              <a:rPr lang="ar-SA" altLang="en-US" sz="2000" i="1">
                <a:cs typeface="Nazanin" pitchFamily="2" charset="0"/>
              </a:rPr>
              <a:t>* تابلوي آخر مرحله اول ، يک گوشه موجه در ناحيه واقعي موجه مسئله است .</a:t>
            </a:r>
            <a:endParaRPr lang="fa-IR" altLang="en-US" sz="2000" i="1">
              <a:cs typeface="Nazanin" pitchFamily="2" charset="0"/>
            </a:endParaRPr>
          </a:p>
          <a:p>
            <a:pPr algn="r" rtl="1" eaLnBrk="1" hangingPunct="1"/>
            <a:endParaRPr lang="ar-SA" altLang="en-US" sz="2000" i="1">
              <a:cs typeface="Nazanin" pitchFamily="2" charset="0"/>
            </a:endParaRPr>
          </a:p>
          <a:p>
            <a:pPr algn="r" rtl="1" eaLnBrk="1" hangingPunct="1"/>
            <a:r>
              <a:rPr lang="ar-SA" altLang="en-US" sz="2000" i="1">
                <a:cs typeface="Nazanin" pitchFamily="2" charset="0"/>
              </a:rPr>
              <a:t>* دليل جريمه بستن به متغير هاي مصنوعي دو روش </a:t>
            </a:r>
            <a:r>
              <a:rPr lang="en-US" altLang="en-US" sz="2000" i="1">
                <a:cs typeface="Nazanin" pitchFamily="2" charset="0"/>
              </a:rPr>
              <a:t>M</a:t>
            </a:r>
            <a:r>
              <a:rPr lang="ar-SA" altLang="en-US" sz="2000" i="1">
                <a:cs typeface="Nazanin" pitchFamily="2" charset="0"/>
              </a:rPr>
              <a:t> بزرگ نيز بخاطر عدم امکان توقف در ناحيه غير موجه است .</a:t>
            </a:r>
          </a:p>
          <a:p>
            <a:pPr algn="r" rtl="1" eaLnBrk="1" hangingPunct="1"/>
            <a:r>
              <a:rPr lang="ar-SA" altLang="en-US" sz="2000" i="1">
                <a:cs typeface="Nazanin" pitchFamily="2" charset="0"/>
              </a:rPr>
              <a:t>* تعداد تکرار ها ي سيمپلکس در هر دو روش کاملاً با همديگر مساوي است</a:t>
            </a:r>
            <a:r>
              <a:rPr lang="ar-SA" altLang="en-US" i="1">
                <a:cs typeface="Nazanin" pitchFamily="2" charset="0"/>
              </a:rPr>
              <a:t> </a:t>
            </a:r>
            <a:endParaRPr lang="en-US" altLang="en-US" i="1">
              <a:cs typeface="Nazanin" pitchFamily="2" charset="0"/>
            </a:endParaRPr>
          </a:p>
        </p:txBody>
      </p:sp>
      <p:sp>
        <p:nvSpPr>
          <p:cNvPr id="179204" name="Text Box 4"/>
          <p:cNvSpPr txBox="1">
            <a:spLocks noChangeArrowheads="1"/>
          </p:cNvSpPr>
          <p:nvPr/>
        </p:nvSpPr>
        <p:spPr bwMode="auto">
          <a:xfrm>
            <a:off x="2268538" y="692150"/>
            <a:ext cx="465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M </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fa-IR" altLang="en-US">
                <a:cs typeface="Nazanin" pitchFamily="2" charset="0"/>
              </a:rPr>
              <a:t>مثال</a:t>
            </a:r>
            <a:endParaRPr lang="en-US" altLang="en-US">
              <a:cs typeface="Nazanin" pitchFamily="2" charset="0"/>
            </a:endParaRPr>
          </a:p>
        </p:txBody>
      </p:sp>
      <p:sp>
        <p:nvSpPr>
          <p:cNvPr id="180227" name="Rectangle 3"/>
          <p:cNvSpPr>
            <a:spLocks noGrp="1" noChangeArrowheads="1"/>
          </p:cNvSpPr>
          <p:nvPr>
            <p:ph type="body" idx="1"/>
          </p:nvPr>
        </p:nvSpPr>
        <p:spPr/>
        <p:txBody>
          <a:bodyPr/>
          <a:lstStyle/>
          <a:p>
            <a:pPr eaLnBrk="1" hangingPunct="1">
              <a:lnSpc>
                <a:spcPct val="90000"/>
              </a:lnSpc>
              <a:buFontTx/>
              <a:buNone/>
            </a:pPr>
            <a:endParaRPr lang="en-US" altLang="en-US">
              <a:cs typeface="Nazanin" pitchFamily="2" charset="0"/>
            </a:endParaRPr>
          </a:p>
          <a:p>
            <a:pPr eaLnBrk="1" hangingPunct="1">
              <a:lnSpc>
                <a:spcPct val="90000"/>
              </a:lnSpc>
              <a:buFontTx/>
              <a:buNone/>
            </a:pPr>
            <a:endParaRPr lang="en-US" altLang="en-US">
              <a:cs typeface="Nazanin" pitchFamily="2" charset="0"/>
            </a:endParaRPr>
          </a:p>
          <a:p>
            <a:pPr eaLnBrk="1" hangingPunct="1">
              <a:lnSpc>
                <a:spcPct val="90000"/>
              </a:lnSpc>
              <a:buFontTx/>
              <a:buNone/>
            </a:pPr>
            <a:r>
              <a:rPr lang="en-US" altLang="en-US">
                <a:cs typeface="Nazanin" pitchFamily="2" charset="0"/>
              </a:rPr>
              <a:t>Max Z =3X1-X2</a:t>
            </a:r>
          </a:p>
          <a:p>
            <a:pPr eaLnBrk="1" hangingPunct="1">
              <a:lnSpc>
                <a:spcPct val="90000"/>
              </a:lnSpc>
              <a:buFontTx/>
              <a:buNone/>
            </a:pPr>
            <a:r>
              <a:rPr lang="en-US" altLang="en-US">
                <a:cs typeface="Nazanin" pitchFamily="2" charset="0"/>
              </a:rPr>
              <a:t>s.</a:t>
            </a:r>
            <a:r>
              <a:rPr lang="fa-IR" altLang="en-US">
                <a:cs typeface="Nazanin" pitchFamily="2" charset="0"/>
              </a:rPr>
              <a:t> </a:t>
            </a:r>
            <a:r>
              <a:rPr lang="en-US" altLang="en-US">
                <a:cs typeface="Nazanin" pitchFamily="2" charset="0"/>
              </a:rPr>
              <a:t>to:</a:t>
            </a:r>
          </a:p>
          <a:p>
            <a:pPr eaLnBrk="1" hangingPunct="1">
              <a:lnSpc>
                <a:spcPct val="90000"/>
              </a:lnSpc>
              <a:buFontTx/>
              <a:buNone/>
            </a:pPr>
            <a:r>
              <a:rPr lang="en-US" altLang="en-US">
                <a:cs typeface="Nazanin" pitchFamily="2" charset="0"/>
              </a:rPr>
              <a:t>        2x1+x2&gt;2</a:t>
            </a:r>
          </a:p>
          <a:p>
            <a:pPr eaLnBrk="1" hangingPunct="1">
              <a:lnSpc>
                <a:spcPct val="90000"/>
              </a:lnSpc>
              <a:buFontTx/>
              <a:buNone/>
            </a:pPr>
            <a:r>
              <a:rPr lang="en-US" altLang="en-US">
                <a:cs typeface="Nazanin" pitchFamily="2" charset="0"/>
              </a:rPr>
              <a:t>        x1+3x2&lt;3</a:t>
            </a:r>
          </a:p>
          <a:p>
            <a:pPr eaLnBrk="1" hangingPunct="1">
              <a:lnSpc>
                <a:spcPct val="90000"/>
              </a:lnSpc>
              <a:buFontTx/>
              <a:buNone/>
            </a:pPr>
            <a:r>
              <a:rPr lang="en-US" altLang="en-US">
                <a:cs typeface="Nazanin" pitchFamily="2" charset="0"/>
              </a:rPr>
              <a:t>                x2&lt;4</a:t>
            </a:r>
          </a:p>
          <a:p>
            <a:pPr eaLnBrk="1" hangingPunct="1">
              <a:lnSpc>
                <a:spcPct val="90000"/>
              </a:lnSpc>
              <a:buFontTx/>
              <a:buNone/>
            </a:pPr>
            <a:r>
              <a:rPr lang="en-US" altLang="en-US">
                <a:cs typeface="Nazanin" pitchFamily="2" charset="0"/>
              </a:rPr>
              <a:t>       x1,x2&gt;0</a:t>
            </a:r>
          </a:p>
        </p:txBody>
      </p:sp>
      <p:sp>
        <p:nvSpPr>
          <p:cNvPr id="180228" name="Line 4"/>
          <p:cNvSpPr>
            <a:spLocks noChangeShapeType="1"/>
          </p:cNvSpPr>
          <p:nvPr/>
        </p:nvSpPr>
        <p:spPr bwMode="auto">
          <a:xfrm>
            <a:off x="2771775" y="4149725"/>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229" name="Line 5"/>
          <p:cNvSpPr>
            <a:spLocks noChangeShapeType="1"/>
          </p:cNvSpPr>
          <p:nvPr/>
        </p:nvSpPr>
        <p:spPr bwMode="auto">
          <a:xfrm>
            <a:off x="2771775" y="46529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230" name="Line 6"/>
          <p:cNvSpPr>
            <a:spLocks noChangeShapeType="1"/>
          </p:cNvSpPr>
          <p:nvPr/>
        </p:nvSpPr>
        <p:spPr bwMode="auto">
          <a:xfrm>
            <a:off x="2843213" y="52292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231" name="Line 7"/>
          <p:cNvSpPr>
            <a:spLocks noChangeShapeType="1"/>
          </p:cNvSpPr>
          <p:nvPr/>
        </p:nvSpPr>
        <p:spPr bwMode="auto">
          <a:xfrm>
            <a:off x="2268538" y="580548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5"/>
          <p:cNvSpPr>
            <a:spLocks noGrp="1" noChangeArrowheads="1"/>
          </p:cNvSpPr>
          <p:nvPr>
            <p:ph type="title"/>
          </p:nvPr>
        </p:nvSpPr>
        <p:spPr/>
        <p:txBody>
          <a:bodyPr/>
          <a:lstStyle/>
          <a:p>
            <a:pPr eaLnBrk="1" hangingPunct="1"/>
            <a:r>
              <a:rPr lang="fa-IR" altLang="en-US" sz="2800" b="1">
                <a:cs typeface="Nazanin" pitchFamily="2" charset="0"/>
              </a:rPr>
              <a:t>مرحله اول</a:t>
            </a:r>
            <a:endParaRPr lang="en-US" altLang="en-US" sz="2800" b="1">
              <a:cs typeface="Nazanin" pitchFamily="2" charset="0"/>
            </a:endParaRPr>
          </a:p>
        </p:txBody>
      </p:sp>
      <p:sp>
        <p:nvSpPr>
          <p:cNvPr id="181251" name="Rectangle 7"/>
          <p:cNvSpPr>
            <a:spLocks noGrp="1" noChangeArrowheads="1"/>
          </p:cNvSpPr>
          <p:nvPr>
            <p:ph idx="1"/>
          </p:nvPr>
        </p:nvSpPr>
        <p:spPr/>
        <p:txBody>
          <a:bodyPr/>
          <a:lstStyle/>
          <a:p>
            <a:pPr eaLnBrk="1" hangingPunct="1">
              <a:buFontTx/>
              <a:buNone/>
            </a:pPr>
            <a:endParaRPr lang="en-US" altLang="en-US"/>
          </a:p>
          <a:p>
            <a:pPr eaLnBrk="1" hangingPunct="1">
              <a:buFontTx/>
              <a:buNone/>
            </a:pPr>
            <a:endParaRPr lang="en-US" altLang="en-US"/>
          </a:p>
          <a:p>
            <a:pPr eaLnBrk="1" hangingPunct="1">
              <a:buFontTx/>
              <a:buNone/>
            </a:pPr>
            <a:r>
              <a:rPr lang="en-US" altLang="en-US"/>
              <a:t>Min R=R1=&gt;Max(-R)=-R1</a:t>
            </a:r>
          </a:p>
          <a:p>
            <a:pPr eaLnBrk="1" hangingPunct="1">
              <a:buFontTx/>
              <a:buNone/>
            </a:pPr>
            <a:r>
              <a:rPr lang="en-US" altLang="en-US"/>
              <a:t>s.</a:t>
            </a:r>
            <a:r>
              <a:rPr lang="fa-IR" altLang="en-US"/>
              <a:t> </a:t>
            </a:r>
            <a:r>
              <a:rPr lang="en-US" altLang="en-US"/>
              <a:t>to:</a:t>
            </a:r>
          </a:p>
          <a:p>
            <a:pPr eaLnBrk="1" hangingPunct="1">
              <a:buFontTx/>
              <a:buNone/>
            </a:pPr>
            <a:r>
              <a:rPr lang="en-US" altLang="en-US"/>
              <a:t>          2X1+X2-S1+R1=2</a:t>
            </a:r>
          </a:p>
          <a:p>
            <a:pPr eaLnBrk="1" hangingPunct="1">
              <a:buFontTx/>
              <a:buNone/>
            </a:pPr>
            <a:r>
              <a:rPr lang="en-US" altLang="en-US"/>
              <a:t>            X1+3X2+S2    =3</a:t>
            </a:r>
          </a:p>
          <a:p>
            <a:pPr eaLnBrk="1" hangingPunct="1">
              <a:buFontTx/>
              <a:buNone/>
            </a:pPr>
            <a:r>
              <a:rPr lang="en-US" altLang="en-US"/>
              <a:t>                    X2+   S3 =4</a:t>
            </a:r>
          </a:p>
          <a:p>
            <a:pPr eaLnBrk="1" hangingPunct="1">
              <a:buFontTx/>
              <a:buNone/>
            </a:pPr>
            <a:r>
              <a:rPr lang="en-US" altLang="en-US"/>
              <a:t>X1,X2,S1,S2,S3,R1&gt;0</a:t>
            </a:r>
          </a:p>
        </p:txBody>
      </p:sp>
      <p:sp>
        <p:nvSpPr>
          <p:cNvPr id="181252" name="Line 8"/>
          <p:cNvSpPr>
            <a:spLocks noChangeShapeType="1"/>
          </p:cNvSpPr>
          <p:nvPr/>
        </p:nvSpPr>
        <p:spPr bwMode="auto">
          <a:xfrm>
            <a:off x="4140200" y="6092825"/>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0"/>
          <p:cNvSpPr>
            <a:spLocks noGrp="1" noChangeArrowheads="1"/>
          </p:cNvSpPr>
          <p:nvPr>
            <p:ph type="title"/>
          </p:nvPr>
        </p:nvSpPr>
        <p:spPr/>
        <p:txBody>
          <a:bodyPr/>
          <a:lstStyle/>
          <a:p>
            <a:pPr eaLnBrk="1" hangingPunct="1"/>
            <a:r>
              <a:rPr lang="fa-IR" altLang="en-US" sz="2800" b="1">
                <a:cs typeface="Nazanin" pitchFamily="2" charset="0"/>
              </a:rPr>
              <a:t>تابلوهاي مرحله اول  </a:t>
            </a:r>
            <a:r>
              <a:rPr lang="fa-IR" altLang="en-US">
                <a:cs typeface="Nazanin" pitchFamily="2" charset="0"/>
              </a:rPr>
              <a:t> </a:t>
            </a:r>
            <a:endParaRPr lang="en-US" altLang="en-US">
              <a:cs typeface="Nazanin" pitchFamily="2" charset="0"/>
            </a:endParaRPr>
          </a:p>
        </p:txBody>
      </p:sp>
      <p:graphicFrame>
        <p:nvGraphicFramePr>
          <p:cNvPr id="242729" name="Group 41"/>
          <p:cNvGraphicFramePr>
            <a:graphicFrameLocks noGrp="1"/>
          </p:cNvGraphicFramePr>
          <p:nvPr>
            <p:ph sz="half" idx="2"/>
          </p:nvPr>
        </p:nvGraphicFramePr>
        <p:xfrm>
          <a:off x="468313" y="1700213"/>
          <a:ext cx="8218487" cy="4437062"/>
        </p:xfrm>
        <a:graphic>
          <a:graphicData uri="http://schemas.openxmlformats.org/drawingml/2006/table">
            <a:tbl>
              <a:tblPr/>
              <a:tblGrid>
                <a:gridCol w="1427162">
                  <a:extLst>
                    <a:ext uri="{9D8B030D-6E8A-4147-A177-3AD203B41FA5}">
                      <a16:colId xmlns:a16="http://schemas.microsoft.com/office/drawing/2014/main" val="20000"/>
                    </a:ext>
                  </a:extLst>
                </a:gridCol>
                <a:gridCol w="5068888">
                  <a:extLst>
                    <a:ext uri="{9D8B030D-6E8A-4147-A177-3AD203B41FA5}">
                      <a16:colId xmlns:a16="http://schemas.microsoft.com/office/drawing/2014/main" val="20001"/>
                    </a:ext>
                  </a:extLst>
                </a:gridCol>
                <a:gridCol w="1722437">
                  <a:extLst>
                    <a:ext uri="{9D8B030D-6E8A-4147-A177-3AD203B41FA5}">
                      <a16:colId xmlns:a16="http://schemas.microsoft.com/office/drawing/2014/main" val="20002"/>
                    </a:ext>
                  </a:extLst>
                </a:gridCol>
              </a:tblGrid>
              <a:tr h="949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متغيرهاي اساسي</a:t>
                      </a:r>
                      <a:endParaRPr kumimoji="0" lang="en-US" sz="28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R     X1   X2   S1   S2  S3  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مقادير سمت راست   </a:t>
                      </a: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0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R</a:t>
                      </a:r>
                      <a:r>
                        <a:rPr kumimoji="0" lang="en-US" sz="9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-1              0             0             0             0           0           1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2             1             -1            0           0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0               1             3             0             1           0           0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0               0             1             0             0           1           0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4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R</a:t>
                      </a:r>
                      <a:r>
                        <a:rPr kumimoji="0" lang="en-US" sz="9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R</a:t>
                      </a:r>
                      <a:r>
                        <a:rPr kumimoji="0" lang="en-US" sz="1200" b="0" i="0" u="none" strike="noStrike" cap="none" normalizeH="0" baseline="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S2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S3</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             -2            -1            1              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2             1            -1             0            0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0               1             3             0             1            0           0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0               0             1             0             0            0           1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2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R</a:t>
                      </a:r>
                      <a:r>
                        <a:rPr kumimoji="0" lang="en-US" sz="900" b="0" i="0" u="none" strike="noStrike" cap="none" normalizeH="0" baseline="0">
                          <a:ln>
                            <a:noFill/>
                          </a:ln>
                          <a:solidFill>
                            <a:schemeClr val="tx1"/>
                          </a:solidFill>
                          <a:effectLst/>
                          <a:latin typeface="Arial" charset="0"/>
                          <a:cs typeface="Arial" charset="0"/>
                        </a:rPr>
                        <a:t>0 </a:t>
                      </a:r>
                      <a:r>
                        <a:rPr kumimoji="0" lang="en-US" sz="1800" b="0" i="0" u="none" strike="noStrike" cap="none" normalizeH="0" baseline="0">
                          <a:ln>
                            <a:noFill/>
                          </a:ln>
                          <a:solidFill>
                            <a:schemeClr val="tx1"/>
                          </a:solidFill>
                          <a:effectLst/>
                          <a:latin typeface="Arial" charset="0"/>
                          <a:cs typeface="Arial" charset="0"/>
                        </a:rPr>
                        <a:t> </a:t>
                      </a: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S3</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-1              0             0             0             0            0            1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½            -1/2          0            0           ½</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5/2           ½            1            0          -1/2</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0               0              1            0             0            1              0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0"/>
          <p:cNvSpPr>
            <a:spLocks noGrp="1" noChangeArrowheads="1"/>
          </p:cNvSpPr>
          <p:nvPr>
            <p:ph type="title"/>
          </p:nvPr>
        </p:nvSpPr>
        <p:spPr/>
        <p:txBody>
          <a:bodyPr/>
          <a:lstStyle/>
          <a:p>
            <a:pPr eaLnBrk="1" hangingPunct="1"/>
            <a:r>
              <a:rPr lang="fa-IR" altLang="en-US" sz="2800" b="1">
                <a:cs typeface="Nazanin" pitchFamily="2" charset="0"/>
              </a:rPr>
              <a:t>تابلوهاي مرحله دوم</a:t>
            </a:r>
            <a:endParaRPr lang="en-US" altLang="en-US" sz="2800" b="1">
              <a:cs typeface="Nazanin" pitchFamily="2" charset="0"/>
            </a:endParaRPr>
          </a:p>
        </p:txBody>
      </p:sp>
      <p:graphicFrame>
        <p:nvGraphicFramePr>
          <p:cNvPr id="243747" name="Group 35"/>
          <p:cNvGraphicFramePr>
            <a:graphicFrameLocks noGrp="1"/>
          </p:cNvGraphicFramePr>
          <p:nvPr>
            <p:ph sz="half" idx="2"/>
          </p:nvPr>
        </p:nvGraphicFramePr>
        <p:xfrm>
          <a:off x="395288" y="1773238"/>
          <a:ext cx="8435975" cy="4645025"/>
        </p:xfrm>
        <a:graphic>
          <a:graphicData uri="http://schemas.openxmlformats.org/drawingml/2006/table">
            <a:tbl>
              <a:tblPr/>
              <a:tblGrid>
                <a:gridCol w="1466850">
                  <a:extLst>
                    <a:ext uri="{9D8B030D-6E8A-4147-A177-3AD203B41FA5}">
                      <a16:colId xmlns:a16="http://schemas.microsoft.com/office/drawing/2014/main" val="20000"/>
                    </a:ext>
                  </a:extLst>
                </a:gridCol>
                <a:gridCol w="5200650">
                  <a:extLst>
                    <a:ext uri="{9D8B030D-6E8A-4147-A177-3AD203B41FA5}">
                      <a16:colId xmlns:a16="http://schemas.microsoft.com/office/drawing/2014/main" val="20001"/>
                    </a:ext>
                  </a:extLst>
                </a:gridCol>
                <a:gridCol w="1768475">
                  <a:extLst>
                    <a:ext uri="{9D8B030D-6E8A-4147-A177-3AD203B41FA5}">
                      <a16:colId xmlns:a16="http://schemas.microsoft.com/office/drawing/2014/main" val="20002"/>
                    </a:ext>
                  </a:extLst>
                </a:gridCol>
              </a:tblGrid>
              <a:tr h="9492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متغيرهاي اساسي</a:t>
                      </a:r>
                      <a:endParaRPr kumimoji="0" lang="en-US" sz="2800" b="0" i="0" u="none" strike="noStrike" cap="none" normalizeH="0" baseline="0">
                        <a:ln>
                          <a:noFill/>
                        </a:ln>
                        <a:solidFill>
                          <a:schemeClr val="tx1"/>
                        </a:solidFill>
                        <a:effectLst/>
                        <a:latin typeface="Arial" charset="0"/>
                        <a:cs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S1   S2  S3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مقادير سمت راست   </a:t>
                      </a:r>
                      <a:endParaRPr kumimoji="0" lang="en-US" sz="2800" b="0" i="0" u="none" strike="noStrike" cap="none" normalizeH="0" baseline="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288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Z</a:t>
                      </a:r>
                      <a:r>
                        <a:rPr kumimoji="0" lang="en-US" sz="9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S3</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               -3           1              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½            -1/2          0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5/2           ½            1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0               0              1            0             0            1              </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cs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42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Z</a:t>
                      </a:r>
                      <a:r>
                        <a:rPr kumimoji="0" lang="en-US" sz="9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X</a:t>
                      </a:r>
                      <a:r>
                        <a:rPr kumimoji="0" lang="en-US" sz="1200" b="0" i="0" u="none" strike="noStrike" cap="none" normalizeH="0" baseline="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S2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S3</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               0            5/2          -3/2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½            -1/2          0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5/2           ½            1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0               0              1            0             0            1</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26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Z</a:t>
                      </a:r>
                      <a:r>
                        <a:rPr kumimoji="0" lang="en-US" sz="900" b="0" i="0" u="none" strike="noStrike" cap="none" normalizeH="0" baseline="0">
                          <a:ln>
                            <a:noFill/>
                          </a:ln>
                          <a:solidFill>
                            <a:schemeClr val="tx1"/>
                          </a:solidFill>
                          <a:effectLst/>
                          <a:latin typeface="Arial" charset="0"/>
                          <a:cs typeface="Arial" charset="0"/>
                        </a:rPr>
                        <a:t>0 </a:t>
                      </a:r>
                      <a:r>
                        <a:rPr kumimoji="0" lang="en-US" sz="1800" b="0" i="0" u="none" strike="noStrike" cap="none" normalizeH="0" baseline="0">
                          <a:ln>
                            <a:noFill/>
                          </a:ln>
                          <a:solidFill>
                            <a:schemeClr val="tx1"/>
                          </a:solidFill>
                          <a:effectLst/>
                          <a:latin typeface="Arial" charset="0"/>
                          <a:cs typeface="Arial" charset="0"/>
                        </a:rPr>
                        <a:t> </a:t>
                      </a:r>
                      <a:endParaRPr kumimoji="0" lang="en-US" sz="14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S3</a:t>
                      </a:r>
                      <a:endParaRPr kumimoji="0" lang="en-US" sz="1800" b="0" i="0" u="none" strike="noStrike" cap="none" normalizeH="0" baseline="0">
                        <a:ln>
                          <a:noFill/>
                        </a:ln>
                        <a:solidFill>
                          <a:schemeClr val="tx1"/>
                        </a:solidFill>
                        <a:effectLst/>
                        <a:latin typeface="Arial" charset="0"/>
                        <a:cs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1400" b="0" i="0" u="none" strike="noStrike" cap="none" normalizeH="0" baseline="0">
                          <a:ln>
                            <a:noFill/>
                          </a:ln>
                          <a:solidFill>
                            <a:schemeClr val="tx1"/>
                          </a:solidFill>
                          <a:effectLst/>
                          <a:latin typeface="Arial" charset="0"/>
                          <a:cs typeface="Arial" charset="0"/>
                        </a:rPr>
                        <a:t>      0             10           0             3            0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0               1             3             0             1            0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0              0              5             1             2            0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0              0              2             0             0            1</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5"/>
          <p:cNvSpPr>
            <a:spLocks noGrp="1" noChangeArrowheads="1"/>
          </p:cNvSpPr>
          <p:nvPr>
            <p:ph type="title"/>
          </p:nvPr>
        </p:nvSpPr>
        <p:spPr/>
        <p:txBody>
          <a:bodyPr/>
          <a:lstStyle/>
          <a:p>
            <a:pPr eaLnBrk="1" hangingPunct="1"/>
            <a:r>
              <a:rPr lang="fa-IR" altLang="en-US">
                <a:cs typeface="Nazanin" pitchFamily="2" charset="0"/>
              </a:rPr>
              <a:t>جواب بهينه</a:t>
            </a:r>
            <a:endParaRPr lang="en-US" altLang="en-US">
              <a:cs typeface="Nazanin" pitchFamily="2" charset="0"/>
            </a:endParaRPr>
          </a:p>
        </p:txBody>
      </p:sp>
      <p:sp>
        <p:nvSpPr>
          <p:cNvPr id="184323" name="Rectangle 7"/>
          <p:cNvSpPr>
            <a:spLocks noGrp="1" noChangeArrowheads="1"/>
          </p:cNvSpPr>
          <p:nvPr>
            <p:ph idx="1"/>
          </p:nvPr>
        </p:nvSpPr>
        <p:spPr/>
        <p:txBody>
          <a:bodyPr/>
          <a:lstStyle/>
          <a:p>
            <a:pPr eaLnBrk="1" hangingPunct="1">
              <a:buFontTx/>
              <a:buNone/>
            </a:pPr>
            <a:endParaRPr lang="fa-IR" altLang="en-US"/>
          </a:p>
          <a:p>
            <a:pPr eaLnBrk="1" hangingPunct="1">
              <a:buFontTx/>
              <a:buNone/>
            </a:pPr>
            <a:endParaRPr lang="fa-IR" altLang="en-US"/>
          </a:p>
          <a:p>
            <a:pPr eaLnBrk="1" hangingPunct="1">
              <a:buFontTx/>
              <a:buNone/>
            </a:pPr>
            <a:r>
              <a:rPr lang="en-US" altLang="en-US"/>
              <a:t>X1=3</a:t>
            </a:r>
          </a:p>
          <a:p>
            <a:pPr eaLnBrk="1" hangingPunct="1">
              <a:buFontTx/>
              <a:buNone/>
            </a:pPr>
            <a:r>
              <a:rPr lang="en-US" altLang="en-US"/>
              <a:t>X2=0</a:t>
            </a:r>
          </a:p>
          <a:p>
            <a:pPr eaLnBrk="1" hangingPunct="1">
              <a:buFontTx/>
              <a:buNone/>
            </a:pPr>
            <a:r>
              <a:rPr lang="en-US" altLang="en-US"/>
              <a:t>S1=4</a:t>
            </a:r>
          </a:p>
          <a:p>
            <a:pPr eaLnBrk="1" hangingPunct="1">
              <a:buFontTx/>
              <a:buNone/>
            </a:pPr>
            <a:r>
              <a:rPr lang="en-US" altLang="en-US"/>
              <a:t>S2=0</a:t>
            </a:r>
          </a:p>
          <a:p>
            <a:pPr eaLnBrk="1" hangingPunct="1">
              <a:buFontTx/>
              <a:buNone/>
            </a:pPr>
            <a:r>
              <a:rPr lang="en-US" altLang="en-US"/>
              <a:t>S3=4</a:t>
            </a:r>
          </a:p>
          <a:p>
            <a:pPr eaLnBrk="1" hangingPunct="1">
              <a:buFontTx/>
              <a:buNone/>
            </a:pPr>
            <a:r>
              <a:rPr lang="en-US" altLang="en-US"/>
              <a:t>R1=0</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fa-IR" altLang="en-US" sz="2800" b="1">
                <a:cs typeface="Nazanin" pitchFamily="2" charset="0"/>
              </a:rPr>
              <a:t>موارد خاص</a:t>
            </a:r>
            <a:endParaRPr lang="en-US" altLang="en-US" sz="2800" b="1">
              <a:cs typeface="Nazanin" pitchFamily="2" charset="0"/>
            </a:endParaRPr>
          </a:p>
        </p:txBody>
      </p:sp>
      <p:sp>
        <p:nvSpPr>
          <p:cNvPr id="185347" name="Rectangle 3"/>
          <p:cNvSpPr>
            <a:spLocks noGrp="1" noChangeArrowheads="1"/>
          </p:cNvSpPr>
          <p:nvPr>
            <p:ph type="body" idx="1"/>
          </p:nvPr>
        </p:nvSpPr>
        <p:spPr/>
        <p:txBody>
          <a:bodyPr/>
          <a:lstStyle/>
          <a:p>
            <a:pPr eaLnBrk="1" hangingPunct="1">
              <a:buFontTx/>
              <a:buNone/>
            </a:pPr>
            <a:r>
              <a:rPr lang="fa-IR" altLang="en-US">
                <a:cs typeface="Nazanin" pitchFamily="2" charset="0"/>
              </a:rPr>
              <a:t>1- جواب بهينه چندگانه                     </a:t>
            </a:r>
          </a:p>
          <a:p>
            <a:pPr eaLnBrk="1" hangingPunct="1">
              <a:buFontTx/>
              <a:buNone/>
            </a:pPr>
            <a:r>
              <a:rPr lang="fa-IR" altLang="en-US">
                <a:cs typeface="Nazanin" pitchFamily="2" charset="0"/>
              </a:rPr>
              <a:t>2-فاقد ناحيه جواب                        </a:t>
            </a:r>
          </a:p>
          <a:p>
            <a:pPr eaLnBrk="1" hangingPunct="1">
              <a:buFontTx/>
              <a:buNone/>
            </a:pPr>
            <a:r>
              <a:rPr lang="fa-IR" altLang="en-US">
                <a:cs typeface="Nazanin" pitchFamily="2" charset="0"/>
              </a:rPr>
              <a:t>3-ناحيه جواب بيكران                  </a:t>
            </a:r>
          </a:p>
          <a:p>
            <a:pPr eaLnBrk="1" hangingPunct="1">
              <a:buFontTx/>
              <a:buNone/>
            </a:pPr>
            <a:r>
              <a:rPr lang="fa-IR" altLang="en-US">
                <a:cs typeface="Nazanin" pitchFamily="2" charset="0"/>
              </a:rPr>
              <a:t>4- جواب تبهگن                      </a:t>
            </a:r>
            <a:endParaRPr lang="en-US" altLang="en-US">
              <a:cs typeface="Nazanin"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539750" y="765175"/>
            <a:ext cx="8229600" cy="4525963"/>
          </a:xfrm>
        </p:spPr>
        <p:txBody>
          <a:bodyPr/>
          <a:lstStyle/>
          <a:p>
            <a:pPr algn="r" rtl="1" eaLnBrk="1" hangingPunct="1"/>
            <a:endParaRPr lang="fa-IR" altLang="en-US" sz="2800">
              <a:cs typeface="Nazanin" pitchFamily="2" charset="0"/>
            </a:endParaRPr>
          </a:p>
          <a:p>
            <a:pPr algn="r" rtl="1" eaLnBrk="1" hangingPunct="1">
              <a:buFontTx/>
              <a:buNone/>
            </a:pPr>
            <a:r>
              <a:rPr lang="en-US" altLang="en-US" sz="8000">
                <a:cs typeface="Nazanin" pitchFamily="2" charset="0"/>
              </a:rPr>
              <a:t>          </a:t>
            </a:r>
            <a:r>
              <a:rPr lang="fa-IR" altLang="en-US" sz="8000">
                <a:cs typeface="Nazanin" pitchFamily="2" charset="0"/>
              </a:rPr>
              <a:t>فصل دوم</a:t>
            </a:r>
          </a:p>
          <a:p>
            <a:pPr algn="r" rtl="1" eaLnBrk="1" hangingPunct="1"/>
            <a:endParaRPr lang="en-GB" altLang="en-US" sz="8000">
              <a:cs typeface="Nazanin" pitchFamily="2" charset="0"/>
            </a:endParaRPr>
          </a:p>
          <a:p>
            <a:pPr algn="r" rtl="1" eaLnBrk="1" hangingPunct="1">
              <a:buFontTx/>
              <a:buNone/>
            </a:pPr>
            <a:r>
              <a:rPr lang="en-US" altLang="en-US" sz="2800">
                <a:cs typeface="Nazanin" pitchFamily="2" charset="0"/>
              </a:rPr>
              <a:t>    </a:t>
            </a:r>
            <a:r>
              <a:rPr lang="fa-IR" altLang="en-US" sz="2800">
                <a:cs typeface="Nazanin" pitchFamily="2" charset="0"/>
              </a:rPr>
              <a:t>برنامه ريزي خطي              </a:t>
            </a:r>
            <a:r>
              <a:rPr lang="en-US" altLang="en-US" sz="2800">
                <a:cs typeface="Nazanin" pitchFamily="2" charset="0"/>
              </a:rPr>
              <a:t>Linear Programing</a:t>
            </a:r>
            <a:endParaRPr lang="fa-IR" altLang="en-US" sz="2800">
              <a:cs typeface="Nazanin" pitchFamily="2" charset="0"/>
            </a:endParaRPr>
          </a:p>
          <a:p>
            <a:pPr algn="r" rtl="1" eaLnBrk="1" hangingPunct="1">
              <a:buFontTx/>
              <a:buNone/>
            </a:pPr>
            <a:r>
              <a:rPr lang="en-US" altLang="en-US" sz="2800">
                <a:cs typeface="Nazanin" pitchFamily="2" charset="0"/>
              </a:rPr>
              <a:t>    </a:t>
            </a:r>
            <a:r>
              <a:rPr lang="fa-IR" altLang="en-US" sz="2800">
                <a:cs typeface="Nazanin" pitchFamily="2" charset="0"/>
              </a:rPr>
              <a:t>مدل سازي                        </a:t>
            </a:r>
            <a:r>
              <a:rPr lang="en-US" altLang="en-US" sz="2800">
                <a:cs typeface="Nazanin" pitchFamily="2" charset="0"/>
              </a:rPr>
              <a:t>Model Formulation</a:t>
            </a:r>
          </a:p>
          <a:p>
            <a:pPr algn="r" rtl="1" eaLnBrk="1" hangingPunct="1"/>
            <a:endParaRPr lang="en-US" altLang="en-US" sz="2800">
              <a:cs typeface="Nazanin" pitchFamily="2"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ar-SA" altLang="en-US" sz="4000">
                <a:cs typeface="Nazanin" pitchFamily="2" charset="0"/>
              </a:rPr>
              <a:t>جواب بهينه چند گانه </a:t>
            </a:r>
            <a:br>
              <a:rPr lang="ar-SA" altLang="en-US" sz="4000">
                <a:cs typeface="Nazanin" pitchFamily="2" charset="0"/>
              </a:rPr>
            </a:br>
            <a:br>
              <a:rPr lang="ar-SA" altLang="en-US" sz="4000">
                <a:cs typeface="Nazanin" pitchFamily="2" charset="0"/>
              </a:rPr>
            </a:br>
            <a:endParaRPr lang="en-US" altLang="en-US" sz="4000">
              <a:cs typeface="Nazanin" pitchFamily="2" charset="0"/>
            </a:endParaRPr>
          </a:p>
        </p:txBody>
      </p:sp>
      <p:sp>
        <p:nvSpPr>
          <p:cNvPr id="186371" name="Rectangle 6"/>
          <p:cNvSpPr>
            <a:spLocks noGrp="1" noChangeArrowheads="1"/>
          </p:cNvSpPr>
          <p:nvPr>
            <p:ph idx="1"/>
          </p:nvPr>
        </p:nvSpPr>
        <p:spPr/>
        <p:txBody>
          <a:bodyPr/>
          <a:lstStyle/>
          <a:p>
            <a:pPr eaLnBrk="1" hangingPunct="1">
              <a:buFontTx/>
              <a:buNone/>
            </a:pPr>
            <a:r>
              <a:rPr lang="fa-IR" altLang="en-US"/>
              <a:t>مثال                                                               </a:t>
            </a:r>
            <a:endParaRPr lang="en-US" altLang="en-US"/>
          </a:p>
          <a:p>
            <a:pPr eaLnBrk="1" hangingPunct="1">
              <a:buFontTx/>
              <a:buNone/>
            </a:pPr>
            <a:endParaRPr lang="en-US" altLang="en-US"/>
          </a:p>
          <a:p>
            <a:pPr eaLnBrk="1" hangingPunct="1">
              <a:buFontTx/>
              <a:buNone/>
            </a:pPr>
            <a:r>
              <a:rPr lang="en-US" altLang="en-US"/>
              <a:t>Max Z=40X1+30X2</a:t>
            </a:r>
          </a:p>
          <a:p>
            <a:pPr eaLnBrk="1" hangingPunct="1">
              <a:buFontTx/>
              <a:buNone/>
            </a:pPr>
            <a:r>
              <a:rPr lang="en-US" altLang="en-US"/>
              <a:t>S</a:t>
            </a:r>
            <a:r>
              <a:rPr lang="fa-IR" altLang="en-US"/>
              <a:t> </a:t>
            </a:r>
            <a:r>
              <a:rPr lang="en-US" altLang="en-US"/>
              <a:t>.to:</a:t>
            </a:r>
          </a:p>
          <a:p>
            <a:pPr eaLnBrk="1" hangingPunct="1">
              <a:buFontTx/>
              <a:buNone/>
            </a:pPr>
            <a:r>
              <a:rPr lang="en-US" altLang="en-US"/>
              <a:t>              X1+2X2&lt;40</a:t>
            </a:r>
          </a:p>
          <a:p>
            <a:pPr eaLnBrk="1" hangingPunct="1">
              <a:buFontTx/>
              <a:buNone/>
            </a:pPr>
            <a:r>
              <a:rPr lang="en-US" altLang="en-US"/>
              <a:t>            4X1+3X2&lt;120</a:t>
            </a:r>
          </a:p>
          <a:p>
            <a:pPr eaLnBrk="1" hangingPunct="1">
              <a:buFontTx/>
              <a:buNone/>
            </a:pPr>
            <a:r>
              <a:rPr lang="en-US" altLang="en-US"/>
              <a:t>              X1,X2&gt;0</a:t>
            </a:r>
          </a:p>
        </p:txBody>
      </p:sp>
      <p:sp>
        <p:nvSpPr>
          <p:cNvPr id="186372" name="Line 7"/>
          <p:cNvSpPr>
            <a:spLocks noChangeShapeType="1"/>
          </p:cNvSpPr>
          <p:nvPr/>
        </p:nvSpPr>
        <p:spPr bwMode="auto">
          <a:xfrm>
            <a:off x="3635375" y="4365625"/>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373" name="Line 8"/>
          <p:cNvSpPr>
            <a:spLocks noChangeShapeType="1"/>
          </p:cNvSpPr>
          <p:nvPr/>
        </p:nvSpPr>
        <p:spPr bwMode="auto">
          <a:xfrm>
            <a:off x="3635375" y="494188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374" name="Line 9"/>
          <p:cNvSpPr>
            <a:spLocks noChangeShapeType="1"/>
          </p:cNvSpPr>
          <p:nvPr/>
        </p:nvSpPr>
        <p:spPr bwMode="auto">
          <a:xfrm>
            <a:off x="3203575" y="5589588"/>
            <a:ext cx="288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46"/>
          <p:cNvSpPr>
            <a:spLocks noGrp="1" noChangeArrowheads="1"/>
          </p:cNvSpPr>
          <p:nvPr>
            <p:ph type="title"/>
          </p:nvPr>
        </p:nvSpPr>
        <p:spPr/>
        <p:txBody>
          <a:bodyPr/>
          <a:lstStyle/>
          <a:p>
            <a:pPr eaLnBrk="1" hangingPunct="1"/>
            <a:r>
              <a:rPr lang="fa-IR" altLang="en-US">
                <a:cs typeface="Nazanin" pitchFamily="2" charset="0"/>
              </a:rPr>
              <a:t>حل مثال</a:t>
            </a:r>
            <a:endParaRPr lang="en-US" altLang="en-US">
              <a:cs typeface="Nazanin" pitchFamily="2" charset="0"/>
            </a:endParaRPr>
          </a:p>
        </p:txBody>
      </p:sp>
      <p:graphicFrame>
        <p:nvGraphicFramePr>
          <p:cNvPr id="252983" name="Group 55"/>
          <p:cNvGraphicFramePr>
            <a:graphicFrameLocks noGrp="1"/>
          </p:cNvGraphicFramePr>
          <p:nvPr>
            <p:ph sz="half" idx="2"/>
          </p:nvPr>
        </p:nvGraphicFramePr>
        <p:xfrm>
          <a:off x="611188" y="2060575"/>
          <a:ext cx="8075612" cy="3765550"/>
        </p:xfrm>
        <a:graphic>
          <a:graphicData uri="http://schemas.openxmlformats.org/drawingml/2006/table">
            <a:tbl>
              <a:tblPr/>
              <a:tblGrid>
                <a:gridCol w="1873250">
                  <a:extLst>
                    <a:ext uri="{9D8B030D-6E8A-4147-A177-3AD203B41FA5}">
                      <a16:colId xmlns:a16="http://schemas.microsoft.com/office/drawing/2014/main" val="20000"/>
                    </a:ext>
                  </a:extLst>
                </a:gridCol>
                <a:gridCol w="4175125">
                  <a:extLst>
                    <a:ext uri="{9D8B030D-6E8A-4147-A177-3AD203B41FA5}">
                      <a16:colId xmlns:a16="http://schemas.microsoft.com/office/drawing/2014/main" val="20001"/>
                    </a:ext>
                  </a:extLst>
                </a:gridCol>
                <a:gridCol w="2027237">
                  <a:extLst>
                    <a:ext uri="{9D8B030D-6E8A-4147-A177-3AD203B41FA5}">
                      <a16:colId xmlns:a16="http://schemas.microsoft.com/office/drawing/2014/main" val="20002"/>
                    </a:ext>
                  </a:extLst>
                </a:gridCol>
              </a:tblGrid>
              <a:tr h="94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متغيرهاي اساسي</a:t>
                      </a:r>
                      <a:endParaRPr kumimoji="0" lang="en-US" sz="2800" b="0" i="0" u="none" strike="noStrike" cap="none" normalizeH="0" baseline="0">
                        <a:ln>
                          <a:noFill/>
                        </a:ln>
                        <a:solidFill>
                          <a:schemeClr val="tx1"/>
                        </a:solidFill>
                        <a:effectLst/>
                        <a:latin typeface="Arial" charset="0"/>
                        <a:cs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        X1     X2          S1       S2</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مقادير سمت راست</a:t>
                      </a:r>
                      <a:endParaRPr kumimoji="0" lang="en-US" sz="2800" b="0" i="0" u="none" strike="noStrike" cap="none" normalizeH="0" baseline="0">
                        <a:ln>
                          <a:noFill/>
                        </a:ln>
                        <a:solidFill>
                          <a:schemeClr val="tx1"/>
                        </a:solidFill>
                        <a:effectLst/>
                        <a:latin typeface="Arial" charset="0"/>
                        <a:cs typeface="Arial"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095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S2</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   -40    -30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0          1        2           1          0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4 *      3           0          1</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40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120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11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X1</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    0        0           0         10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5/4         1        -1/4</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¾           0         1/4</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5"/>
          <p:cNvSpPr>
            <a:spLocks noGrp="1" noChangeArrowheads="1"/>
          </p:cNvSpPr>
          <p:nvPr>
            <p:ph type="title"/>
          </p:nvPr>
        </p:nvSpPr>
        <p:spPr/>
        <p:txBody>
          <a:bodyPr/>
          <a:lstStyle/>
          <a:p>
            <a:pPr eaLnBrk="1" hangingPunct="1"/>
            <a:r>
              <a:rPr lang="fa-IR" altLang="en-US" sz="2800" b="1">
                <a:cs typeface="Nazanin" pitchFamily="2" charset="0"/>
              </a:rPr>
              <a:t>تابلوي بعدي</a:t>
            </a:r>
            <a:endParaRPr lang="en-US" altLang="en-US" sz="2800" b="1">
              <a:cs typeface="Nazanin" pitchFamily="2" charset="0"/>
            </a:endParaRPr>
          </a:p>
        </p:txBody>
      </p:sp>
      <p:graphicFrame>
        <p:nvGraphicFramePr>
          <p:cNvPr id="253983" name="Group 31"/>
          <p:cNvGraphicFramePr>
            <a:graphicFrameLocks noGrp="1"/>
          </p:cNvGraphicFramePr>
          <p:nvPr>
            <p:ph sz="half" idx="2"/>
          </p:nvPr>
        </p:nvGraphicFramePr>
        <p:xfrm>
          <a:off x="971550" y="3141663"/>
          <a:ext cx="7138988" cy="2400300"/>
        </p:xfrm>
        <a:graphic>
          <a:graphicData uri="http://schemas.openxmlformats.org/drawingml/2006/table">
            <a:tbl>
              <a:tblPr/>
              <a:tblGrid>
                <a:gridCol w="1800225">
                  <a:extLst>
                    <a:ext uri="{9D8B030D-6E8A-4147-A177-3AD203B41FA5}">
                      <a16:colId xmlns:a16="http://schemas.microsoft.com/office/drawing/2014/main" val="20000"/>
                    </a:ext>
                  </a:extLst>
                </a:gridCol>
                <a:gridCol w="3240088">
                  <a:extLst>
                    <a:ext uri="{9D8B030D-6E8A-4147-A177-3AD203B41FA5}">
                      <a16:colId xmlns:a16="http://schemas.microsoft.com/office/drawing/2014/main" val="20001"/>
                    </a:ext>
                  </a:extLst>
                </a:gridCol>
                <a:gridCol w="2098675">
                  <a:extLst>
                    <a:ext uri="{9D8B030D-6E8A-4147-A177-3AD203B41FA5}">
                      <a16:colId xmlns:a16="http://schemas.microsoft.com/office/drawing/2014/main" val="20002"/>
                    </a:ext>
                  </a:extLst>
                </a:gridCol>
              </a:tblGrid>
              <a:tr h="9447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متغيرهاي اساسي</a:t>
                      </a:r>
                      <a:endParaRPr kumimoji="0" lang="en-US" sz="2800" b="0" i="0" u="none" strike="noStrike" cap="none" normalizeH="0" baseline="0">
                        <a:ln>
                          <a:noFill/>
                        </a:ln>
                        <a:solidFill>
                          <a:schemeClr val="tx1"/>
                        </a:solidFill>
                        <a:effectLst/>
                        <a:latin typeface="Arial"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        X1   X2   S1</a:t>
                      </a:r>
                      <a:r>
                        <a:rPr kumimoji="0" lang="en-US" sz="2800" b="0" i="0" u="none" strike="noStrike" cap="none" normalizeH="0" baseline="0">
                          <a:ln>
                            <a:noFill/>
                          </a:ln>
                          <a:solidFill>
                            <a:schemeClr val="tx1"/>
                          </a:solidFill>
                          <a:effectLst/>
                          <a:latin typeface="Arial" charset="0"/>
                          <a:cs typeface="Arial" charset="0"/>
                        </a:rPr>
                        <a:t>   </a:t>
                      </a:r>
                      <a:r>
                        <a:rPr kumimoji="0" lang="en-US" sz="2000" b="0" i="0" u="none" strike="noStrike" cap="none" normalizeH="0" baseline="0">
                          <a:ln>
                            <a:noFill/>
                          </a:ln>
                          <a:solidFill>
                            <a:schemeClr val="tx1"/>
                          </a:solidFill>
                          <a:effectLst/>
                          <a:latin typeface="Arial" charset="0"/>
                          <a:cs typeface="Arial" charset="0"/>
                        </a:rPr>
                        <a:t>S2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مقادير سمت راست</a:t>
                      </a:r>
                      <a:endParaRPr kumimoji="0" lang="en-US" sz="2800" b="0" i="0" u="none" strike="noStrike" cap="none" normalizeH="0" baseline="0">
                        <a:ln>
                          <a:noFill/>
                        </a:ln>
                        <a:solidFill>
                          <a:schemeClr val="tx1"/>
                        </a:solidFill>
                        <a:effectLst/>
                        <a:latin typeface="Arial" charset="0"/>
                        <a:cs typeface="Arial"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555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   0       0     0       10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    4/5    -1/5</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-3/5    2/5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24</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8433" name="Line 32"/>
          <p:cNvSpPr>
            <a:spLocks noChangeShapeType="1"/>
          </p:cNvSpPr>
          <p:nvPr/>
        </p:nvSpPr>
        <p:spPr bwMode="auto">
          <a:xfrm flipH="1">
            <a:off x="4716463" y="44370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434" name="Line 34"/>
          <p:cNvSpPr>
            <a:spLocks noChangeShapeType="1"/>
          </p:cNvSpPr>
          <p:nvPr/>
        </p:nvSpPr>
        <p:spPr bwMode="auto">
          <a:xfrm flipV="1">
            <a:off x="4716463" y="4076700"/>
            <a:ext cx="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435" name="Line 35"/>
          <p:cNvSpPr>
            <a:spLocks noChangeShapeType="1"/>
          </p:cNvSpPr>
          <p:nvPr/>
        </p:nvSpPr>
        <p:spPr bwMode="auto">
          <a:xfrm>
            <a:off x="4716463" y="41497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436" name="Line 37"/>
          <p:cNvSpPr>
            <a:spLocks noChangeShapeType="1"/>
          </p:cNvSpPr>
          <p:nvPr/>
        </p:nvSpPr>
        <p:spPr bwMode="auto">
          <a:xfrm>
            <a:off x="4932363" y="4149725"/>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fa-IR" altLang="en-US">
                <a:cs typeface="Nazanin" pitchFamily="2" charset="0"/>
              </a:rPr>
              <a:t>نتيجه</a:t>
            </a:r>
            <a:endParaRPr lang="en-US" altLang="en-US">
              <a:cs typeface="Nazanin" pitchFamily="2" charset="0"/>
            </a:endParaRPr>
          </a:p>
        </p:txBody>
      </p:sp>
      <p:sp>
        <p:nvSpPr>
          <p:cNvPr id="189443" name="Rectangle 3"/>
          <p:cNvSpPr>
            <a:spLocks noGrp="1" noChangeArrowheads="1"/>
          </p:cNvSpPr>
          <p:nvPr>
            <p:ph type="body" idx="1"/>
          </p:nvPr>
        </p:nvSpPr>
        <p:spPr/>
        <p:txBody>
          <a:bodyPr/>
          <a:lstStyle/>
          <a:p>
            <a:pPr algn="r" rtl="1" eaLnBrk="1" hangingPunct="1"/>
            <a:r>
              <a:rPr lang="ar-SA" altLang="en-US" i="1">
                <a:cs typeface="Nazanin" pitchFamily="2" charset="0"/>
              </a:rPr>
              <a:t>تابلوي دوم بهينه است زيرا هيچ عدد منفي در سط</a:t>
            </a:r>
            <a:r>
              <a:rPr lang="fa-IR" altLang="en-US" i="1">
                <a:cs typeface="Nazanin" pitchFamily="2" charset="0"/>
              </a:rPr>
              <a:t>ر</a:t>
            </a:r>
            <a:r>
              <a:rPr lang="en-US" altLang="en-US" i="1">
                <a:cs typeface="Nazanin" pitchFamily="2" charset="0"/>
              </a:rPr>
              <a:t>Z </a:t>
            </a:r>
            <a:r>
              <a:rPr lang="ar-SA" altLang="en-US" i="1">
                <a:cs typeface="Nazanin" pitchFamily="2" charset="0"/>
              </a:rPr>
              <a:t> وجود ندارد </a:t>
            </a:r>
          </a:p>
          <a:p>
            <a:pPr algn="r" rtl="1" eaLnBrk="1" hangingPunct="1"/>
            <a:r>
              <a:rPr lang="ar-SA" altLang="en-US" i="1">
                <a:cs typeface="Nazanin" pitchFamily="2" charset="0"/>
              </a:rPr>
              <a:t>سطر </a:t>
            </a:r>
            <a:r>
              <a:rPr lang="en-US" altLang="en-US" i="1">
                <a:cs typeface="Nazanin" pitchFamily="2" charset="0"/>
              </a:rPr>
              <a:t>z </a:t>
            </a:r>
            <a:r>
              <a:rPr lang="ar-SA" altLang="en-US" i="1">
                <a:cs typeface="Nazanin" pitchFamily="2" charset="0"/>
              </a:rPr>
              <a:t> تابلو با شرايط معمول سيمپلکس متفاوت است .</a:t>
            </a:r>
          </a:p>
          <a:p>
            <a:pPr algn="r" rtl="1" eaLnBrk="1" hangingPunct="1"/>
            <a:r>
              <a:rPr lang="ar-SA" altLang="en-US" i="1">
                <a:cs typeface="Nazanin" pitchFamily="2" charset="0"/>
              </a:rPr>
              <a:t>در اين سطر ضريب متغير تقسيم </a:t>
            </a:r>
            <a:r>
              <a:rPr lang="en-US" altLang="en-US" i="1">
                <a:cs typeface="Nazanin" pitchFamily="2" charset="0"/>
              </a:rPr>
              <a:t>x</a:t>
            </a:r>
            <a:r>
              <a:rPr lang="ar-SA" altLang="en-US" i="1">
                <a:cs typeface="Nazanin" pitchFamily="2" charset="0"/>
              </a:rPr>
              <a:t>٢</a:t>
            </a:r>
            <a:r>
              <a:rPr lang="en-US" altLang="en-US" i="1">
                <a:cs typeface="Nazanin" pitchFamily="2" charset="0"/>
              </a:rPr>
              <a:t> </a:t>
            </a:r>
            <a:r>
              <a:rPr lang="ar-SA" altLang="en-US" i="1">
                <a:cs typeface="Nazanin" pitchFamily="2" charset="0"/>
              </a:rPr>
              <a:t> که غير اساسي است صفر مي باشد يعني ورود </a:t>
            </a:r>
            <a:r>
              <a:rPr lang="en-US" altLang="en-US" i="1">
                <a:cs typeface="Nazanin" pitchFamily="2" charset="0"/>
              </a:rPr>
              <a:t>x</a:t>
            </a:r>
            <a:r>
              <a:rPr lang="ar-SA" altLang="en-US" i="1">
                <a:cs typeface="Nazanin" pitchFamily="2" charset="0"/>
              </a:rPr>
              <a:t>٢ به پايه هيچ تاثيري در ارزش </a:t>
            </a:r>
            <a:r>
              <a:rPr lang="en-US" altLang="en-US" i="1">
                <a:cs typeface="Nazanin" pitchFamily="2" charset="0"/>
              </a:rPr>
              <a:t>z</a:t>
            </a:r>
            <a:r>
              <a:rPr lang="ar-SA" altLang="en-US" i="1">
                <a:cs typeface="Nazanin" pitchFamily="2" charset="0"/>
              </a:rPr>
              <a:t> نخواهد داشت . پس مسئله چند جواب بهينه با مقادير </a:t>
            </a:r>
            <a:r>
              <a:rPr lang="en-US" altLang="en-US" i="1">
                <a:cs typeface="Nazanin" pitchFamily="2" charset="0"/>
              </a:rPr>
              <a:t>z</a:t>
            </a:r>
            <a:r>
              <a:rPr lang="ar-SA" altLang="en-US" i="1">
                <a:cs typeface="Nazanin" pitchFamily="2" charset="0"/>
              </a:rPr>
              <a:t> برابر خواهد داشت </a:t>
            </a:r>
          </a:p>
          <a:p>
            <a:pPr algn="r" rtl="1" eaLnBrk="1" hangingPunct="1"/>
            <a:r>
              <a:rPr lang="ar-SA" altLang="en-US" i="1">
                <a:cs typeface="Nazanin" pitchFamily="2" charset="0"/>
              </a:rPr>
              <a:t>يعني جواب بهينه چند گانه</a:t>
            </a:r>
            <a:r>
              <a:rPr lang="ar-SA" altLang="en-US">
                <a:cs typeface="Nazanin" pitchFamily="2" charset="0"/>
              </a:rPr>
              <a:t> </a:t>
            </a:r>
            <a:endParaRPr lang="en-US" altLang="en-US">
              <a:cs typeface="Nazanin" pitchFamily="2"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ar-SA" altLang="en-US">
                <a:cs typeface="Nazanin" pitchFamily="2" charset="0"/>
              </a:rPr>
              <a:t>٢) </a:t>
            </a:r>
            <a:r>
              <a:rPr lang="ar-SA" altLang="en-US" sz="2800" b="1">
                <a:cs typeface="Nazanin" pitchFamily="2" charset="0"/>
              </a:rPr>
              <a:t>فاقد ناحيه جواب</a:t>
            </a:r>
            <a:r>
              <a:rPr lang="ar-SA" altLang="en-US">
                <a:cs typeface="Nazanin" pitchFamily="2" charset="0"/>
              </a:rPr>
              <a:t> </a:t>
            </a:r>
            <a:endParaRPr lang="en-US" altLang="en-US">
              <a:cs typeface="Nazanin" pitchFamily="2" charset="0"/>
            </a:endParaRPr>
          </a:p>
        </p:txBody>
      </p:sp>
      <p:sp>
        <p:nvSpPr>
          <p:cNvPr id="190467" name="Rectangle 6"/>
          <p:cNvSpPr>
            <a:spLocks noGrp="1" noChangeArrowheads="1"/>
          </p:cNvSpPr>
          <p:nvPr>
            <p:ph idx="1"/>
          </p:nvPr>
        </p:nvSpPr>
        <p:spPr/>
        <p:txBody>
          <a:bodyPr/>
          <a:lstStyle/>
          <a:p>
            <a:pPr eaLnBrk="1" hangingPunct="1">
              <a:buFontTx/>
              <a:buNone/>
            </a:pPr>
            <a:endParaRPr lang="en-US" altLang="en-US"/>
          </a:p>
          <a:p>
            <a:pPr eaLnBrk="1" hangingPunct="1">
              <a:buFontTx/>
              <a:buNone/>
            </a:pPr>
            <a:r>
              <a:rPr lang="fa-IR" altLang="en-US"/>
              <a:t>مثال                                                             </a:t>
            </a:r>
            <a:endParaRPr lang="en-US" altLang="en-US"/>
          </a:p>
          <a:p>
            <a:pPr eaLnBrk="1" hangingPunct="1">
              <a:buFontTx/>
              <a:buNone/>
            </a:pPr>
            <a:r>
              <a:rPr lang="en-US" altLang="en-US"/>
              <a:t>Max Z=5X1+3X2</a:t>
            </a:r>
            <a:r>
              <a:rPr lang="fa-IR" altLang="en-US"/>
              <a:t> </a:t>
            </a:r>
            <a:endParaRPr lang="en-US" altLang="en-US"/>
          </a:p>
          <a:p>
            <a:pPr eaLnBrk="1" hangingPunct="1">
              <a:buFontTx/>
              <a:buNone/>
            </a:pPr>
            <a:r>
              <a:rPr lang="en-US" altLang="en-US"/>
              <a:t>  s.</a:t>
            </a:r>
            <a:r>
              <a:rPr lang="fa-IR" altLang="en-US"/>
              <a:t> </a:t>
            </a:r>
            <a:r>
              <a:rPr lang="en-US" altLang="en-US"/>
              <a:t>to:</a:t>
            </a:r>
          </a:p>
          <a:p>
            <a:pPr eaLnBrk="1" hangingPunct="1">
              <a:buFontTx/>
              <a:buNone/>
            </a:pPr>
            <a:r>
              <a:rPr lang="en-US" altLang="en-US"/>
              <a:t>           4X1+2X2&lt;8</a:t>
            </a:r>
          </a:p>
          <a:p>
            <a:pPr eaLnBrk="1" hangingPunct="1">
              <a:buFontTx/>
              <a:buNone/>
            </a:pPr>
            <a:r>
              <a:rPr lang="en-US" altLang="en-US"/>
              <a:t>             X1         &gt;4</a:t>
            </a:r>
          </a:p>
          <a:p>
            <a:pPr eaLnBrk="1" hangingPunct="1">
              <a:buFontTx/>
              <a:buNone/>
            </a:pPr>
            <a:r>
              <a:rPr lang="en-US" altLang="en-US"/>
              <a:t>                     X2 &gt;6</a:t>
            </a:r>
          </a:p>
          <a:p>
            <a:pPr eaLnBrk="1" hangingPunct="1">
              <a:buFontTx/>
              <a:buNone/>
            </a:pPr>
            <a:r>
              <a:rPr lang="en-US" altLang="en-US"/>
              <a:t>            X1,X2&gt;0</a:t>
            </a:r>
          </a:p>
        </p:txBody>
      </p:sp>
      <p:sp>
        <p:nvSpPr>
          <p:cNvPr id="190468" name="Line 7"/>
          <p:cNvSpPr>
            <a:spLocks noChangeShapeType="1"/>
          </p:cNvSpPr>
          <p:nvPr/>
        </p:nvSpPr>
        <p:spPr bwMode="auto">
          <a:xfrm>
            <a:off x="3492500" y="4437063"/>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69" name="Line 8"/>
          <p:cNvSpPr>
            <a:spLocks noChangeShapeType="1"/>
          </p:cNvSpPr>
          <p:nvPr/>
        </p:nvSpPr>
        <p:spPr bwMode="auto">
          <a:xfrm>
            <a:off x="3492500" y="5013325"/>
            <a:ext cx="358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70" name="Line 9"/>
          <p:cNvSpPr>
            <a:spLocks noChangeShapeType="1"/>
          </p:cNvSpPr>
          <p:nvPr/>
        </p:nvSpPr>
        <p:spPr bwMode="auto">
          <a:xfrm>
            <a:off x="3492500" y="5589588"/>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0471" name="Line 10"/>
          <p:cNvSpPr>
            <a:spLocks noChangeShapeType="1"/>
          </p:cNvSpPr>
          <p:nvPr/>
        </p:nvSpPr>
        <p:spPr bwMode="auto">
          <a:xfrm>
            <a:off x="2987675" y="616585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5"/>
          <p:cNvSpPr>
            <a:spLocks noGrp="1" noChangeArrowheads="1"/>
          </p:cNvSpPr>
          <p:nvPr>
            <p:ph type="title"/>
          </p:nvPr>
        </p:nvSpPr>
        <p:spPr/>
        <p:txBody>
          <a:bodyPr/>
          <a:lstStyle/>
          <a:p>
            <a:pPr eaLnBrk="1" hangingPunct="1"/>
            <a:r>
              <a:rPr lang="fa-IR" altLang="en-US">
                <a:cs typeface="Nazanin" pitchFamily="2" charset="0"/>
              </a:rPr>
              <a:t> </a:t>
            </a:r>
            <a:r>
              <a:rPr lang="fa-IR" altLang="en-US" sz="2800" b="1">
                <a:cs typeface="Nazanin" pitchFamily="2" charset="0"/>
              </a:rPr>
              <a:t>فرم استاندارد</a:t>
            </a:r>
            <a:endParaRPr lang="en-US" altLang="en-US" sz="2800" b="1">
              <a:cs typeface="Nazanin" pitchFamily="2" charset="0"/>
            </a:endParaRPr>
          </a:p>
        </p:txBody>
      </p:sp>
      <p:sp>
        <p:nvSpPr>
          <p:cNvPr id="191491" name="Rectangle 7"/>
          <p:cNvSpPr>
            <a:spLocks noGrp="1" noChangeArrowheads="1"/>
          </p:cNvSpPr>
          <p:nvPr>
            <p:ph idx="1"/>
          </p:nvPr>
        </p:nvSpPr>
        <p:spPr/>
        <p:txBody>
          <a:bodyPr/>
          <a:lstStyle/>
          <a:p>
            <a:pPr eaLnBrk="1" hangingPunct="1">
              <a:buFontTx/>
              <a:buNone/>
            </a:pPr>
            <a:endParaRPr lang="en-US" altLang="en-US"/>
          </a:p>
          <a:p>
            <a:pPr eaLnBrk="1" hangingPunct="1">
              <a:buFontTx/>
              <a:buNone/>
            </a:pPr>
            <a:endParaRPr lang="en-US" altLang="en-US"/>
          </a:p>
          <a:p>
            <a:pPr eaLnBrk="1" hangingPunct="1">
              <a:buFontTx/>
              <a:buNone/>
            </a:pPr>
            <a:r>
              <a:rPr lang="en-US" altLang="en-US"/>
              <a:t>Max Z=5X1+3X2-MR2-MR3</a:t>
            </a:r>
          </a:p>
          <a:p>
            <a:pPr eaLnBrk="1" hangingPunct="1">
              <a:buFontTx/>
              <a:buNone/>
            </a:pPr>
            <a:r>
              <a:rPr lang="en-US" altLang="en-US"/>
              <a:t>S</a:t>
            </a:r>
            <a:r>
              <a:rPr lang="fa-IR" altLang="en-US"/>
              <a:t> </a:t>
            </a:r>
            <a:r>
              <a:rPr lang="en-US" altLang="en-US"/>
              <a:t>.to:</a:t>
            </a:r>
          </a:p>
          <a:p>
            <a:pPr eaLnBrk="1" hangingPunct="1">
              <a:buFontTx/>
              <a:buNone/>
            </a:pPr>
            <a:r>
              <a:rPr lang="en-US" altLang="en-US"/>
              <a:t>           4X1+2X2+S1=8</a:t>
            </a:r>
          </a:p>
          <a:p>
            <a:pPr eaLnBrk="1" hangingPunct="1">
              <a:buFontTx/>
              <a:buNone/>
            </a:pPr>
            <a:r>
              <a:rPr lang="en-US" altLang="en-US"/>
              <a:t>            X1-S2+R2    =4</a:t>
            </a:r>
          </a:p>
          <a:p>
            <a:pPr eaLnBrk="1" hangingPunct="1">
              <a:buFontTx/>
              <a:buNone/>
            </a:pPr>
            <a:r>
              <a:rPr lang="en-US" altLang="en-US"/>
              <a:t>                X2-S3+R3=6</a:t>
            </a:r>
          </a:p>
          <a:p>
            <a:pPr eaLnBrk="1" hangingPunct="1">
              <a:buFontTx/>
              <a:buNone/>
            </a:pPr>
            <a:r>
              <a:rPr lang="en-US" altLang="en-US"/>
              <a:t>X1,X2,S1,S2,S3,R2,R3&gt;0</a:t>
            </a:r>
          </a:p>
        </p:txBody>
      </p:sp>
      <p:sp>
        <p:nvSpPr>
          <p:cNvPr id="191492" name="Line 8"/>
          <p:cNvSpPr>
            <a:spLocks noChangeShapeType="1"/>
          </p:cNvSpPr>
          <p:nvPr/>
        </p:nvSpPr>
        <p:spPr bwMode="auto">
          <a:xfrm>
            <a:off x="4787900" y="616585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3"/>
          <p:cNvSpPr>
            <a:spLocks noGrp="1" noChangeArrowheads="1"/>
          </p:cNvSpPr>
          <p:nvPr>
            <p:ph type="title"/>
          </p:nvPr>
        </p:nvSpPr>
        <p:spPr/>
        <p:txBody>
          <a:bodyPr/>
          <a:lstStyle/>
          <a:p>
            <a:pPr eaLnBrk="1" hangingPunct="1"/>
            <a:r>
              <a:rPr lang="fa-IR" altLang="en-US">
                <a:cs typeface="Nazanin" pitchFamily="2" charset="0"/>
              </a:rPr>
              <a:t>حل</a:t>
            </a:r>
            <a:endParaRPr lang="en-US" altLang="en-US">
              <a:cs typeface="Nazanin" pitchFamily="2" charset="0"/>
            </a:endParaRPr>
          </a:p>
        </p:txBody>
      </p:sp>
      <p:graphicFrame>
        <p:nvGraphicFramePr>
          <p:cNvPr id="634934" name="Group 54"/>
          <p:cNvGraphicFramePr>
            <a:graphicFrameLocks noGrp="1"/>
          </p:cNvGraphicFramePr>
          <p:nvPr>
            <p:ph sz="half" idx="2"/>
          </p:nvPr>
        </p:nvGraphicFramePr>
        <p:xfrm>
          <a:off x="323850" y="2492375"/>
          <a:ext cx="8424863" cy="4070350"/>
        </p:xfrm>
        <a:graphic>
          <a:graphicData uri="http://schemas.openxmlformats.org/drawingml/2006/table">
            <a:tbl>
              <a:tblPr/>
              <a:tblGrid>
                <a:gridCol w="1079500">
                  <a:extLst>
                    <a:ext uri="{9D8B030D-6E8A-4147-A177-3AD203B41FA5}">
                      <a16:colId xmlns:a16="http://schemas.microsoft.com/office/drawing/2014/main" val="20000"/>
                    </a:ext>
                  </a:extLst>
                </a:gridCol>
                <a:gridCol w="6119813">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tblGrid>
              <a:tr h="7010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متغيرهاي اساسي</a:t>
                      </a:r>
                      <a:endParaRPr kumimoji="0" lang="en-US" sz="2000" b="0" i="0" u="none" strike="noStrike" cap="none" normalizeH="0" baseline="0">
                        <a:ln>
                          <a:noFill/>
                        </a:ln>
                        <a:solidFill>
                          <a:schemeClr val="tx1"/>
                        </a:solidFill>
                        <a:effectLst/>
                        <a:latin typeface="Arial" charset="0"/>
                        <a:cs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Z       X1       X2       S1      S2    R2  S3   R3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مقادير سمت راست</a:t>
                      </a:r>
                      <a:endParaRPr kumimoji="0" lang="en-US" sz="2000" b="0" i="0" u="none" strike="noStrike" cap="none" normalizeH="0" baseline="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98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R3</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    -5            -3          0           0        M     0       M</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0          4              2          1           0         0     0       0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0           -1        1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          0           0         0     -1      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endParaRPr kumimoji="0" lang="en-US" sz="2800" b="0" i="0" u="none" strike="noStrike" cap="none" normalizeH="0" baseline="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5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R3</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-5-M        -3-M         0           M        0     M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4 *            2          1           0         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0           -1        1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          0           0         0     -1      1</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t>
                      </a:r>
                      <a:r>
                        <a:rPr kumimoji="0" lang="en-US" sz="2000" b="0" i="0" u="none" strike="noStrike" cap="none" normalizeH="0" baseline="0">
                          <a:ln>
                            <a:noFill/>
                          </a:ln>
                          <a:solidFill>
                            <a:schemeClr val="tx1"/>
                          </a:solidFill>
                          <a:effectLst/>
                          <a:latin typeface="Arial" charset="0"/>
                          <a:cs typeface="Arial" charset="0"/>
                        </a:rPr>
                        <a:t>10M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endParaRPr kumimoji="0" lang="en-US" sz="2800" b="0" i="0" u="none" strike="noStrike" cap="none" normalizeH="0" baseline="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2"/>
          <p:cNvSpPr>
            <a:spLocks noGrp="1" noChangeArrowheads="1"/>
          </p:cNvSpPr>
          <p:nvPr>
            <p:ph type="title"/>
          </p:nvPr>
        </p:nvSpPr>
        <p:spPr/>
        <p:txBody>
          <a:bodyPr/>
          <a:lstStyle/>
          <a:p>
            <a:pPr eaLnBrk="1" hangingPunct="1"/>
            <a:r>
              <a:rPr lang="fa-IR" altLang="en-US">
                <a:cs typeface="Nazanin" pitchFamily="2" charset="0"/>
              </a:rPr>
              <a:t>ادامه حل</a:t>
            </a:r>
            <a:endParaRPr lang="en-US" altLang="en-US">
              <a:cs typeface="Nazanin" pitchFamily="2" charset="0"/>
            </a:endParaRPr>
          </a:p>
        </p:txBody>
      </p:sp>
      <p:graphicFrame>
        <p:nvGraphicFramePr>
          <p:cNvPr id="636960" name="Group 32"/>
          <p:cNvGraphicFramePr>
            <a:graphicFrameLocks noGrp="1"/>
          </p:cNvGraphicFramePr>
          <p:nvPr>
            <p:ph sz="half" idx="2"/>
          </p:nvPr>
        </p:nvGraphicFramePr>
        <p:xfrm>
          <a:off x="395288" y="2636838"/>
          <a:ext cx="8507412" cy="4070350"/>
        </p:xfrm>
        <a:graphic>
          <a:graphicData uri="http://schemas.openxmlformats.org/drawingml/2006/table">
            <a:tbl>
              <a:tblPr/>
              <a:tblGrid>
                <a:gridCol w="1090612">
                  <a:extLst>
                    <a:ext uri="{9D8B030D-6E8A-4147-A177-3AD203B41FA5}">
                      <a16:colId xmlns:a16="http://schemas.microsoft.com/office/drawing/2014/main" val="20000"/>
                    </a:ext>
                  </a:extLst>
                </a:gridCol>
                <a:gridCol w="6180138">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tblGrid>
              <a:tr h="7010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متغير هاي اساسي</a:t>
                      </a:r>
                      <a:endParaRPr kumimoji="0" lang="en-US" sz="2000" b="0" i="0" u="none" strike="noStrike" cap="none" normalizeH="0" baseline="0">
                        <a:ln>
                          <a:noFill/>
                        </a:ln>
                        <a:solidFill>
                          <a:schemeClr val="tx1"/>
                        </a:solidFill>
                        <a:effectLst/>
                        <a:latin typeface="Arial" charset="0"/>
                        <a:cs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Z       X1       X2        S1     S2    R2  S3   R3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مقادير سمت راست</a:t>
                      </a:r>
                      <a:endParaRPr kumimoji="0" lang="en-US" sz="2000" b="0" i="0" u="none" strike="noStrike" cap="none" normalizeH="0" baseline="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98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R3</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    0    -1/2-1/2M  5/4+1/4M   M      0       M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½ *           ¼           0      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-1/2         -1/4         -1      1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              0           0       0      -1     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-10-8M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5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R3</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 1+M         0     3/2+1/2M      M       0      M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2          ½              0        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0               -1        1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-2           0        -1/2            0         0      -1     1</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12-6M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ar-SA" altLang="en-US">
                <a:cs typeface="Nazanin" pitchFamily="2" charset="0"/>
              </a:rPr>
              <a:t>٣) </a:t>
            </a:r>
            <a:r>
              <a:rPr lang="ar-SA" altLang="en-US" sz="2800" b="1">
                <a:cs typeface="Nazanin" pitchFamily="2" charset="0"/>
              </a:rPr>
              <a:t>ناحيه جواب بيکران</a:t>
            </a:r>
            <a:r>
              <a:rPr lang="ar-SA" altLang="en-US">
                <a:cs typeface="Nazanin" pitchFamily="2" charset="0"/>
              </a:rPr>
              <a:t> </a:t>
            </a:r>
            <a:endParaRPr lang="en-US" altLang="en-US">
              <a:cs typeface="Nazanin" pitchFamily="2" charset="0"/>
            </a:endParaRPr>
          </a:p>
        </p:txBody>
      </p:sp>
      <p:sp>
        <p:nvSpPr>
          <p:cNvPr id="194563" name="Rectangle 3"/>
          <p:cNvSpPr>
            <a:spLocks noGrp="1" noChangeArrowheads="1"/>
          </p:cNvSpPr>
          <p:nvPr>
            <p:ph type="body" idx="1"/>
          </p:nvPr>
        </p:nvSpPr>
        <p:spPr/>
        <p:txBody>
          <a:bodyPr/>
          <a:lstStyle/>
          <a:p>
            <a:pPr eaLnBrk="1" hangingPunct="1">
              <a:buFontTx/>
              <a:buNone/>
            </a:pPr>
            <a:endParaRPr lang="en-US" altLang="en-US">
              <a:cs typeface="Nazanin" pitchFamily="2" charset="0"/>
            </a:endParaRPr>
          </a:p>
          <a:p>
            <a:pPr eaLnBrk="1" hangingPunct="1">
              <a:buFontTx/>
              <a:buNone/>
            </a:pPr>
            <a:endParaRPr lang="en-US" altLang="en-US">
              <a:cs typeface="Nazanin" pitchFamily="2" charset="0"/>
            </a:endParaRPr>
          </a:p>
          <a:p>
            <a:pPr eaLnBrk="1" hangingPunct="1">
              <a:buFontTx/>
              <a:buNone/>
            </a:pPr>
            <a:r>
              <a:rPr lang="en-US" altLang="en-US">
                <a:cs typeface="Nazanin" pitchFamily="2" charset="0"/>
              </a:rPr>
              <a:t>Max Z= x1+2X3</a:t>
            </a:r>
          </a:p>
          <a:p>
            <a:pPr eaLnBrk="1" hangingPunct="1">
              <a:buFontTx/>
              <a:buNone/>
            </a:pPr>
            <a:r>
              <a:rPr lang="en-US" altLang="en-US">
                <a:cs typeface="Nazanin" pitchFamily="2" charset="0"/>
              </a:rPr>
              <a:t>    s</a:t>
            </a:r>
            <a:r>
              <a:rPr lang="fa-IR" altLang="en-US">
                <a:cs typeface="Nazanin" pitchFamily="2" charset="0"/>
              </a:rPr>
              <a:t> </a:t>
            </a:r>
            <a:r>
              <a:rPr lang="en-US" altLang="en-US">
                <a:cs typeface="Nazanin" pitchFamily="2" charset="0"/>
              </a:rPr>
              <a:t>.to:</a:t>
            </a:r>
          </a:p>
          <a:p>
            <a:pPr eaLnBrk="1" hangingPunct="1">
              <a:buFontTx/>
              <a:buNone/>
            </a:pPr>
            <a:r>
              <a:rPr lang="en-US" altLang="en-US">
                <a:cs typeface="Nazanin" pitchFamily="2" charset="0"/>
              </a:rPr>
              <a:t>            X1-2X2&lt;4</a:t>
            </a:r>
          </a:p>
          <a:p>
            <a:pPr eaLnBrk="1" hangingPunct="1">
              <a:buFontTx/>
              <a:buNone/>
            </a:pPr>
            <a:r>
              <a:rPr lang="en-US" altLang="en-US">
                <a:cs typeface="Nazanin" pitchFamily="2" charset="0"/>
              </a:rPr>
              <a:t>           -X1+X2&lt;3</a:t>
            </a:r>
          </a:p>
          <a:p>
            <a:pPr eaLnBrk="1" hangingPunct="1">
              <a:buFontTx/>
              <a:buNone/>
            </a:pPr>
            <a:r>
              <a:rPr lang="en-US" altLang="en-US">
                <a:cs typeface="Nazanin" pitchFamily="2" charset="0"/>
              </a:rPr>
              <a:t>              X1,X2&gt;0</a:t>
            </a:r>
          </a:p>
        </p:txBody>
      </p:sp>
      <p:sp>
        <p:nvSpPr>
          <p:cNvPr id="194564" name="Line 4"/>
          <p:cNvSpPr>
            <a:spLocks noChangeShapeType="1"/>
          </p:cNvSpPr>
          <p:nvPr/>
        </p:nvSpPr>
        <p:spPr bwMode="auto">
          <a:xfrm>
            <a:off x="3276600" y="43656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565" name="Line 5"/>
          <p:cNvSpPr>
            <a:spLocks noChangeShapeType="1"/>
          </p:cNvSpPr>
          <p:nvPr/>
        </p:nvSpPr>
        <p:spPr bwMode="auto">
          <a:xfrm>
            <a:off x="3203575" y="5013325"/>
            <a:ext cx="288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566" name="Line 6"/>
          <p:cNvSpPr>
            <a:spLocks noChangeShapeType="1"/>
          </p:cNvSpPr>
          <p:nvPr/>
        </p:nvSpPr>
        <p:spPr bwMode="auto">
          <a:xfrm>
            <a:off x="3203575" y="5589588"/>
            <a:ext cx="288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6"/>
          <p:cNvSpPr>
            <a:spLocks noGrp="1" noChangeArrowheads="1"/>
          </p:cNvSpPr>
          <p:nvPr>
            <p:ph type="title"/>
          </p:nvPr>
        </p:nvSpPr>
        <p:spPr/>
        <p:txBody>
          <a:bodyPr/>
          <a:lstStyle/>
          <a:p>
            <a:pPr eaLnBrk="1" hangingPunct="1"/>
            <a:r>
              <a:rPr lang="fa-IR" altLang="en-US" sz="3200" b="1">
                <a:cs typeface="Nazanin" pitchFamily="2" charset="0"/>
              </a:rPr>
              <a:t>حل</a:t>
            </a:r>
            <a:endParaRPr lang="en-US" altLang="en-US" sz="3200" b="1">
              <a:cs typeface="Nazanin" pitchFamily="2" charset="0"/>
            </a:endParaRPr>
          </a:p>
        </p:txBody>
      </p:sp>
      <p:graphicFrame>
        <p:nvGraphicFramePr>
          <p:cNvPr id="260131" name="Group 35"/>
          <p:cNvGraphicFramePr>
            <a:graphicFrameLocks noGrp="1"/>
          </p:cNvGraphicFramePr>
          <p:nvPr>
            <p:ph sz="half" idx="2"/>
          </p:nvPr>
        </p:nvGraphicFramePr>
        <p:xfrm>
          <a:off x="539750" y="2492375"/>
          <a:ext cx="8101013" cy="3702050"/>
        </p:xfrm>
        <a:graphic>
          <a:graphicData uri="http://schemas.openxmlformats.org/drawingml/2006/table">
            <a:tbl>
              <a:tblPr/>
              <a:tblGrid>
                <a:gridCol w="1038225">
                  <a:extLst>
                    <a:ext uri="{9D8B030D-6E8A-4147-A177-3AD203B41FA5}">
                      <a16:colId xmlns:a16="http://schemas.microsoft.com/office/drawing/2014/main" val="20000"/>
                    </a:ext>
                  </a:extLst>
                </a:gridCol>
                <a:gridCol w="5226050">
                  <a:extLst>
                    <a:ext uri="{9D8B030D-6E8A-4147-A177-3AD203B41FA5}">
                      <a16:colId xmlns:a16="http://schemas.microsoft.com/office/drawing/2014/main" val="20001"/>
                    </a:ext>
                  </a:extLst>
                </a:gridCol>
                <a:gridCol w="1836738">
                  <a:extLst>
                    <a:ext uri="{9D8B030D-6E8A-4147-A177-3AD203B41FA5}">
                      <a16:colId xmlns:a16="http://schemas.microsoft.com/office/drawing/2014/main" val="20002"/>
                    </a:ext>
                  </a:extLst>
                </a:gridCol>
              </a:tblGrid>
              <a:tr h="7009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متغيرهاي اساسي</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Z       X1       X2        S1     S2  </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مقادير سمت راست</a:t>
                      </a: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932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S2</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    -1          -3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-2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1             0          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78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    -4           0             0          3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-2           0             1          4</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1             0          1</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fa-IR" altLang="en-US" sz="2400" b="1">
                <a:cs typeface="Nazanin" pitchFamily="2" charset="0"/>
              </a:rPr>
              <a:t> </a:t>
            </a:r>
            <a:r>
              <a:rPr lang="fa-IR" altLang="en-US" sz="2000">
                <a:cs typeface="Nazanin" pitchFamily="2" charset="0"/>
              </a:rPr>
              <a:t>  </a:t>
            </a:r>
            <a:endParaRPr lang="en-US" altLang="en-US" sz="2000">
              <a:cs typeface="Nazanin" pitchFamily="2" charset="0"/>
            </a:endParaRPr>
          </a:p>
        </p:txBody>
      </p:sp>
      <p:sp>
        <p:nvSpPr>
          <p:cNvPr id="21507" name="Rectangle 3"/>
          <p:cNvSpPr>
            <a:spLocks noGrp="1" noChangeArrowheads="1"/>
          </p:cNvSpPr>
          <p:nvPr>
            <p:ph type="body" idx="1"/>
          </p:nvPr>
        </p:nvSpPr>
        <p:spPr/>
        <p:txBody>
          <a:bodyPr/>
          <a:lstStyle/>
          <a:p>
            <a:pPr eaLnBrk="1" hangingPunct="1"/>
            <a:r>
              <a:rPr lang="fa-IR" altLang="en-US" i="1">
                <a:cs typeface="Nazanin" pitchFamily="2" charset="0"/>
              </a:rPr>
              <a:t>هدف اين فصل آشنايي باصورت کلي            </a:t>
            </a:r>
          </a:p>
          <a:p>
            <a:pPr eaLnBrk="1" hangingPunct="1"/>
            <a:r>
              <a:rPr lang="fa-IR" altLang="en-US" i="1">
                <a:cs typeface="Nazanin" pitchFamily="2" charset="0"/>
              </a:rPr>
              <a:t> </a:t>
            </a:r>
            <a:r>
              <a:rPr lang="fa-IR" altLang="en-US" sz="4000" i="1">
                <a:cs typeface="Nazanin" pitchFamily="2" charset="0"/>
              </a:rPr>
              <a:t>برنامه ريزي خطي</a:t>
            </a:r>
            <a:r>
              <a:rPr lang="fa-IR" altLang="en-US" i="1">
                <a:cs typeface="Nazanin" pitchFamily="2" charset="0"/>
              </a:rPr>
              <a:t> است</a:t>
            </a:r>
            <a:r>
              <a:rPr lang="fa-IR" altLang="en-US">
                <a:cs typeface="Nazanin" pitchFamily="2" charset="0"/>
              </a:rPr>
              <a:t>                </a:t>
            </a:r>
            <a:endParaRPr lang="en-US" altLang="en-US">
              <a:cs typeface="Nazanin" pitchFamily="2" charset="0"/>
            </a:endParaRPr>
          </a:p>
        </p:txBody>
      </p:sp>
      <p:sp>
        <p:nvSpPr>
          <p:cNvPr id="21508" name="Rectangle 4"/>
          <p:cNvSpPr>
            <a:spLocks noChangeArrowheads="1"/>
          </p:cNvSpPr>
          <p:nvPr/>
        </p:nvSpPr>
        <p:spPr bwMode="auto">
          <a:xfrm>
            <a:off x="4427538" y="306388"/>
            <a:ext cx="1384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i="1"/>
              <a:t>هدف فصل</a:t>
            </a:r>
            <a:endParaRPr lang="en-US" altLang="en-US" sz="2800" b="1" i="1"/>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rtl="1" eaLnBrk="1" hangingPunct="1"/>
            <a:r>
              <a:rPr lang="ar-SA" altLang="en-US" sz="2800" b="1">
                <a:cs typeface="Nazanin" pitchFamily="2" charset="0"/>
              </a:rPr>
              <a:t>جواب تهبگن</a:t>
            </a:r>
            <a:endParaRPr lang="en-US" altLang="en-US" sz="2800" b="1">
              <a:cs typeface="Nazanin" pitchFamily="2" charset="0"/>
            </a:endParaRPr>
          </a:p>
        </p:txBody>
      </p:sp>
      <p:sp>
        <p:nvSpPr>
          <p:cNvPr id="196611" name="Rectangle 6"/>
          <p:cNvSpPr>
            <a:spLocks noGrp="1" noChangeArrowheads="1"/>
          </p:cNvSpPr>
          <p:nvPr>
            <p:ph sz="half" idx="1"/>
          </p:nvPr>
        </p:nvSpPr>
        <p:spPr>
          <a:xfrm>
            <a:off x="1042988" y="1628775"/>
            <a:ext cx="7200900" cy="4525963"/>
          </a:xfrm>
        </p:spPr>
        <p:txBody>
          <a:bodyPr/>
          <a:lstStyle/>
          <a:p>
            <a:pPr eaLnBrk="1" hangingPunct="1">
              <a:buFontTx/>
              <a:buNone/>
            </a:pPr>
            <a:r>
              <a:rPr lang="fa-IR" altLang="en-US"/>
              <a:t>مثال                                                                 </a:t>
            </a:r>
            <a:endParaRPr lang="en-US" altLang="en-US"/>
          </a:p>
          <a:p>
            <a:pPr eaLnBrk="1" hangingPunct="1">
              <a:buFontTx/>
              <a:buNone/>
            </a:pPr>
            <a:endParaRPr lang="en-US" altLang="en-US"/>
          </a:p>
          <a:p>
            <a:pPr eaLnBrk="1" hangingPunct="1">
              <a:buFontTx/>
              <a:buNone/>
            </a:pPr>
            <a:r>
              <a:rPr lang="en-US" altLang="en-US"/>
              <a:t>Max Z= 4X1+6X2</a:t>
            </a:r>
          </a:p>
          <a:p>
            <a:pPr eaLnBrk="1" hangingPunct="1">
              <a:buFontTx/>
              <a:buNone/>
            </a:pPr>
            <a:r>
              <a:rPr lang="en-US" altLang="en-US"/>
              <a:t>S</a:t>
            </a:r>
            <a:r>
              <a:rPr lang="fa-IR" altLang="en-US"/>
              <a:t> </a:t>
            </a:r>
            <a:r>
              <a:rPr lang="en-US" altLang="en-US"/>
              <a:t>.to:</a:t>
            </a:r>
          </a:p>
          <a:p>
            <a:pPr eaLnBrk="1" hangingPunct="1">
              <a:buFontTx/>
              <a:buNone/>
            </a:pPr>
            <a:r>
              <a:rPr lang="en-US" altLang="en-US"/>
              <a:t>           6X1+4X2&lt;24</a:t>
            </a:r>
          </a:p>
          <a:p>
            <a:pPr eaLnBrk="1" hangingPunct="1">
              <a:buFontTx/>
              <a:buNone/>
            </a:pPr>
            <a:r>
              <a:rPr lang="en-US" altLang="en-US"/>
              <a:t>                      X2&lt;3</a:t>
            </a:r>
          </a:p>
          <a:p>
            <a:pPr eaLnBrk="1" hangingPunct="1">
              <a:buFontTx/>
              <a:buNone/>
            </a:pPr>
            <a:r>
              <a:rPr lang="en-US" altLang="en-US"/>
              <a:t>          5X1+10X2&lt;40</a:t>
            </a:r>
          </a:p>
          <a:p>
            <a:pPr eaLnBrk="1" hangingPunct="1">
              <a:buFontTx/>
              <a:buNone/>
            </a:pPr>
            <a:r>
              <a:rPr lang="en-US" altLang="en-US"/>
              <a:t>                  X1,X2&gt;0</a:t>
            </a:r>
          </a:p>
        </p:txBody>
      </p:sp>
      <p:sp>
        <p:nvSpPr>
          <p:cNvPr id="196612" name="Line 7"/>
          <p:cNvSpPr>
            <a:spLocks noChangeShapeType="1"/>
          </p:cNvSpPr>
          <p:nvPr/>
        </p:nvSpPr>
        <p:spPr bwMode="auto">
          <a:xfrm>
            <a:off x="3635375" y="45815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13" name="Line 8"/>
          <p:cNvSpPr>
            <a:spLocks noChangeShapeType="1"/>
          </p:cNvSpPr>
          <p:nvPr/>
        </p:nvSpPr>
        <p:spPr bwMode="auto">
          <a:xfrm>
            <a:off x="3635375" y="50847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14" name="Line 9"/>
          <p:cNvSpPr>
            <a:spLocks noChangeShapeType="1"/>
          </p:cNvSpPr>
          <p:nvPr/>
        </p:nvSpPr>
        <p:spPr bwMode="auto">
          <a:xfrm>
            <a:off x="3708400" y="558958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15" name="Line 10"/>
          <p:cNvSpPr>
            <a:spLocks noChangeShapeType="1"/>
          </p:cNvSpPr>
          <p:nvPr/>
        </p:nvSpPr>
        <p:spPr bwMode="auto">
          <a:xfrm>
            <a:off x="3851275" y="60928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7"/>
          <p:cNvSpPr>
            <a:spLocks noGrp="1" noChangeArrowheads="1"/>
          </p:cNvSpPr>
          <p:nvPr>
            <p:ph type="title"/>
          </p:nvPr>
        </p:nvSpPr>
        <p:spPr/>
        <p:txBody>
          <a:bodyPr/>
          <a:lstStyle/>
          <a:p>
            <a:pPr eaLnBrk="1" hangingPunct="1"/>
            <a:r>
              <a:rPr lang="fa-IR" altLang="en-US" sz="2800" b="1">
                <a:cs typeface="Nazanin" pitchFamily="2" charset="0"/>
              </a:rPr>
              <a:t>تابلوي1و2</a:t>
            </a:r>
            <a:endParaRPr lang="en-US" altLang="en-US" sz="2800" b="1">
              <a:cs typeface="Nazanin" pitchFamily="2" charset="0"/>
            </a:endParaRPr>
          </a:p>
        </p:txBody>
      </p:sp>
      <p:graphicFrame>
        <p:nvGraphicFramePr>
          <p:cNvPr id="268325" name="Group 37"/>
          <p:cNvGraphicFramePr>
            <a:graphicFrameLocks noGrp="1"/>
          </p:cNvGraphicFramePr>
          <p:nvPr>
            <p:ph sz="half" idx="2"/>
          </p:nvPr>
        </p:nvGraphicFramePr>
        <p:xfrm>
          <a:off x="1042988" y="1989138"/>
          <a:ext cx="7427912" cy="4333875"/>
        </p:xfrm>
        <a:graphic>
          <a:graphicData uri="http://schemas.openxmlformats.org/drawingml/2006/table">
            <a:tbl>
              <a:tblPr/>
              <a:tblGrid>
                <a:gridCol w="1439862">
                  <a:extLst>
                    <a:ext uri="{9D8B030D-6E8A-4147-A177-3AD203B41FA5}">
                      <a16:colId xmlns:a16="http://schemas.microsoft.com/office/drawing/2014/main" val="20000"/>
                    </a:ext>
                  </a:extLst>
                </a:gridCol>
                <a:gridCol w="464185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981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متغيرهاي اساسي</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     X1       X2           S1     S2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مقادير سمت راست</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1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-4        -6              0        0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0      6          4              1        0          0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0      0          1              0        1          0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0      5          10            0        0          0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1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 -4         0              0        6          0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6         0              1       -4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0        0         1              1        1          0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5         0              0       -10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2"/>
          <p:cNvSpPr>
            <a:spLocks noGrp="1" noChangeArrowheads="1"/>
          </p:cNvSpPr>
          <p:nvPr>
            <p:ph type="title"/>
          </p:nvPr>
        </p:nvSpPr>
        <p:spPr/>
        <p:txBody>
          <a:bodyPr/>
          <a:lstStyle/>
          <a:p>
            <a:pPr eaLnBrk="1" hangingPunct="1"/>
            <a:r>
              <a:rPr lang="fa-IR" altLang="en-US" sz="2800" b="1">
                <a:cs typeface="Nazanin" pitchFamily="2" charset="0"/>
              </a:rPr>
              <a:t>تابلوي3و4</a:t>
            </a:r>
            <a:endParaRPr lang="en-US" altLang="en-US" sz="2800" b="1">
              <a:cs typeface="Nazanin" pitchFamily="2" charset="0"/>
            </a:endParaRPr>
          </a:p>
        </p:txBody>
      </p:sp>
      <p:graphicFrame>
        <p:nvGraphicFramePr>
          <p:cNvPr id="642078" name="Group 30"/>
          <p:cNvGraphicFramePr>
            <a:graphicFrameLocks noGrp="1"/>
          </p:cNvGraphicFramePr>
          <p:nvPr>
            <p:ph sz="half" idx="2"/>
          </p:nvPr>
        </p:nvGraphicFramePr>
        <p:xfrm>
          <a:off x="395288" y="2205038"/>
          <a:ext cx="8218487" cy="4013200"/>
        </p:xfrm>
        <a:graphic>
          <a:graphicData uri="http://schemas.openxmlformats.org/drawingml/2006/table">
            <a:tbl>
              <a:tblPr/>
              <a:tblGrid>
                <a:gridCol w="1592262">
                  <a:extLst>
                    <a:ext uri="{9D8B030D-6E8A-4147-A177-3AD203B41FA5}">
                      <a16:colId xmlns:a16="http://schemas.microsoft.com/office/drawing/2014/main" val="20000"/>
                    </a:ext>
                  </a:extLst>
                </a:gridCol>
                <a:gridCol w="5137150">
                  <a:extLst>
                    <a:ext uri="{9D8B030D-6E8A-4147-A177-3AD203B41FA5}">
                      <a16:colId xmlns:a16="http://schemas.microsoft.com/office/drawing/2014/main" val="20001"/>
                    </a:ext>
                  </a:extLst>
                </a:gridCol>
                <a:gridCol w="1489075">
                  <a:extLst>
                    <a:ext uri="{9D8B030D-6E8A-4147-A177-3AD203B41FA5}">
                      <a16:colId xmlns:a16="http://schemas.microsoft.com/office/drawing/2014/main" val="20002"/>
                    </a:ext>
                  </a:extLst>
                </a:gridCol>
              </a:tblGrid>
              <a:tr h="10256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متغيرهاي اساسي</a:t>
                      </a:r>
                      <a:endParaRPr kumimoji="0" lang="en-US" sz="2000" b="0" i="0" u="none" strike="noStrike" cap="none" normalizeH="0" baseline="0">
                        <a:ln>
                          <a:noFill/>
                        </a:ln>
                        <a:solidFill>
                          <a:schemeClr val="tx1"/>
                        </a:solidFill>
                        <a:effectLst/>
                        <a:latin typeface="Arial" charset="0"/>
                        <a:cs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     X1       X2           S1     S2       S3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مقادير سمت راست</a:t>
                      </a:r>
                      <a:endParaRPr kumimoji="0" lang="en-US" sz="2000" b="0" i="0" u="none" strike="noStrike" cap="none" normalizeH="0" baseline="0">
                        <a:ln>
                          <a:noFill/>
                        </a:ln>
                        <a:solidFill>
                          <a:schemeClr val="tx1"/>
                        </a:solidFill>
                        <a:effectLst/>
                        <a:latin typeface="Arial"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937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0          0            0        -2           4/5</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0           1        8           -5/6</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0      0          1            0        1              0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0        -2            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937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0          0            ¼        0             ½</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0           1/8      1            -3/20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           -1/8     0             3/20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¼        0            -1/10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5"/>
          <p:cNvSpPr>
            <a:spLocks noGrp="1" noChangeArrowheads="1"/>
          </p:cNvSpPr>
          <p:nvPr>
            <p:ph type="title"/>
          </p:nvPr>
        </p:nvSpPr>
        <p:spPr/>
        <p:txBody>
          <a:bodyPr/>
          <a:lstStyle/>
          <a:p>
            <a:pPr eaLnBrk="1" hangingPunct="1"/>
            <a:r>
              <a:rPr lang="fa-IR" altLang="en-US" sz="2800" b="1">
                <a:cs typeface="Nazanin" pitchFamily="2" charset="0"/>
              </a:rPr>
              <a:t>قائده كلي</a:t>
            </a:r>
            <a:endParaRPr lang="en-US" altLang="en-US" sz="2800" b="1">
              <a:cs typeface="Nazanin" pitchFamily="2" charset="0"/>
            </a:endParaRPr>
          </a:p>
        </p:txBody>
      </p:sp>
      <p:sp>
        <p:nvSpPr>
          <p:cNvPr id="199683" name="Rectangle 7"/>
          <p:cNvSpPr>
            <a:spLocks noGrp="1" noChangeArrowheads="1"/>
          </p:cNvSpPr>
          <p:nvPr>
            <p:ph idx="1"/>
          </p:nvPr>
        </p:nvSpPr>
        <p:spPr/>
        <p:txBody>
          <a:bodyPr/>
          <a:lstStyle/>
          <a:p>
            <a:pPr eaLnBrk="1" hangingPunct="1">
              <a:buFontTx/>
              <a:buNone/>
            </a:pPr>
            <a:r>
              <a:rPr lang="fa-IR" altLang="en-US"/>
              <a:t>                                                          </a:t>
            </a:r>
          </a:p>
          <a:p>
            <a:pPr eaLnBrk="1" hangingPunct="1">
              <a:buFontTx/>
              <a:buNone/>
            </a:pPr>
            <a:r>
              <a:rPr lang="fa-IR" altLang="en-US"/>
              <a:t>هر گاه در يك تابلو سيمپلكس .حداقل يكي از متغيرهاي </a:t>
            </a:r>
          </a:p>
          <a:p>
            <a:pPr eaLnBrk="1" hangingPunct="1">
              <a:buFontTx/>
              <a:buNone/>
            </a:pPr>
            <a:r>
              <a:rPr lang="fa-IR" altLang="en-US"/>
              <a:t>اساسي مساوي صفر باشد- گوشه متناظر با ان تابلو  </a:t>
            </a:r>
          </a:p>
          <a:p>
            <a:pPr eaLnBrk="1" hangingPunct="1">
              <a:buFontTx/>
              <a:buNone/>
            </a:pPr>
            <a:r>
              <a:rPr lang="fa-IR" altLang="en-US" sz="4000" b="1"/>
              <a:t>   تبهگن</a:t>
            </a:r>
            <a:r>
              <a:rPr lang="fa-IR" altLang="en-US"/>
              <a:t>  است.                      </a:t>
            </a:r>
            <a:endParaRPr lang="en-US" alt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ar-SA" altLang="en-US" sz="2800" b="1">
                <a:cs typeface="Nazanin" pitchFamily="2" charset="0"/>
              </a:rPr>
              <a:t>متغير هاي منفي</a:t>
            </a:r>
            <a:endParaRPr lang="en-US" altLang="en-US" sz="2800" b="1">
              <a:cs typeface="Nazanin" pitchFamily="2" charset="0"/>
            </a:endParaRPr>
          </a:p>
        </p:txBody>
      </p:sp>
      <p:sp>
        <p:nvSpPr>
          <p:cNvPr id="200707" name="Rectangle 3"/>
          <p:cNvSpPr>
            <a:spLocks noGrp="1" noChangeArrowheads="1"/>
          </p:cNvSpPr>
          <p:nvPr>
            <p:ph type="body" idx="1"/>
          </p:nvPr>
        </p:nvSpPr>
        <p:spPr/>
        <p:txBody>
          <a:bodyPr/>
          <a:lstStyle/>
          <a:p>
            <a:pPr algn="r" rtl="1" eaLnBrk="1" hangingPunct="1">
              <a:buFontTx/>
              <a:buNone/>
            </a:pPr>
            <a:r>
              <a:rPr lang="ar-SA" altLang="en-US">
                <a:cs typeface="Nazanin" pitchFamily="2" charset="0"/>
              </a:rPr>
              <a:t> </a:t>
            </a:r>
            <a:endParaRPr lang="en-US" altLang="en-US">
              <a:cs typeface="Nazanin" pitchFamily="2" charset="0"/>
            </a:endParaRPr>
          </a:p>
          <a:p>
            <a:pPr algn="r" rtl="1" eaLnBrk="1" hangingPunct="1">
              <a:buFontTx/>
              <a:buNone/>
            </a:pPr>
            <a:r>
              <a:rPr lang="fa-IR" altLang="en-US">
                <a:cs typeface="Nazanin" pitchFamily="2" charset="0"/>
              </a:rPr>
              <a:t>  </a:t>
            </a:r>
            <a:r>
              <a:rPr lang="ar-SA" altLang="en-US">
                <a:cs typeface="Nazanin" pitchFamily="2" charset="0"/>
              </a:rPr>
              <a:t> متغير هاي آزاد از علامت</a:t>
            </a:r>
            <a:endParaRPr lang="fa-IR" altLang="en-US">
              <a:cs typeface="Nazanin" pitchFamily="2" charset="0"/>
            </a:endParaRPr>
          </a:p>
          <a:p>
            <a:pPr algn="r" rtl="1" eaLnBrk="1" hangingPunct="1">
              <a:buFontTx/>
              <a:buNone/>
            </a:pPr>
            <a:r>
              <a:rPr lang="fa-IR" altLang="en-US">
                <a:cs typeface="Nazanin" pitchFamily="2" charset="0"/>
              </a:rPr>
              <a:t>  </a:t>
            </a:r>
            <a:r>
              <a:rPr lang="ar-SA" altLang="en-US">
                <a:cs typeface="Nazanin" pitchFamily="2" charset="0"/>
              </a:rPr>
              <a:t> متغير هاي منفي با حد معين </a:t>
            </a:r>
            <a:endParaRPr lang="en-US" altLang="en-US">
              <a:cs typeface="Nazanin" pitchFamily="2" charset="0"/>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11"/>
          <p:cNvSpPr>
            <a:spLocks noGrp="1" noChangeArrowheads="1"/>
          </p:cNvSpPr>
          <p:nvPr>
            <p:ph type="title" idx="4294967295"/>
          </p:nvPr>
        </p:nvSpPr>
        <p:spPr>
          <a:xfrm>
            <a:off x="611188" y="260350"/>
            <a:ext cx="8229600" cy="1143000"/>
          </a:xfrm>
        </p:spPr>
        <p:txBody>
          <a:bodyPr/>
          <a:lstStyle/>
          <a:p>
            <a:pPr eaLnBrk="1" hangingPunct="1"/>
            <a:r>
              <a:rPr lang="fa-IR" altLang="en-US" sz="2400" b="1">
                <a:cs typeface="Nazanin" pitchFamily="2" charset="0"/>
              </a:rPr>
              <a:t>متغير هاي ازاد در علامت</a:t>
            </a:r>
            <a:endParaRPr lang="en-US" altLang="en-US" sz="2400" b="1">
              <a:cs typeface="Nazanin" pitchFamily="2" charset="0"/>
            </a:endParaRPr>
          </a:p>
        </p:txBody>
      </p:sp>
      <p:sp>
        <p:nvSpPr>
          <p:cNvPr id="201731" name="Rectangle 3"/>
          <p:cNvSpPr>
            <a:spLocks noGrp="1" noChangeArrowheads="1"/>
          </p:cNvSpPr>
          <p:nvPr>
            <p:ph type="body" sz="half" idx="4294967295"/>
          </p:nvPr>
        </p:nvSpPr>
        <p:spPr>
          <a:xfrm>
            <a:off x="0" y="1773238"/>
            <a:ext cx="8280400" cy="4525962"/>
          </a:xfrm>
        </p:spPr>
        <p:txBody>
          <a:bodyPr/>
          <a:lstStyle/>
          <a:p>
            <a:pPr algn="r" rtl="1" eaLnBrk="1" hangingPunct="1"/>
            <a:r>
              <a:rPr lang="ar-SA" altLang="en-US" sz="2800">
                <a:cs typeface="Nazanin" pitchFamily="2" charset="0"/>
              </a:rPr>
              <a:t>متغير هاي آزاد </a:t>
            </a:r>
            <a:r>
              <a:rPr lang="fa-IR" altLang="en-US" sz="2800">
                <a:cs typeface="Nazanin" pitchFamily="2" charset="0"/>
              </a:rPr>
              <a:t>در</a:t>
            </a:r>
            <a:r>
              <a:rPr lang="ar-SA" altLang="en-US" sz="2800">
                <a:cs typeface="Nazanin" pitchFamily="2" charset="0"/>
              </a:rPr>
              <a:t> علامت – مي توانند هر مقدار منفي ، مثبت يا صفر به خود بگيرند </a:t>
            </a:r>
          </a:p>
          <a:p>
            <a:pPr algn="r" rtl="1" eaLnBrk="1" hangingPunct="1"/>
            <a:r>
              <a:rPr lang="ar-SA" altLang="en-US" sz="2800">
                <a:cs typeface="Nazanin" pitchFamily="2" charset="0"/>
              </a:rPr>
              <a:t> اگر متغير تصميم آزاد </a:t>
            </a:r>
            <a:r>
              <a:rPr lang="fa-IR" altLang="en-US" sz="2800">
                <a:cs typeface="Nazanin" pitchFamily="2" charset="0"/>
              </a:rPr>
              <a:t>در</a:t>
            </a:r>
            <a:r>
              <a:rPr lang="ar-SA" altLang="en-US" sz="2800">
                <a:cs typeface="Nazanin" pitchFamily="2" charset="0"/>
              </a:rPr>
              <a:t> علامت باشد براي استفاده در روش سيمپلکس بايد بصورت زير عمل کنيد </a:t>
            </a:r>
            <a:r>
              <a:rPr lang="fa-IR" altLang="en-US" sz="2800">
                <a:cs typeface="Nazanin" pitchFamily="2" charset="0"/>
              </a:rPr>
              <a:t>:  </a:t>
            </a:r>
            <a:r>
              <a:rPr lang="ar-SA" altLang="en-US" sz="2800">
                <a:cs typeface="Nazanin" pitchFamily="2" charset="0"/>
              </a:rPr>
              <a:t> </a:t>
            </a:r>
            <a:endParaRPr lang="en-US" altLang="en-US" sz="2800">
              <a:cs typeface="Nazanin" pitchFamily="2" charset="0"/>
            </a:endParaRPr>
          </a:p>
          <a:p>
            <a:pPr algn="r" rtl="1" eaLnBrk="1" hangingPunct="1">
              <a:buFontTx/>
              <a:buNone/>
            </a:pPr>
            <a:r>
              <a:rPr lang="en-US" altLang="en-US" sz="2800">
                <a:cs typeface="Nazanin" pitchFamily="2" charset="0"/>
              </a:rPr>
              <a:t>    X </a:t>
            </a:r>
            <a:r>
              <a:rPr lang="en-US" altLang="en-US" sz="1800" i="1">
                <a:cs typeface="Nazanin" pitchFamily="2" charset="0"/>
              </a:rPr>
              <a:t>I </a:t>
            </a:r>
            <a:r>
              <a:rPr lang="en-US" altLang="en-US" sz="2800">
                <a:cs typeface="Nazanin" pitchFamily="2" charset="0"/>
              </a:rPr>
              <a:t>=X’</a:t>
            </a:r>
            <a:r>
              <a:rPr lang="en-US" altLang="en-US" sz="1800" i="1">
                <a:cs typeface="Nazanin" pitchFamily="2" charset="0"/>
              </a:rPr>
              <a:t>i</a:t>
            </a:r>
            <a:r>
              <a:rPr lang="en-US" altLang="en-US" sz="2800">
                <a:cs typeface="Nazanin" pitchFamily="2" charset="0"/>
              </a:rPr>
              <a:t>-X</a:t>
            </a:r>
            <a:r>
              <a:rPr lang="en-US" altLang="en-US" sz="1800" i="1">
                <a:cs typeface="Nazanin" pitchFamily="2" charset="0"/>
              </a:rPr>
              <a:t>i</a:t>
            </a:r>
            <a:r>
              <a:rPr lang="en-US" altLang="en-US" sz="2800">
                <a:cs typeface="Nazanin" pitchFamily="2" charset="0"/>
              </a:rPr>
              <a:t>”                                    </a:t>
            </a:r>
            <a:endParaRPr lang="fa-IR" altLang="en-US" sz="2800">
              <a:cs typeface="Nazanin" pitchFamily="2" charset="0"/>
            </a:endParaRPr>
          </a:p>
          <a:p>
            <a:pPr algn="r" rtl="1" eaLnBrk="1" hangingPunct="1"/>
            <a:r>
              <a:rPr lang="fa-IR" altLang="en-US" sz="2800">
                <a:cs typeface="Nazanin" pitchFamily="2" charset="0"/>
              </a:rPr>
              <a:t> </a:t>
            </a:r>
            <a:endParaRPr lang="en-US" altLang="en-US" sz="2800">
              <a:cs typeface="Nazanin" pitchFamily="2" charset="0"/>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5"/>
          <p:cNvSpPr>
            <a:spLocks noGrp="1" noChangeArrowheads="1"/>
          </p:cNvSpPr>
          <p:nvPr>
            <p:ph type="title"/>
          </p:nvPr>
        </p:nvSpPr>
        <p:spPr/>
        <p:txBody>
          <a:bodyPr/>
          <a:lstStyle/>
          <a:p>
            <a:pPr eaLnBrk="1" hangingPunct="1"/>
            <a:r>
              <a:rPr lang="fa-IR" altLang="en-US">
                <a:cs typeface="Nazanin" pitchFamily="2" charset="0"/>
              </a:rPr>
              <a:t>مثال</a:t>
            </a:r>
            <a:endParaRPr lang="en-US" altLang="en-US">
              <a:cs typeface="Nazanin" pitchFamily="2" charset="0"/>
            </a:endParaRPr>
          </a:p>
        </p:txBody>
      </p:sp>
      <p:sp>
        <p:nvSpPr>
          <p:cNvPr id="202755" name="Rectangle 7"/>
          <p:cNvSpPr>
            <a:spLocks noGrp="1" noChangeArrowheads="1"/>
          </p:cNvSpPr>
          <p:nvPr>
            <p:ph idx="1"/>
          </p:nvPr>
        </p:nvSpPr>
        <p:spPr/>
        <p:txBody>
          <a:bodyPr/>
          <a:lstStyle/>
          <a:p>
            <a:pPr eaLnBrk="1" hangingPunct="1">
              <a:buFontTx/>
              <a:buNone/>
            </a:pPr>
            <a:r>
              <a:rPr lang="fa-IR" altLang="en-US"/>
              <a:t>                                                             </a:t>
            </a:r>
            <a:endParaRPr lang="en-US" altLang="en-US"/>
          </a:p>
          <a:p>
            <a:pPr eaLnBrk="1" hangingPunct="1">
              <a:buFontTx/>
              <a:buNone/>
            </a:pPr>
            <a:endParaRPr lang="en-US" altLang="en-US"/>
          </a:p>
          <a:p>
            <a:pPr eaLnBrk="1" hangingPunct="1">
              <a:buFontTx/>
              <a:buNone/>
            </a:pPr>
            <a:r>
              <a:rPr lang="en-US" altLang="en-US"/>
              <a:t>Max Z=9X1+18X2</a:t>
            </a:r>
          </a:p>
          <a:p>
            <a:pPr eaLnBrk="1" hangingPunct="1">
              <a:buFontTx/>
              <a:buNone/>
            </a:pPr>
            <a:r>
              <a:rPr lang="en-US" altLang="en-US"/>
              <a:t>    s</a:t>
            </a:r>
            <a:r>
              <a:rPr lang="fa-IR" altLang="en-US"/>
              <a:t> </a:t>
            </a:r>
            <a:r>
              <a:rPr lang="en-US" altLang="en-US"/>
              <a:t>.to:</a:t>
            </a:r>
          </a:p>
          <a:p>
            <a:pPr eaLnBrk="1" hangingPunct="1">
              <a:buFontTx/>
              <a:buNone/>
            </a:pPr>
            <a:r>
              <a:rPr lang="en-US" altLang="en-US"/>
              <a:t>           6X1+3X2&gt;18</a:t>
            </a:r>
          </a:p>
          <a:p>
            <a:pPr eaLnBrk="1" hangingPunct="1">
              <a:buFontTx/>
              <a:buNone/>
            </a:pPr>
            <a:r>
              <a:rPr lang="en-US" altLang="en-US"/>
              <a:t>           2X1+2X2&lt;16</a:t>
            </a:r>
          </a:p>
          <a:p>
            <a:pPr eaLnBrk="1" hangingPunct="1">
              <a:buFontTx/>
              <a:buNone/>
            </a:pPr>
            <a:r>
              <a:rPr lang="en-US" altLang="en-US"/>
              <a:t>              X2&gt;0,X1</a:t>
            </a:r>
            <a:r>
              <a:rPr lang="fa-IR" altLang="en-US"/>
              <a:t>     ازاد در علامت</a:t>
            </a:r>
            <a:endParaRPr lang="en-US" altLang="en-US"/>
          </a:p>
        </p:txBody>
      </p:sp>
      <p:sp>
        <p:nvSpPr>
          <p:cNvPr id="202756" name="Line 8"/>
          <p:cNvSpPr>
            <a:spLocks noChangeShapeType="1"/>
          </p:cNvSpPr>
          <p:nvPr/>
        </p:nvSpPr>
        <p:spPr bwMode="auto">
          <a:xfrm>
            <a:off x="3492500" y="43656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57" name="Line 9"/>
          <p:cNvSpPr>
            <a:spLocks noChangeShapeType="1"/>
          </p:cNvSpPr>
          <p:nvPr/>
        </p:nvSpPr>
        <p:spPr bwMode="auto">
          <a:xfrm>
            <a:off x="3492500" y="4941888"/>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758" name="Line 10"/>
          <p:cNvSpPr>
            <a:spLocks noChangeShapeType="1"/>
          </p:cNvSpPr>
          <p:nvPr/>
        </p:nvSpPr>
        <p:spPr bwMode="auto">
          <a:xfrm>
            <a:off x="2627313" y="558958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5"/>
          <p:cNvSpPr>
            <a:spLocks noGrp="1" noChangeArrowheads="1"/>
          </p:cNvSpPr>
          <p:nvPr>
            <p:ph type="title"/>
          </p:nvPr>
        </p:nvSpPr>
        <p:spPr/>
        <p:txBody>
          <a:bodyPr/>
          <a:lstStyle/>
          <a:p>
            <a:pPr eaLnBrk="1" hangingPunct="1"/>
            <a:r>
              <a:rPr lang="fa-IR" altLang="en-US">
                <a:cs typeface="Nazanin" pitchFamily="2" charset="0"/>
              </a:rPr>
              <a:t>حل</a:t>
            </a:r>
            <a:endParaRPr lang="en-US" altLang="en-US">
              <a:cs typeface="Nazanin" pitchFamily="2" charset="0"/>
            </a:endParaRPr>
          </a:p>
        </p:txBody>
      </p:sp>
      <p:sp>
        <p:nvSpPr>
          <p:cNvPr id="203779" name="Rectangle 7"/>
          <p:cNvSpPr>
            <a:spLocks noGrp="1" noChangeArrowheads="1"/>
          </p:cNvSpPr>
          <p:nvPr>
            <p:ph idx="1"/>
          </p:nvPr>
        </p:nvSpPr>
        <p:spPr/>
        <p:txBody>
          <a:bodyPr/>
          <a:lstStyle/>
          <a:p>
            <a:pPr eaLnBrk="1" hangingPunct="1">
              <a:buFontTx/>
              <a:buNone/>
            </a:pPr>
            <a:r>
              <a:rPr lang="en-US" altLang="en-US"/>
              <a:t>Max Z =9(X’1-X”1)+18X2</a:t>
            </a:r>
          </a:p>
          <a:p>
            <a:pPr eaLnBrk="1" hangingPunct="1">
              <a:buFontTx/>
              <a:buNone/>
            </a:pPr>
            <a:r>
              <a:rPr lang="en-US" altLang="en-US"/>
              <a:t>        s.</a:t>
            </a:r>
            <a:r>
              <a:rPr lang="fa-IR" altLang="en-US"/>
              <a:t> </a:t>
            </a:r>
            <a:r>
              <a:rPr lang="en-US" altLang="en-US"/>
              <a:t>to:</a:t>
            </a:r>
          </a:p>
          <a:p>
            <a:pPr eaLnBrk="1" hangingPunct="1">
              <a:buFontTx/>
              <a:buNone/>
            </a:pPr>
            <a:r>
              <a:rPr lang="en-US" altLang="en-US"/>
              <a:t>             6(x’1-x”1)+3x2&gt;18</a:t>
            </a:r>
          </a:p>
          <a:p>
            <a:pPr eaLnBrk="1" hangingPunct="1">
              <a:buFontTx/>
              <a:buNone/>
            </a:pPr>
            <a:r>
              <a:rPr lang="en-US" altLang="en-US"/>
              <a:t>             2(x’1-x”1)+2x2&lt;16</a:t>
            </a:r>
          </a:p>
          <a:p>
            <a:pPr eaLnBrk="1" hangingPunct="1">
              <a:buFontTx/>
              <a:buNone/>
            </a:pPr>
            <a:r>
              <a:rPr lang="en-US" altLang="en-US"/>
              <a:t>              x’1,x”1,x2&gt;0</a:t>
            </a:r>
          </a:p>
        </p:txBody>
      </p:sp>
      <p:sp>
        <p:nvSpPr>
          <p:cNvPr id="203780" name="Line 8"/>
          <p:cNvSpPr>
            <a:spLocks noChangeShapeType="1"/>
          </p:cNvSpPr>
          <p:nvPr/>
        </p:nvSpPr>
        <p:spPr bwMode="auto">
          <a:xfrm>
            <a:off x="4643438" y="32131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81" name="Line 9"/>
          <p:cNvSpPr>
            <a:spLocks noChangeShapeType="1"/>
          </p:cNvSpPr>
          <p:nvPr/>
        </p:nvSpPr>
        <p:spPr bwMode="auto">
          <a:xfrm>
            <a:off x="4643438" y="37893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782" name="Line 10"/>
          <p:cNvSpPr>
            <a:spLocks noChangeShapeType="1"/>
          </p:cNvSpPr>
          <p:nvPr/>
        </p:nvSpPr>
        <p:spPr bwMode="auto">
          <a:xfrm>
            <a:off x="3851275" y="43656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5"/>
          <p:cNvSpPr>
            <a:spLocks noGrp="1" noChangeArrowheads="1"/>
          </p:cNvSpPr>
          <p:nvPr>
            <p:ph type="title"/>
          </p:nvPr>
        </p:nvSpPr>
        <p:spPr/>
        <p:txBody>
          <a:bodyPr/>
          <a:lstStyle/>
          <a:p>
            <a:pPr eaLnBrk="1" hangingPunct="1"/>
            <a:r>
              <a:rPr lang="fa-IR" altLang="en-US" sz="2800" b="1">
                <a:cs typeface="Nazanin" pitchFamily="2" charset="0"/>
              </a:rPr>
              <a:t>استاندارد سازي</a:t>
            </a:r>
            <a:endParaRPr lang="en-US" altLang="en-US" sz="2800" b="1">
              <a:cs typeface="Nazanin" pitchFamily="2" charset="0"/>
            </a:endParaRPr>
          </a:p>
        </p:txBody>
      </p:sp>
      <p:sp>
        <p:nvSpPr>
          <p:cNvPr id="204803" name="Rectangle 7"/>
          <p:cNvSpPr>
            <a:spLocks noGrp="1" noChangeArrowheads="1"/>
          </p:cNvSpPr>
          <p:nvPr>
            <p:ph idx="1"/>
          </p:nvPr>
        </p:nvSpPr>
        <p:spPr/>
        <p:txBody>
          <a:bodyPr/>
          <a:lstStyle/>
          <a:p>
            <a:pPr eaLnBrk="1" hangingPunct="1">
              <a:buFontTx/>
              <a:buNone/>
            </a:pPr>
            <a:endParaRPr lang="en-US" altLang="en-US"/>
          </a:p>
          <a:p>
            <a:pPr eaLnBrk="1" hangingPunct="1">
              <a:buFontTx/>
              <a:buNone/>
            </a:pPr>
            <a:r>
              <a:rPr lang="en-US" altLang="en-US" sz="2000"/>
              <a:t>Max Z=9X’1-9X”1+18X2+0S1+S2-MR</a:t>
            </a:r>
          </a:p>
          <a:p>
            <a:pPr eaLnBrk="1" hangingPunct="1">
              <a:buFontTx/>
              <a:buNone/>
            </a:pPr>
            <a:r>
              <a:rPr lang="en-US" altLang="en-US" sz="2000"/>
              <a:t>s.</a:t>
            </a:r>
            <a:r>
              <a:rPr lang="fa-IR" altLang="en-US" sz="2000"/>
              <a:t> </a:t>
            </a:r>
            <a:r>
              <a:rPr lang="en-US" altLang="en-US" sz="2000"/>
              <a:t>to:</a:t>
            </a:r>
          </a:p>
          <a:p>
            <a:pPr eaLnBrk="1" hangingPunct="1">
              <a:buFontTx/>
              <a:buNone/>
            </a:pPr>
            <a:r>
              <a:rPr lang="en-US" altLang="en-US" sz="2000"/>
              <a:t>            6X’1-6X”1+3X2-S1+R1=18</a:t>
            </a:r>
          </a:p>
          <a:p>
            <a:pPr eaLnBrk="1" hangingPunct="1">
              <a:buFontTx/>
              <a:buNone/>
            </a:pPr>
            <a:r>
              <a:rPr lang="en-US" altLang="en-US" sz="2000"/>
              <a:t>           2X’1-2X”1+2X2+S2       =16</a:t>
            </a:r>
          </a:p>
          <a:p>
            <a:pPr eaLnBrk="1" hangingPunct="1">
              <a:buFontTx/>
              <a:buNone/>
            </a:pPr>
            <a:r>
              <a:rPr lang="en-US" altLang="en-US" sz="2000"/>
              <a:t>             X’1,X”1,X2,S1,S2.R1&gt;0</a:t>
            </a:r>
          </a:p>
          <a:p>
            <a:pPr eaLnBrk="1" hangingPunct="1">
              <a:buFontTx/>
              <a:buNone/>
            </a:pPr>
            <a:endParaRPr lang="en-US" altLang="en-US"/>
          </a:p>
        </p:txBody>
      </p:sp>
      <p:sp>
        <p:nvSpPr>
          <p:cNvPr id="204804" name="Line 8"/>
          <p:cNvSpPr>
            <a:spLocks noChangeShapeType="1"/>
          </p:cNvSpPr>
          <p:nvPr/>
        </p:nvSpPr>
        <p:spPr bwMode="auto">
          <a:xfrm flipV="1">
            <a:off x="3779838" y="4437063"/>
            <a:ext cx="215900" cy="71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5"/>
          <p:cNvSpPr>
            <a:spLocks noGrp="1" noChangeArrowheads="1"/>
          </p:cNvSpPr>
          <p:nvPr>
            <p:ph type="title"/>
          </p:nvPr>
        </p:nvSpPr>
        <p:spPr/>
        <p:txBody>
          <a:bodyPr/>
          <a:lstStyle/>
          <a:p>
            <a:pPr eaLnBrk="1" hangingPunct="1"/>
            <a:r>
              <a:rPr lang="fa-IR" altLang="en-US">
                <a:cs typeface="Nazanin" pitchFamily="2" charset="0"/>
              </a:rPr>
              <a:t>حل مثال</a:t>
            </a:r>
            <a:endParaRPr lang="en-US" altLang="en-US">
              <a:cs typeface="Nazanin" pitchFamily="2" charset="0"/>
            </a:endParaRPr>
          </a:p>
        </p:txBody>
      </p:sp>
      <p:graphicFrame>
        <p:nvGraphicFramePr>
          <p:cNvPr id="331823" name="Group 47"/>
          <p:cNvGraphicFramePr>
            <a:graphicFrameLocks noGrp="1"/>
          </p:cNvGraphicFramePr>
          <p:nvPr>
            <p:ph idx="1"/>
          </p:nvPr>
        </p:nvGraphicFramePr>
        <p:xfrm>
          <a:off x="457200" y="1600200"/>
          <a:ext cx="8229600" cy="5057775"/>
        </p:xfrm>
        <a:graphic>
          <a:graphicData uri="http://schemas.openxmlformats.org/drawingml/2006/table">
            <a:tbl>
              <a:tblPr/>
              <a:tblGrid>
                <a:gridCol w="1090613">
                  <a:extLst>
                    <a:ext uri="{9D8B030D-6E8A-4147-A177-3AD203B41FA5}">
                      <a16:colId xmlns:a16="http://schemas.microsoft.com/office/drawing/2014/main" val="20000"/>
                    </a:ext>
                  </a:extLst>
                </a:gridCol>
                <a:gridCol w="5472112">
                  <a:extLst>
                    <a:ext uri="{9D8B030D-6E8A-4147-A177-3AD203B41FA5}">
                      <a16:colId xmlns:a16="http://schemas.microsoft.com/office/drawing/2014/main" val="20001"/>
                    </a:ext>
                  </a:extLst>
                </a:gridCol>
                <a:gridCol w="1666875">
                  <a:extLst>
                    <a:ext uri="{9D8B030D-6E8A-4147-A177-3AD203B41FA5}">
                      <a16:colId xmlns:a16="http://schemas.microsoft.com/office/drawing/2014/main" val="20002"/>
                    </a:ext>
                  </a:extLst>
                </a:gridCol>
              </a:tblGrid>
              <a:tr h="7011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متغيرهاي اساسي</a:t>
                      </a:r>
                      <a:endParaRPr kumimoji="0" lang="en-US" sz="2000" b="0" i="0" u="none" strike="noStrike" cap="none" normalizeH="0" baseline="0">
                        <a:ln>
                          <a:noFill/>
                        </a:ln>
                        <a:solidFill>
                          <a:schemeClr val="tx1"/>
                        </a:solidFill>
                        <a:effectLst/>
                        <a:latin typeface="Arial" charset="0"/>
                        <a:cs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         x’1       x”1       x2        s1       R1        s2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مقادير سمت راست</a:t>
                      </a:r>
                      <a:endParaRPr kumimoji="0" lang="en-US" sz="2000" b="0" i="0" u="none" strike="noStrike" cap="none" normalizeH="0" baseline="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9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S2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1800" b="0" i="0" u="none" strike="noStrike" cap="none" normalizeH="0" baseline="0">
                          <a:ln>
                            <a:noFill/>
                          </a:ln>
                          <a:solidFill>
                            <a:schemeClr val="tx1"/>
                          </a:solidFill>
                          <a:effectLst/>
                          <a:latin typeface="Arial" charset="0"/>
                          <a:cs typeface="Arial" charset="0"/>
                        </a:rPr>
                        <a:t>-9-6M    9+6M    -18-3M        M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6          -6            3             -1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2          -2            2              0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-18M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18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90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S2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1800" b="0" i="0" u="none" strike="noStrike" cap="none" normalizeH="0" baseline="0">
                          <a:ln>
                            <a:noFill/>
                          </a:ln>
                          <a:solidFill>
                            <a:schemeClr val="tx1"/>
                          </a:solidFill>
                          <a:effectLst/>
                          <a:latin typeface="Arial" charset="0"/>
                          <a:cs typeface="Arial" charset="0"/>
                        </a:rPr>
                        <a:t>     0           0        -27/2       -3/2    3/2+M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1          -1         ½           -1/6     1/6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0           0          1            1/3     -1/3          1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27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75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S2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1800" b="0" i="0" u="none" strike="noStrike" cap="none" normalizeH="0" baseline="0">
                          <a:ln>
                            <a:noFill/>
                          </a:ln>
                          <a:solidFill>
                            <a:schemeClr val="tx1"/>
                          </a:solidFill>
                          <a:effectLst/>
                          <a:latin typeface="Arial" charset="0"/>
                          <a:cs typeface="Arial" charset="0"/>
                        </a:rPr>
                        <a:t>   27          -27         0            -6       6+M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2            -2           1           -1/3     1/3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-2             2           0            2/3     -2/3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108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4</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89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X”1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1800" b="0" i="0" u="none" strike="noStrike" cap="none" normalizeH="0" baseline="0">
                          <a:ln>
                            <a:noFill/>
                          </a:ln>
                          <a:solidFill>
                            <a:schemeClr val="tx1"/>
                          </a:solidFill>
                          <a:effectLst/>
                          <a:latin typeface="Arial" charset="0"/>
                          <a:cs typeface="Arial" charset="0"/>
                        </a:rPr>
                        <a:t>   0             0           0             3      -3+M   27/2</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0             0           1            1/3    -1/3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        -1            1            0            1/3     -1/3       1/2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162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2</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619250" y="2062163"/>
            <a:ext cx="5761038"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fa-IR" altLang="en-US" sz="4000" b="1"/>
              <a:t> </a:t>
            </a:r>
          </a:p>
          <a:p>
            <a:pPr algn="ctr" eaLnBrk="1" hangingPunct="1"/>
            <a:endParaRPr lang="fa-IR" altLang="en-US" sz="4000" b="1"/>
          </a:p>
          <a:p>
            <a:pPr algn="ctr" eaLnBrk="1" hangingPunct="1"/>
            <a:endParaRPr lang="fa-IR" altLang="en-US" sz="4000" b="1"/>
          </a:p>
          <a:p>
            <a:pPr algn="ctr" eaLnBrk="1" hangingPunct="1"/>
            <a:br>
              <a:rPr lang="en-US" altLang="en-US" sz="4000" b="1"/>
            </a:br>
            <a:endParaRPr lang="en-US" altLang="en-US" sz="4000" b="1"/>
          </a:p>
        </p:txBody>
      </p:sp>
      <p:sp>
        <p:nvSpPr>
          <p:cNvPr id="4099" name="TextBox 5"/>
          <p:cNvSpPr txBox="1">
            <a:spLocks noChangeArrowheads="1"/>
          </p:cNvSpPr>
          <p:nvPr/>
        </p:nvSpPr>
        <p:spPr bwMode="auto">
          <a:xfrm>
            <a:off x="320675" y="1340768"/>
            <a:ext cx="835818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fa-IR" altLang="en-US" sz="5400" b="1" dirty="0"/>
              <a:t>بهینه سازی خطی</a:t>
            </a:r>
          </a:p>
          <a:p>
            <a:pPr algn="ctr" eaLnBrk="1" hangingPunct="1"/>
            <a:r>
              <a:rPr lang="fa-IR" altLang="en-US" sz="5400" b="1" dirty="0"/>
              <a:t>(تحقیق در عملیات 1)</a:t>
            </a:r>
            <a:br>
              <a:rPr lang="fa-IR" altLang="en-US" sz="5400" b="1" dirty="0"/>
            </a:br>
            <a:endParaRPr lang="en-US" altLang="en-US" sz="5400" b="1"/>
          </a:p>
          <a:p>
            <a:pPr algn="ctr" eaLnBrk="1" hangingPunct="1"/>
            <a:endParaRPr lang="en-US" altLang="en-US" sz="5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fa-IR" altLang="en-US" sz="2400" b="1">
                <a:cs typeface="Nazanin" pitchFamily="2" charset="0"/>
              </a:rPr>
              <a:t> </a:t>
            </a:r>
            <a:endParaRPr lang="en-US" altLang="en-US" sz="2400" b="1">
              <a:cs typeface="Nazanin" pitchFamily="2" charset="0"/>
            </a:endParaRPr>
          </a:p>
        </p:txBody>
      </p:sp>
      <p:sp>
        <p:nvSpPr>
          <p:cNvPr id="22531" name="Rectangle 3"/>
          <p:cNvSpPr>
            <a:spLocks noGrp="1" noChangeArrowheads="1"/>
          </p:cNvSpPr>
          <p:nvPr>
            <p:ph type="body" idx="1"/>
          </p:nvPr>
        </p:nvSpPr>
        <p:spPr/>
        <p:txBody>
          <a:bodyPr/>
          <a:lstStyle/>
          <a:p>
            <a:pPr algn="r" rtl="1" eaLnBrk="1" hangingPunct="1">
              <a:buFontTx/>
              <a:buNone/>
            </a:pPr>
            <a:endParaRPr lang="fa-IR" altLang="en-US">
              <a:cs typeface="Nazanin" pitchFamily="2" charset="0"/>
            </a:endParaRPr>
          </a:p>
          <a:p>
            <a:pPr algn="r" rtl="1" eaLnBrk="1" hangingPunct="1">
              <a:buFontTx/>
              <a:buNone/>
            </a:pPr>
            <a:r>
              <a:rPr lang="fa-IR" altLang="en-US" i="1">
                <a:cs typeface="Nazanin" pitchFamily="2" charset="0"/>
              </a:rPr>
              <a:t>  1</a:t>
            </a:r>
            <a:r>
              <a:rPr lang="fa-IR" altLang="en-US" sz="2400" i="1">
                <a:cs typeface="Nazanin" pitchFamily="2" charset="0"/>
              </a:rPr>
              <a:t>- </a:t>
            </a:r>
            <a:r>
              <a:rPr lang="fa-IR" altLang="en-US" i="1">
                <a:cs typeface="Nazanin" pitchFamily="2" charset="0"/>
              </a:rPr>
              <a:t> </a:t>
            </a:r>
            <a:r>
              <a:rPr lang="fa-IR" altLang="en-US" sz="2800" i="1">
                <a:cs typeface="Nazanin" pitchFamily="2" charset="0"/>
              </a:rPr>
              <a:t>تعريف مسئله به گونه اي که با استفاده از برنامه ريزي خطي</a:t>
            </a:r>
            <a:r>
              <a:rPr lang="fa-IR" altLang="en-US" i="1">
                <a:cs typeface="Nazanin" pitchFamily="2" charset="0"/>
              </a:rPr>
              <a:t> </a:t>
            </a:r>
            <a:r>
              <a:rPr lang="fa-IR" altLang="en-US" sz="2800" i="1">
                <a:cs typeface="Nazanin" pitchFamily="2" charset="0"/>
              </a:rPr>
              <a:t>قابل حل باشد</a:t>
            </a:r>
            <a:r>
              <a:rPr lang="fa-IR" altLang="en-US" i="1">
                <a:cs typeface="Nazanin" pitchFamily="2" charset="0"/>
              </a:rPr>
              <a:t> .</a:t>
            </a:r>
          </a:p>
          <a:p>
            <a:pPr algn="r" rtl="1" eaLnBrk="1" hangingPunct="1">
              <a:buFontTx/>
              <a:buNone/>
            </a:pPr>
            <a:r>
              <a:rPr lang="fa-IR" altLang="en-US" b="1" i="1">
                <a:cs typeface="Nazanin" pitchFamily="2" charset="0"/>
              </a:rPr>
              <a:t>  2 </a:t>
            </a:r>
            <a:r>
              <a:rPr lang="fa-IR" altLang="en-US" sz="2400" i="1">
                <a:cs typeface="Nazanin" pitchFamily="2" charset="0"/>
              </a:rPr>
              <a:t>-  فرموله کردن مسئله در قالب يک مدل رياضي.</a:t>
            </a:r>
            <a:endParaRPr lang="fa-IR" altLang="en-US" i="1">
              <a:cs typeface="Nazanin" pitchFamily="2" charset="0"/>
            </a:endParaRPr>
          </a:p>
          <a:p>
            <a:pPr algn="r" rtl="1" eaLnBrk="1" hangingPunct="1">
              <a:buFontTx/>
              <a:buNone/>
            </a:pPr>
            <a:r>
              <a:rPr lang="fa-IR" altLang="en-US" b="1" i="1">
                <a:cs typeface="Nazanin" pitchFamily="2" charset="0"/>
              </a:rPr>
              <a:t>  3 </a:t>
            </a:r>
            <a:r>
              <a:rPr lang="fa-IR" altLang="en-US" sz="2400" i="1">
                <a:cs typeface="Nazanin" pitchFamily="2" charset="0"/>
              </a:rPr>
              <a:t>-  قابل حل بودن مسئله با استفاده از فن  رياضي قطعي</a:t>
            </a:r>
            <a:r>
              <a:rPr lang="fa-IR" altLang="en-US" i="1">
                <a:cs typeface="Nazanin" pitchFamily="2" charset="0"/>
              </a:rPr>
              <a:t> </a:t>
            </a:r>
            <a:r>
              <a:rPr lang="fa-IR" altLang="en-US" sz="2400" i="1">
                <a:cs typeface="Nazanin" pitchFamily="2" charset="0"/>
              </a:rPr>
              <a:t>ومعين.</a:t>
            </a:r>
            <a:r>
              <a:rPr lang="en-US" altLang="en-US">
                <a:cs typeface="Nazanin" pitchFamily="2" charset="0"/>
              </a:rPr>
              <a:t> </a:t>
            </a:r>
          </a:p>
        </p:txBody>
      </p:sp>
      <p:sp>
        <p:nvSpPr>
          <p:cNvPr id="22532" name="Rectangle 4"/>
          <p:cNvSpPr>
            <a:spLocks noChangeArrowheads="1"/>
          </p:cNvSpPr>
          <p:nvPr/>
        </p:nvSpPr>
        <p:spPr bwMode="auto">
          <a:xfrm>
            <a:off x="2484438" y="306388"/>
            <a:ext cx="5822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i="1"/>
              <a:t>سه گام اساسي در بکار گيري برنامه ريزي خطي</a:t>
            </a:r>
            <a:endParaRPr lang="en-US" altLang="en-US" sz="2800" b="1" i="1"/>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5"/>
          <p:cNvSpPr>
            <a:spLocks noGrp="1" noChangeArrowheads="1"/>
          </p:cNvSpPr>
          <p:nvPr>
            <p:ph type="title"/>
          </p:nvPr>
        </p:nvSpPr>
        <p:spPr/>
        <p:txBody>
          <a:bodyPr/>
          <a:lstStyle/>
          <a:p>
            <a:pPr eaLnBrk="1" hangingPunct="1"/>
            <a:r>
              <a:rPr lang="fa-IR" altLang="en-US">
                <a:cs typeface="Nazanin" pitchFamily="2" charset="0"/>
              </a:rPr>
              <a:t>نتيجه</a:t>
            </a:r>
            <a:endParaRPr lang="en-US" altLang="en-US">
              <a:cs typeface="Nazanin" pitchFamily="2" charset="0"/>
            </a:endParaRPr>
          </a:p>
        </p:txBody>
      </p:sp>
      <p:sp>
        <p:nvSpPr>
          <p:cNvPr id="206851" name="Rectangle 7"/>
          <p:cNvSpPr>
            <a:spLocks noGrp="1" noChangeArrowheads="1"/>
          </p:cNvSpPr>
          <p:nvPr>
            <p:ph idx="1"/>
          </p:nvPr>
        </p:nvSpPr>
        <p:spPr/>
        <p:txBody>
          <a:bodyPr/>
          <a:lstStyle/>
          <a:p>
            <a:pPr eaLnBrk="1" hangingPunct="1">
              <a:buFontTx/>
              <a:buNone/>
            </a:pPr>
            <a:endParaRPr lang="en-US" altLang="en-US"/>
          </a:p>
          <a:p>
            <a:pPr eaLnBrk="1" hangingPunct="1">
              <a:buFontTx/>
              <a:buNone/>
            </a:pPr>
            <a:r>
              <a:rPr lang="en-US" altLang="en-US"/>
              <a:t>                           X1=X’1-X”1</a:t>
            </a:r>
          </a:p>
          <a:p>
            <a:pPr eaLnBrk="1" hangingPunct="1">
              <a:buFontTx/>
              <a:buNone/>
            </a:pPr>
            <a:r>
              <a:rPr lang="en-US" altLang="en-US"/>
              <a:t>                       =&gt;X1=0-2=-2</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ar-SA" altLang="en-US" sz="2800" b="1" i="1">
                <a:cs typeface="Nazanin" pitchFamily="2" charset="0"/>
              </a:rPr>
              <a:t>متغيرهاي با حد پايين منفي</a:t>
            </a:r>
            <a:br>
              <a:rPr lang="fa-IR" altLang="en-US" sz="4000" b="1" i="1">
                <a:cs typeface="Nazanin" pitchFamily="2" charset="0"/>
              </a:rPr>
            </a:br>
            <a:endParaRPr lang="en-US" altLang="en-US" sz="4000" b="1" i="1">
              <a:cs typeface="Nazanin" pitchFamily="2" charset="0"/>
            </a:endParaRPr>
          </a:p>
        </p:txBody>
      </p:sp>
      <p:sp>
        <p:nvSpPr>
          <p:cNvPr id="1028" name="Rectangle 3"/>
          <p:cNvSpPr>
            <a:spLocks noGrp="1" noChangeArrowheads="1"/>
          </p:cNvSpPr>
          <p:nvPr>
            <p:ph type="body" idx="1"/>
          </p:nvPr>
        </p:nvSpPr>
        <p:spPr>
          <a:xfrm>
            <a:off x="611188" y="2060575"/>
            <a:ext cx="8229600" cy="4525963"/>
          </a:xfrm>
        </p:spPr>
        <p:txBody>
          <a:bodyPr/>
          <a:lstStyle/>
          <a:p>
            <a:pPr algn="r" rtl="1" eaLnBrk="1" hangingPunct="1">
              <a:buFontTx/>
              <a:buNone/>
            </a:pPr>
            <a:r>
              <a:rPr lang="fa-IR" altLang="en-US" b="1" i="1">
                <a:cs typeface="Nazanin" pitchFamily="2" charset="0"/>
              </a:rPr>
              <a:t>                </a:t>
            </a:r>
          </a:p>
          <a:p>
            <a:pPr algn="r" rtl="1" eaLnBrk="1" hangingPunct="1">
              <a:buFontTx/>
              <a:buNone/>
            </a:pPr>
            <a:r>
              <a:rPr lang="fa-IR" altLang="en-US" b="1" i="1">
                <a:cs typeface="Nazanin" pitchFamily="2" charset="0"/>
              </a:rPr>
              <a:t>     </a:t>
            </a:r>
            <a:r>
              <a:rPr lang="ar-SA" altLang="en-US" b="1" i="1">
                <a:cs typeface="Nazanin" pitchFamily="2" charset="0"/>
              </a:rPr>
              <a:t>تا حدودي شبيه مورد قبل مي باشند با اين تفاوت که يک </a:t>
            </a:r>
            <a:r>
              <a:rPr lang="fa-IR" altLang="en-US" b="1" i="1">
                <a:cs typeface="Nazanin" pitchFamily="2" charset="0"/>
              </a:rPr>
              <a:t>  </a:t>
            </a:r>
            <a:r>
              <a:rPr lang="ar-SA" altLang="en-US" b="1" i="1">
                <a:cs typeface="Nazanin" pitchFamily="2" charset="0"/>
              </a:rPr>
              <a:t>حد آنها معلوم است</a:t>
            </a:r>
            <a:endParaRPr lang="fa-IR" altLang="en-US" b="1" i="1">
              <a:cs typeface="Nazanin" pitchFamily="2" charset="0"/>
            </a:endParaRPr>
          </a:p>
          <a:p>
            <a:pPr algn="r" rtl="1" eaLnBrk="1" hangingPunct="1">
              <a:buFontTx/>
              <a:buNone/>
            </a:pPr>
            <a:r>
              <a:rPr lang="fa-IR" altLang="en-US" b="1" i="1">
                <a:cs typeface="Nazanin" pitchFamily="2" charset="0"/>
              </a:rPr>
              <a:t>  </a:t>
            </a:r>
            <a:r>
              <a:rPr lang="ar-SA" altLang="en-US" b="1" i="1">
                <a:cs typeface="Nazanin" pitchFamily="2" charset="0"/>
              </a:rPr>
              <a:t>مثال</a:t>
            </a:r>
            <a:r>
              <a:rPr lang="fa-IR" altLang="en-US" b="1" i="1">
                <a:cs typeface="Nazanin" pitchFamily="2" charset="0"/>
              </a:rPr>
              <a:t>    </a:t>
            </a:r>
          </a:p>
          <a:p>
            <a:pPr algn="r" rtl="1" eaLnBrk="1" hangingPunct="1">
              <a:buFontTx/>
              <a:buNone/>
            </a:pPr>
            <a:r>
              <a:rPr lang="fa-IR" altLang="en-US" b="1" i="1">
                <a:cs typeface="Nazanin" pitchFamily="2" charset="0"/>
              </a:rPr>
              <a:t>        </a:t>
            </a:r>
            <a:r>
              <a:rPr lang="ar-SA" altLang="en-US" b="1" i="1">
                <a:cs typeface="Nazanin" pitchFamily="2" charset="0"/>
              </a:rPr>
              <a:t>براي تبديل مي توان نوشت :</a:t>
            </a:r>
            <a:r>
              <a:rPr lang="ar-SA" altLang="en-US">
                <a:cs typeface="Nazanin" pitchFamily="2" charset="0"/>
              </a:rPr>
              <a:t> </a:t>
            </a:r>
            <a:endParaRPr lang="en-US" altLang="en-US">
              <a:cs typeface="Nazanin" pitchFamily="2" charset="0"/>
            </a:endParaRPr>
          </a:p>
        </p:txBody>
      </p:sp>
      <p:sp>
        <p:nvSpPr>
          <p:cNvPr id="1029" name="Rectangle 5"/>
          <p:cNvSpPr>
            <a:spLocks noChangeArrowheads="1"/>
          </p:cNvSpPr>
          <p:nvPr/>
        </p:nvSpPr>
        <p:spPr bwMode="auto">
          <a:xfrm>
            <a:off x="0" y="277812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026" name="Object 4"/>
          <p:cNvGraphicFramePr>
            <a:graphicFrameLocks noChangeAspect="1"/>
          </p:cNvGraphicFramePr>
          <p:nvPr/>
        </p:nvGraphicFramePr>
        <p:xfrm>
          <a:off x="2771775" y="5516563"/>
          <a:ext cx="2790825" cy="723900"/>
        </p:xfrm>
        <a:graphic>
          <a:graphicData uri="http://schemas.openxmlformats.org/presentationml/2006/ole">
            <mc:AlternateContent xmlns:mc="http://schemas.openxmlformats.org/markup-compatibility/2006">
              <mc:Choice xmlns:v="urn:schemas-microsoft-com:vml" Requires="v">
                <p:oleObj name="Equation" r:id="rId2" imgW="2794000" imgH="723900" progId="Equation.3">
                  <p:embed/>
                </p:oleObj>
              </mc:Choice>
              <mc:Fallback>
                <p:oleObj name="Equation" r:id="rId2" imgW="2794000" imgH="7239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5516563"/>
                        <a:ext cx="27908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6"/>
          <p:cNvSpPr>
            <a:spLocks noChangeArrowheads="1"/>
          </p:cNvSpPr>
          <p:nvPr/>
        </p:nvSpPr>
        <p:spPr bwMode="auto">
          <a:xfrm>
            <a:off x="0" y="3654425"/>
            <a:ext cx="527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1200" b="1">
                <a:cs typeface="Times New Roman" panose="02020603050405020304" pitchFamily="18" charset="0"/>
              </a:rPr>
              <a:t>         </a:t>
            </a:r>
            <a:endParaRPr lang="fa-IR" altLang="en-US" sz="180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r>
              <a:rPr lang="ar-SA" altLang="en-US" b="1">
                <a:cs typeface="Nazanin" pitchFamily="2" charset="0"/>
              </a:rPr>
              <a:t>فصل پنجم</a:t>
            </a:r>
            <a:endParaRPr lang="en-US" altLang="en-US" b="1">
              <a:cs typeface="Nazanin" pitchFamily="2" charset="0"/>
            </a:endParaRPr>
          </a:p>
        </p:txBody>
      </p:sp>
      <p:sp>
        <p:nvSpPr>
          <p:cNvPr id="207875" name="Rectangle 3"/>
          <p:cNvSpPr>
            <a:spLocks noGrp="1" noChangeArrowheads="1"/>
          </p:cNvSpPr>
          <p:nvPr>
            <p:ph type="body" idx="1"/>
          </p:nvPr>
        </p:nvSpPr>
        <p:spPr/>
        <p:txBody>
          <a:bodyPr/>
          <a:lstStyle/>
          <a:p>
            <a:pPr algn="r" rtl="1" eaLnBrk="1" hangingPunct="1"/>
            <a:r>
              <a:rPr lang="fa-IR" altLang="en-US">
                <a:cs typeface="Nazanin" pitchFamily="2" charset="0"/>
              </a:rPr>
              <a:t> </a:t>
            </a:r>
            <a:r>
              <a:rPr lang="ar-SA" altLang="en-US" b="1">
                <a:cs typeface="Nazanin" pitchFamily="2" charset="0"/>
              </a:rPr>
              <a:t>برنامــــه ريزي خطي</a:t>
            </a:r>
            <a:endParaRPr lang="fa-IR" altLang="en-US" b="1">
              <a:cs typeface="Nazanin" pitchFamily="2" charset="0"/>
            </a:endParaRPr>
          </a:p>
          <a:p>
            <a:pPr algn="r" rtl="1" eaLnBrk="1" hangingPunct="1"/>
            <a:r>
              <a:rPr lang="fa-IR" altLang="en-US" b="1">
                <a:cs typeface="Nazanin" pitchFamily="2" charset="0"/>
              </a:rPr>
              <a:t>  </a:t>
            </a:r>
            <a:r>
              <a:rPr lang="ar-SA" altLang="en-US" b="1">
                <a:cs typeface="Nazanin" pitchFamily="2" charset="0"/>
              </a:rPr>
              <a:t>تحليل عناصر تابلوي سيمپلکس و مسئله ثانويه</a:t>
            </a:r>
            <a:r>
              <a:rPr lang="fa-IR" altLang="en-US">
                <a:cs typeface="Nazanin" pitchFamily="2" charset="0"/>
              </a:rPr>
              <a:t> </a:t>
            </a:r>
            <a:endParaRPr lang="en-US" altLang="en-US">
              <a:cs typeface="Nazanin" pitchFamily="2" charset="0"/>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type="body" idx="4294967295"/>
          </p:nvPr>
        </p:nvSpPr>
        <p:spPr>
          <a:xfrm>
            <a:off x="611188" y="2708275"/>
            <a:ext cx="8229600" cy="3590925"/>
          </a:xfrm>
        </p:spPr>
        <p:txBody>
          <a:bodyPr/>
          <a:lstStyle/>
          <a:p>
            <a:pPr eaLnBrk="1" hangingPunct="1"/>
            <a:r>
              <a:rPr lang="ar-SA" altLang="en-US" b="1" i="1">
                <a:cs typeface="Nazanin" pitchFamily="2" charset="0"/>
              </a:rPr>
              <a:t>تفسير و تحليل عناصر تابلوي سيمپلکس و آشنايي با مفاهيم قيمت سايه و برنامه ثانويه.</a:t>
            </a:r>
            <a:r>
              <a:rPr lang="en-US" altLang="en-US">
                <a:cs typeface="Nazanin" pitchFamily="2" charset="0"/>
              </a:rPr>
              <a:t> </a:t>
            </a:r>
          </a:p>
        </p:txBody>
      </p:sp>
      <p:sp>
        <p:nvSpPr>
          <p:cNvPr id="208899" name="Rectangle 7"/>
          <p:cNvSpPr>
            <a:spLocks noGrp="1" noChangeArrowheads="1"/>
          </p:cNvSpPr>
          <p:nvPr>
            <p:ph type="title" idx="4294967295"/>
          </p:nvPr>
        </p:nvSpPr>
        <p:spPr>
          <a:xfrm>
            <a:off x="0" y="274638"/>
            <a:ext cx="8229600" cy="1143000"/>
          </a:xfrm>
        </p:spPr>
        <p:txBody>
          <a:bodyPr/>
          <a:lstStyle/>
          <a:p>
            <a:pPr eaLnBrk="1" hangingPunct="1"/>
            <a:r>
              <a:rPr lang="fa-IR" altLang="en-US" sz="2800" b="1">
                <a:cs typeface="Nazanin" pitchFamily="2" charset="0"/>
              </a:rPr>
              <a:t>هدف فصل</a:t>
            </a:r>
            <a:endParaRPr lang="en-US" altLang="en-US" sz="2800" b="1">
              <a:cs typeface="Nazanin" pitchFamily="2" charset="0"/>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r>
              <a:rPr lang="fa-IR" altLang="en-US" sz="2400">
                <a:cs typeface="Nazanin" pitchFamily="2" charset="0"/>
              </a:rPr>
              <a:t> مسئته ثانويه</a:t>
            </a:r>
            <a:endParaRPr lang="en-US" altLang="en-US" sz="2400">
              <a:cs typeface="Nazanin" pitchFamily="2" charset="0"/>
            </a:endParaRPr>
          </a:p>
        </p:txBody>
      </p:sp>
      <p:sp>
        <p:nvSpPr>
          <p:cNvPr id="209923" name="Rectangle 3"/>
          <p:cNvSpPr>
            <a:spLocks noGrp="1" noChangeArrowheads="1"/>
          </p:cNvSpPr>
          <p:nvPr>
            <p:ph type="body" idx="1"/>
          </p:nvPr>
        </p:nvSpPr>
        <p:spPr/>
        <p:txBody>
          <a:bodyPr/>
          <a:lstStyle/>
          <a:p>
            <a:pPr algn="r" rtl="1" eaLnBrk="1" hangingPunct="1">
              <a:buFontTx/>
              <a:buNone/>
            </a:pPr>
            <a:r>
              <a:rPr lang="en-US" altLang="en-US" sz="2800" b="1" i="1">
                <a:cs typeface="Nazanin" pitchFamily="2" charset="0"/>
              </a:rPr>
              <a:t>  </a:t>
            </a:r>
            <a:r>
              <a:rPr lang="ar-SA" altLang="en-US" sz="2800" b="1" i="1">
                <a:cs typeface="Nazanin" pitchFamily="2" charset="0"/>
              </a:rPr>
              <a:t>هر مسئله داراي دو فرم است. فرم اوليه </a:t>
            </a:r>
            <a:r>
              <a:rPr lang="en-US" altLang="en-US" sz="2800" b="1" i="1">
                <a:cs typeface="Nazanin" pitchFamily="2" charset="0"/>
              </a:rPr>
              <a:t>Primal</a:t>
            </a:r>
            <a:r>
              <a:rPr lang="ar-SA" altLang="en-US" sz="2800" b="1" i="1">
                <a:cs typeface="Nazanin" pitchFamily="2" charset="0"/>
              </a:rPr>
              <a:t> و فرم ثانويه </a:t>
            </a:r>
            <a:r>
              <a:rPr lang="en-US" altLang="en-US" sz="2800" b="1" i="1">
                <a:cs typeface="Nazanin" pitchFamily="2" charset="0"/>
              </a:rPr>
              <a:t>Dual</a:t>
            </a:r>
            <a:endParaRPr lang="fa-IR" altLang="en-US" sz="2800" b="1" i="1">
              <a:cs typeface="Nazanin" pitchFamily="2" charset="0"/>
            </a:endParaRPr>
          </a:p>
          <a:p>
            <a:pPr algn="r" rtl="1" eaLnBrk="1" hangingPunct="1">
              <a:buFontTx/>
              <a:buNone/>
            </a:pPr>
            <a:r>
              <a:rPr lang="en-US" altLang="en-US" sz="2800" b="1" i="1">
                <a:cs typeface="Nazanin" pitchFamily="2" charset="0"/>
              </a:rPr>
              <a:t>  </a:t>
            </a:r>
            <a:r>
              <a:rPr lang="ar-SA" altLang="en-US" sz="2800" b="1" i="1">
                <a:cs typeface="Nazanin" pitchFamily="2" charset="0"/>
              </a:rPr>
              <a:t>براي هر جواب اوليه يک جواب ثانويه اي وجود دارد.</a:t>
            </a:r>
            <a:endParaRPr lang="fa-IR" altLang="en-US" sz="2800" b="1" i="1">
              <a:cs typeface="Nazanin" pitchFamily="2" charset="0"/>
            </a:endParaRPr>
          </a:p>
          <a:p>
            <a:pPr algn="r" rtl="1" eaLnBrk="1" hangingPunct="1">
              <a:buFontTx/>
              <a:buNone/>
            </a:pPr>
            <a:r>
              <a:rPr lang="en-US" altLang="en-US" sz="2800" b="1" i="1">
                <a:cs typeface="Nazanin" pitchFamily="2" charset="0"/>
              </a:rPr>
              <a:t>  </a:t>
            </a:r>
            <a:r>
              <a:rPr lang="ar-SA" altLang="en-US" sz="2800" b="1" i="1">
                <a:cs typeface="Nazanin" pitchFamily="2" charset="0"/>
              </a:rPr>
              <a:t>خصوصيات مسئله اوليه و ثانويه با همديگر ارتباط دارند.</a:t>
            </a:r>
            <a:endParaRPr lang="fa-IR" altLang="en-US" sz="2800" b="1" i="1">
              <a:cs typeface="Nazanin" pitchFamily="2" charset="0"/>
            </a:endParaRPr>
          </a:p>
          <a:p>
            <a:pPr algn="r" rtl="1" eaLnBrk="1" hangingPunct="1">
              <a:buFontTx/>
              <a:buNone/>
            </a:pPr>
            <a:r>
              <a:rPr lang="en-US" altLang="en-US" sz="2800" b="1" i="1">
                <a:cs typeface="Nazanin" pitchFamily="2" charset="0"/>
              </a:rPr>
              <a:t>  </a:t>
            </a:r>
            <a:r>
              <a:rPr lang="ar-SA" altLang="en-US" sz="2800" b="1" i="1">
                <a:cs typeface="Nazanin" pitchFamily="2" charset="0"/>
              </a:rPr>
              <a:t>جواب مسئله ثانويه ارائه کننده اطلاعات با اهميتي است.</a:t>
            </a:r>
            <a:endParaRPr lang="fa-IR" altLang="en-US" sz="2800" b="1" i="1">
              <a:cs typeface="Nazanin" pitchFamily="2" charset="0"/>
            </a:endParaRPr>
          </a:p>
          <a:p>
            <a:pPr algn="r" rtl="1" eaLnBrk="1" hangingPunct="1">
              <a:buFontTx/>
              <a:buNone/>
            </a:pPr>
            <a:r>
              <a:rPr lang="en-US" altLang="en-US" sz="2800" b="1" i="1">
                <a:cs typeface="Nazanin" pitchFamily="2" charset="0"/>
              </a:rPr>
              <a:t>  </a:t>
            </a:r>
            <a:r>
              <a:rPr lang="ar-SA" altLang="en-US" sz="2800" b="1" i="1">
                <a:cs typeface="Nazanin" pitchFamily="2" charset="0"/>
              </a:rPr>
              <a:t>مسئله ثانويه اطلاعاتي درباره ارزش منابع در اختيار مدير قرار مي دهد.</a:t>
            </a:r>
            <a:endParaRPr lang="en-US" altLang="en-US" sz="2800" b="1" i="1">
              <a:cs typeface="Nazanin" pitchFamily="2" charset="0"/>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r>
              <a:rPr lang="fa-IR" altLang="en-US" sz="2400">
                <a:cs typeface="Nazanin" pitchFamily="2" charset="0"/>
              </a:rPr>
              <a:t>تحليل عناصر تابلوي سيمپلكس</a:t>
            </a:r>
            <a:r>
              <a:rPr lang="en-US" altLang="en-US" sz="2400">
                <a:cs typeface="Nazanin" pitchFamily="2" charset="0"/>
              </a:rPr>
              <a:t> </a:t>
            </a:r>
            <a:endParaRPr lang="en-US" altLang="en-US">
              <a:cs typeface="Nazanin" pitchFamily="2" charset="0"/>
            </a:endParaRPr>
          </a:p>
        </p:txBody>
      </p:sp>
      <p:graphicFrame>
        <p:nvGraphicFramePr>
          <p:cNvPr id="340008" name="Group 40"/>
          <p:cNvGraphicFramePr>
            <a:graphicFrameLocks noGrp="1"/>
          </p:cNvGraphicFramePr>
          <p:nvPr>
            <p:ph idx="1"/>
          </p:nvPr>
        </p:nvGraphicFramePr>
        <p:xfrm>
          <a:off x="457200" y="1600200"/>
          <a:ext cx="8229600" cy="4525963"/>
        </p:xfrm>
        <a:graphic>
          <a:graphicData uri="http://schemas.openxmlformats.org/drawingml/2006/table">
            <a:tbl>
              <a:tblPr/>
              <a:tblGrid>
                <a:gridCol w="16002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متغيرهاي اساسي</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       X1      X2       X3         S1       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مقادير سمت راست</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2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-3         -3        -5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0      2          2         1            1          0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0      3          1         2            0          1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430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9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9/2       -1/2      0            0          5/2</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½          3/2       0            1         -1/2</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3/2        ½         1            0          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1150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52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000" b="0" i="0" u="none" strike="noStrike" cap="none" normalizeH="0" baseline="0">
                          <a:ln>
                            <a:noFill/>
                          </a:ln>
                          <a:solidFill>
                            <a:schemeClr val="tx1"/>
                          </a:solidFill>
                          <a:effectLst/>
                          <a:latin typeface="Arial" charset="0"/>
                          <a:cs typeface="Arial" charset="0"/>
                        </a:rPr>
                        <a:t>14/3       0          0           1/3        7/3</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1/3       1          0           2/3        -1/3</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4/3        0          1          -1/3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3650/3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400/3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490/3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r>
              <a:rPr lang="fa-IR" altLang="en-US" sz="2400">
                <a:cs typeface="Nazanin" pitchFamily="2" charset="0"/>
              </a:rPr>
              <a:t> مفهوم علامتها در سطر صفر</a:t>
            </a:r>
            <a:endParaRPr lang="en-US" altLang="en-US" sz="2400">
              <a:cs typeface="Nazanin" pitchFamily="2" charset="0"/>
            </a:endParaRPr>
          </a:p>
        </p:txBody>
      </p:sp>
      <p:sp>
        <p:nvSpPr>
          <p:cNvPr id="211971" name="Rectangle 3"/>
          <p:cNvSpPr>
            <a:spLocks noGrp="1" noChangeArrowheads="1"/>
          </p:cNvSpPr>
          <p:nvPr>
            <p:ph type="body" idx="1"/>
          </p:nvPr>
        </p:nvSpPr>
        <p:spPr/>
        <p:txBody>
          <a:bodyPr/>
          <a:lstStyle/>
          <a:p>
            <a:pPr algn="r" rtl="1" eaLnBrk="1" hangingPunct="1"/>
            <a:r>
              <a:rPr lang="ar-SA" altLang="en-US" sz="2800" b="1" i="1">
                <a:cs typeface="Nazanin" pitchFamily="2" charset="0"/>
              </a:rPr>
              <a:t>علامت منفي در سطر صفر به معناي افزايش در مقدار</a:t>
            </a:r>
            <a:r>
              <a:rPr lang="en-US" altLang="en-US" sz="2800" b="1" i="1">
                <a:cs typeface="Nazanin" pitchFamily="2" charset="0"/>
              </a:rPr>
              <a:t>z</a:t>
            </a:r>
            <a:r>
              <a:rPr lang="ar-SA" altLang="en-US" sz="2800" b="1" i="1">
                <a:cs typeface="Nazanin" pitchFamily="2" charset="0"/>
              </a:rPr>
              <a:t> به اندازه مقدار بيان شده و علامت مثبت به معناي کاهش در تابع هدف است</a:t>
            </a:r>
            <a:r>
              <a:rPr lang="en-US" altLang="en-US" sz="2800" i="1">
                <a:cs typeface="Nazanin" pitchFamily="2" charset="0"/>
              </a:rPr>
              <a:t> </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fa-IR" altLang="en-US" sz="2800" b="1">
                <a:cs typeface="Nazanin" pitchFamily="2" charset="0"/>
              </a:rPr>
              <a:t>تحليل عناصرتابلوي دوم</a:t>
            </a:r>
            <a:endParaRPr lang="en-US" altLang="en-US" sz="2800" b="1">
              <a:cs typeface="Nazanin" pitchFamily="2" charset="0"/>
            </a:endParaRPr>
          </a:p>
        </p:txBody>
      </p:sp>
      <p:sp>
        <p:nvSpPr>
          <p:cNvPr id="212995" name="Rectangle 3"/>
          <p:cNvSpPr>
            <a:spLocks noGrp="1" noChangeArrowheads="1"/>
          </p:cNvSpPr>
          <p:nvPr>
            <p:ph type="body" idx="1"/>
          </p:nvPr>
        </p:nvSpPr>
        <p:spPr/>
        <p:txBody>
          <a:bodyPr/>
          <a:lstStyle/>
          <a:p>
            <a:pPr eaLnBrk="1" hangingPunct="1">
              <a:buFontTx/>
              <a:buNone/>
            </a:pPr>
            <a:r>
              <a:rPr lang="fa-IR" altLang="en-US" sz="2800" i="1">
                <a:cs typeface="Nazanin" pitchFamily="2" charset="0"/>
              </a:rPr>
              <a:t>با مصرف تمام منبع دوم و230 واحد منبع اول               </a:t>
            </a:r>
          </a:p>
          <a:p>
            <a:pPr eaLnBrk="1" hangingPunct="1">
              <a:buFontTx/>
              <a:buNone/>
            </a:pPr>
            <a:r>
              <a:rPr lang="fa-IR" altLang="en-US" sz="2800" i="1">
                <a:cs typeface="Nazanin" pitchFamily="2" charset="0"/>
              </a:rPr>
              <a:t>امكان توليد </a:t>
            </a:r>
            <a:r>
              <a:rPr lang="fa-IR" altLang="en-US" sz="2800" b="1" i="1">
                <a:cs typeface="Nazanin" pitchFamily="2" charset="0"/>
              </a:rPr>
              <a:t>230</a:t>
            </a:r>
            <a:r>
              <a:rPr lang="fa-IR" altLang="en-US" sz="2800" i="1">
                <a:cs typeface="Nazanin" pitchFamily="2" charset="0"/>
              </a:rPr>
              <a:t> واحد از محصول </a:t>
            </a:r>
            <a:r>
              <a:rPr lang="fa-IR" altLang="en-US" sz="2800" b="1" i="1">
                <a:cs typeface="Nazanin" pitchFamily="2" charset="0"/>
              </a:rPr>
              <a:t>سوم</a:t>
            </a:r>
            <a:r>
              <a:rPr lang="fa-IR" altLang="en-US" sz="2800" i="1">
                <a:cs typeface="Nazanin" pitchFamily="2" charset="0"/>
              </a:rPr>
              <a:t> وجود دارد</a:t>
            </a:r>
            <a:r>
              <a:rPr lang="fa-IR" altLang="en-US">
                <a:cs typeface="Nazanin" pitchFamily="2" charset="0"/>
              </a:rPr>
              <a:t> </a:t>
            </a:r>
          </a:p>
          <a:p>
            <a:pPr eaLnBrk="1" hangingPunct="1">
              <a:buFontTx/>
              <a:buNone/>
            </a:pPr>
            <a:r>
              <a:rPr lang="fa-IR" altLang="en-US">
                <a:cs typeface="Nazanin" pitchFamily="2" charset="0"/>
              </a:rPr>
              <a:t>پس:                                                      </a:t>
            </a:r>
            <a:endParaRPr lang="en-US" altLang="en-US">
              <a:cs typeface="Nazanin" pitchFamily="2" charset="0"/>
            </a:endParaRPr>
          </a:p>
        </p:txBody>
      </p:sp>
      <p:sp>
        <p:nvSpPr>
          <p:cNvPr id="212996" name="Rectangle 4"/>
          <p:cNvSpPr>
            <a:spLocks noChangeArrowheads="1"/>
          </p:cNvSpPr>
          <p:nvPr/>
        </p:nvSpPr>
        <p:spPr bwMode="auto">
          <a:xfrm>
            <a:off x="1042988" y="3500438"/>
            <a:ext cx="59055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ar-SA" altLang="en-US" sz="3600" b="1"/>
              <a:t>در اين حالت سود کل برابر است با :</a:t>
            </a:r>
            <a:r>
              <a:rPr lang="en-US" altLang="en-US" sz="3600" b="1"/>
              <a:t> </a:t>
            </a:r>
          </a:p>
          <a:p>
            <a:pPr eaLnBrk="1" hangingPunct="1"/>
            <a:r>
              <a:rPr lang="en-US" altLang="en-US" sz="2000" b="1"/>
              <a:t>230(X3</a:t>
            </a:r>
            <a:r>
              <a:rPr lang="fa-IR" altLang="en-US" sz="2000" b="1"/>
              <a:t>تعداد توليد</a:t>
            </a:r>
            <a:r>
              <a:rPr lang="en-US" altLang="en-US" sz="3600" b="1"/>
              <a:t> </a:t>
            </a:r>
            <a:r>
              <a:rPr lang="en-US" altLang="en-US" sz="2000" b="1"/>
              <a:t>) </a:t>
            </a:r>
            <a:r>
              <a:rPr lang="fa-IR" altLang="en-US" sz="2000" b="1"/>
              <a:t>*</a:t>
            </a:r>
            <a:r>
              <a:rPr lang="en-US" altLang="en-US" sz="2000" b="1"/>
              <a:t> 5(x3</a:t>
            </a:r>
            <a:r>
              <a:rPr lang="fa-IR" altLang="en-US" sz="2000" b="1"/>
              <a:t>سودحاصل ازتوليد هر واحد</a:t>
            </a:r>
            <a:r>
              <a:rPr lang="en-US" altLang="en-US" sz="2000" b="1"/>
              <a:t>  )</a:t>
            </a:r>
          </a:p>
          <a:p>
            <a:pPr eaLnBrk="1" hangingPunct="1"/>
            <a:r>
              <a:rPr lang="fa-IR" altLang="en-US" sz="2000" b="1"/>
              <a:t>                                  </a:t>
            </a:r>
            <a:r>
              <a:rPr lang="en-US" altLang="en-US" sz="2000" b="1"/>
              <a:t>= </a:t>
            </a:r>
          </a:p>
          <a:p>
            <a:pPr eaLnBrk="1" hangingPunct="1"/>
            <a:r>
              <a:rPr lang="fa-IR" altLang="en-US" sz="2000" b="1"/>
              <a:t>سود كل      1150                       </a:t>
            </a:r>
            <a:endParaRPr lang="en-US" altLang="en-US" sz="3600" b="1"/>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r>
              <a:rPr lang="fa-IR" altLang="en-US" sz="2800" b="1">
                <a:cs typeface="Nazanin" pitchFamily="2" charset="0"/>
              </a:rPr>
              <a:t>تحليل عناصرتابلوي دوم</a:t>
            </a:r>
            <a:endParaRPr lang="en-US" altLang="en-US" sz="2800" b="1">
              <a:cs typeface="Nazanin" pitchFamily="2" charset="0"/>
            </a:endParaRPr>
          </a:p>
        </p:txBody>
      </p:sp>
      <p:sp>
        <p:nvSpPr>
          <p:cNvPr id="214019" name="Rectangle 3"/>
          <p:cNvSpPr>
            <a:spLocks noGrp="1" noChangeArrowheads="1"/>
          </p:cNvSpPr>
          <p:nvPr>
            <p:ph type="body" idx="1"/>
          </p:nvPr>
        </p:nvSpPr>
        <p:spPr/>
        <p:txBody>
          <a:bodyPr/>
          <a:lstStyle/>
          <a:p>
            <a:pPr eaLnBrk="1" hangingPunct="1">
              <a:buFontTx/>
              <a:buNone/>
            </a:pPr>
            <a:r>
              <a:rPr lang="fa-IR" altLang="en-US" i="1">
                <a:cs typeface="Nazanin" pitchFamily="2" charset="0"/>
              </a:rPr>
              <a:t>اعداد ستون                                                     </a:t>
            </a:r>
          </a:p>
          <a:p>
            <a:pPr eaLnBrk="1" hangingPunct="1">
              <a:buFontTx/>
              <a:buNone/>
            </a:pPr>
            <a:r>
              <a:rPr lang="fa-IR" altLang="en-US" i="1">
                <a:cs typeface="Nazanin" pitchFamily="2" charset="0"/>
              </a:rPr>
              <a:t>مقادير 2/1و2/3 بيانگر اينست كه:                             </a:t>
            </a:r>
          </a:p>
          <a:p>
            <a:pPr eaLnBrk="1" hangingPunct="1">
              <a:buFontTx/>
              <a:buNone/>
            </a:pPr>
            <a:r>
              <a:rPr lang="fa-IR" altLang="en-US" i="1">
                <a:cs typeface="Nazanin" pitchFamily="2" charset="0"/>
              </a:rPr>
              <a:t>براي توليد     بايد2/1 منبع اول مصرف و                   </a:t>
            </a:r>
          </a:p>
          <a:p>
            <a:pPr eaLnBrk="1" hangingPunct="1">
              <a:buFontTx/>
              <a:buNone/>
            </a:pPr>
            <a:r>
              <a:rPr lang="fa-IR" altLang="en-US" i="1">
                <a:cs typeface="Nazanin" pitchFamily="2" charset="0"/>
              </a:rPr>
              <a:t>2/3 واحد از محصول سوم كاهش يابد</a:t>
            </a:r>
            <a:r>
              <a:rPr lang="fa-IR" altLang="en-US">
                <a:cs typeface="Nazanin" pitchFamily="2" charset="0"/>
              </a:rPr>
              <a:t>                      </a:t>
            </a:r>
            <a:endParaRPr lang="en-US" altLang="en-US">
              <a:cs typeface="Nazanin" pitchFamily="2" charset="0"/>
            </a:endParaRPr>
          </a:p>
        </p:txBody>
      </p:sp>
      <p:sp>
        <p:nvSpPr>
          <p:cNvPr id="214020" name="Text Box 4"/>
          <p:cNvSpPr txBox="1">
            <a:spLocks noChangeArrowheads="1"/>
          </p:cNvSpPr>
          <p:nvPr/>
        </p:nvSpPr>
        <p:spPr bwMode="auto">
          <a:xfrm>
            <a:off x="5795963" y="1700213"/>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214021" name="Text Box 5"/>
          <p:cNvSpPr txBox="1">
            <a:spLocks noChangeArrowheads="1"/>
          </p:cNvSpPr>
          <p:nvPr/>
        </p:nvSpPr>
        <p:spPr bwMode="auto">
          <a:xfrm>
            <a:off x="6372225" y="285273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r>
              <a:rPr lang="fa-IR" altLang="en-US" sz="2400">
                <a:cs typeface="Nazanin" pitchFamily="2" charset="0"/>
              </a:rPr>
              <a:t> </a:t>
            </a:r>
            <a:endParaRPr lang="en-US" altLang="en-US" sz="2400">
              <a:cs typeface="Nazanin" pitchFamily="2" charset="0"/>
            </a:endParaRPr>
          </a:p>
        </p:txBody>
      </p:sp>
      <p:sp>
        <p:nvSpPr>
          <p:cNvPr id="215043" name="Rectangle 3"/>
          <p:cNvSpPr>
            <a:spLocks noGrp="1" noChangeArrowheads="1"/>
          </p:cNvSpPr>
          <p:nvPr>
            <p:ph type="body" idx="1"/>
          </p:nvPr>
        </p:nvSpPr>
        <p:spPr>
          <a:xfrm>
            <a:off x="395288" y="1628775"/>
            <a:ext cx="8229600" cy="2044700"/>
          </a:xfrm>
        </p:spPr>
        <p:txBody>
          <a:bodyPr/>
          <a:lstStyle/>
          <a:p>
            <a:pPr algn="r" rtl="1" eaLnBrk="1" hangingPunct="1">
              <a:buFontTx/>
              <a:buNone/>
            </a:pPr>
            <a:r>
              <a:rPr lang="fa-IR" altLang="en-US" sz="2000" b="1">
                <a:cs typeface="Nazanin" pitchFamily="2" charset="0"/>
              </a:rPr>
              <a:t>  2 </a:t>
            </a:r>
            <a:r>
              <a:rPr lang="en-US" altLang="en-US" sz="2000" b="1">
                <a:cs typeface="Nazanin" pitchFamily="2" charset="0"/>
              </a:rPr>
              <a:t>=</a:t>
            </a:r>
            <a:r>
              <a:rPr lang="fa-IR" altLang="en-US" sz="2000" b="1">
                <a:cs typeface="Nazanin" pitchFamily="2" charset="0"/>
              </a:rPr>
              <a:t> </a:t>
            </a:r>
            <a:r>
              <a:rPr lang="en-US" altLang="en-US" sz="2000" b="1">
                <a:cs typeface="Nazanin" pitchFamily="2" charset="0"/>
              </a:rPr>
              <a:t>)</a:t>
            </a:r>
            <a:r>
              <a:rPr lang="fa-IR" altLang="en-US" sz="2000" b="1">
                <a:cs typeface="Nazanin" pitchFamily="2" charset="0"/>
              </a:rPr>
              <a:t> مصرف</a:t>
            </a:r>
            <a:r>
              <a:rPr lang="en-US" altLang="en-US" sz="2000" b="1">
                <a:cs typeface="Nazanin" pitchFamily="2" charset="0"/>
              </a:rPr>
              <a:t>x3</a:t>
            </a:r>
            <a:r>
              <a:rPr lang="fa-IR" altLang="en-US" sz="2000" b="1">
                <a:cs typeface="Nazanin" pitchFamily="2" charset="0"/>
              </a:rPr>
              <a:t> از</a:t>
            </a:r>
            <a:r>
              <a:rPr lang="en-US" altLang="en-US" sz="2000" b="1">
                <a:cs typeface="Nazanin" pitchFamily="2" charset="0"/>
              </a:rPr>
              <a:t>s1</a:t>
            </a:r>
            <a:r>
              <a:rPr lang="fa-IR" altLang="en-US" sz="2000" b="1">
                <a:cs typeface="Nazanin" pitchFamily="2" charset="0"/>
              </a:rPr>
              <a:t>)*( كاهش</a:t>
            </a:r>
            <a:r>
              <a:rPr lang="en-US" altLang="en-US" sz="2000" b="1">
                <a:cs typeface="Nazanin" pitchFamily="2" charset="0"/>
              </a:rPr>
              <a:t>x3</a:t>
            </a:r>
            <a:r>
              <a:rPr lang="fa-IR" altLang="en-US" sz="2000" b="1">
                <a:cs typeface="Nazanin" pitchFamily="2" charset="0"/>
              </a:rPr>
              <a:t>  )2/3+ ( مصرف از</a:t>
            </a:r>
            <a:r>
              <a:rPr lang="en-US" altLang="en-US" sz="2000" b="1">
                <a:cs typeface="Nazanin" pitchFamily="2" charset="0"/>
              </a:rPr>
              <a:t>s1</a:t>
            </a:r>
            <a:r>
              <a:rPr lang="fa-IR" altLang="en-US" sz="2000" b="1">
                <a:cs typeface="Nazanin" pitchFamily="2" charset="0"/>
              </a:rPr>
              <a:t>) 2/1= منبع اول</a:t>
            </a:r>
            <a:endParaRPr lang="en-US" altLang="en-US" sz="2000" b="1">
              <a:cs typeface="Nazanin" pitchFamily="2" charset="0"/>
            </a:endParaRPr>
          </a:p>
          <a:p>
            <a:pPr algn="r" rtl="1" eaLnBrk="1" hangingPunct="1">
              <a:buFontTx/>
              <a:buNone/>
            </a:pPr>
            <a:r>
              <a:rPr lang="fa-IR" altLang="en-US" sz="2000" b="1">
                <a:cs typeface="Nazanin" pitchFamily="2" charset="0"/>
              </a:rPr>
              <a:t>3</a:t>
            </a:r>
            <a:r>
              <a:rPr lang="ar-SA" altLang="en-US" sz="2000" b="1">
                <a:cs typeface="Nazanin" pitchFamily="2" charset="0"/>
              </a:rPr>
              <a:t>= (ميزان مصرف هر واحد </a:t>
            </a:r>
            <a:r>
              <a:rPr lang="en-US" altLang="en-US" sz="2000" b="1">
                <a:cs typeface="Nazanin" pitchFamily="2" charset="0"/>
              </a:rPr>
              <a:t>x3</a:t>
            </a:r>
            <a:r>
              <a:rPr lang="ar-SA" altLang="en-US" sz="2000" b="1">
                <a:cs typeface="Nazanin" pitchFamily="2" charset="0"/>
              </a:rPr>
              <a:t> از منبع دوم ) 2 </a:t>
            </a:r>
            <a:r>
              <a:rPr lang="fa-IR" altLang="en-US" sz="2000" b="1">
                <a:cs typeface="Nazanin" pitchFamily="2" charset="0"/>
              </a:rPr>
              <a:t>* </a:t>
            </a:r>
            <a:r>
              <a:rPr lang="ar-SA" altLang="en-US" sz="2000" b="1">
                <a:cs typeface="Nazanin" pitchFamily="2" charset="0"/>
              </a:rPr>
              <a:t>(کاهش در توليد </a:t>
            </a:r>
            <a:r>
              <a:rPr lang="en-US" altLang="en-US" sz="2000" b="1">
                <a:cs typeface="Nazanin" pitchFamily="2" charset="0"/>
              </a:rPr>
              <a:t>x3</a:t>
            </a:r>
            <a:r>
              <a:rPr lang="fa-IR" altLang="en-US" sz="2000" b="1">
                <a:cs typeface="Nazanin" pitchFamily="2" charset="0"/>
              </a:rPr>
              <a:t> )2/3 </a:t>
            </a:r>
            <a:r>
              <a:rPr lang="ar-SA" altLang="en-US" sz="2000" b="1">
                <a:cs typeface="Nazanin" pitchFamily="2" charset="0"/>
              </a:rPr>
              <a:t>= منبع دوم</a:t>
            </a:r>
            <a:r>
              <a:rPr lang="fa-IR" altLang="en-US">
                <a:cs typeface="Nazanin" pitchFamily="2" charset="0"/>
              </a:rPr>
              <a:t> </a:t>
            </a:r>
            <a:endParaRPr lang="en-US" altLang="en-US">
              <a:cs typeface="Nazanin" pitchFamily="2" charset="0"/>
            </a:endParaRPr>
          </a:p>
          <a:p>
            <a:pPr algn="r" rtl="1" eaLnBrk="1" hangingPunct="1">
              <a:buFontTx/>
              <a:buNone/>
            </a:pPr>
            <a:endParaRPr lang="en-US" altLang="en-US">
              <a:cs typeface="Nazanin" pitchFamily="2" charset="0"/>
            </a:endParaRPr>
          </a:p>
        </p:txBody>
      </p:sp>
      <p:sp>
        <p:nvSpPr>
          <p:cNvPr id="215044" name="Rectangle 4"/>
          <p:cNvSpPr>
            <a:spLocks noChangeArrowheads="1"/>
          </p:cNvSpPr>
          <p:nvPr/>
        </p:nvSpPr>
        <p:spPr bwMode="auto">
          <a:xfrm>
            <a:off x="3276600" y="549275"/>
            <a:ext cx="256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b="1">
                <a:solidFill>
                  <a:schemeClr val="tx2"/>
                </a:solidFill>
              </a:rPr>
              <a:t>تحليل عناصرتابلوي دوم</a:t>
            </a:r>
            <a:endParaRPr lang="en-US" altLang="en-US" sz="2400" b="1">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rtl="1" eaLnBrk="1" hangingPunct="1"/>
            <a:r>
              <a:rPr lang="fa-IR" altLang="en-US" sz="2800" b="1">
                <a:cs typeface="Nazanin" pitchFamily="2" charset="0"/>
              </a:rPr>
              <a:t>اجراء مدل </a:t>
            </a:r>
            <a:r>
              <a:rPr lang="en-US" altLang="en-US" sz="2800" b="1">
                <a:cs typeface="Nazanin" pitchFamily="2" charset="0"/>
              </a:rPr>
              <a:t>LP</a:t>
            </a:r>
            <a:r>
              <a:rPr lang="fa-IR" altLang="en-US" sz="2800" b="1">
                <a:cs typeface="Nazanin" pitchFamily="2" charset="0"/>
              </a:rPr>
              <a:t> عبارتند از</a:t>
            </a:r>
            <a:br>
              <a:rPr lang="fa-IR" altLang="en-US" sz="4000">
                <a:cs typeface="Nazanin" pitchFamily="2" charset="0"/>
              </a:rPr>
            </a:br>
            <a:endParaRPr lang="en-US" altLang="en-US" sz="4000">
              <a:cs typeface="Nazanin" pitchFamily="2" charset="0"/>
            </a:endParaRPr>
          </a:p>
        </p:txBody>
      </p:sp>
      <p:sp>
        <p:nvSpPr>
          <p:cNvPr id="23555" name="Rectangle 3"/>
          <p:cNvSpPr>
            <a:spLocks noGrp="1" noChangeArrowheads="1"/>
          </p:cNvSpPr>
          <p:nvPr>
            <p:ph type="body" idx="1"/>
          </p:nvPr>
        </p:nvSpPr>
        <p:spPr/>
        <p:txBody>
          <a:bodyPr/>
          <a:lstStyle/>
          <a:p>
            <a:pPr algn="r" rtl="1" eaLnBrk="1" hangingPunct="1"/>
            <a:endParaRPr lang="fa-IR" altLang="en-US">
              <a:cs typeface="Nazanin" pitchFamily="2" charset="0"/>
            </a:endParaRPr>
          </a:p>
          <a:p>
            <a:pPr algn="r" rtl="1" eaLnBrk="1" hangingPunct="1">
              <a:buFontTx/>
              <a:buNone/>
            </a:pPr>
            <a:endParaRPr lang="fa-IR" altLang="en-US">
              <a:cs typeface="Nazanin" pitchFamily="2" charset="0"/>
            </a:endParaRPr>
          </a:p>
          <a:p>
            <a:pPr algn="r" rtl="1" eaLnBrk="1" hangingPunct="1">
              <a:buFontTx/>
              <a:buNone/>
            </a:pPr>
            <a:r>
              <a:rPr lang="fa-IR" altLang="en-US">
                <a:cs typeface="Nazanin" pitchFamily="2" charset="0"/>
              </a:rPr>
              <a:t>                               </a:t>
            </a:r>
            <a:r>
              <a:rPr lang="fa-IR" altLang="en-US" i="1">
                <a:cs typeface="Nazanin" pitchFamily="2" charset="0"/>
              </a:rPr>
              <a:t>1-متغيرهاي تصميم </a:t>
            </a:r>
          </a:p>
          <a:p>
            <a:pPr algn="r" rtl="1" eaLnBrk="1" hangingPunct="1">
              <a:buFontTx/>
              <a:buNone/>
            </a:pPr>
            <a:r>
              <a:rPr lang="fa-IR" altLang="en-US" i="1">
                <a:cs typeface="Nazanin" pitchFamily="2" charset="0"/>
              </a:rPr>
              <a:t>                               2- تابع هدف</a:t>
            </a:r>
          </a:p>
          <a:p>
            <a:pPr algn="r" rtl="1" eaLnBrk="1" hangingPunct="1">
              <a:buFontTx/>
              <a:buNone/>
            </a:pPr>
            <a:r>
              <a:rPr lang="fa-IR" altLang="en-US" i="1">
                <a:cs typeface="Nazanin" pitchFamily="2" charset="0"/>
              </a:rPr>
              <a:t>                               3- محدوديت هاي مدل.</a:t>
            </a:r>
            <a:r>
              <a:rPr lang="en-US" altLang="en-US">
                <a:cs typeface="Nazanin" pitchFamily="2" charset="0"/>
              </a:rPr>
              <a:t> </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274638"/>
            <a:ext cx="8229600" cy="1143000"/>
          </a:xfrm>
        </p:spPr>
        <p:txBody>
          <a:bodyPr/>
          <a:lstStyle/>
          <a:p>
            <a:pPr rtl="1" eaLnBrk="1" hangingPunct="1"/>
            <a:r>
              <a:rPr lang="fa-IR" altLang="en-US">
                <a:cs typeface="Nazanin" pitchFamily="2" charset="0"/>
              </a:rPr>
              <a:t> </a:t>
            </a:r>
            <a:endParaRPr lang="en-US" altLang="en-US" b="1">
              <a:cs typeface="Nazanin" pitchFamily="2" charset="0"/>
            </a:endParaRPr>
          </a:p>
        </p:txBody>
      </p:sp>
      <p:sp>
        <p:nvSpPr>
          <p:cNvPr id="216067" name="Rectangle 3"/>
          <p:cNvSpPr>
            <a:spLocks noGrp="1" noChangeArrowheads="1"/>
          </p:cNvSpPr>
          <p:nvPr>
            <p:ph type="body" idx="4294967295"/>
          </p:nvPr>
        </p:nvSpPr>
        <p:spPr>
          <a:xfrm>
            <a:off x="468313" y="1412875"/>
            <a:ext cx="8229600" cy="4525963"/>
          </a:xfrm>
        </p:spPr>
        <p:txBody>
          <a:bodyPr/>
          <a:lstStyle/>
          <a:p>
            <a:pPr marL="609600" indent="-609600" algn="r" rtl="1" eaLnBrk="1" hangingPunct="1">
              <a:buFontTx/>
              <a:buNone/>
            </a:pPr>
            <a:endParaRPr lang="fa-IR" altLang="en-US" sz="2400" b="1" i="1" u="sng">
              <a:cs typeface="Nazanin" pitchFamily="2" charset="0"/>
            </a:endParaRPr>
          </a:p>
          <a:p>
            <a:pPr marL="609600" indent="-609600" algn="r" rtl="1" eaLnBrk="1" hangingPunct="1">
              <a:buFontTx/>
              <a:buNone/>
            </a:pPr>
            <a:r>
              <a:rPr lang="fa-IR" altLang="en-US" sz="2400">
                <a:cs typeface="Nazanin" pitchFamily="2" charset="0"/>
              </a:rPr>
              <a:t> </a:t>
            </a:r>
            <a:r>
              <a:rPr lang="ar-SA" altLang="en-US" sz="2400" b="1">
                <a:cs typeface="Nazanin" pitchFamily="2" charset="0"/>
              </a:rPr>
              <a:t>آيا توليد</a:t>
            </a:r>
            <a:r>
              <a:rPr lang="en-US" altLang="en-US" sz="2400" b="1">
                <a:cs typeface="Nazanin" pitchFamily="2" charset="0"/>
              </a:rPr>
              <a:t> x1 </a:t>
            </a:r>
            <a:r>
              <a:rPr lang="fa-IR" altLang="en-US" sz="2400" b="1">
                <a:cs typeface="Nazanin" pitchFamily="2" charset="0"/>
              </a:rPr>
              <a:t> </a:t>
            </a:r>
            <a:r>
              <a:rPr lang="ar-SA" altLang="en-US" sz="2400" b="1">
                <a:cs typeface="Nazanin" pitchFamily="2" charset="0"/>
              </a:rPr>
              <a:t>به صرفه است ؟</a:t>
            </a:r>
            <a:endParaRPr lang="fa-IR" altLang="en-US" sz="2400" b="1" i="1" u="sng">
              <a:cs typeface="Nazanin" pitchFamily="2" charset="0"/>
            </a:endParaRPr>
          </a:p>
          <a:p>
            <a:pPr marL="609600" indent="-609600" algn="r" rtl="1" eaLnBrk="1" hangingPunct="1">
              <a:buFontTx/>
              <a:buNone/>
            </a:pPr>
            <a:endParaRPr lang="fa-IR" altLang="en-US" sz="2400" b="1" i="1" u="sng">
              <a:cs typeface="Nazanin" pitchFamily="2" charset="0"/>
            </a:endParaRPr>
          </a:p>
          <a:p>
            <a:pPr marL="609600" indent="-609600" algn="r" rtl="1" eaLnBrk="1" hangingPunct="1">
              <a:buFontTx/>
              <a:buNone/>
            </a:pPr>
            <a:r>
              <a:rPr lang="ar-SA" altLang="en-US" sz="2400" b="1" i="1" u="sng">
                <a:cs typeface="Nazanin" pitchFamily="2" charset="0"/>
              </a:rPr>
              <a:t>تحليل هزينه – منف</a:t>
            </a:r>
            <a:r>
              <a:rPr lang="fa-IR" altLang="en-US" sz="2400" b="1" i="1" u="sng">
                <a:cs typeface="Nazanin" pitchFamily="2" charset="0"/>
              </a:rPr>
              <a:t>ع</a:t>
            </a:r>
            <a:r>
              <a:rPr lang="fa-IR" altLang="en-US" sz="2400" b="1" i="1">
                <a:cs typeface="Nazanin" pitchFamily="2" charset="0"/>
              </a:rPr>
              <a:t>ت</a:t>
            </a:r>
            <a:r>
              <a:rPr lang="en-US" altLang="en-US" sz="2400" b="1" i="1">
                <a:cs typeface="Nazanin" pitchFamily="2" charset="0"/>
              </a:rPr>
              <a:t>   </a:t>
            </a:r>
            <a:r>
              <a:rPr lang="fa-IR" altLang="en-US" sz="2400" b="1" i="1">
                <a:cs typeface="Nazanin" pitchFamily="2" charset="0"/>
              </a:rPr>
              <a:t>       </a:t>
            </a:r>
            <a:r>
              <a:rPr lang="en-GB" altLang="en-US" sz="2400" b="1" i="1">
                <a:cs typeface="Nazanin" pitchFamily="2" charset="0"/>
              </a:rPr>
              <a:t> </a:t>
            </a:r>
            <a:r>
              <a:rPr lang="fa-IR" altLang="en-US" sz="2400" b="1" i="1">
                <a:cs typeface="Nazanin" pitchFamily="2" charset="0"/>
              </a:rPr>
              <a:t>  </a:t>
            </a:r>
            <a:r>
              <a:rPr lang="en-GB" altLang="en-US" sz="2400" b="1" i="1">
                <a:cs typeface="Nazanin" pitchFamily="2" charset="0"/>
              </a:rPr>
              <a:t> </a:t>
            </a:r>
            <a:endParaRPr lang="fa-IR" altLang="en-US" sz="2400" b="1" i="1">
              <a:cs typeface="Nazanin" pitchFamily="2" charset="0"/>
            </a:endParaRPr>
          </a:p>
          <a:p>
            <a:pPr marL="609600" indent="-609600" algn="r" rtl="1" eaLnBrk="1" hangingPunct="1"/>
            <a:endParaRPr lang="fa-IR" altLang="en-US" sz="2400" b="1" i="1">
              <a:cs typeface="Nazanin" pitchFamily="2" charset="0"/>
            </a:endParaRPr>
          </a:p>
          <a:p>
            <a:pPr marL="609600" indent="-609600" algn="r" rtl="1" eaLnBrk="1" hangingPunct="1"/>
            <a:r>
              <a:rPr lang="ar-SA" altLang="en-US" sz="2400" b="1" i="1">
                <a:cs typeface="Nazanin" pitchFamily="2" charset="0"/>
              </a:rPr>
              <a:t>نتيـجــــــه :</a:t>
            </a:r>
            <a:r>
              <a:rPr lang="fa-IR" altLang="en-US" sz="2400" b="1" i="1">
                <a:cs typeface="Nazanin" pitchFamily="2" charset="0"/>
              </a:rPr>
              <a:t>  </a:t>
            </a:r>
            <a:r>
              <a:rPr lang="ar-SA" altLang="en-US" sz="2400" b="1" i="1">
                <a:cs typeface="Nazanin" pitchFamily="2" charset="0"/>
              </a:rPr>
              <a:t>به ازاء توليد هر واحد </a:t>
            </a:r>
            <a:r>
              <a:rPr lang="en-US" altLang="en-US" sz="2400" b="1" i="1">
                <a:cs typeface="Nazanin" pitchFamily="2" charset="0"/>
              </a:rPr>
              <a:t>x1</a:t>
            </a:r>
            <a:r>
              <a:rPr lang="ar-SA" altLang="en-US" sz="2400" b="1" i="1">
                <a:cs typeface="Nazanin" pitchFamily="2" charset="0"/>
              </a:rPr>
              <a:t> ، </a:t>
            </a:r>
            <a:r>
              <a:rPr lang="fa-IR" altLang="en-US" sz="2400" b="1" i="1">
                <a:cs typeface="Nazanin" pitchFamily="2" charset="0"/>
              </a:rPr>
              <a:t>2/9 </a:t>
            </a:r>
            <a:r>
              <a:rPr lang="ar-SA" altLang="en-US" sz="2400" b="1" i="1">
                <a:cs typeface="Nazanin" pitchFamily="2" charset="0"/>
              </a:rPr>
              <a:t>واحد پول سود کاهش مي يابد.</a:t>
            </a:r>
            <a:endParaRPr lang="en-US" altLang="en-US" sz="2400" b="1" i="1">
              <a:cs typeface="Nazanin" pitchFamily="2" charset="0"/>
            </a:endParaRPr>
          </a:p>
        </p:txBody>
      </p:sp>
      <p:sp>
        <p:nvSpPr>
          <p:cNvPr id="216068" name="Rectangle 8"/>
          <p:cNvSpPr>
            <a:spLocks noChangeArrowheads="1"/>
          </p:cNvSpPr>
          <p:nvPr/>
        </p:nvSpPr>
        <p:spPr bwMode="auto">
          <a:xfrm>
            <a:off x="3132138" y="260350"/>
            <a:ext cx="256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b="1">
                <a:solidFill>
                  <a:schemeClr val="tx2"/>
                </a:solidFill>
              </a:rPr>
              <a:t>تحليل عناصرتابلوي دوم</a:t>
            </a:r>
            <a:endParaRPr lang="en-US" altLang="en-US" sz="2400" b="1">
              <a:solidFill>
                <a:schemeClr val="tx2"/>
              </a:solidFill>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noChangeArrowheads="1"/>
          </p:cNvSpPr>
          <p:nvPr>
            <p:ph type="body" idx="1"/>
          </p:nvPr>
        </p:nvSpPr>
        <p:spPr/>
        <p:txBody>
          <a:bodyPr/>
          <a:lstStyle/>
          <a:p>
            <a:pPr algn="r" rtl="1" eaLnBrk="1" hangingPunct="1"/>
            <a:r>
              <a:rPr lang="ar-SA" altLang="en-US" sz="2000" b="1">
                <a:cs typeface="Nazanin" pitchFamily="2" charset="0"/>
              </a:rPr>
              <a:t>. </a:t>
            </a:r>
            <a:r>
              <a:rPr lang="ar-SA" altLang="en-US" sz="1800" b="1">
                <a:cs typeface="Nazanin" pitchFamily="2" charset="0"/>
              </a:rPr>
              <a:t>ضرائب فني </a:t>
            </a:r>
            <a:r>
              <a:rPr lang="en-US" altLang="en-US" sz="1800" b="1">
                <a:cs typeface="Nazanin" pitchFamily="2" charset="0"/>
              </a:rPr>
              <a:t>x2</a:t>
            </a:r>
            <a:endParaRPr lang="fa-IR" altLang="en-US" sz="1800" b="1">
              <a:cs typeface="Nazanin" pitchFamily="2" charset="0"/>
            </a:endParaRPr>
          </a:p>
          <a:p>
            <a:pPr algn="r" rtl="1" eaLnBrk="1" hangingPunct="1"/>
            <a:r>
              <a:rPr lang="ar-SA" altLang="en-US" sz="1800" b="1">
                <a:cs typeface="Nazanin" pitchFamily="2" charset="0"/>
              </a:rPr>
              <a:t>به ازاي توليد هر واحد </a:t>
            </a:r>
            <a:r>
              <a:rPr lang="en-US" altLang="en-US" sz="1800" b="1">
                <a:cs typeface="Nazanin" pitchFamily="2" charset="0"/>
              </a:rPr>
              <a:t>x2</a:t>
            </a:r>
            <a:r>
              <a:rPr lang="ar-SA" altLang="en-US" sz="1800" b="1">
                <a:cs typeface="Nazanin" pitchFamily="2" charset="0"/>
              </a:rPr>
              <a:t> بايد از منبع </a:t>
            </a:r>
            <a:r>
              <a:rPr lang="en-US" altLang="en-US" sz="1800" b="1">
                <a:cs typeface="Nazanin" pitchFamily="2" charset="0"/>
              </a:rPr>
              <a:t>s1</a:t>
            </a:r>
            <a:r>
              <a:rPr lang="ar-SA" altLang="en-US" sz="1800" b="1">
                <a:cs typeface="Nazanin" pitchFamily="2" charset="0"/>
              </a:rPr>
              <a:t> مقدارمصرف نموده و توليد </a:t>
            </a:r>
            <a:r>
              <a:rPr lang="en-US" altLang="en-US" sz="1800" b="1">
                <a:cs typeface="Nazanin" pitchFamily="2" charset="0"/>
              </a:rPr>
              <a:t>x3</a:t>
            </a:r>
            <a:r>
              <a:rPr lang="ar-SA" altLang="en-US" sz="1800" b="1">
                <a:cs typeface="Nazanin" pitchFamily="2" charset="0"/>
              </a:rPr>
              <a:t> را واحد کم کرد.</a:t>
            </a:r>
            <a:endParaRPr lang="fa-IR" altLang="en-US" sz="1800" b="1">
              <a:cs typeface="Nazanin" pitchFamily="2" charset="0"/>
            </a:endParaRPr>
          </a:p>
          <a:p>
            <a:pPr algn="r" rtl="1" eaLnBrk="1" hangingPunct="1"/>
            <a:r>
              <a:rPr lang="ar-SA" altLang="en-US" sz="1800" b="1">
                <a:cs typeface="Nazanin" pitchFamily="2" charset="0"/>
              </a:rPr>
              <a:t>پس تامين منابع چنين است.</a:t>
            </a:r>
            <a:endParaRPr lang="fa-IR" altLang="en-US" sz="1800" b="1">
              <a:cs typeface="Nazanin" pitchFamily="2" charset="0"/>
            </a:endParaRPr>
          </a:p>
          <a:p>
            <a:pPr algn="r" rtl="1" eaLnBrk="1" hangingPunct="1"/>
            <a:r>
              <a:rPr lang="ar-SA" altLang="en-US" sz="1800" b="1">
                <a:cs typeface="Nazanin" pitchFamily="2" charset="0"/>
              </a:rPr>
              <a:t>2=(ميزان مصرف هر واحد </a:t>
            </a:r>
            <a:r>
              <a:rPr lang="en-US" altLang="en-US" sz="1800" b="1">
                <a:cs typeface="Nazanin" pitchFamily="2" charset="0"/>
              </a:rPr>
              <a:t>x3</a:t>
            </a:r>
            <a:r>
              <a:rPr lang="fa-IR" altLang="en-US" sz="1800" b="1">
                <a:cs typeface="Nazanin" pitchFamily="2" charset="0"/>
              </a:rPr>
              <a:t>) 1 </a:t>
            </a:r>
            <a:r>
              <a:rPr lang="ar-SA" altLang="en-US" sz="1800" b="1">
                <a:cs typeface="Nazanin" pitchFamily="2" charset="0"/>
              </a:rPr>
              <a:t>(کاهش توليد </a:t>
            </a:r>
            <a:r>
              <a:rPr lang="en-US" altLang="en-US" sz="1800" b="1">
                <a:cs typeface="Nazanin" pitchFamily="2" charset="0"/>
              </a:rPr>
              <a:t>x3</a:t>
            </a:r>
            <a:r>
              <a:rPr lang="fa-IR" altLang="en-US" sz="1800" b="1">
                <a:cs typeface="Nazanin" pitchFamily="2" charset="0"/>
              </a:rPr>
              <a:t>) </a:t>
            </a:r>
            <a:r>
              <a:rPr lang="ar-SA" altLang="en-US" sz="1800" b="1">
                <a:cs typeface="Nazanin" pitchFamily="2" charset="0"/>
              </a:rPr>
              <a:t>+(مصرف از منبع موجود)</a:t>
            </a:r>
            <a:r>
              <a:rPr lang="en-US" altLang="en-US" sz="1800" b="1">
                <a:cs typeface="Nazanin" pitchFamily="2" charset="0"/>
              </a:rPr>
              <a:t> </a:t>
            </a:r>
            <a:r>
              <a:rPr lang="ar-SA" altLang="en-US" sz="1800" b="1">
                <a:cs typeface="Nazanin" pitchFamily="2" charset="0"/>
              </a:rPr>
              <a:t>= منبع اول</a:t>
            </a:r>
            <a:endParaRPr lang="fa-IR" altLang="en-US" sz="1800" b="1">
              <a:cs typeface="Nazanin" pitchFamily="2" charset="0"/>
            </a:endParaRPr>
          </a:p>
          <a:p>
            <a:pPr algn="r" rtl="1" eaLnBrk="1" hangingPunct="1"/>
            <a:r>
              <a:rPr lang="ar-SA" altLang="en-US" sz="1800" b="1">
                <a:cs typeface="Nazanin" pitchFamily="2" charset="0"/>
              </a:rPr>
              <a:t>1= (ميزان مصرف هر واحد </a:t>
            </a:r>
            <a:r>
              <a:rPr lang="en-US" altLang="en-US" sz="1800" b="1">
                <a:cs typeface="Nazanin" pitchFamily="2" charset="0"/>
              </a:rPr>
              <a:t>x3</a:t>
            </a:r>
            <a:r>
              <a:rPr lang="fa-IR" altLang="en-US" sz="1800" b="1">
                <a:cs typeface="Nazanin" pitchFamily="2" charset="0"/>
              </a:rPr>
              <a:t>) 2</a:t>
            </a:r>
            <a:r>
              <a:rPr lang="ar-SA" altLang="en-US" sz="1800" b="1">
                <a:cs typeface="Nazanin" pitchFamily="2" charset="0"/>
              </a:rPr>
              <a:t>(کاهش توليد </a:t>
            </a:r>
            <a:r>
              <a:rPr lang="en-US" altLang="en-US" sz="1800" b="1">
                <a:cs typeface="Nazanin" pitchFamily="2" charset="0"/>
              </a:rPr>
              <a:t>x3</a:t>
            </a:r>
            <a:r>
              <a:rPr lang="fa-IR" altLang="en-US" sz="1800" b="1">
                <a:cs typeface="Nazanin" pitchFamily="2" charset="0"/>
              </a:rPr>
              <a:t>) </a:t>
            </a:r>
            <a:r>
              <a:rPr lang="ar-SA" altLang="en-US" sz="1800" b="1">
                <a:cs typeface="Nazanin" pitchFamily="2" charset="0"/>
              </a:rPr>
              <a:t>= منبع دوم</a:t>
            </a:r>
            <a:endParaRPr lang="en-US" altLang="en-US" sz="1800" b="1">
              <a:cs typeface="Nazanin" pitchFamily="2" charset="0"/>
            </a:endParaRPr>
          </a:p>
        </p:txBody>
      </p:sp>
      <p:sp>
        <p:nvSpPr>
          <p:cNvPr id="217091" name="Rectangle 4"/>
          <p:cNvSpPr>
            <a:spLocks noGrp="1" noChangeArrowheads="1"/>
          </p:cNvSpPr>
          <p:nvPr>
            <p:ph type="title"/>
          </p:nvPr>
        </p:nvSpPr>
        <p:spPr>
          <a:noFill/>
        </p:spPr>
        <p:txBody>
          <a:bodyPr/>
          <a:lstStyle/>
          <a:p>
            <a:pPr algn="l" eaLnBrk="1" hangingPunct="1"/>
            <a:r>
              <a:rPr lang="fa-IR" altLang="en-US" sz="2400">
                <a:cs typeface="Nazanin" pitchFamily="2" charset="0"/>
              </a:rPr>
              <a:t>                               </a:t>
            </a:r>
            <a:endParaRPr lang="en-US" altLang="en-US" sz="2400">
              <a:cs typeface="Nazanin" pitchFamily="2" charset="0"/>
            </a:endParaRPr>
          </a:p>
        </p:txBody>
      </p:sp>
      <p:sp>
        <p:nvSpPr>
          <p:cNvPr id="217092" name="Rectangle 5"/>
          <p:cNvSpPr>
            <a:spLocks noChangeArrowheads="1"/>
          </p:cNvSpPr>
          <p:nvPr/>
        </p:nvSpPr>
        <p:spPr bwMode="auto">
          <a:xfrm>
            <a:off x="3132138" y="260350"/>
            <a:ext cx="256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b="1">
                <a:solidFill>
                  <a:schemeClr val="tx2"/>
                </a:solidFill>
              </a:rPr>
              <a:t>تحليل عناصرتابلوي دوم</a:t>
            </a:r>
            <a:endParaRPr lang="en-US" altLang="en-US" sz="2400" b="1">
              <a:solidFill>
                <a:schemeClr val="tx2"/>
              </a:solidFill>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noChangeArrowheads="1"/>
          </p:cNvSpPr>
          <p:nvPr>
            <p:ph type="body" idx="1"/>
          </p:nvPr>
        </p:nvSpPr>
        <p:spPr/>
        <p:txBody>
          <a:bodyPr/>
          <a:lstStyle/>
          <a:p>
            <a:pPr algn="r" rtl="1" eaLnBrk="1" hangingPunct="1">
              <a:buFontTx/>
              <a:buNone/>
            </a:pPr>
            <a:r>
              <a:rPr lang="fa-IR" altLang="en-US" b="1">
                <a:cs typeface="Nazanin" pitchFamily="2" charset="0"/>
              </a:rPr>
              <a:t>. </a:t>
            </a:r>
            <a:r>
              <a:rPr lang="ar-SA" altLang="en-US" sz="2000" u="sng">
                <a:cs typeface="Nazanin" pitchFamily="2" charset="0"/>
              </a:rPr>
              <a:t>تحليل هزينه منفعت </a:t>
            </a:r>
            <a:r>
              <a:rPr lang="en-US" altLang="en-US" sz="2000" u="sng">
                <a:cs typeface="Nazanin" pitchFamily="2" charset="0"/>
              </a:rPr>
              <a:t>x2</a:t>
            </a:r>
            <a:endParaRPr lang="fa-IR" altLang="en-US" sz="2000">
              <a:cs typeface="Nazanin" pitchFamily="2" charset="0"/>
            </a:endParaRPr>
          </a:p>
          <a:p>
            <a:pPr algn="r" rtl="1" eaLnBrk="1" hangingPunct="1"/>
            <a:endParaRPr lang="en-US" altLang="en-US" sz="1600">
              <a:cs typeface="Nazanin" pitchFamily="2" charset="0"/>
            </a:endParaRPr>
          </a:p>
          <a:p>
            <a:pPr algn="r" rtl="1" eaLnBrk="1" hangingPunct="1"/>
            <a:r>
              <a:rPr lang="en-US" altLang="en-US" sz="1400" b="1">
                <a:cs typeface="Nazanin" pitchFamily="2" charset="0"/>
              </a:rPr>
              <a:t>  1/2</a:t>
            </a:r>
            <a:r>
              <a:rPr lang="ar-SA" altLang="en-US" sz="1400" b="1">
                <a:cs typeface="Nazanin" pitchFamily="2" charset="0"/>
              </a:rPr>
              <a:t>=(سود ناشي از </a:t>
            </a:r>
            <a:r>
              <a:rPr lang="en-US" altLang="en-US" sz="1400" b="1">
                <a:cs typeface="Nazanin" pitchFamily="2" charset="0"/>
              </a:rPr>
              <a:t>(x3</a:t>
            </a:r>
            <a:r>
              <a:rPr lang="fa-IR" altLang="en-US" sz="1400" b="1">
                <a:cs typeface="Nazanin" pitchFamily="2" charset="0"/>
              </a:rPr>
              <a:t> </a:t>
            </a:r>
            <a:r>
              <a:rPr lang="en-US" altLang="en-US" sz="1400" b="1">
                <a:cs typeface="Nazanin" pitchFamily="2" charset="0"/>
              </a:rPr>
              <a:t>* 5</a:t>
            </a:r>
            <a:r>
              <a:rPr lang="fa-IR" altLang="en-US" sz="1400" b="1">
                <a:cs typeface="Nazanin" pitchFamily="2" charset="0"/>
              </a:rPr>
              <a:t> </a:t>
            </a:r>
            <a:r>
              <a:rPr lang="ar-SA" altLang="en-US" sz="1400" b="1">
                <a:cs typeface="Nazanin" pitchFamily="2" charset="0"/>
              </a:rPr>
              <a:t>(کاهش در توليد </a:t>
            </a:r>
            <a:r>
              <a:rPr lang="en-US" altLang="en-US" sz="1400" b="1">
                <a:cs typeface="Nazanin" pitchFamily="2" charset="0"/>
              </a:rPr>
              <a:t>x3</a:t>
            </a:r>
            <a:r>
              <a:rPr lang="fa-IR" altLang="en-US" sz="1400" b="1">
                <a:cs typeface="Nazanin" pitchFamily="2" charset="0"/>
              </a:rPr>
              <a:t>) </a:t>
            </a:r>
            <a:r>
              <a:rPr lang="en-US" altLang="en-US" sz="1400" b="1">
                <a:cs typeface="Nazanin" pitchFamily="2" charset="0"/>
              </a:rPr>
              <a:t> 1/2</a:t>
            </a:r>
            <a:r>
              <a:rPr lang="ar-SA" altLang="en-US" sz="1400" b="1">
                <a:cs typeface="Nazanin" pitchFamily="2" charset="0"/>
              </a:rPr>
              <a:t>- (زيان ناشي از مصر</a:t>
            </a:r>
            <a:r>
              <a:rPr lang="fa-IR" altLang="en-US" sz="1400" b="1">
                <a:cs typeface="Nazanin" pitchFamily="2" charset="0"/>
              </a:rPr>
              <a:t>ف</a:t>
            </a:r>
            <a:r>
              <a:rPr lang="en-US" altLang="en-US" sz="1400" b="1">
                <a:cs typeface="Nazanin" pitchFamily="2" charset="0"/>
              </a:rPr>
              <a:t>(s1 </a:t>
            </a:r>
            <a:r>
              <a:rPr lang="ar-SA" altLang="en-US" sz="1400" b="1">
                <a:cs typeface="Nazanin" pitchFamily="2" charset="0"/>
              </a:rPr>
              <a:t> </a:t>
            </a:r>
            <a:r>
              <a:rPr lang="en-US" altLang="en-US" sz="1400" b="1">
                <a:cs typeface="Nazanin" pitchFamily="2" charset="0"/>
              </a:rPr>
              <a:t> 0</a:t>
            </a:r>
            <a:r>
              <a:rPr lang="ar-SA" altLang="en-US" sz="1400" b="1">
                <a:cs typeface="Nazanin" pitchFamily="2" charset="0"/>
              </a:rPr>
              <a:t>–( سود حاصل از يک واحد</a:t>
            </a:r>
            <a:r>
              <a:rPr lang="ar-SA" altLang="en-US" sz="1600">
                <a:cs typeface="Nazanin" pitchFamily="2" charset="0"/>
              </a:rPr>
              <a:t> </a:t>
            </a:r>
            <a:r>
              <a:rPr lang="en-US" altLang="en-US" sz="1600">
                <a:cs typeface="Nazanin" pitchFamily="2" charset="0"/>
              </a:rPr>
              <a:t> x2</a:t>
            </a:r>
            <a:r>
              <a:rPr lang="fa-IR" altLang="en-US" sz="1600">
                <a:cs typeface="Nazanin" pitchFamily="2" charset="0"/>
              </a:rPr>
              <a:t> ) </a:t>
            </a:r>
            <a:r>
              <a:rPr lang="en-US" altLang="en-US" sz="1600">
                <a:cs typeface="Nazanin" pitchFamily="2" charset="0"/>
              </a:rPr>
              <a:t>3</a:t>
            </a:r>
            <a:endParaRPr lang="fa-IR" altLang="en-US" sz="1600">
              <a:cs typeface="Nazanin" pitchFamily="2" charset="0"/>
            </a:endParaRPr>
          </a:p>
          <a:p>
            <a:pPr algn="r" rtl="1" eaLnBrk="1" hangingPunct="1"/>
            <a:endParaRPr lang="fa-IR" altLang="en-US" sz="1600">
              <a:cs typeface="Nazanin" pitchFamily="2" charset="0"/>
            </a:endParaRPr>
          </a:p>
          <a:p>
            <a:pPr algn="r" rtl="1" eaLnBrk="1" hangingPunct="1">
              <a:buFontTx/>
              <a:buNone/>
            </a:pPr>
            <a:endParaRPr lang="en-US" altLang="en-US" sz="2000" b="1">
              <a:cs typeface="Nazanin" pitchFamily="2" charset="0"/>
            </a:endParaRPr>
          </a:p>
          <a:p>
            <a:pPr algn="r" rtl="1" eaLnBrk="1" hangingPunct="1">
              <a:buFontTx/>
              <a:buNone/>
            </a:pPr>
            <a:r>
              <a:rPr lang="en-US" altLang="en-US" sz="2000" b="1">
                <a:cs typeface="Nazanin" pitchFamily="2" charset="0"/>
              </a:rPr>
              <a:t> </a:t>
            </a:r>
            <a:r>
              <a:rPr lang="ar-SA" altLang="en-US" sz="2000" b="1">
                <a:cs typeface="Nazanin" pitchFamily="2" charset="0"/>
              </a:rPr>
              <a:t>نتيجه : به ازاي توليد هر واحد </a:t>
            </a:r>
            <a:r>
              <a:rPr lang="en-US" altLang="en-US" sz="2000" b="1">
                <a:cs typeface="Nazanin" pitchFamily="2" charset="0"/>
              </a:rPr>
              <a:t>x2</a:t>
            </a:r>
            <a:r>
              <a:rPr lang="ar-SA" altLang="en-US" sz="2000" b="1">
                <a:cs typeface="Nazanin" pitchFamily="2" charset="0"/>
              </a:rPr>
              <a:t> ،</a:t>
            </a:r>
            <a:r>
              <a:rPr lang="fa-IR" altLang="en-US" sz="2000" b="1">
                <a:cs typeface="Nazanin" pitchFamily="2" charset="0"/>
              </a:rPr>
              <a:t> </a:t>
            </a:r>
            <a:r>
              <a:rPr lang="ar-SA" altLang="en-US" sz="2000" b="1">
                <a:cs typeface="Nazanin" pitchFamily="2" charset="0"/>
              </a:rPr>
              <a:t>واحد پول به سود کل افزوده مي شود.</a:t>
            </a:r>
            <a:endParaRPr lang="en-US" altLang="en-US" sz="2000" b="1">
              <a:cs typeface="Nazanin" pitchFamily="2" charset="0"/>
            </a:endParaRPr>
          </a:p>
          <a:p>
            <a:pPr algn="r" rtl="1" eaLnBrk="1" hangingPunct="1"/>
            <a:endParaRPr lang="en-US" altLang="en-US" sz="2000" b="1">
              <a:cs typeface="Nazanin" pitchFamily="2" charset="0"/>
            </a:endParaRPr>
          </a:p>
        </p:txBody>
      </p:sp>
      <p:sp>
        <p:nvSpPr>
          <p:cNvPr id="218115" name="Rectangle 4"/>
          <p:cNvSpPr>
            <a:spLocks noGrp="1" noChangeArrowheads="1"/>
          </p:cNvSpPr>
          <p:nvPr>
            <p:ph type="title"/>
          </p:nvPr>
        </p:nvSpPr>
        <p:spPr>
          <a:noFill/>
        </p:spPr>
        <p:txBody>
          <a:bodyPr/>
          <a:lstStyle/>
          <a:p>
            <a:pPr algn="l" eaLnBrk="1" hangingPunct="1"/>
            <a:r>
              <a:rPr lang="fa-IR" altLang="en-US" sz="2400">
                <a:cs typeface="Nazanin" pitchFamily="2" charset="0"/>
              </a:rPr>
              <a:t>                              </a:t>
            </a:r>
            <a:endParaRPr lang="en-US" altLang="en-US" sz="2400">
              <a:cs typeface="Nazanin" pitchFamily="2" charset="0"/>
            </a:endParaRPr>
          </a:p>
        </p:txBody>
      </p:sp>
      <p:sp>
        <p:nvSpPr>
          <p:cNvPr id="218116" name="Rectangle 5"/>
          <p:cNvSpPr>
            <a:spLocks noChangeArrowheads="1"/>
          </p:cNvSpPr>
          <p:nvPr/>
        </p:nvSpPr>
        <p:spPr bwMode="auto">
          <a:xfrm>
            <a:off x="3132138" y="260350"/>
            <a:ext cx="256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b="1">
                <a:solidFill>
                  <a:schemeClr val="tx2"/>
                </a:solidFill>
              </a:rPr>
              <a:t>تحليل عناصرتابلوي دوم</a:t>
            </a:r>
            <a:endParaRPr lang="en-US" altLang="en-US" sz="2400" b="1">
              <a:solidFill>
                <a:schemeClr val="tx2"/>
              </a:solidFill>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r>
              <a:rPr lang="ar-SA" altLang="en-US" sz="2800" b="1">
                <a:cs typeface="Nazanin" pitchFamily="2" charset="0"/>
              </a:rPr>
              <a:t>تحليل عناصر تابلوي سوم</a:t>
            </a:r>
            <a:endParaRPr lang="en-US" altLang="en-US" sz="2800" b="1">
              <a:cs typeface="Nazanin" pitchFamily="2" charset="0"/>
            </a:endParaRPr>
          </a:p>
        </p:txBody>
      </p:sp>
      <p:sp>
        <p:nvSpPr>
          <p:cNvPr id="219139" name="Rectangle 3"/>
          <p:cNvSpPr>
            <a:spLocks noGrp="1" noChangeArrowheads="1"/>
          </p:cNvSpPr>
          <p:nvPr>
            <p:ph type="body" idx="1"/>
          </p:nvPr>
        </p:nvSpPr>
        <p:spPr/>
        <p:txBody>
          <a:bodyPr/>
          <a:lstStyle/>
          <a:p>
            <a:pPr algn="r" rtl="1" eaLnBrk="1" hangingPunct="1">
              <a:buFontTx/>
              <a:buNone/>
            </a:pPr>
            <a:r>
              <a:rPr lang="en-US" altLang="en-US">
                <a:cs typeface="Nazanin" pitchFamily="2" charset="0"/>
              </a:rPr>
              <a:t>  </a:t>
            </a:r>
            <a:r>
              <a:rPr lang="fa-IR" altLang="en-US">
                <a:cs typeface="Nazanin" pitchFamily="2" charset="0"/>
              </a:rPr>
              <a:t> </a:t>
            </a:r>
            <a:r>
              <a:rPr lang="ar-SA" altLang="en-US" b="1">
                <a:cs typeface="Nazanin" pitchFamily="2" charset="0"/>
              </a:rPr>
              <a:t>اين تابلو بيانگر گوشه اي است با مختصات </a:t>
            </a:r>
            <a:r>
              <a:rPr lang="en-US" altLang="en-US" b="1">
                <a:cs typeface="Nazanin" pitchFamily="2" charset="0"/>
              </a:rPr>
              <a:t>x2 , x3</a:t>
            </a:r>
            <a:r>
              <a:rPr lang="en-US" altLang="en-US">
                <a:cs typeface="Nazanin" pitchFamily="2" charset="0"/>
              </a:rPr>
              <a:t> </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r>
              <a:rPr lang="ar-SA" altLang="en-US" sz="2800" b="1">
                <a:cs typeface="Nazanin" pitchFamily="2" charset="0"/>
              </a:rPr>
              <a:t>تحليل عناصر تابلوي سوم</a:t>
            </a:r>
            <a:endParaRPr lang="en-US" altLang="en-US" sz="2800" b="1">
              <a:cs typeface="Nazanin" pitchFamily="2" charset="0"/>
            </a:endParaRPr>
          </a:p>
        </p:txBody>
      </p:sp>
      <p:sp>
        <p:nvSpPr>
          <p:cNvPr id="220163" name="Rectangle 3"/>
          <p:cNvSpPr>
            <a:spLocks noGrp="1" noChangeArrowheads="1"/>
          </p:cNvSpPr>
          <p:nvPr>
            <p:ph type="body" idx="1"/>
          </p:nvPr>
        </p:nvSpPr>
        <p:spPr/>
        <p:txBody>
          <a:bodyPr/>
          <a:lstStyle/>
          <a:p>
            <a:pPr algn="r" rtl="1" eaLnBrk="1" hangingPunct="1">
              <a:buFontTx/>
              <a:buNone/>
            </a:pPr>
            <a:r>
              <a:rPr lang="en-US" altLang="en-US" b="1">
                <a:cs typeface="Nazanin" pitchFamily="2" charset="0"/>
              </a:rPr>
              <a:t>  </a:t>
            </a:r>
            <a:r>
              <a:rPr lang="ar-SA" altLang="en-US" b="1">
                <a:cs typeface="Nazanin" pitchFamily="2" charset="0"/>
              </a:rPr>
              <a:t>در اين گوشه سودکل بربراست با:</a:t>
            </a:r>
            <a:endParaRPr lang="en-US" altLang="en-US" b="1">
              <a:cs typeface="Nazanin" pitchFamily="2" charset="0"/>
            </a:endParaRPr>
          </a:p>
        </p:txBody>
      </p:sp>
      <p:sp>
        <p:nvSpPr>
          <p:cNvPr id="220164" name="Rectangle 4"/>
          <p:cNvSpPr>
            <a:spLocks noChangeArrowheads="1"/>
          </p:cNvSpPr>
          <p:nvPr/>
        </p:nvSpPr>
        <p:spPr bwMode="auto">
          <a:xfrm>
            <a:off x="4298950" y="3200400"/>
            <a:ext cx="1481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Z=3650/3</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r>
              <a:rPr lang="ar-SA" altLang="en-US" sz="2800" b="1">
                <a:cs typeface="Nazanin" pitchFamily="2" charset="0"/>
              </a:rPr>
              <a:t>تحليل عناصر تابلوي سوم</a:t>
            </a:r>
            <a:endParaRPr lang="en-US" altLang="en-US" sz="2800" b="1">
              <a:cs typeface="Nazanin" pitchFamily="2" charset="0"/>
            </a:endParaRPr>
          </a:p>
        </p:txBody>
      </p:sp>
      <p:sp>
        <p:nvSpPr>
          <p:cNvPr id="221187" name="Rectangle 3"/>
          <p:cNvSpPr>
            <a:spLocks noGrp="1" noChangeArrowheads="1"/>
          </p:cNvSpPr>
          <p:nvPr>
            <p:ph type="body" idx="1"/>
          </p:nvPr>
        </p:nvSpPr>
        <p:spPr/>
        <p:txBody>
          <a:bodyPr/>
          <a:lstStyle/>
          <a:p>
            <a:pPr algn="r" rtl="1" eaLnBrk="1" hangingPunct="1"/>
            <a:r>
              <a:rPr lang="ar-SA" altLang="en-US" b="1">
                <a:cs typeface="Nazanin" pitchFamily="2" charset="0"/>
              </a:rPr>
              <a:t>تحليل ستون متغيرهاي </a:t>
            </a:r>
            <a:r>
              <a:rPr lang="en-US" altLang="en-US" b="1">
                <a:cs typeface="Nazanin" pitchFamily="2" charset="0"/>
              </a:rPr>
              <a:t>X1, S1,S3</a:t>
            </a:r>
            <a:r>
              <a:rPr lang="ar-SA" altLang="en-US" b="1">
                <a:cs typeface="Nazanin" pitchFamily="2" charset="0"/>
              </a:rPr>
              <a:t>همچون مرحله قبل است.</a:t>
            </a:r>
            <a:endParaRPr lang="en-US" altLang="en-US" b="1">
              <a:cs typeface="Nazanin" pitchFamily="2" charset="0"/>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395288" y="274638"/>
            <a:ext cx="8291512" cy="1143000"/>
          </a:xfrm>
        </p:spPr>
        <p:txBody>
          <a:bodyPr/>
          <a:lstStyle/>
          <a:p>
            <a:pPr rtl="1" eaLnBrk="1" hangingPunct="1"/>
            <a:r>
              <a:rPr lang="fa-IR" altLang="en-US">
                <a:cs typeface="Nazanin" pitchFamily="2" charset="0"/>
              </a:rPr>
              <a:t> </a:t>
            </a:r>
            <a:r>
              <a:rPr lang="ar-SA" altLang="en-US" sz="2800" b="1">
                <a:cs typeface="Nazanin" pitchFamily="2" charset="0"/>
              </a:rPr>
              <a:t>مفهوم قيمت سايه اي </a:t>
            </a:r>
            <a:r>
              <a:rPr lang="en-US" altLang="en-US" sz="2800" b="1">
                <a:cs typeface="Nazanin" pitchFamily="2" charset="0"/>
              </a:rPr>
              <a:t>shadow price</a:t>
            </a:r>
          </a:p>
        </p:txBody>
      </p:sp>
      <p:sp>
        <p:nvSpPr>
          <p:cNvPr id="222211" name="Rectangle 3"/>
          <p:cNvSpPr>
            <a:spLocks noGrp="1" noChangeArrowheads="1"/>
          </p:cNvSpPr>
          <p:nvPr>
            <p:ph type="body" idx="1"/>
          </p:nvPr>
        </p:nvSpPr>
        <p:spPr/>
        <p:txBody>
          <a:bodyPr/>
          <a:lstStyle/>
          <a:p>
            <a:pPr algn="r" rtl="1" eaLnBrk="1" hangingPunct="1">
              <a:buFontTx/>
              <a:buNone/>
            </a:pPr>
            <a:r>
              <a:rPr lang="en-US" altLang="en-US" sz="2400" b="1">
                <a:cs typeface="Nazanin" pitchFamily="2" charset="0"/>
              </a:rPr>
              <a:t>    </a:t>
            </a:r>
            <a:r>
              <a:rPr lang="ar-SA" altLang="en-US" sz="2400" b="1">
                <a:cs typeface="Nazanin" pitchFamily="2" charset="0"/>
              </a:rPr>
              <a:t>قيمت سايه اي ، ارزش نهايي منابع بکار رفته در توليد است.</a:t>
            </a:r>
            <a:endParaRPr lang="fa-IR" altLang="en-US" sz="2400" b="1">
              <a:cs typeface="Nazanin" pitchFamily="2" charset="0"/>
            </a:endParaRPr>
          </a:p>
          <a:p>
            <a:pPr algn="r" rtl="1" eaLnBrk="1" hangingPunct="1">
              <a:buFontTx/>
              <a:buNone/>
            </a:pPr>
            <a:r>
              <a:rPr lang="en-US" altLang="en-US" sz="2400" b="1">
                <a:cs typeface="Nazanin" pitchFamily="2" charset="0"/>
              </a:rPr>
              <a:t>    </a:t>
            </a:r>
            <a:r>
              <a:rPr lang="ar-SA" altLang="en-US" sz="2400" b="1">
                <a:cs typeface="Nazanin" pitchFamily="2" charset="0"/>
              </a:rPr>
              <a:t>در روش سيمپلکس ، قيمت سايه اي هر منبع را مي توان از طريق ضريبق متغير کمکي آن منبع در سطر صفر تابلوي بهينه بدست آورد.</a:t>
            </a:r>
            <a:endParaRPr lang="fa-IR" altLang="en-US" sz="2400" b="1">
              <a:cs typeface="Nazanin" pitchFamily="2" charset="0"/>
            </a:endParaRPr>
          </a:p>
          <a:p>
            <a:pPr algn="r" rtl="1" eaLnBrk="1" hangingPunct="1">
              <a:buFontTx/>
              <a:buNone/>
            </a:pPr>
            <a:r>
              <a:rPr lang="en-US" altLang="en-US" sz="2400" b="1">
                <a:cs typeface="Nazanin" pitchFamily="2" charset="0"/>
              </a:rPr>
              <a:t>   </a:t>
            </a:r>
            <a:r>
              <a:rPr lang="ar-SA" altLang="en-US" sz="2400" b="1">
                <a:cs typeface="Nazanin" pitchFamily="2" charset="0"/>
              </a:rPr>
              <a:t>مفهوم بيان شده بر اساس ثابت فرض کردن ساير شرايط و فقط تغيير در منبع (منابع) معني مي دهد.</a:t>
            </a:r>
            <a:endParaRPr lang="fa-IR" altLang="en-US" sz="2400" b="1">
              <a:cs typeface="Nazanin" pitchFamily="2" charset="0"/>
            </a:endParaRPr>
          </a:p>
          <a:p>
            <a:pPr algn="r" rtl="1" eaLnBrk="1" hangingPunct="1">
              <a:buFontTx/>
              <a:buNone/>
            </a:pPr>
            <a:r>
              <a:rPr lang="en-US" altLang="en-US" sz="2400" b="1">
                <a:cs typeface="Nazanin" pitchFamily="2" charset="0"/>
              </a:rPr>
              <a:t>   </a:t>
            </a:r>
            <a:r>
              <a:rPr lang="ar-SA" altLang="en-US" sz="2400" b="1">
                <a:cs typeface="Nazanin" pitchFamily="2" charset="0"/>
              </a:rPr>
              <a:t>فرصت از دست رفته نيز معدل قيمت سايه بکار مي رود.</a:t>
            </a:r>
            <a:endParaRPr lang="en-US" altLang="en-US" sz="2400" b="1">
              <a:cs typeface="Nazanin" pitchFamily="2" charset="0"/>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r>
              <a:rPr lang="ar-SA" altLang="en-US" sz="2800" b="1">
                <a:cs typeface="Nazanin" pitchFamily="2" charset="0"/>
              </a:rPr>
              <a:t>تحليل عناصر تابلوي سوم</a:t>
            </a:r>
            <a:endParaRPr lang="en-US" altLang="en-US" sz="2800" b="1">
              <a:cs typeface="Nazanin" pitchFamily="2" charset="0"/>
            </a:endParaRPr>
          </a:p>
        </p:txBody>
      </p:sp>
      <p:sp>
        <p:nvSpPr>
          <p:cNvPr id="223235" name="Rectangle 3"/>
          <p:cNvSpPr>
            <a:spLocks noGrp="1" noChangeArrowheads="1"/>
          </p:cNvSpPr>
          <p:nvPr>
            <p:ph type="body" idx="1"/>
          </p:nvPr>
        </p:nvSpPr>
        <p:spPr/>
        <p:txBody>
          <a:bodyPr/>
          <a:lstStyle/>
          <a:p>
            <a:pPr algn="r" rtl="1" eaLnBrk="1" hangingPunct="1">
              <a:buFontTx/>
              <a:buNone/>
            </a:pPr>
            <a:r>
              <a:rPr lang="en-US" altLang="en-US">
                <a:cs typeface="Nazanin" pitchFamily="2" charset="0"/>
              </a:rPr>
              <a:t>  </a:t>
            </a:r>
            <a:r>
              <a:rPr lang="fa-IR" altLang="en-US">
                <a:cs typeface="Nazanin" pitchFamily="2" charset="0"/>
              </a:rPr>
              <a:t> </a:t>
            </a:r>
            <a:r>
              <a:rPr lang="ar-SA" altLang="en-US" sz="2000" b="1">
                <a:cs typeface="Nazanin" pitchFamily="2" charset="0"/>
              </a:rPr>
              <a:t>در جدول بهينه مثال ثبل داريم:</a:t>
            </a:r>
            <a:endParaRPr lang="fa-IR" altLang="en-US" sz="2000" b="1">
              <a:cs typeface="Nazanin" pitchFamily="2" charset="0"/>
            </a:endParaRPr>
          </a:p>
          <a:p>
            <a:pPr algn="r" rtl="1" eaLnBrk="1" hangingPunct="1">
              <a:buFontTx/>
              <a:buNone/>
            </a:pPr>
            <a:r>
              <a:rPr lang="en-US" altLang="en-US" sz="1400" b="1">
                <a:cs typeface="Nazanin" pitchFamily="2" charset="0"/>
              </a:rPr>
              <a:t>       </a:t>
            </a:r>
            <a:r>
              <a:rPr lang="ar-SA" altLang="en-US" sz="1400" b="1">
                <a:cs typeface="Nazanin" pitchFamily="2" charset="0"/>
              </a:rPr>
              <a:t>(مقدار منبع دوم)460(ارزش واقعي هر واحد</a:t>
            </a:r>
            <a:r>
              <a:rPr lang="en-US" altLang="en-US" sz="1400" b="1">
                <a:cs typeface="Nazanin" pitchFamily="2" charset="0"/>
              </a:rPr>
              <a:t> s2</a:t>
            </a:r>
            <a:r>
              <a:rPr lang="fa-IR" altLang="en-US" sz="1400" b="1">
                <a:cs typeface="Nazanin" pitchFamily="2" charset="0"/>
              </a:rPr>
              <a:t>)</a:t>
            </a:r>
            <a:r>
              <a:rPr lang="en-US" altLang="en-US" sz="1400" b="1">
                <a:cs typeface="Nazanin" pitchFamily="2" charset="0"/>
              </a:rPr>
              <a:t> </a:t>
            </a:r>
            <a:r>
              <a:rPr lang="ar-SA" altLang="en-US" sz="1400" b="1">
                <a:cs typeface="Nazanin" pitchFamily="2" charset="0"/>
              </a:rPr>
              <a:t>+(مقدار منبع اول)</a:t>
            </a:r>
            <a:r>
              <a:rPr lang="fa-IR" altLang="en-US" sz="1400" b="1">
                <a:cs typeface="Nazanin" pitchFamily="2" charset="0"/>
              </a:rPr>
              <a:t>   430</a:t>
            </a:r>
            <a:r>
              <a:rPr lang="ar-SA" altLang="en-US" sz="1400" b="1">
                <a:cs typeface="Nazanin" pitchFamily="2" charset="0"/>
              </a:rPr>
              <a:t>(ارزش واقعي هر ئاحد از </a:t>
            </a:r>
            <a:r>
              <a:rPr lang="en-US" altLang="en-US" sz="1400" b="1">
                <a:cs typeface="Nazanin" pitchFamily="2" charset="0"/>
              </a:rPr>
              <a:t>s1</a:t>
            </a:r>
            <a:r>
              <a:rPr lang="fa-IR" altLang="en-US" sz="1400" b="1">
                <a:cs typeface="Nazanin" pitchFamily="2" charset="0"/>
              </a:rPr>
              <a:t>) =</a:t>
            </a:r>
            <a:r>
              <a:rPr lang="en-US" altLang="en-US" sz="1400" b="1">
                <a:cs typeface="Nazanin" pitchFamily="2" charset="0"/>
              </a:rPr>
              <a:t>z</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r>
              <a:rPr lang="ar-SA" altLang="en-US" sz="2800" b="1">
                <a:cs typeface="Nazanin" pitchFamily="2" charset="0"/>
              </a:rPr>
              <a:t>تحليل عناصر تابلوي سوم</a:t>
            </a:r>
            <a:endParaRPr lang="en-US" altLang="en-US" sz="2800" b="1">
              <a:cs typeface="Nazanin" pitchFamily="2" charset="0"/>
            </a:endParaRPr>
          </a:p>
        </p:txBody>
      </p:sp>
      <p:sp>
        <p:nvSpPr>
          <p:cNvPr id="224259" name="Rectangle 3"/>
          <p:cNvSpPr>
            <a:spLocks noGrp="1" noChangeArrowheads="1"/>
          </p:cNvSpPr>
          <p:nvPr>
            <p:ph type="body" idx="1"/>
          </p:nvPr>
        </p:nvSpPr>
        <p:spPr/>
        <p:txBody>
          <a:bodyPr/>
          <a:lstStyle/>
          <a:p>
            <a:pPr algn="r" rtl="1" eaLnBrk="1" hangingPunct="1">
              <a:buFontTx/>
              <a:buNone/>
            </a:pPr>
            <a:r>
              <a:rPr lang="en-US" altLang="en-US" sz="2400" b="1" i="1">
                <a:cs typeface="Nazanin" pitchFamily="2" charset="0"/>
              </a:rPr>
              <a:t>             </a:t>
            </a:r>
            <a:r>
              <a:rPr lang="ar-SA" altLang="en-US" sz="2400" b="1" i="1">
                <a:cs typeface="Nazanin" pitchFamily="2" charset="0"/>
              </a:rPr>
              <a:t>قيمت سايه اي منبع</a:t>
            </a:r>
            <a:r>
              <a:rPr lang="en-US" altLang="en-US" sz="2400" b="1" i="1">
                <a:cs typeface="Nazanin" pitchFamily="2" charset="0"/>
              </a:rPr>
              <a:t>i </a:t>
            </a:r>
            <a:r>
              <a:rPr lang="fa-IR" altLang="en-US" sz="2400" b="1" i="1">
                <a:cs typeface="Nazanin" pitchFamily="2" charset="0"/>
              </a:rPr>
              <a:t> </a:t>
            </a:r>
            <a:r>
              <a:rPr lang="ar-SA" altLang="en-US" sz="2400" b="1" i="1">
                <a:cs typeface="Nazanin" pitchFamily="2" charset="0"/>
              </a:rPr>
              <a:t>ام بيانگر </a:t>
            </a:r>
            <a:r>
              <a:rPr lang="ar-SA" altLang="en-US" sz="2400" i="1">
                <a:cs typeface="Nazanin" pitchFamily="2" charset="0"/>
              </a:rPr>
              <a:t>حداکثر</a:t>
            </a:r>
            <a:r>
              <a:rPr lang="ar-SA" altLang="en-US" sz="2400" b="1" i="1">
                <a:cs typeface="Nazanin" pitchFamily="2" charset="0"/>
              </a:rPr>
              <a:t> قيمتي است که پرداخت آن </a:t>
            </a:r>
            <a:r>
              <a:rPr lang="en-US" altLang="en-US" sz="2400" b="1" i="1">
                <a:cs typeface="Nazanin" pitchFamily="2" charset="0"/>
              </a:rPr>
              <a:t>     </a:t>
            </a:r>
          </a:p>
          <a:p>
            <a:pPr algn="r" rtl="1" eaLnBrk="1" hangingPunct="1">
              <a:buFontTx/>
              <a:buNone/>
            </a:pPr>
            <a:endParaRPr lang="en-US" altLang="en-US" sz="2400" b="1" i="1">
              <a:cs typeface="Nazanin" pitchFamily="2" charset="0"/>
            </a:endParaRPr>
          </a:p>
          <a:p>
            <a:pPr algn="r" rtl="1" eaLnBrk="1" hangingPunct="1">
              <a:buFontTx/>
              <a:buNone/>
            </a:pPr>
            <a:r>
              <a:rPr lang="en-US" altLang="en-US" sz="2400" b="1" i="1">
                <a:cs typeface="Nazanin" pitchFamily="2" charset="0"/>
              </a:rPr>
              <a:t>               </a:t>
            </a:r>
            <a:r>
              <a:rPr lang="ar-SA" altLang="en-US" sz="2400" b="1" i="1">
                <a:cs typeface="Nazanin" pitchFamily="2" charset="0"/>
              </a:rPr>
              <a:t>براي افزايش يک واحد از اين منبع مقرون به صرفه است.</a:t>
            </a:r>
            <a:r>
              <a:rPr lang="en-US" altLang="en-US" sz="2400" i="1">
                <a:cs typeface="Nazanin" pitchFamily="2" charset="0"/>
              </a:rPr>
              <a:t> </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539750" y="260350"/>
            <a:ext cx="8229600" cy="1143000"/>
          </a:xfrm>
        </p:spPr>
        <p:txBody>
          <a:bodyPr/>
          <a:lstStyle/>
          <a:p>
            <a:pPr eaLnBrk="1" hangingPunct="1"/>
            <a:r>
              <a:rPr lang="fa-IR" altLang="en-US" sz="2800" b="1">
                <a:cs typeface="Nazanin" pitchFamily="2" charset="0"/>
              </a:rPr>
              <a:t>قيمت هاي سايه براي مدلهاي غير استاندارد</a:t>
            </a:r>
            <a:endParaRPr lang="en-US" altLang="en-US" sz="2800" b="1">
              <a:cs typeface="Nazanin" pitchFamily="2" charset="0"/>
            </a:endParaRPr>
          </a:p>
        </p:txBody>
      </p:sp>
      <p:sp>
        <p:nvSpPr>
          <p:cNvPr id="225283" name="Rectangle 3"/>
          <p:cNvSpPr>
            <a:spLocks noGrp="1" noChangeArrowheads="1"/>
          </p:cNvSpPr>
          <p:nvPr>
            <p:ph type="body" idx="1"/>
          </p:nvPr>
        </p:nvSpPr>
        <p:spPr/>
        <p:txBody>
          <a:bodyPr/>
          <a:lstStyle/>
          <a:p>
            <a:pPr algn="r" rtl="1" eaLnBrk="1" hangingPunct="1"/>
            <a:r>
              <a:rPr lang="ar-SA" altLang="en-US" sz="2400" i="1">
                <a:cs typeface="Nazanin" pitchFamily="2" charset="0"/>
              </a:rPr>
              <a:t>١) اگر تابع هدف از نوع </a:t>
            </a:r>
            <a:r>
              <a:rPr lang="en-US" altLang="en-US" sz="2400" i="1">
                <a:cs typeface="Nazanin" pitchFamily="2" charset="0"/>
              </a:rPr>
              <a:t>Max</a:t>
            </a:r>
            <a:r>
              <a:rPr lang="ar-SA" altLang="en-US" sz="2400" i="1">
                <a:cs typeface="Nazanin" pitchFamily="2" charset="0"/>
              </a:rPr>
              <a:t> باشد ، مقدار قيمت سايه اي پس از حذف مقدار </a:t>
            </a:r>
            <a:r>
              <a:rPr lang="en-US" altLang="en-US" sz="2400" i="1">
                <a:cs typeface="Nazanin" pitchFamily="2" charset="0"/>
              </a:rPr>
              <a:t>M</a:t>
            </a:r>
            <a:r>
              <a:rPr lang="ar-SA" altLang="en-US" sz="2400" i="1">
                <a:cs typeface="Nazanin" pitchFamily="2" charset="0"/>
              </a:rPr>
              <a:t> از ضريب </a:t>
            </a:r>
            <a:r>
              <a:rPr lang="en-US" altLang="en-US" sz="2400" i="1">
                <a:cs typeface="Nazanin" pitchFamily="2" charset="0"/>
              </a:rPr>
              <a:t>R</a:t>
            </a:r>
            <a:r>
              <a:rPr lang="ar-SA" altLang="en-US" sz="2400" i="1">
                <a:cs typeface="Nazanin" pitchFamily="2" charset="0"/>
              </a:rPr>
              <a:t> در سطر صفر تابلوي بهينه بدست مي آيد .</a:t>
            </a:r>
            <a:endParaRPr lang="en-US" altLang="en-US" sz="2400" i="1">
              <a:cs typeface="Nazanin" pitchFamily="2" charset="0"/>
            </a:endParaRPr>
          </a:p>
          <a:p>
            <a:pPr algn="r" rtl="1" eaLnBrk="1" hangingPunct="1"/>
            <a:r>
              <a:rPr lang="ar-SA" altLang="en-US" sz="2400" i="1">
                <a:cs typeface="Nazanin" pitchFamily="2" charset="0"/>
              </a:rPr>
              <a:t>٢) اگر تابع هدف اصلي مدل از نوع </a:t>
            </a:r>
            <a:r>
              <a:rPr lang="en-US" altLang="en-US" sz="2400" i="1">
                <a:cs typeface="Nazanin" pitchFamily="2" charset="0"/>
              </a:rPr>
              <a:t>Min</a:t>
            </a:r>
            <a:r>
              <a:rPr lang="ar-SA" altLang="en-US" sz="2400" i="1">
                <a:cs typeface="Nazanin" pitchFamily="2" charset="0"/>
              </a:rPr>
              <a:t> باشد مقدار قيمت سايه اي پس از حذف مقدار </a:t>
            </a:r>
            <a:r>
              <a:rPr lang="en-US" altLang="en-US" sz="2400" i="1">
                <a:cs typeface="Nazanin" pitchFamily="2" charset="0"/>
              </a:rPr>
              <a:t>M</a:t>
            </a:r>
            <a:r>
              <a:rPr lang="ar-SA" altLang="en-US" sz="2400" i="1">
                <a:cs typeface="Nazanin" pitchFamily="2" charset="0"/>
              </a:rPr>
              <a:t> از ضريب </a:t>
            </a:r>
            <a:r>
              <a:rPr lang="en-US" altLang="en-US" sz="2400" i="1">
                <a:cs typeface="Nazanin" pitchFamily="2" charset="0"/>
              </a:rPr>
              <a:t>R</a:t>
            </a:r>
            <a:r>
              <a:rPr lang="ar-SA" altLang="en-US" sz="2400" i="1">
                <a:cs typeface="Nazanin" pitchFamily="2" charset="0"/>
              </a:rPr>
              <a:t> در سطر صفر تابلوي بهينه و ضريب در ١- بدست مي آيد .</a:t>
            </a:r>
            <a:endParaRPr lang="en-US" altLang="en-US" sz="2400" i="1">
              <a:cs typeface="Nazanin"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611188" y="1628775"/>
            <a:ext cx="8280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3330575" algn="l"/>
              </a:tabLst>
              <a:defRPr sz="1400">
                <a:solidFill>
                  <a:schemeClr val="tx1"/>
                </a:solidFill>
                <a:latin typeface="Arial" panose="020B0604020202020204" pitchFamily="34" charset="0"/>
                <a:cs typeface="Arial" panose="020B0604020202020204" pitchFamily="34" charset="0"/>
              </a:defRPr>
            </a:lvl1pPr>
            <a:lvl2pPr eaLnBrk="0" hangingPunct="0">
              <a:tabLst>
                <a:tab pos="3330575" algn="l"/>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9pPr>
          </a:lstStyle>
          <a:p>
            <a:pPr lvl="1" algn="ctr" rtl="1" eaLnBrk="1" hangingPunct="1">
              <a:spcBef>
                <a:spcPct val="20000"/>
              </a:spcBef>
            </a:pPr>
            <a:r>
              <a:rPr lang="fa-IR" altLang="en-US" sz="2400" i="1"/>
              <a:t>- متغيرهاي تصميم شامل نمادهاي رياضي است که                    </a:t>
            </a:r>
            <a:endParaRPr lang="en-US" altLang="en-US" sz="2400" i="1"/>
          </a:p>
          <a:p>
            <a:pPr lvl="1" algn="ctr" rtl="1" eaLnBrk="1" hangingPunct="1">
              <a:spcBef>
                <a:spcPct val="20000"/>
              </a:spcBef>
            </a:pPr>
            <a:r>
              <a:rPr lang="fa-IR" altLang="en-US" sz="2400" i="1"/>
              <a:t>            سطح فعاليت هر موسسه را بيان مي کنند.</a:t>
            </a:r>
            <a:r>
              <a:rPr lang="en-US" altLang="en-US" sz="2400" i="1"/>
              <a:t> </a:t>
            </a:r>
          </a:p>
          <a:p>
            <a:pPr algn="ctr" rtl="1" eaLnBrk="1" hangingPunct="1"/>
            <a:endParaRPr lang="en-US" altLang="en-US" sz="2400" i="1"/>
          </a:p>
          <a:p>
            <a:pPr algn="ctr" rtl="1" eaLnBrk="1" hangingPunct="1"/>
            <a:r>
              <a:rPr lang="fa-IR" altLang="en-US" sz="2400" i="1"/>
              <a:t>                       </a:t>
            </a:r>
            <a:endParaRPr lang="en-US" altLang="en-US" sz="2400" i="1"/>
          </a:p>
        </p:txBody>
      </p:sp>
      <p:sp>
        <p:nvSpPr>
          <p:cNvPr id="24579" name="Rectangle 5"/>
          <p:cNvSpPr>
            <a:spLocks noGrp="1" noChangeArrowheads="1"/>
          </p:cNvSpPr>
          <p:nvPr>
            <p:ph type="title" idx="4294967295"/>
          </p:nvPr>
        </p:nvSpPr>
        <p:spPr>
          <a:xfrm>
            <a:off x="539750" y="260350"/>
            <a:ext cx="8229600" cy="1143000"/>
          </a:xfrm>
        </p:spPr>
        <p:txBody>
          <a:bodyPr/>
          <a:lstStyle/>
          <a:p>
            <a:pPr eaLnBrk="1" hangingPunct="1"/>
            <a:r>
              <a:rPr lang="fa-IR" altLang="en-US" sz="2400" b="1">
                <a:cs typeface="Nazanin" pitchFamily="2" charset="0"/>
              </a:rPr>
              <a:t> </a:t>
            </a:r>
            <a:endParaRPr lang="en-US" altLang="en-US" sz="2400" b="1">
              <a:cs typeface="Nazanin" pitchFamily="2" charset="0"/>
            </a:endParaRPr>
          </a:p>
        </p:txBody>
      </p:sp>
      <p:sp>
        <p:nvSpPr>
          <p:cNvPr id="24580" name="Rectangle 7"/>
          <p:cNvSpPr>
            <a:spLocks noChangeArrowheads="1"/>
          </p:cNvSpPr>
          <p:nvPr/>
        </p:nvSpPr>
        <p:spPr bwMode="auto">
          <a:xfrm>
            <a:off x="4211638" y="234950"/>
            <a:ext cx="2130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i="1"/>
              <a:t>متغيرهاي تصميم</a:t>
            </a:r>
            <a:endParaRPr lang="en-US" altLang="en-US" sz="2800" b="1" i="1"/>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5"/>
          <p:cNvSpPr>
            <a:spLocks noGrp="1" noChangeArrowheads="1"/>
          </p:cNvSpPr>
          <p:nvPr>
            <p:ph type="title"/>
          </p:nvPr>
        </p:nvSpPr>
        <p:spPr/>
        <p:txBody>
          <a:bodyPr/>
          <a:lstStyle/>
          <a:p>
            <a:pPr eaLnBrk="1" hangingPunct="1"/>
            <a:r>
              <a:rPr lang="fa-IR" altLang="en-US">
                <a:cs typeface="Nazanin" pitchFamily="2" charset="0"/>
              </a:rPr>
              <a:t>مثال</a:t>
            </a:r>
            <a:endParaRPr lang="en-US" altLang="en-US">
              <a:cs typeface="Nazanin" pitchFamily="2" charset="0"/>
            </a:endParaRPr>
          </a:p>
        </p:txBody>
      </p:sp>
      <p:sp>
        <p:nvSpPr>
          <p:cNvPr id="226307" name="Rectangle 7"/>
          <p:cNvSpPr>
            <a:spLocks noGrp="1" noChangeArrowheads="1"/>
          </p:cNvSpPr>
          <p:nvPr>
            <p:ph idx="1"/>
          </p:nvPr>
        </p:nvSpPr>
        <p:spPr/>
        <p:txBody>
          <a:bodyPr/>
          <a:lstStyle/>
          <a:p>
            <a:pPr eaLnBrk="1" hangingPunct="1">
              <a:buFontTx/>
              <a:buNone/>
            </a:pPr>
            <a:endParaRPr lang="fa-IR" altLang="en-US"/>
          </a:p>
          <a:p>
            <a:pPr eaLnBrk="1" hangingPunct="1">
              <a:buFontTx/>
              <a:buNone/>
            </a:pPr>
            <a:endParaRPr lang="fa-IR" altLang="en-US"/>
          </a:p>
          <a:p>
            <a:pPr eaLnBrk="1" hangingPunct="1">
              <a:buFontTx/>
              <a:buNone/>
            </a:pPr>
            <a:r>
              <a:rPr lang="en-US" altLang="en-US"/>
              <a:t>Min Z =10X1+15X2</a:t>
            </a:r>
          </a:p>
          <a:p>
            <a:pPr eaLnBrk="1" hangingPunct="1">
              <a:buFontTx/>
              <a:buNone/>
            </a:pPr>
            <a:r>
              <a:rPr lang="en-US" altLang="en-US"/>
              <a:t>S</a:t>
            </a:r>
            <a:r>
              <a:rPr lang="fa-IR" altLang="en-US"/>
              <a:t> </a:t>
            </a:r>
            <a:r>
              <a:rPr lang="en-US" altLang="en-US"/>
              <a:t>.to:     </a:t>
            </a:r>
          </a:p>
          <a:p>
            <a:pPr eaLnBrk="1" hangingPunct="1">
              <a:buFontTx/>
              <a:buNone/>
            </a:pPr>
            <a:r>
              <a:rPr lang="en-US" altLang="en-US"/>
              <a:t>            x1+5x2&gt;8</a:t>
            </a:r>
          </a:p>
          <a:p>
            <a:pPr eaLnBrk="1" hangingPunct="1">
              <a:buFontTx/>
              <a:buNone/>
            </a:pPr>
            <a:r>
              <a:rPr lang="en-US" altLang="en-US"/>
              <a:t>            x1+x2  &gt;4</a:t>
            </a:r>
          </a:p>
          <a:p>
            <a:pPr eaLnBrk="1" hangingPunct="1">
              <a:buFontTx/>
              <a:buNone/>
            </a:pPr>
            <a:r>
              <a:rPr lang="en-US" altLang="en-US"/>
              <a:t>             x1,x2&gt;0</a:t>
            </a:r>
          </a:p>
        </p:txBody>
      </p:sp>
      <p:sp>
        <p:nvSpPr>
          <p:cNvPr id="226308" name="Line 8"/>
          <p:cNvSpPr>
            <a:spLocks noChangeShapeType="1"/>
          </p:cNvSpPr>
          <p:nvPr/>
        </p:nvSpPr>
        <p:spPr bwMode="auto">
          <a:xfrm>
            <a:off x="3203575" y="4437063"/>
            <a:ext cx="288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09" name="Line 9"/>
          <p:cNvSpPr>
            <a:spLocks noChangeShapeType="1"/>
          </p:cNvSpPr>
          <p:nvPr/>
        </p:nvSpPr>
        <p:spPr bwMode="auto">
          <a:xfrm>
            <a:off x="3132138" y="5013325"/>
            <a:ext cx="287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10" name="Line 10"/>
          <p:cNvSpPr>
            <a:spLocks noChangeShapeType="1"/>
          </p:cNvSpPr>
          <p:nvPr/>
        </p:nvSpPr>
        <p:spPr bwMode="auto">
          <a:xfrm>
            <a:off x="2987675" y="5589588"/>
            <a:ext cx="288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5"/>
          <p:cNvSpPr>
            <a:spLocks noGrp="1" noChangeArrowheads="1"/>
          </p:cNvSpPr>
          <p:nvPr>
            <p:ph type="title"/>
          </p:nvPr>
        </p:nvSpPr>
        <p:spPr/>
        <p:txBody>
          <a:bodyPr/>
          <a:lstStyle/>
          <a:p>
            <a:pPr eaLnBrk="1" hangingPunct="1"/>
            <a:r>
              <a:rPr lang="fa-IR" altLang="en-US">
                <a:cs typeface="Nazanin" pitchFamily="2" charset="0"/>
              </a:rPr>
              <a:t>حل</a:t>
            </a:r>
            <a:endParaRPr lang="en-US" altLang="en-US">
              <a:cs typeface="Nazanin" pitchFamily="2" charset="0"/>
            </a:endParaRPr>
          </a:p>
        </p:txBody>
      </p:sp>
      <p:sp>
        <p:nvSpPr>
          <p:cNvPr id="227331" name="Rectangle 7"/>
          <p:cNvSpPr>
            <a:spLocks noGrp="1" noChangeArrowheads="1"/>
          </p:cNvSpPr>
          <p:nvPr>
            <p:ph idx="1"/>
          </p:nvPr>
        </p:nvSpPr>
        <p:spPr/>
        <p:txBody>
          <a:bodyPr/>
          <a:lstStyle/>
          <a:p>
            <a:pPr eaLnBrk="1" hangingPunct="1">
              <a:buFontTx/>
              <a:buNone/>
            </a:pPr>
            <a:endParaRPr lang="en-US" altLang="en-US"/>
          </a:p>
          <a:p>
            <a:pPr eaLnBrk="1" hangingPunct="1">
              <a:buFontTx/>
              <a:buNone/>
            </a:pPr>
            <a:r>
              <a:rPr lang="en-US" altLang="en-US"/>
              <a:t>Max(-z)=-10X1-15X2-MR1-MR2</a:t>
            </a:r>
          </a:p>
          <a:p>
            <a:pPr eaLnBrk="1" hangingPunct="1">
              <a:buFontTx/>
              <a:buNone/>
            </a:pPr>
            <a:r>
              <a:rPr lang="en-US" altLang="en-US"/>
              <a:t>  s.</a:t>
            </a:r>
            <a:r>
              <a:rPr lang="fa-IR" altLang="en-US"/>
              <a:t> </a:t>
            </a:r>
            <a:r>
              <a:rPr lang="en-US" altLang="en-US"/>
              <a:t>to:</a:t>
            </a:r>
          </a:p>
          <a:p>
            <a:pPr eaLnBrk="1" hangingPunct="1">
              <a:buFontTx/>
              <a:buNone/>
            </a:pPr>
            <a:r>
              <a:rPr lang="en-US" altLang="en-US"/>
              <a:t>               x1+5x2-s1+R1=8</a:t>
            </a:r>
          </a:p>
          <a:p>
            <a:pPr eaLnBrk="1" hangingPunct="1">
              <a:buFontTx/>
              <a:buNone/>
            </a:pPr>
            <a:r>
              <a:rPr lang="en-US" altLang="en-US"/>
              <a:t>               x1+x2-s2+R2  =4</a:t>
            </a:r>
          </a:p>
          <a:p>
            <a:pPr eaLnBrk="1" hangingPunct="1">
              <a:buFontTx/>
              <a:buNone/>
            </a:pPr>
            <a:r>
              <a:rPr lang="en-US" altLang="en-US"/>
              <a:t>                     X1,X2,S1,S2,R1,R2&gt;0</a:t>
            </a:r>
          </a:p>
        </p:txBody>
      </p:sp>
      <p:sp>
        <p:nvSpPr>
          <p:cNvPr id="227332" name="Line 8"/>
          <p:cNvSpPr>
            <a:spLocks noChangeShapeType="1"/>
          </p:cNvSpPr>
          <p:nvPr/>
        </p:nvSpPr>
        <p:spPr bwMode="auto">
          <a:xfrm>
            <a:off x="6516688" y="558958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5"/>
          <p:cNvSpPr>
            <a:spLocks noGrp="1" noChangeArrowheads="1"/>
          </p:cNvSpPr>
          <p:nvPr>
            <p:ph type="title"/>
          </p:nvPr>
        </p:nvSpPr>
        <p:spPr/>
        <p:txBody>
          <a:bodyPr/>
          <a:lstStyle/>
          <a:p>
            <a:pPr eaLnBrk="1" hangingPunct="1"/>
            <a:r>
              <a:rPr lang="fa-IR" altLang="en-US" sz="2800" b="1">
                <a:cs typeface="Nazanin" pitchFamily="2" charset="0"/>
              </a:rPr>
              <a:t>تابلوهاي مسئله</a:t>
            </a:r>
            <a:endParaRPr lang="en-US" altLang="en-US" sz="2800" b="1">
              <a:cs typeface="Nazanin" pitchFamily="2" charset="0"/>
            </a:endParaRPr>
          </a:p>
        </p:txBody>
      </p:sp>
      <p:graphicFrame>
        <p:nvGraphicFramePr>
          <p:cNvPr id="361530" name="Group 58"/>
          <p:cNvGraphicFramePr>
            <a:graphicFrameLocks noGrp="1"/>
          </p:cNvGraphicFramePr>
          <p:nvPr>
            <p:ph sz="half" idx="2"/>
          </p:nvPr>
        </p:nvGraphicFramePr>
        <p:xfrm>
          <a:off x="468313" y="2205038"/>
          <a:ext cx="8218487" cy="4084637"/>
        </p:xfrm>
        <a:graphic>
          <a:graphicData uri="http://schemas.openxmlformats.org/drawingml/2006/table">
            <a:tbl>
              <a:tblPr/>
              <a:tblGrid>
                <a:gridCol w="1295400">
                  <a:extLst>
                    <a:ext uri="{9D8B030D-6E8A-4147-A177-3AD203B41FA5}">
                      <a16:colId xmlns:a16="http://schemas.microsoft.com/office/drawing/2014/main" val="20000"/>
                    </a:ext>
                  </a:extLst>
                </a:gridCol>
                <a:gridCol w="4968875">
                  <a:extLst>
                    <a:ext uri="{9D8B030D-6E8A-4147-A177-3AD203B41FA5}">
                      <a16:colId xmlns:a16="http://schemas.microsoft.com/office/drawing/2014/main" val="20001"/>
                    </a:ext>
                  </a:extLst>
                </a:gridCol>
                <a:gridCol w="1954212">
                  <a:extLst>
                    <a:ext uri="{9D8B030D-6E8A-4147-A177-3AD203B41FA5}">
                      <a16:colId xmlns:a16="http://schemas.microsoft.com/office/drawing/2014/main" val="20002"/>
                    </a:ext>
                  </a:extLst>
                </a:gridCol>
              </a:tblGrid>
              <a:tr h="7010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متغيرهاي اساسي</a:t>
                      </a:r>
                      <a:endParaRPr kumimoji="0" lang="en-US" sz="2000" b="0" i="0" u="none" strike="noStrike" cap="none" normalizeH="0" baseline="0">
                        <a:ln>
                          <a:noFill/>
                        </a:ln>
                        <a:solidFill>
                          <a:schemeClr val="tx1"/>
                        </a:solidFill>
                        <a:effectLst/>
                        <a:latin typeface="Arial" charset="0"/>
                        <a:cs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         x1        x2       s1       s2     R1    R2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مقادير سمت راست</a:t>
                      </a:r>
                      <a:endParaRPr kumimoji="0" lang="en-US" sz="2000" b="0" i="0" u="none" strike="noStrike" cap="none" normalizeH="0" baseline="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8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R2</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      10         15        0         0       M       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5       -1         0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1        0         -1       0       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278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R2</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  10-2M  15-6M      M        M       0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5       -1         0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1        0         -1       0       1</a:t>
                      </a:r>
                      <a:endParaRPr kumimoji="0" lang="en-US" sz="2800" b="0" i="0" u="none" strike="noStrike" cap="none" normalizeH="0" baseline="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278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R2</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a:t>
                      </a:r>
                      <a:r>
                        <a:rPr kumimoji="0" lang="en-US" sz="2000" b="0" i="0" u="none" strike="noStrike" cap="none" normalizeH="0" baseline="0">
                          <a:ln>
                            <a:noFill/>
                          </a:ln>
                          <a:solidFill>
                            <a:schemeClr val="tx1"/>
                          </a:solidFill>
                          <a:effectLst/>
                          <a:latin typeface="Arial" charset="0"/>
                          <a:cs typeface="Arial" charset="0"/>
                        </a:rPr>
                        <a:t>1    7-4/5M    0    3-1/5M    M  -3+6/5M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1/5         0     -1/5         0       1/5     0</a:t>
                      </a:r>
                      <a:endParaRPr kumimoji="0" lang="en-US" sz="2800" b="0" i="0" u="none" strike="noStrike" cap="none" normalizeH="0" baseline="0">
                        <a:ln>
                          <a:noFill/>
                        </a:ln>
                        <a:solidFill>
                          <a:schemeClr val="tx1"/>
                        </a:solidFill>
                        <a:effectLst/>
                        <a:latin typeface="Arial" charset="0"/>
                        <a:cs typeface="Arial"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-24-12/5M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12/5</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6"/>
          <p:cNvSpPr>
            <a:spLocks noGrp="1" noChangeArrowheads="1"/>
          </p:cNvSpPr>
          <p:nvPr>
            <p:ph type="title"/>
          </p:nvPr>
        </p:nvSpPr>
        <p:spPr/>
        <p:txBody>
          <a:bodyPr/>
          <a:lstStyle/>
          <a:p>
            <a:pPr eaLnBrk="1" hangingPunct="1"/>
            <a:r>
              <a:rPr lang="fa-IR" altLang="en-US" sz="2800" b="1">
                <a:cs typeface="Nazanin" pitchFamily="2" charset="0"/>
              </a:rPr>
              <a:t>تابلو  نهايي</a:t>
            </a:r>
            <a:endParaRPr lang="en-US" altLang="en-US" sz="2800" b="1">
              <a:cs typeface="Nazanin" pitchFamily="2" charset="0"/>
            </a:endParaRPr>
          </a:p>
        </p:txBody>
      </p:sp>
      <p:sp>
        <p:nvSpPr>
          <p:cNvPr id="229379" name="Rectangle 3"/>
          <p:cNvSpPr>
            <a:spLocks noGrp="1" noChangeArrowheads="1"/>
          </p:cNvSpPr>
          <p:nvPr>
            <p:ph type="body" sz="half" idx="1"/>
          </p:nvPr>
        </p:nvSpPr>
        <p:spPr>
          <a:xfrm>
            <a:off x="457200" y="1600200"/>
            <a:ext cx="8291513" cy="4525963"/>
          </a:xfrm>
        </p:spPr>
        <p:txBody>
          <a:bodyPr/>
          <a:lstStyle/>
          <a:p>
            <a:pPr eaLnBrk="1" hangingPunct="1">
              <a:buFontTx/>
              <a:buNone/>
            </a:pPr>
            <a:r>
              <a:rPr lang="fa-IR" altLang="en-US" sz="2800">
                <a:cs typeface="Nazanin" pitchFamily="2" charset="0"/>
              </a:rPr>
              <a:t>                                                                 </a:t>
            </a:r>
            <a:endParaRPr lang="en-US" altLang="en-US" sz="2800">
              <a:cs typeface="Nazanin" pitchFamily="2" charset="0"/>
            </a:endParaRPr>
          </a:p>
        </p:txBody>
      </p:sp>
      <p:graphicFrame>
        <p:nvGraphicFramePr>
          <p:cNvPr id="655397" name="Group 37"/>
          <p:cNvGraphicFramePr>
            <a:graphicFrameLocks noGrp="1"/>
          </p:cNvGraphicFramePr>
          <p:nvPr>
            <p:ph sz="half" idx="2"/>
          </p:nvPr>
        </p:nvGraphicFramePr>
        <p:xfrm>
          <a:off x="611188" y="1916113"/>
          <a:ext cx="8218487" cy="1858962"/>
        </p:xfrm>
        <a:graphic>
          <a:graphicData uri="http://schemas.openxmlformats.org/drawingml/2006/table">
            <a:tbl>
              <a:tblPr/>
              <a:tblGrid>
                <a:gridCol w="1439862">
                  <a:extLst>
                    <a:ext uri="{9D8B030D-6E8A-4147-A177-3AD203B41FA5}">
                      <a16:colId xmlns:a16="http://schemas.microsoft.com/office/drawing/2014/main" val="20000"/>
                    </a:ext>
                  </a:extLst>
                </a:gridCol>
                <a:gridCol w="5095875">
                  <a:extLst>
                    <a:ext uri="{9D8B030D-6E8A-4147-A177-3AD203B41FA5}">
                      <a16:colId xmlns:a16="http://schemas.microsoft.com/office/drawing/2014/main" val="20001"/>
                    </a:ext>
                  </a:extLst>
                </a:gridCol>
                <a:gridCol w="1682750">
                  <a:extLst>
                    <a:ext uri="{9D8B030D-6E8A-4147-A177-3AD203B41FA5}">
                      <a16:colId xmlns:a16="http://schemas.microsoft.com/office/drawing/2014/main" val="20002"/>
                    </a:ext>
                  </a:extLst>
                </a:gridCol>
              </a:tblGrid>
              <a:tr h="731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متغيرهاي اساسي</a:t>
                      </a:r>
                      <a:endParaRPr kumimoji="0" lang="en-US" sz="2000" b="0" i="0" u="none" strike="noStrike" cap="none" normalizeH="0" baseline="0">
                        <a:ln>
                          <a:noFill/>
                        </a:ln>
                        <a:solidFill>
                          <a:schemeClr val="tx1"/>
                        </a:solidFill>
                        <a:effectLst/>
                        <a:latin typeface="Arial" charset="0"/>
                        <a:cs typeface="Arial" charset="0"/>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       x1     x2       s1       s2     R1    R2</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000" b="0" i="0" u="none" strike="noStrike" cap="none" normalizeH="0" baseline="0">
                          <a:ln>
                            <a:noFill/>
                          </a:ln>
                          <a:solidFill>
                            <a:schemeClr val="tx1"/>
                          </a:solidFill>
                          <a:effectLst/>
                          <a:latin typeface="Arial" charset="0"/>
                          <a:cs typeface="Arial" charset="0"/>
                        </a:rPr>
                        <a:t>مقادير سمت راست</a:t>
                      </a:r>
                      <a:endParaRPr kumimoji="0" lang="en-US" sz="2000" b="0" i="0" u="none" strike="noStrike" cap="none" normalizeH="0" baseline="0">
                        <a:ln>
                          <a:noFill/>
                        </a:ln>
                        <a:solidFill>
                          <a:schemeClr val="tx1"/>
                        </a:solidFill>
                        <a:effectLst/>
                        <a:latin typeface="Arial" charset="0"/>
                        <a:cs typeface="Arial"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3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X1</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      0       0        5/4     35/4  M-5/4  M-35/4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0       1        -1/4     ¼      ¼        -1/4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0       1       0        ¼       -5/4   -1/4       5/4</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-45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5"/>
          <p:cNvSpPr>
            <a:spLocks noGrp="1" noChangeArrowheads="1"/>
          </p:cNvSpPr>
          <p:nvPr>
            <p:ph type="title"/>
          </p:nvPr>
        </p:nvSpPr>
        <p:spPr/>
        <p:txBody>
          <a:bodyPr/>
          <a:lstStyle/>
          <a:p>
            <a:pPr eaLnBrk="1" hangingPunct="1"/>
            <a:r>
              <a:rPr lang="fa-IR" altLang="en-US" sz="2800" b="1">
                <a:cs typeface="Nazanin" pitchFamily="2" charset="0"/>
              </a:rPr>
              <a:t>قيمت هاي سايه</a:t>
            </a:r>
            <a:endParaRPr lang="en-US" altLang="en-US" sz="2800" b="1">
              <a:cs typeface="Nazanin" pitchFamily="2" charset="0"/>
            </a:endParaRPr>
          </a:p>
        </p:txBody>
      </p:sp>
      <p:sp>
        <p:nvSpPr>
          <p:cNvPr id="230403" name="Rectangle 7"/>
          <p:cNvSpPr>
            <a:spLocks noGrp="1" noChangeArrowheads="1"/>
          </p:cNvSpPr>
          <p:nvPr>
            <p:ph idx="1"/>
          </p:nvPr>
        </p:nvSpPr>
        <p:spPr/>
        <p:txBody>
          <a:bodyPr/>
          <a:lstStyle/>
          <a:p>
            <a:pPr eaLnBrk="1" hangingPunct="1">
              <a:buFontTx/>
              <a:buNone/>
            </a:pPr>
            <a:endParaRPr lang="fa-IR" altLang="en-US"/>
          </a:p>
          <a:p>
            <a:pPr eaLnBrk="1" hangingPunct="1">
              <a:buFontTx/>
              <a:buNone/>
            </a:pPr>
            <a:endParaRPr lang="fa-IR" altLang="en-US"/>
          </a:p>
          <a:p>
            <a:pPr eaLnBrk="1" hangingPunct="1">
              <a:buFontTx/>
              <a:buNone/>
            </a:pPr>
            <a:r>
              <a:rPr lang="fa-IR" altLang="en-US"/>
              <a:t>قيمت سايه اي منبع اول </a:t>
            </a:r>
            <a:r>
              <a:rPr lang="en-US" altLang="en-US"/>
              <a:t>   =-(M-5/4)=5/4</a:t>
            </a:r>
          </a:p>
          <a:p>
            <a:pPr eaLnBrk="1" hangingPunct="1">
              <a:buFontTx/>
              <a:buNone/>
            </a:pPr>
            <a:r>
              <a:rPr lang="en-US" altLang="en-US"/>
              <a:t>  </a:t>
            </a:r>
            <a:r>
              <a:rPr lang="fa-IR" altLang="en-US"/>
              <a:t>قيمت سايه اي منبع دوم</a:t>
            </a:r>
            <a:r>
              <a:rPr lang="en-US" altLang="en-US"/>
              <a:t> =-(M-35/4)=35/4</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5"/>
          <p:cNvSpPr>
            <a:spLocks noGrp="1" noChangeArrowheads="1"/>
          </p:cNvSpPr>
          <p:nvPr>
            <p:ph type="title"/>
          </p:nvPr>
        </p:nvSpPr>
        <p:spPr/>
        <p:txBody>
          <a:bodyPr/>
          <a:lstStyle/>
          <a:p>
            <a:pPr eaLnBrk="1" hangingPunct="1"/>
            <a:r>
              <a:rPr lang="fa-IR" altLang="en-US">
                <a:cs typeface="Nazanin" pitchFamily="2" charset="0"/>
              </a:rPr>
              <a:t> </a:t>
            </a:r>
            <a:r>
              <a:rPr lang="fa-IR" altLang="en-US" sz="2800" b="1">
                <a:cs typeface="Nazanin" pitchFamily="2" charset="0"/>
              </a:rPr>
              <a:t>مقدار تابع هدف</a:t>
            </a:r>
            <a:endParaRPr lang="en-US" altLang="en-US" sz="2800" b="1">
              <a:cs typeface="Nazanin" pitchFamily="2" charset="0"/>
            </a:endParaRPr>
          </a:p>
        </p:txBody>
      </p:sp>
      <p:sp>
        <p:nvSpPr>
          <p:cNvPr id="231427" name="Rectangle 7"/>
          <p:cNvSpPr>
            <a:spLocks noGrp="1" noChangeArrowheads="1"/>
          </p:cNvSpPr>
          <p:nvPr>
            <p:ph idx="1"/>
          </p:nvPr>
        </p:nvSpPr>
        <p:spPr/>
        <p:txBody>
          <a:bodyPr/>
          <a:lstStyle/>
          <a:p>
            <a:pPr eaLnBrk="1" hangingPunct="1">
              <a:buFontTx/>
              <a:buNone/>
            </a:pPr>
            <a:endParaRPr lang="fa-IR" altLang="en-US"/>
          </a:p>
          <a:p>
            <a:pPr eaLnBrk="1" hangingPunct="1">
              <a:buFontTx/>
              <a:buNone/>
            </a:pPr>
            <a:endParaRPr lang="fa-IR" altLang="en-US"/>
          </a:p>
          <a:p>
            <a:pPr eaLnBrk="1" hangingPunct="1">
              <a:buFontTx/>
              <a:buNone/>
            </a:pPr>
            <a:endParaRPr lang="fa-IR" altLang="en-US"/>
          </a:p>
          <a:p>
            <a:pPr eaLnBrk="1" hangingPunct="1">
              <a:buFontTx/>
              <a:buNone/>
            </a:pPr>
            <a:r>
              <a:rPr lang="en-US" altLang="en-US"/>
              <a:t>Z*=5/4  8(</a:t>
            </a:r>
            <a:r>
              <a:rPr lang="fa-IR" altLang="en-US"/>
              <a:t> مقدار منبع اول </a:t>
            </a:r>
            <a:r>
              <a:rPr lang="en-US" altLang="en-US"/>
              <a:t>)+ </a:t>
            </a:r>
            <a:endParaRPr lang="fa-IR" altLang="en-US"/>
          </a:p>
          <a:p>
            <a:pPr eaLnBrk="1" hangingPunct="1">
              <a:buFontTx/>
              <a:buNone/>
            </a:pPr>
            <a:r>
              <a:rPr lang="en-US" altLang="en-US"/>
              <a:t>   </a:t>
            </a:r>
            <a:r>
              <a:rPr lang="fa-IR" altLang="en-US"/>
              <a:t> </a:t>
            </a:r>
            <a:r>
              <a:rPr lang="en-US" altLang="en-US"/>
              <a:t>35/4  4 (  </a:t>
            </a:r>
            <a:r>
              <a:rPr lang="fa-IR" altLang="en-US"/>
              <a:t>مقدار منبع دوم</a:t>
            </a:r>
            <a:r>
              <a:rPr lang="en-US" altLang="en-US"/>
              <a:t>  )=45</a:t>
            </a:r>
          </a:p>
        </p:txBody>
      </p:sp>
      <p:sp>
        <p:nvSpPr>
          <p:cNvPr id="231428" name="Line 8"/>
          <p:cNvSpPr>
            <a:spLocks noChangeShapeType="1"/>
          </p:cNvSpPr>
          <p:nvPr/>
        </p:nvSpPr>
        <p:spPr bwMode="auto">
          <a:xfrm>
            <a:off x="1763713" y="3500438"/>
            <a:ext cx="21590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429" name="Line 9"/>
          <p:cNvSpPr>
            <a:spLocks noChangeShapeType="1"/>
          </p:cNvSpPr>
          <p:nvPr/>
        </p:nvSpPr>
        <p:spPr bwMode="auto">
          <a:xfrm flipH="1">
            <a:off x="1763713" y="3500438"/>
            <a:ext cx="21590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430" name="Line 10"/>
          <p:cNvSpPr>
            <a:spLocks noChangeShapeType="1"/>
          </p:cNvSpPr>
          <p:nvPr/>
        </p:nvSpPr>
        <p:spPr bwMode="auto">
          <a:xfrm>
            <a:off x="1763713" y="4149725"/>
            <a:ext cx="21590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431" name="Line 12"/>
          <p:cNvSpPr>
            <a:spLocks noChangeShapeType="1"/>
          </p:cNvSpPr>
          <p:nvPr/>
        </p:nvSpPr>
        <p:spPr bwMode="auto">
          <a:xfrm flipH="1">
            <a:off x="1763713" y="4149725"/>
            <a:ext cx="21590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5"/>
          <p:cNvSpPr>
            <a:spLocks noGrp="1" noChangeArrowheads="1"/>
          </p:cNvSpPr>
          <p:nvPr>
            <p:ph type="title"/>
          </p:nvPr>
        </p:nvSpPr>
        <p:spPr/>
        <p:txBody>
          <a:bodyPr/>
          <a:lstStyle/>
          <a:p>
            <a:pPr eaLnBrk="1" hangingPunct="1"/>
            <a:r>
              <a:rPr lang="fa-IR" altLang="en-US">
                <a:cs typeface="Nazanin" pitchFamily="2" charset="0"/>
              </a:rPr>
              <a:t>قائده كلي</a:t>
            </a:r>
            <a:endParaRPr lang="en-US" altLang="en-US">
              <a:cs typeface="Nazanin" pitchFamily="2" charset="0"/>
            </a:endParaRPr>
          </a:p>
        </p:txBody>
      </p:sp>
      <p:sp>
        <p:nvSpPr>
          <p:cNvPr id="232451" name="Rectangle 7"/>
          <p:cNvSpPr>
            <a:spLocks noGrp="1" noChangeArrowheads="1"/>
          </p:cNvSpPr>
          <p:nvPr>
            <p:ph idx="1"/>
          </p:nvPr>
        </p:nvSpPr>
        <p:spPr/>
        <p:txBody>
          <a:bodyPr/>
          <a:lstStyle/>
          <a:p>
            <a:pPr eaLnBrk="1" hangingPunct="1">
              <a:buFontTx/>
              <a:buNone/>
            </a:pPr>
            <a:r>
              <a:rPr lang="fa-IR" altLang="en-US"/>
              <a:t>                                </a:t>
            </a:r>
          </a:p>
          <a:p>
            <a:pPr eaLnBrk="1" hangingPunct="1">
              <a:buFontTx/>
              <a:buNone/>
            </a:pPr>
            <a:r>
              <a:rPr lang="fa-IR" altLang="en-US" sz="2000"/>
              <a:t>1- اگر محدوديت از نوع كوچكتر مساوي باشد . ضريب متغير كمكي در تابلو بهينه در سطر صفر  </a:t>
            </a:r>
          </a:p>
          <a:p>
            <a:pPr eaLnBrk="1" hangingPunct="1">
              <a:buFontTx/>
              <a:buNone/>
            </a:pPr>
            <a:r>
              <a:rPr lang="fa-IR" altLang="en-US" sz="2000"/>
              <a:t>ملاك عمل است.                                          </a:t>
            </a:r>
          </a:p>
          <a:p>
            <a:pPr eaLnBrk="1" hangingPunct="1">
              <a:buFontTx/>
              <a:buNone/>
            </a:pPr>
            <a:r>
              <a:rPr lang="fa-IR" altLang="en-US" b="1"/>
              <a:t>و اگر</a:t>
            </a:r>
            <a:r>
              <a:rPr lang="fa-IR" altLang="en-US" sz="2000"/>
              <a:t>                                              </a:t>
            </a:r>
          </a:p>
          <a:p>
            <a:pPr eaLnBrk="1" hangingPunct="1">
              <a:buFontTx/>
              <a:buNone/>
            </a:pPr>
            <a:r>
              <a:rPr lang="fa-IR" altLang="en-US" sz="2000"/>
              <a:t>2-اگر محدوديت از نوع بزرگترمساوي يا مساوي باشد . ضريب متغير مصنوعي در تابلو بهينه در سطر صفر ملاك عمل است.                             </a:t>
            </a:r>
          </a:p>
          <a:p>
            <a:pPr eaLnBrk="1" hangingPunct="1">
              <a:buFontTx/>
              <a:buNone/>
            </a:pPr>
            <a:r>
              <a:rPr lang="fa-IR" altLang="en-US" sz="2000"/>
              <a:t>                   در اينجا        بزرگ حذف وقدر مطلق ملاك است                           </a:t>
            </a:r>
          </a:p>
          <a:p>
            <a:pPr eaLnBrk="1" hangingPunct="1">
              <a:buFontTx/>
              <a:buNone/>
            </a:pPr>
            <a:endParaRPr lang="fa-IR" altLang="en-US" sz="2000"/>
          </a:p>
          <a:p>
            <a:pPr eaLnBrk="1" hangingPunct="1">
              <a:buFontTx/>
              <a:buNone/>
            </a:pPr>
            <a:endParaRPr lang="en-US" altLang="en-US" sz="2000"/>
          </a:p>
        </p:txBody>
      </p:sp>
      <p:sp>
        <p:nvSpPr>
          <p:cNvPr id="232452" name="Text Box 9"/>
          <p:cNvSpPr txBox="1">
            <a:spLocks noChangeArrowheads="1"/>
          </p:cNvSpPr>
          <p:nvPr/>
        </p:nvSpPr>
        <p:spPr bwMode="auto">
          <a:xfrm>
            <a:off x="5364163" y="4365625"/>
            <a:ext cx="395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M</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ar-SA" altLang="en-US">
                <a:cs typeface="Nazanin" pitchFamily="2" charset="0"/>
              </a:rPr>
              <a:t>مسئله ثانويه</a:t>
            </a:r>
            <a:endParaRPr lang="en-US" altLang="en-US">
              <a:cs typeface="Nazanin" pitchFamily="2" charset="0"/>
            </a:endParaRPr>
          </a:p>
        </p:txBody>
      </p:sp>
      <p:sp>
        <p:nvSpPr>
          <p:cNvPr id="233475" name="Rectangle 7"/>
          <p:cNvSpPr>
            <a:spLocks noGrp="1" noChangeArrowheads="1"/>
          </p:cNvSpPr>
          <p:nvPr>
            <p:ph idx="1"/>
          </p:nvPr>
        </p:nvSpPr>
        <p:spPr>
          <a:xfrm>
            <a:off x="323850" y="1557338"/>
            <a:ext cx="8229600" cy="4525962"/>
          </a:xfrm>
        </p:spPr>
        <p:txBody>
          <a:bodyPr/>
          <a:lstStyle/>
          <a:p>
            <a:pPr eaLnBrk="1" hangingPunct="1">
              <a:buFontTx/>
              <a:buNone/>
            </a:pPr>
            <a:r>
              <a:rPr lang="fa-IR" altLang="en-US"/>
              <a:t>تعريف :                                </a:t>
            </a:r>
          </a:p>
          <a:p>
            <a:pPr eaLnBrk="1" hangingPunct="1">
              <a:buFontTx/>
              <a:buNone/>
            </a:pPr>
            <a:r>
              <a:rPr lang="fa-IR" altLang="en-US"/>
              <a:t> </a:t>
            </a:r>
          </a:p>
          <a:p>
            <a:pPr eaLnBrk="1" hangingPunct="1">
              <a:buFontTx/>
              <a:buNone/>
            </a:pPr>
            <a:r>
              <a:rPr lang="fa-IR" altLang="en-US" i="1"/>
              <a:t>يك برنامه خطي بمنظور يافتن ارزشهايي(قيمت هاي سايه) كه ملاك ارزيابي منابع مورد استفاده قرار ميگيرند.</a:t>
            </a:r>
          </a:p>
          <a:p>
            <a:pPr eaLnBrk="1" hangingPunct="1">
              <a:buFontTx/>
              <a:buNone/>
            </a:pPr>
            <a:endParaRPr lang="en-US" altLang="en-US" i="1"/>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fa-IR" altLang="en-US">
                <a:cs typeface="Nazanin" pitchFamily="2" charset="0"/>
              </a:rPr>
              <a:t>مثال</a:t>
            </a:r>
            <a:endParaRPr lang="en-US" altLang="en-US">
              <a:cs typeface="Nazanin" pitchFamily="2" charset="0"/>
            </a:endParaRPr>
          </a:p>
        </p:txBody>
      </p:sp>
      <p:sp>
        <p:nvSpPr>
          <p:cNvPr id="234499" name="Rectangle 3"/>
          <p:cNvSpPr>
            <a:spLocks noGrp="1" noChangeArrowheads="1"/>
          </p:cNvSpPr>
          <p:nvPr>
            <p:ph type="body" idx="1"/>
          </p:nvPr>
        </p:nvSpPr>
        <p:spPr/>
        <p:txBody>
          <a:bodyPr/>
          <a:lstStyle/>
          <a:p>
            <a:pPr eaLnBrk="1" hangingPunct="1">
              <a:buFontTx/>
              <a:buNone/>
            </a:pPr>
            <a:r>
              <a:rPr lang="en-US" altLang="en-US">
                <a:cs typeface="Nazanin" pitchFamily="2" charset="0"/>
              </a:rPr>
              <a:t>Max  Z=3x1+3x2+5x3</a:t>
            </a:r>
          </a:p>
          <a:p>
            <a:pPr eaLnBrk="1" hangingPunct="1">
              <a:buFontTx/>
              <a:buNone/>
            </a:pPr>
            <a:r>
              <a:rPr lang="en-US" altLang="en-US">
                <a:cs typeface="Nazanin" pitchFamily="2" charset="0"/>
              </a:rPr>
              <a:t>s. to:</a:t>
            </a:r>
          </a:p>
          <a:p>
            <a:pPr eaLnBrk="1" hangingPunct="1">
              <a:buFontTx/>
              <a:buNone/>
            </a:pPr>
            <a:r>
              <a:rPr lang="en-US" altLang="en-US">
                <a:cs typeface="Nazanin" pitchFamily="2" charset="0"/>
              </a:rPr>
              <a:t>        2X1+2X2+3X3&lt;430</a:t>
            </a:r>
          </a:p>
          <a:p>
            <a:pPr eaLnBrk="1" hangingPunct="1">
              <a:buFontTx/>
              <a:buNone/>
            </a:pPr>
            <a:r>
              <a:rPr lang="en-US" altLang="en-US">
                <a:cs typeface="Nazanin" pitchFamily="2" charset="0"/>
              </a:rPr>
              <a:t>        3X1+X2+2X3  &lt;460</a:t>
            </a:r>
          </a:p>
          <a:p>
            <a:pPr eaLnBrk="1" hangingPunct="1">
              <a:buFontTx/>
              <a:buNone/>
            </a:pPr>
            <a:r>
              <a:rPr lang="en-US" altLang="en-US">
                <a:cs typeface="Nazanin" pitchFamily="2" charset="0"/>
              </a:rPr>
              <a:t>            X1,X2,X3&gt;0</a:t>
            </a:r>
          </a:p>
        </p:txBody>
      </p:sp>
      <p:sp>
        <p:nvSpPr>
          <p:cNvPr id="234500" name="Line 4"/>
          <p:cNvSpPr>
            <a:spLocks noChangeShapeType="1"/>
          </p:cNvSpPr>
          <p:nvPr/>
        </p:nvSpPr>
        <p:spPr bwMode="auto">
          <a:xfrm>
            <a:off x="4140200" y="3284538"/>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4501" name="Line 5"/>
          <p:cNvSpPr>
            <a:spLocks noChangeShapeType="1"/>
          </p:cNvSpPr>
          <p:nvPr/>
        </p:nvSpPr>
        <p:spPr bwMode="auto">
          <a:xfrm>
            <a:off x="4140200" y="37893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4502" name="Line 6"/>
          <p:cNvSpPr>
            <a:spLocks noChangeShapeType="1"/>
          </p:cNvSpPr>
          <p:nvPr/>
        </p:nvSpPr>
        <p:spPr bwMode="auto">
          <a:xfrm>
            <a:off x="3635375" y="44370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3"/>
          <p:cNvSpPr>
            <a:spLocks noGrp="1" noChangeArrowheads="1"/>
          </p:cNvSpPr>
          <p:nvPr>
            <p:ph type="title"/>
          </p:nvPr>
        </p:nvSpPr>
        <p:spPr/>
        <p:txBody>
          <a:bodyPr/>
          <a:lstStyle/>
          <a:p>
            <a:pPr eaLnBrk="1" hangingPunct="1"/>
            <a:r>
              <a:rPr lang="fa-IR" altLang="en-US" sz="2800" b="1">
                <a:cs typeface="Nazanin" pitchFamily="2" charset="0"/>
              </a:rPr>
              <a:t>تابلو بهينه</a:t>
            </a:r>
            <a:endParaRPr lang="en-US" altLang="en-US" sz="2800" b="1">
              <a:cs typeface="Nazanin" pitchFamily="2" charset="0"/>
            </a:endParaRPr>
          </a:p>
        </p:txBody>
      </p:sp>
      <p:sp>
        <p:nvSpPr>
          <p:cNvPr id="235523" name="Rectangle 7"/>
          <p:cNvSpPr>
            <a:spLocks noGrp="1" noChangeArrowheads="1"/>
          </p:cNvSpPr>
          <p:nvPr>
            <p:ph sz="half" idx="1"/>
          </p:nvPr>
        </p:nvSpPr>
        <p:spPr>
          <a:xfrm>
            <a:off x="457200" y="1600200"/>
            <a:ext cx="8507413" cy="4525963"/>
          </a:xfrm>
        </p:spPr>
        <p:txBody>
          <a:bodyPr/>
          <a:lstStyle/>
          <a:p>
            <a:pPr eaLnBrk="1" hangingPunct="1">
              <a:buFontTx/>
              <a:buNone/>
            </a:pPr>
            <a:r>
              <a:rPr lang="en-US" altLang="en-US"/>
              <a:t> </a:t>
            </a:r>
            <a:r>
              <a:rPr lang="fa-IR" altLang="en-US"/>
              <a:t>                                                                      </a:t>
            </a:r>
          </a:p>
          <a:p>
            <a:pPr eaLnBrk="1" hangingPunct="1">
              <a:buFontTx/>
              <a:buNone/>
            </a:pPr>
            <a:endParaRPr lang="fa-IR" altLang="en-US"/>
          </a:p>
          <a:p>
            <a:pPr eaLnBrk="1" hangingPunct="1">
              <a:buFontTx/>
              <a:buNone/>
            </a:pPr>
            <a:endParaRPr lang="en-US" altLang="en-US"/>
          </a:p>
        </p:txBody>
      </p:sp>
      <p:graphicFrame>
        <p:nvGraphicFramePr>
          <p:cNvPr id="366621" name="Group 29"/>
          <p:cNvGraphicFramePr>
            <a:graphicFrameLocks noGrp="1"/>
          </p:cNvGraphicFramePr>
          <p:nvPr>
            <p:ph sz="half" idx="2"/>
          </p:nvPr>
        </p:nvGraphicFramePr>
        <p:xfrm>
          <a:off x="684213" y="2565400"/>
          <a:ext cx="8002587" cy="2724150"/>
        </p:xfrm>
        <a:graphic>
          <a:graphicData uri="http://schemas.openxmlformats.org/drawingml/2006/table">
            <a:tbl>
              <a:tblPr/>
              <a:tblGrid>
                <a:gridCol w="1655762">
                  <a:extLst>
                    <a:ext uri="{9D8B030D-6E8A-4147-A177-3AD203B41FA5}">
                      <a16:colId xmlns:a16="http://schemas.microsoft.com/office/drawing/2014/main" val="20000"/>
                    </a:ext>
                  </a:extLst>
                </a:gridCol>
                <a:gridCol w="4752975">
                  <a:extLst>
                    <a:ext uri="{9D8B030D-6E8A-4147-A177-3AD203B41FA5}">
                      <a16:colId xmlns:a16="http://schemas.microsoft.com/office/drawing/2014/main" val="20001"/>
                    </a:ext>
                  </a:extLst>
                </a:gridCol>
                <a:gridCol w="1593850">
                  <a:extLst>
                    <a:ext uri="{9D8B030D-6E8A-4147-A177-3AD203B41FA5}">
                      <a16:colId xmlns:a16="http://schemas.microsoft.com/office/drawing/2014/main" val="20002"/>
                    </a:ext>
                  </a:extLst>
                </a:gridCol>
              </a:tblGrid>
              <a:tr h="944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متغيرهاي اساسي</a:t>
                      </a:r>
                      <a:endParaRPr kumimoji="0" lang="en-US" sz="2800" b="0" i="0" u="none" strike="noStrike" cap="none" normalizeH="0" baseline="0">
                        <a:ln>
                          <a:noFill/>
                        </a:ln>
                        <a:solidFill>
                          <a:schemeClr val="tx1"/>
                        </a:solidFill>
                        <a:effectLst/>
                        <a:latin typeface="Arial" charset="0"/>
                        <a:cs typeface="Arial"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X3    S1      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مقادير سمت راست</a:t>
                      </a:r>
                      <a:endParaRPr kumimoji="0" lang="en-US" sz="2800" b="0" i="0" u="none" strike="noStrike" cap="none" normalizeH="0" baseline="0">
                        <a:ln>
                          <a:noFill/>
                        </a:ln>
                        <a:solidFill>
                          <a:schemeClr val="tx1"/>
                        </a:solidFill>
                        <a:effectLst/>
                        <a:latin typeface="Arial" charset="0"/>
                        <a:cs typeface="Arial"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93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sz="2800" b="0" i="0" u="none" strike="noStrike" cap="none" normalizeH="0" baseline="0">
                          <a:ln>
                            <a:noFill/>
                          </a:ln>
                          <a:solidFill>
                            <a:schemeClr val="tx1"/>
                          </a:solidFill>
                          <a:effectLst/>
                          <a:latin typeface="Arial" charset="0"/>
                          <a:cs typeface="Arial" charset="0"/>
                        </a:rPr>
                        <a:t>14/3   0      0      1/3   7/3</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1/3   1      0        2/3  -1/3</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4/3   0      1       -1/3   2/3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3650/3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400/3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490/3</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fa-IR" altLang="en-US" sz="2800" b="1" i="1">
                <a:cs typeface="Nazanin" pitchFamily="2" charset="0"/>
              </a:rPr>
              <a:t>تابع هدف مدل</a:t>
            </a:r>
            <a:endParaRPr lang="en-US" altLang="en-US" sz="2800" b="1" i="1">
              <a:cs typeface="Nazanin" pitchFamily="2" charset="0"/>
            </a:endParaRPr>
          </a:p>
        </p:txBody>
      </p:sp>
      <p:sp>
        <p:nvSpPr>
          <p:cNvPr id="25603" name="Rectangle 3"/>
          <p:cNvSpPr>
            <a:spLocks noGrp="1" noChangeArrowheads="1"/>
          </p:cNvSpPr>
          <p:nvPr>
            <p:ph type="body" idx="1"/>
          </p:nvPr>
        </p:nvSpPr>
        <p:spPr/>
        <p:txBody>
          <a:bodyPr/>
          <a:lstStyle/>
          <a:p>
            <a:pPr eaLnBrk="1" hangingPunct="1"/>
            <a:r>
              <a:rPr lang="fa-IR" altLang="en-US">
                <a:cs typeface="Nazanin" pitchFamily="2" charset="0"/>
              </a:rPr>
              <a:t> </a:t>
            </a:r>
            <a:r>
              <a:rPr lang="fa-IR" altLang="en-US" sz="2800" i="1">
                <a:cs typeface="Nazanin" pitchFamily="2" charset="0"/>
              </a:rPr>
              <a:t>- تابع هدف مدل، يک رابطه رياضي خطي است که هدف موسسه</a:t>
            </a:r>
            <a:endParaRPr lang="en-US" altLang="en-US" sz="2800" i="1">
              <a:cs typeface="Nazanin" pitchFamily="2" charset="0"/>
            </a:endParaRPr>
          </a:p>
          <a:p>
            <a:pPr eaLnBrk="1" hangingPunct="1"/>
            <a:r>
              <a:rPr lang="fa-IR" altLang="en-US" sz="2800" i="1">
                <a:cs typeface="Nazanin" pitchFamily="2" charset="0"/>
              </a:rPr>
              <a:t>            را در قالب متغيرهاي تصميم توصيف مي کند   </a:t>
            </a:r>
            <a:endParaRPr lang="en-US" altLang="en-US" sz="2800" i="1">
              <a:cs typeface="Nazanin" pitchFamily="2" charset="0"/>
            </a:endParaRPr>
          </a:p>
          <a:p>
            <a:pPr eaLnBrk="1" hangingPunct="1">
              <a:buFontTx/>
              <a:buNone/>
            </a:pPr>
            <a:endParaRPr lang="en-US" altLang="en-US" sz="2800" i="1">
              <a:cs typeface="Nazanin" pitchFamily="2" charset="0"/>
            </a:endParaRPr>
          </a:p>
          <a:p>
            <a:pPr eaLnBrk="1" hangingPunct="1"/>
            <a:r>
              <a:rPr lang="fa-IR" altLang="en-US" sz="2800" i="1">
                <a:cs typeface="Nazanin" pitchFamily="2" charset="0"/>
              </a:rPr>
              <a:t>- تابع هدف همواره به صورت حداکثرسازي                         </a:t>
            </a:r>
          </a:p>
          <a:p>
            <a:pPr eaLnBrk="1" hangingPunct="1">
              <a:buFontTx/>
              <a:buNone/>
            </a:pPr>
            <a:r>
              <a:rPr lang="fa-IR" altLang="en-US" sz="2800" i="1">
                <a:cs typeface="Nazanin" pitchFamily="2" charset="0"/>
              </a:rPr>
              <a:t>                              يا حداقل سازي بيان مي شود</a:t>
            </a:r>
            <a:r>
              <a:rPr lang="fa-IR" altLang="en-US" i="1">
                <a:cs typeface="Nazanin" pitchFamily="2" charset="0"/>
              </a:rPr>
              <a:t>.               </a:t>
            </a:r>
            <a:endParaRPr lang="en-US" altLang="en-US" i="1">
              <a:cs typeface="Nazanin" pitchFamily="2" charset="0"/>
            </a:endParaRPr>
          </a:p>
          <a:p>
            <a:pPr eaLnBrk="1" hangingPunct="1"/>
            <a:endParaRPr lang="en-US" altLang="en-US">
              <a:cs typeface="Nazanin" pitchFamily="2" charset="0"/>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6"/>
          <p:cNvSpPr>
            <a:spLocks noGrp="1" noChangeArrowheads="1"/>
          </p:cNvSpPr>
          <p:nvPr>
            <p:ph type="title"/>
          </p:nvPr>
        </p:nvSpPr>
        <p:spPr/>
        <p:txBody>
          <a:bodyPr/>
          <a:lstStyle/>
          <a:p>
            <a:pPr eaLnBrk="1" hangingPunct="1"/>
            <a:r>
              <a:rPr lang="ar-SA" altLang="en-US" sz="2800" b="1">
                <a:cs typeface="Nazanin" pitchFamily="2" charset="0"/>
              </a:rPr>
              <a:t>مسئله ثانويه</a:t>
            </a:r>
            <a:endParaRPr lang="en-US" altLang="en-US" sz="2800" b="1">
              <a:cs typeface="Nazanin" pitchFamily="2" charset="0"/>
            </a:endParaRPr>
          </a:p>
        </p:txBody>
      </p:sp>
      <p:sp>
        <p:nvSpPr>
          <p:cNvPr id="236547" name="Rectangle 17"/>
          <p:cNvSpPr>
            <a:spLocks noGrp="1" noChangeArrowheads="1"/>
          </p:cNvSpPr>
          <p:nvPr>
            <p:ph idx="1"/>
          </p:nvPr>
        </p:nvSpPr>
        <p:spPr/>
        <p:txBody>
          <a:bodyPr/>
          <a:lstStyle/>
          <a:p>
            <a:pPr eaLnBrk="1" hangingPunct="1">
              <a:buFontTx/>
              <a:buNone/>
            </a:pPr>
            <a:r>
              <a:rPr lang="fa-IR" altLang="en-US"/>
              <a:t>           </a:t>
            </a:r>
          </a:p>
          <a:p>
            <a:pPr eaLnBrk="1" hangingPunct="1">
              <a:buFontTx/>
              <a:buNone/>
            </a:pPr>
            <a:r>
              <a:rPr lang="fa-IR" altLang="en-US"/>
              <a:t>            ارزش واقعي منابع  (تركيب توليد)                   </a:t>
            </a:r>
          </a:p>
          <a:p>
            <a:pPr eaLnBrk="1" hangingPunct="1">
              <a:buFontTx/>
              <a:buNone/>
            </a:pPr>
            <a:r>
              <a:rPr lang="en-US" altLang="en-US"/>
              <a:t>Min Y=430Y1+460Y2</a:t>
            </a:r>
            <a:r>
              <a:rPr lang="fa-IR" altLang="en-US"/>
              <a:t>      </a:t>
            </a:r>
            <a:endParaRPr lang="en-US" altLang="en-US"/>
          </a:p>
          <a:p>
            <a:pPr eaLnBrk="1" hangingPunct="1">
              <a:buFontTx/>
              <a:buNone/>
            </a:pPr>
            <a:r>
              <a:rPr lang="en-US" altLang="en-US"/>
              <a:t> </a:t>
            </a:r>
            <a:r>
              <a:rPr lang="fa-IR" altLang="en-US"/>
              <a:t>ارزش واقعي منابع  (هر واحدمحصولات)                     </a:t>
            </a:r>
            <a:endParaRPr lang="en-US" altLang="en-US"/>
          </a:p>
          <a:p>
            <a:pPr eaLnBrk="1" hangingPunct="1">
              <a:buFontTx/>
              <a:buNone/>
            </a:pPr>
            <a:r>
              <a:rPr lang="en-US" altLang="en-US"/>
              <a:t>           2y1+3y</a:t>
            </a:r>
            <a:r>
              <a:rPr lang="fa-IR" altLang="en-US"/>
              <a:t>2</a:t>
            </a:r>
            <a:endParaRPr lang="en-US" altLang="en-US"/>
          </a:p>
          <a:p>
            <a:pPr eaLnBrk="1" hangingPunct="1">
              <a:buFontTx/>
              <a:buNone/>
            </a:pPr>
            <a:r>
              <a:rPr lang="en-US" altLang="en-US"/>
              <a:t>           2y1+y2</a:t>
            </a:r>
          </a:p>
          <a:p>
            <a:pPr eaLnBrk="1" hangingPunct="1">
              <a:buFontTx/>
              <a:buNone/>
            </a:pPr>
            <a:r>
              <a:rPr lang="en-US" altLang="en-US"/>
              <a:t>           3y1+2y2         </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5"/>
          <p:cNvSpPr>
            <a:spLocks noGrp="1" noChangeArrowheads="1"/>
          </p:cNvSpPr>
          <p:nvPr>
            <p:ph type="title"/>
          </p:nvPr>
        </p:nvSpPr>
        <p:spPr/>
        <p:txBody>
          <a:bodyPr/>
          <a:lstStyle/>
          <a:p>
            <a:pPr eaLnBrk="1" hangingPunct="1"/>
            <a:r>
              <a:rPr lang="fa-IR" altLang="en-US">
                <a:cs typeface="Nazanin" pitchFamily="2" charset="0"/>
              </a:rPr>
              <a:t> ثانويه مدل </a:t>
            </a:r>
            <a:endParaRPr lang="en-US" altLang="en-US">
              <a:cs typeface="Nazanin" pitchFamily="2" charset="0"/>
            </a:endParaRPr>
          </a:p>
        </p:txBody>
      </p:sp>
      <p:sp>
        <p:nvSpPr>
          <p:cNvPr id="237571" name="Rectangle 7"/>
          <p:cNvSpPr>
            <a:spLocks noGrp="1" noChangeArrowheads="1"/>
          </p:cNvSpPr>
          <p:nvPr>
            <p:ph idx="1"/>
          </p:nvPr>
        </p:nvSpPr>
        <p:spPr/>
        <p:txBody>
          <a:bodyPr/>
          <a:lstStyle/>
          <a:p>
            <a:pPr eaLnBrk="1" hangingPunct="1">
              <a:buFontTx/>
              <a:buNone/>
            </a:pPr>
            <a:r>
              <a:rPr lang="en-US" altLang="en-US"/>
              <a:t>Min y= 430y1+460y2</a:t>
            </a:r>
          </a:p>
          <a:p>
            <a:pPr eaLnBrk="1" hangingPunct="1">
              <a:buFontTx/>
              <a:buNone/>
            </a:pPr>
            <a:r>
              <a:rPr lang="en-US" altLang="en-US"/>
              <a:t>  S .TO:</a:t>
            </a:r>
          </a:p>
          <a:p>
            <a:pPr eaLnBrk="1" hangingPunct="1">
              <a:buFontTx/>
              <a:buNone/>
            </a:pPr>
            <a:r>
              <a:rPr lang="en-US" altLang="en-US"/>
              <a:t>          2Y1+3Y2&gt;3</a:t>
            </a:r>
          </a:p>
          <a:p>
            <a:pPr eaLnBrk="1" hangingPunct="1">
              <a:buFontTx/>
              <a:buNone/>
            </a:pPr>
            <a:r>
              <a:rPr lang="en-US" altLang="en-US"/>
              <a:t>         2Y1+Y2   &gt;3</a:t>
            </a:r>
          </a:p>
          <a:p>
            <a:pPr eaLnBrk="1" hangingPunct="1">
              <a:buFontTx/>
              <a:buNone/>
            </a:pPr>
            <a:r>
              <a:rPr lang="en-US" altLang="en-US"/>
              <a:t>         3Y1+2Y2 &gt;5</a:t>
            </a:r>
          </a:p>
          <a:p>
            <a:pPr eaLnBrk="1" hangingPunct="1">
              <a:buFontTx/>
              <a:buNone/>
            </a:pPr>
            <a:r>
              <a:rPr lang="en-US" altLang="en-US"/>
              <a:t>Y1,Y2&gt;0</a:t>
            </a:r>
          </a:p>
        </p:txBody>
      </p:sp>
      <p:sp>
        <p:nvSpPr>
          <p:cNvPr id="237572" name="Line 8"/>
          <p:cNvSpPr>
            <a:spLocks noChangeShapeType="1"/>
          </p:cNvSpPr>
          <p:nvPr/>
        </p:nvSpPr>
        <p:spPr bwMode="auto">
          <a:xfrm>
            <a:off x="1619250" y="5013325"/>
            <a:ext cx="288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73" name="Line 9"/>
          <p:cNvSpPr>
            <a:spLocks noChangeShapeType="1"/>
          </p:cNvSpPr>
          <p:nvPr/>
        </p:nvSpPr>
        <p:spPr bwMode="auto">
          <a:xfrm>
            <a:off x="3348038" y="3213100"/>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74" name="Line 10"/>
          <p:cNvSpPr>
            <a:spLocks noChangeShapeType="1"/>
          </p:cNvSpPr>
          <p:nvPr/>
        </p:nvSpPr>
        <p:spPr bwMode="auto">
          <a:xfrm>
            <a:off x="3348038" y="3860800"/>
            <a:ext cx="287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75" name="Line 11"/>
          <p:cNvSpPr>
            <a:spLocks noChangeShapeType="1"/>
          </p:cNvSpPr>
          <p:nvPr/>
        </p:nvSpPr>
        <p:spPr bwMode="auto">
          <a:xfrm>
            <a:off x="3348038" y="43656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5"/>
          <p:cNvSpPr>
            <a:spLocks noGrp="1" noChangeArrowheads="1"/>
          </p:cNvSpPr>
          <p:nvPr>
            <p:ph type="title"/>
          </p:nvPr>
        </p:nvSpPr>
        <p:spPr/>
        <p:txBody>
          <a:bodyPr/>
          <a:lstStyle/>
          <a:p>
            <a:pPr eaLnBrk="1" hangingPunct="1"/>
            <a:r>
              <a:rPr lang="fa-IR" altLang="en-US">
                <a:cs typeface="Nazanin" pitchFamily="2" charset="0"/>
              </a:rPr>
              <a:t> </a:t>
            </a:r>
            <a:r>
              <a:rPr lang="fa-IR" altLang="en-US" sz="2800" b="1">
                <a:cs typeface="Nazanin" pitchFamily="2" charset="0"/>
              </a:rPr>
              <a:t>مسئله اوليه وثانويه</a:t>
            </a:r>
            <a:endParaRPr lang="en-US" altLang="en-US" sz="2800" b="1">
              <a:cs typeface="Nazanin" pitchFamily="2" charset="0"/>
            </a:endParaRPr>
          </a:p>
        </p:txBody>
      </p:sp>
      <p:sp>
        <p:nvSpPr>
          <p:cNvPr id="238595" name="Rectangle 7"/>
          <p:cNvSpPr>
            <a:spLocks noGrp="1" noChangeArrowheads="1"/>
          </p:cNvSpPr>
          <p:nvPr>
            <p:ph idx="1"/>
          </p:nvPr>
        </p:nvSpPr>
        <p:spPr/>
        <p:txBody>
          <a:bodyPr/>
          <a:lstStyle/>
          <a:p>
            <a:pPr eaLnBrk="1" hangingPunct="1">
              <a:buFontTx/>
              <a:buNone/>
            </a:pPr>
            <a:endParaRPr lang="en-US" altLang="en-US"/>
          </a:p>
          <a:p>
            <a:pPr eaLnBrk="1" hangingPunct="1">
              <a:buFontTx/>
              <a:buNone/>
            </a:pPr>
            <a:endParaRPr lang="en-US" altLang="en-US" sz="2000"/>
          </a:p>
          <a:p>
            <a:pPr eaLnBrk="1" hangingPunct="1">
              <a:buFontTx/>
              <a:buNone/>
            </a:pPr>
            <a:r>
              <a:rPr lang="en-US" altLang="en-US" sz="2000"/>
              <a:t>Max</a:t>
            </a:r>
            <a:r>
              <a:rPr lang="fa-IR" altLang="en-US" sz="2000"/>
              <a:t> </a:t>
            </a:r>
            <a:r>
              <a:rPr lang="en-US" altLang="en-US" sz="2000"/>
              <a:t>Z= 3X1+3X2+5X3                            Min y=430y1+460y2</a:t>
            </a:r>
          </a:p>
          <a:p>
            <a:pPr eaLnBrk="1" hangingPunct="1">
              <a:buFontTx/>
              <a:buNone/>
            </a:pPr>
            <a:r>
              <a:rPr lang="en-US" altLang="en-US" sz="2000"/>
              <a:t>                                                                 </a:t>
            </a:r>
          </a:p>
          <a:p>
            <a:pPr eaLnBrk="1" hangingPunct="1">
              <a:buFontTx/>
              <a:buNone/>
            </a:pPr>
            <a:r>
              <a:rPr lang="en-US" altLang="en-US" sz="2000"/>
              <a:t>S</a:t>
            </a:r>
            <a:r>
              <a:rPr lang="fa-IR" altLang="en-US" sz="2000"/>
              <a:t> </a:t>
            </a:r>
            <a:r>
              <a:rPr lang="en-US" altLang="en-US" sz="2000"/>
              <a:t>to:                                                          s.</a:t>
            </a:r>
            <a:r>
              <a:rPr lang="fa-IR" altLang="en-US" sz="2000"/>
              <a:t> </a:t>
            </a:r>
            <a:r>
              <a:rPr lang="en-US" altLang="en-US" sz="2000"/>
              <a:t>to:</a:t>
            </a:r>
          </a:p>
          <a:p>
            <a:pPr eaLnBrk="1" hangingPunct="1">
              <a:buFontTx/>
              <a:buNone/>
            </a:pPr>
            <a:r>
              <a:rPr lang="en-US" altLang="en-US" sz="2000"/>
              <a:t>           2X1=2X2+3X3&lt; 430                            2y1+3y2&gt;3</a:t>
            </a:r>
          </a:p>
          <a:p>
            <a:pPr eaLnBrk="1" hangingPunct="1">
              <a:buFontTx/>
              <a:buNone/>
            </a:pPr>
            <a:r>
              <a:rPr lang="en-US" altLang="en-US" sz="2000"/>
              <a:t>          3X1+1X2+2X3&lt; 460                            2y1+1y2&gt;3</a:t>
            </a:r>
          </a:p>
          <a:p>
            <a:pPr eaLnBrk="1" hangingPunct="1">
              <a:buFontTx/>
              <a:buNone/>
            </a:pPr>
            <a:r>
              <a:rPr lang="en-US" altLang="en-US" sz="2000"/>
              <a:t>                                                                       3y1+2y2&gt;5</a:t>
            </a:r>
          </a:p>
          <a:p>
            <a:pPr eaLnBrk="1" hangingPunct="1">
              <a:buFontTx/>
              <a:buNone/>
            </a:pPr>
            <a:r>
              <a:rPr lang="en-US" altLang="en-US" sz="2000"/>
              <a:t>        X1,X2,X3&gt;O                                                y1,y2&gt;0</a:t>
            </a:r>
          </a:p>
          <a:p>
            <a:pPr eaLnBrk="1" hangingPunct="1">
              <a:buFontTx/>
              <a:buNone/>
            </a:pPr>
            <a:r>
              <a:rPr lang="en-US" altLang="en-US" sz="2000"/>
              <a:t>                                          a ij  =a  ij</a:t>
            </a:r>
          </a:p>
          <a:p>
            <a:pPr eaLnBrk="1" hangingPunct="1">
              <a:buFontTx/>
              <a:buNone/>
            </a:pPr>
            <a:r>
              <a:rPr lang="en-US" altLang="en-US" sz="2000"/>
              <a:t>                                          c j  = b j</a:t>
            </a:r>
          </a:p>
        </p:txBody>
      </p:sp>
      <p:sp>
        <p:nvSpPr>
          <p:cNvPr id="238596" name="Line 8"/>
          <p:cNvSpPr>
            <a:spLocks noChangeShapeType="1"/>
          </p:cNvSpPr>
          <p:nvPr/>
        </p:nvSpPr>
        <p:spPr bwMode="auto">
          <a:xfrm>
            <a:off x="2484438" y="645318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r>
              <a:rPr lang="fa-IR" altLang="en-US">
                <a:cs typeface="Nazanin" pitchFamily="2" charset="0"/>
              </a:rPr>
              <a:t>خلاصه</a:t>
            </a:r>
            <a:endParaRPr lang="en-US" altLang="en-US">
              <a:cs typeface="Nazanin" pitchFamily="2" charset="0"/>
            </a:endParaRPr>
          </a:p>
        </p:txBody>
      </p:sp>
      <p:sp>
        <p:nvSpPr>
          <p:cNvPr id="239619" name="Rectangle 3"/>
          <p:cNvSpPr>
            <a:spLocks noGrp="1" noChangeArrowheads="1"/>
          </p:cNvSpPr>
          <p:nvPr>
            <p:ph type="body" idx="1"/>
          </p:nvPr>
        </p:nvSpPr>
        <p:spPr/>
        <p:txBody>
          <a:bodyPr/>
          <a:lstStyle/>
          <a:p>
            <a:pPr algn="r" rtl="1" eaLnBrk="1" hangingPunct="1">
              <a:lnSpc>
                <a:spcPct val="90000"/>
              </a:lnSpc>
            </a:pPr>
            <a:r>
              <a:rPr lang="ar-SA" altLang="en-US">
                <a:cs typeface="Nazanin" pitchFamily="2" charset="0"/>
              </a:rPr>
              <a:t>براي نوشتن مسئله ثانويه يک مسئله :</a:t>
            </a:r>
            <a:endParaRPr lang="en-US" altLang="en-US">
              <a:cs typeface="Nazanin" pitchFamily="2" charset="0"/>
            </a:endParaRPr>
          </a:p>
          <a:p>
            <a:pPr algn="r" rtl="1" eaLnBrk="1" hangingPunct="1">
              <a:lnSpc>
                <a:spcPct val="90000"/>
              </a:lnSpc>
            </a:pPr>
            <a:r>
              <a:rPr lang="ar-SA" altLang="en-US">
                <a:cs typeface="Nazanin" pitchFamily="2" charset="0"/>
              </a:rPr>
              <a:t>١) اگر مسئله اوليه از نوع </a:t>
            </a:r>
            <a:r>
              <a:rPr lang="en-US" altLang="en-US">
                <a:cs typeface="Nazanin" pitchFamily="2" charset="0"/>
              </a:rPr>
              <a:t>max</a:t>
            </a:r>
            <a:r>
              <a:rPr lang="ar-SA" altLang="en-US">
                <a:cs typeface="Nazanin" pitchFamily="2" charset="0"/>
              </a:rPr>
              <a:t>باشد ، مسئله ثانويه از نوع </a:t>
            </a:r>
            <a:r>
              <a:rPr lang="en-US" altLang="en-US">
                <a:cs typeface="Nazanin" pitchFamily="2" charset="0"/>
              </a:rPr>
              <a:t>min</a:t>
            </a:r>
            <a:r>
              <a:rPr lang="ar-SA" altLang="en-US">
                <a:cs typeface="Nazanin" pitchFamily="2" charset="0"/>
              </a:rPr>
              <a:t>است .</a:t>
            </a:r>
          </a:p>
          <a:p>
            <a:pPr algn="r" rtl="1" eaLnBrk="1" hangingPunct="1">
              <a:lnSpc>
                <a:spcPct val="90000"/>
              </a:lnSpc>
            </a:pPr>
            <a:r>
              <a:rPr lang="ar-SA" altLang="en-US">
                <a:cs typeface="Nazanin" pitchFamily="2" charset="0"/>
              </a:rPr>
              <a:t>٢</a:t>
            </a:r>
            <a:r>
              <a:rPr lang="en-US" altLang="en-US">
                <a:cs typeface="Nazanin" pitchFamily="2" charset="0"/>
              </a:rPr>
              <a:t>(</a:t>
            </a:r>
            <a:r>
              <a:rPr lang="ar-SA" altLang="en-US">
                <a:cs typeface="Nazanin" pitchFamily="2" charset="0"/>
              </a:rPr>
              <a:t> هر متغير ثانويه (</a:t>
            </a:r>
            <a:r>
              <a:rPr lang="en-US" altLang="en-US">
                <a:cs typeface="Nazanin" pitchFamily="2" charset="0"/>
              </a:rPr>
              <a:t>yi</a:t>
            </a:r>
            <a:r>
              <a:rPr lang="ar-SA" altLang="en-US">
                <a:cs typeface="Nazanin" pitchFamily="2" charset="0"/>
              </a:rPr>
              <a:t>) متناظ با يک محدوديت در مسئله اوليه است .</a:t>
            </a:r>
            <a:endParaRPr lang="en-US" altLang="en-US">
              <a:cs typeface="Nazanin" pitchFamily="2" charset="0"/>
            </a:endParaRPr>
          </a:p>
          <a:p>
            <a:pPr algn="r" rtl="1" eaLnBrk="1" hangingPunct="1">
              <a:lnSpc>
                <a:spcPct val="90000"/>
              </a:lnSpc>
            </a:pPr>
            <a:r>
              <a:rPr lang="ar-SA" altLang="en-US">
                <a:cs typeface="Nazanin" pitchFamily="2" charset="0"/>
              </a:rPr>
              <a:t>٣) عناصر سمت راست در مسئله اوليه ، ضرايب تابع هدف مسئله ثانويه است .</a:t>
            </a:r>
            <a:endParaRPr lang="en-US" altLang="en-US">
              <a:cs typeface="Nazanin" pitchFamily="2" charset="0"/>
            </a:endParaRPr>
          </a:p>
          <a:p>
            <a:pPr algn="r" rtl="1" eaLnBrk="1" hangingPunct="1">
              <a:lnSpc>
                <a:spcPct val="90000"/>
              </a:lnSpc>
            </a:pPr>
            <a:r>
              <a:rPr lang="ar-SA" altLang="en-US">
                <a:cs typeface="Nazanin" pitchFamily="2" charset="0"/>
              </a:rPr>
              <a:t>٤) ارزشهاي </a:t>
            </a:r>
            <a:r>
              <a:rPr lang="en-US" altLang="en-US">
                <a:cs typeface="Nazanin" pitchFamily="2" charset="0"/>
              </a:rPr>
              <a:t>cj</a:t>
            </a:r>
            <a:r>
              <a:rPr lang="ar-SA" altLang="en-US">
                <a:cs typeface="Nazanin" pitchFamily="2" charset="0"/>
              </a:rPr>
              <a:t> در مسئله اوليه مقادير سمت راست مسئله ثانويه است .</a:t>
            </a:r>
            <a:endParaRPr lang="en-US" altLang="en-US">
              <a:cs typeface="Nazanin" pitchFamily="2" charset="0"/>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r>
              <a:rPr lang="fa-IR" altLang="en-US">
                <a:cs typeface="Nazanin" pitchFamily="2" charset="0"/>
              </a:rPr>
              <a:t>موارد خاص</a:t>
            </a:r>
            <a:endParaRPr lang="en-US" altLang="en-US">
              <a:cs typeface="Nazanin" pitchFamily="2" charset="0"/>
            </a:endParaRPr>
          </a:p>
        </p:txBody>
      </p:sp>
      <p:sp>
        <p:nvSpPr>
          <p:cNvPr id="240643" name="Rectangle 3"/>
          <p:cNvSpPr>
            <a:spLocks noGrp="1" noChangeArrowheads="1"/>
          </p:cNvSpPr>
          <p:nvPr>
            <p:ph type="body" idx="1"/>
          </p:nvPr>
        </p:nvSpPr>
        <p:spPr/>
        <p:txBody>
          <a:bodyPr/>
          <a:lstStyle/>
          <a:p>
            <a:pPr eaLnBrk="1" hangingPunct="1">
              <a:buFontTx/>
              <a:buNone/>
            </a:pPr>
            <a:r>
              <a:rPr lang="fa-IR" altLang="en-US">
                <a:cs typeface="Nazanin" pitchFamily="2" charset="0"/>
              </a:rPr>
              <a:t>1-محدوديت مساوي                </a:t>
            </a:r>
          </a:p>
          <a:p>
            <a:pPr eaLnBrk="1" hangingPunct="1">
              <a:buFontTx/>
              <a:buNone/>
            </a:pPr>
            <a:r>
              <a:rPr lang="fa-IR" altLang="en-US">
                <a:cs typeface="Nazanin" pitchFamily="2" charset="0"/>
              </a:rPr>
              <a:t>2-متغير ازاد در علامت         </a:t>
            </a:r>
          </a:p>
          <a:p>
            <a:pPr eaLnBrk="1" hangingPunct="1">
              <a:buFontTx/>
              <a:buNone/>
            </a:pPr>
            <a:r>
              <a:rPr lang="fa-IR" altLang="en-US">
                <a:cs typeface="Nazanin" pitchFamily="2" charset="0"/>
              </a:rPr>
              <a:t>3-تابع هدف حداقل سازي     </a:t>
            </a:r>
            <a:endParaRPr lang="en-US" altLang="en-US">
              <a:cs typeface="Nazanin" pitchFamily="2" charset="0"/>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r>
              <a:rPr lang="en-US" altLang="en-US">
                <a:cs typeface="Nazanin" pitchFamily="2" charset="0"/>
              </a:rPr>
              <a:t> </a:t>
            </a:r>
            <a:r>
              <a:rPr lang="fa-IR" altLang="en-US" sz="2800" b="1">
                <a:cs typeface="Nazanin" pitchFamily="2" charset="0"/>
              </a:rPr>
              <a:t>1-محدوديت مساوي</a:t>
            </a:r>
            <a:r>
              <a:rPr lang="ar-SA" altLang="en-US">
                <a:cs typeface="Nazanin" pitchFamily="2" charset="0"/>
              </a:rPr>
              <a:t> </a:t>
            </a:r>
            <a:endParaRPr lang="en-US" altLang="en-US">
              <a:cs typeface="Nazanin" pitchFamily="2" charset="0"/>
            </a:endParaRPr>
          </a:p>
        </p:txBody>
      </p:sp>
      <p:sp>
        <p:nvSpPr>
          <p:cNvPr id="241667" name="Rectangle 3"/>
          <p:cNvSpPr>
            <a:spLocks noGrp="1" noChangeArrowheads="1"/>
          </p:cNvSpPr>
          <p:nvPr>
            <p:ph type="body" idx="1"/>
          </p:nvPr>
        </p:nvSpPr>
        <p:spPr/>
        <p:txBody>
          <a:bodyPr/>
          <a:lstStyle/>
          <a:p>
            <a:pPr algn="r" rtl="1" eaLnBrk="1" hangingPunct="1">
              <a:lnSpc>
                <a:spcPct val="90000"/>
              </a:lnSpc>
              <a:buFontTx/>
              <a:buNone/>
            </a:pPr>
            <a:r>
              <a:rPr lang="fa-IR" altLang="en-US" sz="2800">
                <a:cs typeface="Nazanin" pitchFamily="2" charset="0"/>
              </a:rPr>
              <a:t>    </a:t>
            </a:r>
          </a:p>
          <a:p>
            <a:pPr algn="r" rtl="1" eaLnBrk="1" hangingPunct="1">
              <a:lnSpc>
                <a:spcPct val="90000"/>
              </a:lnSpc>
              <a:buFontTx/>
              <a:buNone/>
            </a:pPr>
            <a:r>
              <a:rPr lang="fa-IR" altLang="en-US" sz="2800">
                <a:cs typeface="Nazanin" pitchFamily="2" charset="0"/>
              </a:rPr>
              <a:t>     </a:t>
            </a:r>
            <a:r>
              <a:rPr lang="ar-SA" altLang="en-US" sz="2800">
                <a:cs typeface="Nazanin" pitchFamily="2" charset="0"/>
              </a:rPr>
              <a:t>هر محدوديت مساوي را به صورت دو نا معادله مي توان نوشت </a:t>
            </a:r>
          </a:p>
          <a:p>
            <a:pPr algn="r" rtl="1" eaLnBrk="1" hangingPunct="1">
              <a:lnSpc>
                <a:spcPct val="90000"/>
              </a:lnSpc>
              <a:buFontTx/>
              <a:buNone/>
            </a:pPr>
            <a:r>
              <a:rPr lang="fa-IR" altLang="en-US" sz="2800">
                <a:cs typeface="Nazanin" pitchFamily="2" charset="0"/>
              </a:rPr>
              <a:t>     </a:t>
            </a:r>
            <a:r>
              <a:rPr lang="ar-SA" altLang="en-US" sz="2800">
                <a:cs typeface="Nazanin" pitchFamily="2" charset="0"/>
              </a:rPr>
              <a:t>مثال : </a:t>
            </a:r>
            <a:endParaRPr lang="en-US" altLang="en-US" sz="2800">
              <a:cs typeface="Nazanin" pitchFamily="2" charset="0"/>
            </a:endParaRPr>
          </a:p>
          <a:p>
            <a:pPr eaLnBrk="1" hangingPunct="1">
              <a:lnSpc>
                <a:spcPct val="90000"/>
              </a:lnSpc>
              <a:buFontTx/>
              <a:buNone/>
            </a:pPr>
            <a:r>
              <a:rPr lang="fa-IR" altLang="en-US" sz="2800">
                <a:cs typeface="Nazanin" pitchFamily="2" charset="0"/>
              </a:rPr>
              <a:t>   </a:t>
            </a:r>
            <a:r>
              <a:rPr lang="en-US" altLang="en-US" sz="2800">
                <a:cs typeface="Nazanin" pitchFamily="2" charset="0"/>
              </a:rPr>
              <a:t>a</a:t>
            </a:r>
            <a:r>
              <a:rPr lang="ar-SA" altLang="en-US" sz="2800">
                <a:cs typeface="Nazanin" pitchFamily="2" charset="0"/>
              </a:rPr>
              <a:t>١١</a:t>
            </a:r>
            <a:r>
              <a:rPr lang="en-US" altLang="en-US" sz="2800">
                <a:cs typeface="Nazanin" pitchFamily="2" charset="0"/>
              </a:rPr>
              <a:t>X</a:t>
            </a:r>
            <a:r>
              <a:rPr lang="ar-SA" altLang="en-US" sz="2800">
                <a:cs typeface="Nazanin" pitchFamily="2" charset="0"/>
              </a:rPr>
              <a:t>١</a:t>
            </a:r>
            <a:r>
              <a:rPr lang="en-US" altLang="en-US" sz="2800">
                <a:cs typeface="Nazanin" pitchFamily="2" charset="0"/>
              </a:rPr>
              <a:t>+a</a:t>
            </a:r>
            <a:r>
              <a:rPr lang="ar-SA" altLang="en-US" sz="2800">
                <a:cs typeface="Nazanin" pitchFamily="2" charset="0"/>
              </a:rPr>
              <a:t>١٢</a:t>
            </a:r>
            <a:r>
              <a:rPr lang="en-US" altLang="en-US" sz="2800">
                <a:cs typeface="Nazanin" pitchFamily="2" charset="0"/>
              </a:rPr>
              <a:t>X</a:t>
            </a:r>
            <a:r>
              <a:rPr lang="ar-SA" altLang="en-US" sz="2800">
                <a:cs typeface="Nazanin" pitchFamily="2" charset="0"/>
              </a:rPr>
              <a:t>٢</a:t>
            </a:r>
            <a:r>
              <a:rPr lang="en-US" altLang="en-US" sz="2800">
                <a:cs typeface="Nazanin" pitchFamily="2" charset="0"/>
              </a:rPr>
              <a:t> =b</a:t>
            </a:r>
            <a:r>
              <a:rPr lang="ar-SA" altLang="en-US" sz="2800">
                <a:cs typeface="Nazanin" pitchFamily="2" charset="0"/>
              </a:rPr>
              <a:t>١</a:t>
            </a:r>
            <a:endParaRPr lang="en-US" altLang="en-US" sz="2800">
              <a:cs typeface="Nazanin" pitchFamily="2" charset="0"/>
            </a:endParaRPr>
          </a:p>
          <a:p>
            <a:pPr eaLnBrk="1" hangingPunct="1">
              <a:lnSpc>
                <a:spcPct val="90000"/>
              </a:lnSpc>
              <a:buFontTx/>
              <a:buNone/>
            </a:pPr>
            <a:r>
              <a:rPr lang="fa-IR" altLang="en-US" sz="2800">
                <a:cs typeface="Nazanin" pitchFamily="2" charset="0"/>
              </a:rPr>
              <a:t>   </a:t>
            </a:r>
            <a:r>
              <a:rPr lang="en-US" altLang="en-US" sz="2800">
                <a:cs typeface="Nazanin" pitchFamily="2" charset="0"/>
              </a:rPr>
              <a:t>a</a:t>
            </a:r>
            <a:r>
              <a:rPr lang="ar-SA" altLang="en-US" sz="2800">
                <a:cs typeface="Nazanin" pitchFamily="2" charset="0"/>
              </a:rPr>
              <a:t>١١</a:t>
            </a:r>
            <a:r>
              <a:rPr lang="en-US" altLang="en-US" sz="2800">
                <a:cs typeface="Nazanin" pitchFamily="2" charset="0"/>
              </a:rPr>
              <a:t>X</a:t>
            </a:r>
            <a:r>
              <a:rPr lang="ar-SA" altLang="en-US" sz="2800">
                <a:cs typeface="Nazanin" pitchFamily="2" charset="0"/>
              </a:rPr>
              <a:t>١</a:t>
            </a:r>
            <a:r>
              <a:rPr lang="en-US" altLang="en-US" sz="2800">
                <a:cs typeface="Nazanin" pitchFamily="2" charset="0"/>
              </a:rPr>
              <a:t>+a</a:t>
            </a:r>
            <a:r>
              <a:rPr lang="ar-SA" altLang="en-US" sz="2800">
                <a:cs typeface="Nazanin" pitchFamily="2" charset="0"/>
              </a:rPr>
              <a:t>١٢</a:t>
            </a:r>
            <a:r>
              <a:rPr lang="en-US" altLang="en-US" sz="2800">
                <a:cs typeface="Nazanin" pitchFamily="2" charset="0"/>
              </a:rPr>
              <a:t>X</a:t>
            </a:r>
            <a:r>
              <a:rPr lang="ar-SA" altLang="en-US" sz="2800">
                <a:cs typeface="Nazanin" pitchFamily="2" charset="0"/>
              </a:rPr>
              <a:t>٢</a:t>
            </a:r>
            <a:r>
              <a:rPr lang="en-US" altLang="en-US" sz="2800">
                <a:cs typeface="Nazanin" pitchFamily="2" charset="0"/>
              </a:rPr>
              <a:t> </a:t>
            </a:r>
            <a:r>
              <a:rPr lang="en-US" altLang="en-US" sz="2800"/>
              <a:t>≤</a:t>
            </a:r>
            <a:r>
              <a:rPr lang="en-US" altLang="en-US" sz="2800">
                <a:cs typeface="Nazanin" pitchFamily="2" charset="0"/>
              </a:rPr>
              <a:t>b</a:t>
            </a:r>
            <a:r>
              <a:rPr lang="ar-SA" altLang="en-US" sz="2800">
                <a:cs typeface="Nazanin" pitchFamily="2" charset="0"/>
              </a:rPr>
              <a:t>١</a:t>
            </a:r>
            <a:endParaRPr lang="en-US" altLang="en-US" sz="2800">
              <a:cs typeface="Nazanin" pitchFamily="2" charset="0"/>
            </a:endParaRPr>
          </a:p>
          <a:p>
            <a:pPr eaLnBrk="1" hangingPunct="1">
              <a:lnSpc>
                <a:spcPct val="90000"/>
              </a:lnSpc>
              <a:buFontTx/>
              <a:buNone/>
            </a:pPr>
            <a:r>
              <a:rPr lang="fa-IR" altLang="en-US" sz="2800">
                <a:cs typeface="Nazanin" pitchFamily="2" charset="0"/>
              </a:rPr>
              <a:t>   </a:t>
            </a:r>
            <a:r>
              <a:rPr lang="en-US" altLang="en-US" sz="2800">
                <a:cs typeface="Nazanin" pitchFamily="2" charset="0"/>
              </a:rPr>
              <a:t>a</a:t>
            </a:r>
            <a:r>
              <a:rPr lang="ar-SA" altLang="en-US" sz="2800">
                <a:cs typeface="Nazanin" pitchFamily="2" charset="0"/>
              </a:rPr>
              <a:t>١١</a:t>
            </a:r>
            <a:r>
              <a:rPr lang="en-US" altLang="en-US" sz="2800">
                <a:cs typeface="Nazanin" pitchFamily="2" charset="0"/>
              </a:rPr>
              <a:t>X</a:t>
            </a:r>
            <a:r>
              <a:rPr lang="ar-SA" altLang="en-US" sz="2800">
                <a:cs typeface="Nazanin" pitchFamily="2" charset="0"/>
              </a:rPr>
              <a:t>١</a:t>
            </a:r>
            <a:r>
              <a:rPr lang="en-US" altLang="en-US" sz="2800">
                <a:cs typeface="Nazanin" pitchFamily="2" charset="0"/>
              </a:rPr>
              <a:t>+a</a:t>
            </a:r>
            <a:r>
              <a:rPr lang="ar-SA" altLang="en-US" sz="2800">
                <a:cs typeface="Nazanin" pitchFamily="2" charset="0"/>
              </a:rPr>
              <a:t>١٢</a:t>
            </a:r>
            <a:r>
              <a:rPr lang="en-US" altLang="en-US" sz="2800">
                <a:cs typeface="Nazanin" pitchFamily="2" charset="0"/>
              </a:rPr>
              <a:t>X</a:t>
            </a:r>
            <a:r>
              <a:rPr lang="ar-SA" altLang="en-US" sz="2800">
                <a:cs typeface="Nazanin" pitchFamily="2" charset="0"/>
              </a:rPr>
              <a:t>٢</a:t>
            </a:r>
            <a:r>
              <a:rPr lang="en-US" altLang="en-US" sz="2800">
                <a:cs typeface="Nazanin" pitchFamily="2" charset="0"/>
              </a:rPr>
              <a:t> </a:t>
            </a:r>
            <a:r>
              <a:rPr lang="fa-IR" altLang="en-US" sz="2800"/>
              <a:t>≤</a:t>
            </a:r>
            <a:r>
              <a:rPr lang="en-US" altLang="en-US" sz="2800">
                <a:cs typeface="Nazanin" pitchFamily="2" charset="0"/>
              </a:rPr>
              <a:t>b</a:t>
            </a:r>
            <a:r>
              <a:rPr lang="ar-SA" altLang="en-US" sz="2800">
                <a:cs typeface="Nazanin" pitchFamily="2" charset="0"/>
              </a:rPr>
              <a:t>١</a:t>
            </a:r>
            <a:endParaRPr lang="en-US" altLang="en-US" sz="2800">
              <a:cs typeface="Nazanin" pitchFamily="2" charset="0"/>
            </a:endParaRPr>
          </a:p>
          <a:p>
            <a:pPr eaLnBrk="1" hangingPunct="1">
              <a:lnSpc>
                <a:spcPct val="90000"/>
              </a:lnSpc>
              <a:buFontTx/>
              <a:buNone/>
            </a:pPr>
            <a:r>
              <a:rPr lang="en-US" altLang="en-US" sz="2800">
                <a:cs typeface="Nazanin" pitchFamily="2" charset="0"/>
              </a:rPr>
              <a:t>                 </a:t>
            </a:r>
            <a:r>
              <a:rPr lang="ar-SA" altLang="en-US" sz="2800">
                <a:cs typeface="Nazanin" pitchFamily="2" charset="0"/>
              </a:rPr>
              <a:t>يا</a:t>
            </a:r>
            <a:endParaRPr lang="en-US" altLang="en-US" sz="2800">
              <a:cs typeface="Nazanin" pitchFamily="2" charset="0"/>
            </a:endParaRPr>
          </a:p>
          <a:p>
            <a:pPr eaLnBrk="1" hangingPunct="1">
              <a:lnSpc>
                <a:spcPct val="90000"/>
              </a:lnSpc>
              <a:buFontTx/>
              <a:buNone/>
            </a:pPr>
            <a:r>
              <a:rPr lang="fa-IR" altLang="en-US" sz="2800">
                <a:cs typeface="Nazanin" pitchFamily="2" charset="0"/>
              </a:rPr>
              <a:t>   </a:t>
            </a:r>
            <a:r>
              <a:rPr lang="en-US" altLang="en-US" sz="2800">
                <a:cs typeface="Nazanin" pitchFamily="2" charset="0"/>
              </a:rPr>
              <a:t>a</a:t>
            </a:r>
            <a:r>
              <a:rPr lang="ar-SA" altLang="en-US" sz="2800">
                <a:cs typeface="Nazanin" pitchFamily="2" charset="0"/>
              </a:rPr>
              <a:t>١١</a:t>
            </a:r>
            <a:r>
              <a:rPr lang="en-US" altLang="en-US" sz="2800">
                <a:cs typeface="Nazanin" pitchFamily="2" charset="0"/>
              </a:rPr>
              <a:t>X</a:t>
            </a:r>
            <a:r>
              <a:rPr lang="ar-SA" altLang="en-US" sz="2800">
                <a:cs typeface="Nazanin" pitchFamily="2" charset="0"/>
              </a:rPr>
              <a:t>١</a:t>
            </a:r>
            <a:r>
              <a:rPr lang="en-US" altLang="en-US" sz="2800">
                <a:cs typeface="Nazanin" pitchFamily="2" charset="0"/>
              </a:rPr>
              <a:t>+a</a:t>
            </a:r>
            <a:r>
              <a:rPr lang="ar-SA" altLang="en-US" sz="2800">
                <a:cs typeface="Nazanin" pitchFamily="2" charset="0"/>
              </a:rPr>
              <a:t>١٢</a:t>
            </a:r>
            <a:r>
              <a:rPr lang="en-US" altLang="en-US" sz="2800">
                <a:cs typeface="Nazanin" pitchFamily="2" charset="0"/>
              </a:rPr>
              <a:t>X</a:t>
            </a:r>
            <a:r>
              <a:rPr lang="ar-SA" altLang="en-US" sz="2800">
                <a:cs typeface="Nazanin" pitchFamily="2" charset="0"/>
              </a:rPr>
              <a:t>٢</a:t>
            </a:r>
            <a:r>
              <a:rPr lang="en-US" altLang="en-US" sz="2800">
                <a:cs typeface="Nazanin" pitchFamily="2" charset="0"/>
              </a:rPr>
              <a:t> </a:t>
            </a:r>
            <a:r>
              <a:rPr lang="en-US" altLang="en-US" sz="2800"/>
              <a:t>≤</a:t>
            </a:r>
            <a:r>
              <a:rPr lang="en-US" altLang="en-US" sz="2800">
                <a:cs typeface="Nazanin" pitchFamily="2" charset="0"/>
              </a:rPr>
              <a:t>b</a:t>
            </a:r>
            <a:r>
              <a:rPr lang="ar-SA" altLang="en-US" sz="2800">
                <a:cs typeface="Nazanin" pitchFamily="2" charset="0"/>
              </a:rPr>
              <a:t>١</a:t>
            </a:r>
            <a:endParaRPr lang="en-US" altLang="en-US" sz="2800">
              <a:cs typeface="Nazanin" pitchFamily="2" charset="0"/>
            </a:endParaRPr>
          </a:p>
          <a:p>
            <a:pPr eaLnBrk="1" hangingPunct="1">
              <a:lnSpc>
                <a:spcPct val="90000"/>
              </a:lnSpc>
              <a:buFontTx/>
              <a:buNone/>
            </a:pPr>
            <a:r>
              <a:rPr lang="fa-IR" altLang="en-US" sz="2800">
                <a:cs typeface="Nazanin" pitchFamily="2" charset="0"/>
              </a:rPr>
              <a:t>  </a:t>
            </a:r>
            <a:r>
              <a:rPr lang="en-US" altLang="en-US" sz="2800">
                <a:cs typeface="Nazanin" pitchFamily="2" charset="0"/>
              </a:rPr>
              <a:t>-a</a:t>
            </a:r>
            <a:r>
              <a:rPr lang="ar-SA" altLang="en-US" sz="2800">
                <a:cs typeface="Nazanin" pitchFamily="2" charset="0"/>
              </a:rPr>
              <a:t>١١</a:t>
            </a:r>
            <a:r>
              <a:rPr lang="en-US" altLang="en-US" sz="2800">
                <a:cs typeface="Nazanin" pitchFamily="2" charset="0"/>
              </a:rPr>
              <a:t>X</a:t>
            </a:r>
            <a:r>
              <a:rPr lang="ar-SA" altLang="en-US" sz="2800">
                <a:cs typeface="Nazanin" pitchFamily="2" charset="0"/>
              </a:rPr>
              <a:t>١</a:t>
            </a:r>
            <a:r>
              <a:rPr lang="en-US" altLang="en-US" sz="2800">
                <a:cs typeface="Nazanin" pitchFamily="2" charset="0"/>
              </a:rPr>
              <a:t>-a</a:t>
            </a:r>
            <a:r>
              <a:rPr lang="ar-SA" altLang="en-US" sz="2800">
                <a:cs typeface="Nazanin" pitchFamily="2" charset="0"/>
              </a:rPr>
              <a:t>١٢</a:t>
            </a:r>
            <a:r>
              <a:rPr lang="en-US" altLang="en-US" sz="2800">
                <a:cs typeface="Nazanin" pitchFamily="2" charset="0"/>
              </a:rPr>
              <a:t>X</a:t>
            </a:r>
            <a:r>
              <a:rPr lang="ar-SA" altLang="en-US" sz="2800">
                <a:cs typeface="Nazanin" pitchFamily="2" charset="0"/>
              </a:rPr>
              <a:t>٢</a:t>
            </a:r>
            <a:r>
              <a:rPr lang="en-US" altLang="en-US" sz="2800">
                <a:cs typeface="Nazanin" pitchFamily="2" charset="0"/>
              </a:rPr>
              <a:t> </a:t>
            </a:r>
            <a:r>
              <a:rPr lang="en-US" altLang="en-US" sz="2800"/>
              <a:t>≤</a:t>
            </a:r>
            <a:r>
              <a:rPr lang="en-US" altLang="en-US" sz="2800">
                <a:cs typeface="Nazanin" pitchFamily="2" charset="0"/>
              </a:rPr>
              <a:t>-b</a:t>
            </a:r>
            <a:r>
              <a:rPr lang="ar-SA" altLang="en-US" sz="2800">
                <a:cs typeface="Nazanin" pitchFamily="2" charset="0"/>
              </a:rPr>
              <a:t>١</a:t>
            </a:r>
            <a:endParaRPr lang="en-US" altLang="en-US" sz="2800">
              <a:cs typeface="Nazanin" pitchFamily="2" charset="0"/>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r>
              <a:rPr lang="ar-SA" altLang="en-US" sz="2000" b="1">
                <a:cs typeface="Nazanin" pitchFamily="2" charset="0"/>
              </a:rPr>
              <a:t>براي نوشتن متغير متناظر در مسئله ثانويه داريم</a:t>
            </a:r>
            <a:r>
              <a:rPr lang="ar-SA" altLang="en-US" sz="2000">
                <a:cs typeface="Nazanin" pitchFamily="2" charset="0"/>
              </a:rPr>
              <a:t> :</a:t>
            </a:r>
            <a:endParaRPr lang="en-US" altLang="en-US">
              <a:cs typeface="Nazanin" pitchFamily="2" charset="0"/>
            </a:endParaRPr>
          </a:p>
        </p:txBody>
      </p:sp>
      <p:sp>
        <p:nvSpPr>
          <p:cNvPr id="242691" name="Rectangle 3"/>
          <p:cNvSpPr>
            <a:spLocks noGrp="1" noChangeArrowheads="1"/>
          </p:cNvSpPr>
          <p:nvPr>
            <p:ph type="body" idx="1"/>
          </p:nvPr>
        </p:nvSpPr>
        <p:spPr/>
        <p:txBody>
          <a:bodyPr/>
          <a:lstStyle/>
          <a:p>
            <a:pPr algn="r" rtl="1" eaLnBrk="1" hangingPunct="1">
              <a:buFontTx/>
              <a:buNone/>
            </a:pPr>
            <a:endParaRPr lang="ar-SA" altLang="en-US">
              <a:cs typeface="Nazanin" pitchFamily="2" charset="0"/>
            </a:endParaRPr>
          </a:p>
          <a:p>
            <a:pPr algn="r" rtl="1" eaLnBrk="1" hangingPunct="1">
              <a:buFontTx/>
              <a:buNone/>
            </a:pPr>
            <a:r>
              <a:rPr lang="fa-IR" altLang="en-US">
                <a:cs typeface="Nazanin" pitchFamily="2" charset="0"/>
              </a:rPr>
              <a:t>  </a:t>
            </a:r>
            <a:r>
              <a:rPr lang="ar-SA" altLang="en-US">
                <a:cs typeface="Nazanin" pitchFamily="2" charset="0"/>
              </a:rPr>
              <a:t>متناظر با محدوديت اول ١</a:t>
            </a:r>
            <a:r>
              <a:rPr lang="en-US" altLang="en-US">
                <a:cs typeface="Nazanin" pitchFamily="2" charset="0"/>
              </a:rPr>
              <a:t>ý</a:t>
            </a:r>
            <a:r>
              <a:rPr lang="ar-SA" altLang="en-US">
                <a:cs typeface="Nazanin" pitchFamily="2" charset="0"/>
              </a:rPr>
              <a:t> </a:t>
            </a:r>
          </a:p>
          <a:p>
            <a:pPr algn="r" rtl="1" eaLnBrk="1" hangingPunct="1">
              <a:buFontTx/>
              <a:buNone/>
            </a:pPr>
            <a:r>
              <a:rPr lang="fa-IR" altLang="en-US">
                <a:cs typeface="Nazanin" pitchFamily="2" charset="0"/>
              </a:rPr>
              <a:t>  </a:t>
            </a:r>
            <a:r>
              <a:rPr lang="ar-SA" altLang="en-US">
                <a:cs typeface="Nazanin" pitchFamily="2" charset="0"/>
              </a:rPr>
              <a:t>متناظر محدوديت دوم ١"</a:t>
            </a:r>
            <a:r>
              <a:rPr lang="en-US" altLang="en-US">
                <a:cs typeface="Nazanin" pitchFamily="2" charset="0"/>
              </a:rPr>
              <a:t>y</a:t>
            </a:r>
            <a:r>
              <a:rPr lang="ar-SA" altLang="en-US">
                <a:cs typeface="Nazanin" pitchFamily="2" charset="0"/>
              </a:rPr>
              <a:t> </a:t>
            </a:r>
          </a:p>
          <a:p>
            <a:pPr algn="r" rtl="1" eaLnBrk="1" hangingPunct="1">
              <a:buFontTx/>
              <a:buNone/>
            </a:pPr>
            <a:r>
              <a:rPr lang="fa-IR" altLang="en-US">
                <a:cs typeface="Nazanin" pitchFamily="2" charset="0"/>
              </a:rPr>
              <a:t>  </a:t>
            </a:r>
            <a:r>
              <a:rPr lang="ar-SA" altLang="en-US">
                <a:cs typeface="Nazanin" pitchFamily="2" charset="0"/>
              </a:rPr>
              <a:t>پس براي توقف متغير آزاد از علامت مي توان ١ </a:t>
            </a:r>
            <a:r>
              <a:rPr lang="en-US" altLang="en-US">
                <a:cs typeface="Nazanin" pitchFamily="2" charset="0"/>
              </a:rPr>
              <a:t>y</a:t>
            </a:r>
            <a:r>
              <a:rPr lang="ar-SA" altLang="en-US">
                <a:cs typeface="Nazanin" pitchFamily="2" charset="0"/>
              </a:rPr>
              <a:t> را بگونه اي تعريف کرد که قادر است هر مقداري به خود بگيرد .</a:t>
            </a:r>
          </a:p>
          <a:p>
            <a:pPr algn="r" rtl="1" eaLnBrk="1" hangingPunct="1">
              <a:buFontTx/>
              <a:buNone/>
            </a:pPr>
            <a:r>
              <a:rPr lang="fa-IR" altLang="en-US">
                <a:cs typeface="Nazanin" pitchFamily="2" charset="0"/>
              </a:rPr>
              <a:t>  </a:t>
            </a:r>
            <a:r>
              <a:rPr lang="ar-SA" altLang="en-US">
                <a:cs typeface="Nazanin" pitchFamily="2" charset="0"/>
              </a:rPr>
              <a:t>بنابر اين  ً  به ازاء هر محدوديت مساوي در مسئله اوليه يک متغير آزاد در علامت در مسئله ثانويه وجود دارد .</a:t>
            </a:r>
            <a:endParaRPr lang="en-US" altLang="en-US">
              <a:cs typeface="Nazanin" pitchFamily="2" charset="0"/>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r>
              <a:rPr lang="fa-IR" altLang="en-US">
                <a:cs typeface="Nazanin" pitchFamily="2" charset="0"/>
              </a:rPr>
              <a:t>مثال</a:t>
            </a:r>
            <a:endParaRPr lang="en-US" altLang="en-US">
              <a:cs typeface="Nazanin" pitchFamily="2" charset="0"/>
            </a:endParaRPr>
          </a:p>
        </p:txBody>
      </p:sp>
      <p:sp>
        <p:nvSpPr>
          <p:cNvPr id="243715" name="Rectangle 3"/>
          <p:cNvSpPr>
            <a:spLocks noGrp="1" noChangeArrowheads="1"/>
          </p:cNvSpPr>
          <p:nvPr>
            <p:ph type="body" idx="1"/>
          </p:nvPr>
        </p:nvSpPr>
        <p:spPr/>
        <p:txBody>
          <a:bodyPr/>
          <a:lstStyle/>
          <a:p>
            <a:pPr eaLnBrk="1" hangingPunct="1">
              <a:lnSpc>
                <a:spcPct val="90000"/>
              </a:lnSpc>
            </a:pPr>
            <a:r>
              <a:rPr lang="fa-IR" altLang="en-US" sz="2000">
                <a:cs typeface="Nazanin" pitchFamily="2" charset="0"/>
              </a:rPr>
              <a:t> </a:t>
            </a:r>
            <a:r>
              <a:rPr lang="ar-SA" altLang="en-US" sz="2000">
                <a:cs typeface="Nazanin" pitchFamily="2" charset="0"/>
              </a:rPr>
              <a:t>   </a:t>
            </a:r>
          </a:p>
          <a:p>
            <a:pPr eaLnBrk="1" hangingPunct="1">
              <a:lnSpc>
                <a:spcPct val="90000"/>
              </a:lnSpc>
            </a:pPr>
            <a:r>
              <a:rPr lang="ar-SA" altLang="en-US" sz="2000">
                <a:cs typeface="Nazanin" pitchFamily="2" charset="0"/>
              </a:rPr>
              <a:t>مسئله ثانويه                                                                                مسئله اوليه </a:t>
            </a:r>
            <a:endParaRPr lang="en-US" altLang="en-US" sz="2000">
              <a:cs typeface="Nazanin" pitchFamily="2" charset="0"/>
            </a:endParaRPr>
          </a:p>
          <a:p>
            <a:pPr eaLnBrk="1" hangingPunct="1">
              <a:lnSpc>
                <a:spcPct val="90000"/>
              </a:lnSpc>
              <a:buFontTx/>
              <a:buNone/>
            </a:pPr>
            <a:r>
              <a:rPr lang="en-US" altLang="en-US" sz="2000">
                <a:cs typeface="Nazanin" pitchFamily="2" charset="0"/>
              </a:rPr>
              <a:t>   Max Z = 5x1+10x2                             Min y</a:t>
            </a:r>
            <a:r>
              <a:rPr lang="fa-IR" altLang="en-US" sz="2000">
                <a:cs typeface="Nazanin" pitchFamily="2" charset="0"/>
              </a:rPr>
              <a:t> </a:t>
            </a:r>
            <a:r>
              <a:rPr lang="en-US" altLang="en-US" sz="2000">
                <a:cs typeface="Nazanin" pitchFamily="2" charset="0"/>
              </a:rPr>
              <a:t>o = 20Y1+24Y2+10Y3</a:t>
            </a:r>
          </a:p>
          <a:p>
            <a:pPr eaLnBrk="1" hangingPunct="1">
              <a:lnSpc>
                <a:spcPct val="90000"/>
              </a:lnSpc>
              <a:buFontTx/>
              <a:buNone/>
            </a:pPr>
            <a:r>
              <a:rPr lang="en-US" altLang="en-US" sz="2000">
                <a:cs typeface="Nazanin" pitchFamily="2" charset="0"/>
              </a:rPr>
              <a:t>    S</a:t>
            </a:r>
            <a:r>
              <a:rPr lang="fa-IR" altLang="en-US" sz="2000">
                <a:cs typeface="Nazanin" pitchFamily="2" charset="0"/>
              </a:rPr>
              <a:t> </a:t>
            </a:r>
            <a:r>
              <a:rPr lang="en-US" altLang="en-US" sz="2000">
                <a:cs typeface="Nazanin" pitchFamily="2" charset="0"/>
              </a:rPr>
              <a:t>.to:    </a:t>
            </a:r>
          </a:p>
          <a:p>
            <a:pPr eaLnBrk="1" hangingPunct="1">
              <a:lnSpc>
                <a:spcPct val="90000"/>
              </a:lnSpc>
              <a:buFontTx/>
              <a:buNone/>
            </a:pPr>
            <a:r>
              <a:rPr lang="en-US" altLang="en-US" sz="2000">
                <a:cs typeface="Nazanin" pitchFamily="2" charset="0"/>
              </a:rPr>
              <a:t>    8x1+4x2  </a:t>
            </a:r>
            <a:r>
              <a:rPr lang="en-US" altLang="en-US" sz="2000"/>
              <a:t>≤</a:t>
            </a:r>
            <a:r>
              <a:rPr lang="en-US" altLang="en-US" sz="2000">
                <a:cs typeface="Nazanin" pitchFamily="2" charset="0"/>
              </a:rPr>
              <a:t> 20                                   S</a:t>
            </a:r>
            <a:r>
              <a:rPr lang="fa-IR" altLang="en-US" sz="2000">
                <a:cs typeface="Nazanin" pitchFamily="2" charset="0"/>
              </a:rPr>
              <a:t> </a:t>
            </a:r>
            <a:r>
              <a:rPr lang="en-US" altLang="en-US" sz="2000">
                <a:cs typeface="Nazanin" pitchFamily="2" charset="0"/>
              </a:rPr>
              <a:t>.to     : </a:t>
            </a:r>
          </a:p>
          <a:p>
            <a:pPr eaLnBrk="1" hangingPunct="1">
              <a:lnSpc>
                <a:spcPct val="90000"/>
              </a:lnSpc>
              <a:buFontTx/>
              <a:buNone/>
            </a:pPr>
            <a:r>
              <a:rPr lang="en-US" altLang="en-US" sz="2000">
                <a:cs typeface="Nazanin" pitchFamily="2" charset="0"/>
              </a:rPr>
              <a:t>    x1+8x2    =24                                         8Y1+Y2+2Y3 </a:t>
            </a:r>
            <a:r>
              <a:rPr lang="fa-IR" altLang="en-US" sz="2000"/>
              <a:t>≤</a:t>
            </a:r>
            <a:r>
              <a:rPr lang="en-US" altLang="en-US" sz="2000">
                <a:cs typeface="Nazanin" pitchFamily="2" charset="0"/>
              </a:rPr>
              <a:t>    5                                                                                                                                                              2x1+3x2   </a:t>
            </a:r>
            <a:r>
              <a:rPr lang="en-US" altLang="en-US" sz="2000"/>
              <a:t>≤</a:t>
            </a:r>
            <a:r>
              <a:rPr lang="en-US" altLang="en-US" sz="2000">
                <a:cs typeface="Nazanin" pitchFamily="2" charset="0"/>
              </a:rPr>
              <a:t> 10                                      4Y1 1+8Y2+3Y3   </a:t>
            </a:r>
            <a:r>
              <a:rPr lang="fa-IR" altLang="en-US" sz="2000"/>
              <a:t>≤</a:t>
            </a:r>
            <a:r>
              <a:rPr lang="en-US" altLang="en-US" sz="2000">
                <a:cs typeface="Nazanin" pitchFamily="2" charset="0"/>
              </a:rPr>
              <a:t> 10      x1,x2  </a:t>
            </a:r>
            <a:r>
              <a:rPr lang="fa-IR" altLang="en-US" sz="2000"/>
              <a:t>≤</a:t>
            </a:r>
            <a:r>
              <a:rPr lang="en-US" altLang="en-US" sz="2000">
                <a:cs typeface="Nazanin" pitchFamily="2" charset="0"/>
              </a:rPr>
              <a:t>  0                                              Y1,Y3  </a:t>
            </a:r>
            <a:r>
              <a:rPr lang="fa-IR" altLang="en-US" sz="2000"/>
              <a:t>≤</a:t>
            </a:r>
            <a:r>
              <a:rPr lang="en-US" altLang="en-US" sz="2000">
                <a:cs typeface="Nazanin" pitchFamily="2" charset="0"/>
              </a:rPr>
              <a:t> o       </a:t>
            </a:r>
            <a:r>
              <a:rPr lang="ar-SA" altLang="en-US" sz="2000">
                <a:cs typeface="Nazanin" pitchFamily="2" charset="0"/>
              </a:rPr>
              <a:t>آزاددر علامت</a:t>
            </a:r>
            <a:r>
              <a:rPr lang="en-US" altLang="en-US" sz="2000">
                <a:cs typeface="Nazanin" pitchFamily="2" charset="0"/>
              </a:rPr>
              <a:t>y2</a:t>
            </a:r>
            <a:endParaRPr lang="ar-SA" altLang="en-US" sz="2000">
              <a:cs typeface="Nazanin" pitchFamily="2" charset="0"/>
            </a:endParaRPr>
          </a:p>
          <a:p>
            <a:pPr eaLnBrk="1" hangingPunct="1">
              <a:lnSpc>
                <a:spcPct val="90000"/>
              </a:lnSpc>
            </a:pPr>
            <a:endParaRPr lang="en-US" altLang="en-US" sz="2000">
              <a:cs typeface="Nazanin" pitchFamily="2" charset="0"/>
            </a:endParaRPr>
          </a:p>
          <a:p>
            <a:pPr eaLnBrk="1" hangingPunct="1">
              <a:lnSpc>
                <a:spcPct val="90000"/>
              </a:lnSpc>
              <a:buFontTx/>
              <a:buNone/>
            </a:pPr>
            <a:r>
              <a:rPr lang="en-US" altLang="en-US" sz="2000">
                <a:cs typeface="Nazanin" pitchFamily="2" charset="0"/>
              </a:rPr>
              <a:t>                                                                  </a:t>
            </a:r>
            <a:r>
              <a:rPr lang="ar-SA" altLang="en-US" sz="2000">
                <a:cs typeface="Nazanin" pitchFamily="2" charset="0"/>
              </a:rPr>
              <a:t>  </a:t>
            </a:r>
            <a:r>
              <a:rPr lang="en-US" altLang="en-US" sz="2000">
                <a:cs typeface="Nazanin" pitchFamily="2" charset="0"/>
              </a:rPr>
              <a:t>              </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r>
              <a:rPr lang="fa-IR" altLang="en-US" sz="2800" b="1">
                <a:cs typeface="Nazanin" pitchFamily="2" charset="0"/>
              </a:rPr>
              <a:t>مثالي ديگر</a:t>
            </a:r>
            <a:endParaRPr lang="en-US" altLang="en-US" sz="2800" b="1">
              <a:cs typeface="Nazanin" pitchFamily="2" charset="0"/>
            </a:endParaRPr>
          </a:p>
        </p:txBody>
      </p:sp>
      <p:sp>
        <p:nvSpPr>
          <p:cNvPr id="244739" name="Rectangle 3"/>
          <p:cNvSpPr>
            <a:spLocks noGrp="1" noChangeArrowheads="1"/>
          </p:cNvSpPr>
          <p:nvPr>
            <p:ph type="body" idx="1"/>
          </p:nvPr>
        </p:nvSpPr>
        <p:spPr/>
        <p:txBody>
          <a:bodyPr/>
          <a:lstStyle/>
          <a:p>
            <a:pPr eaLnBrk="1" hangingPunct="1">
              <a:lnSpc>
                <a:spcPct val="80000"/>
              </a:lnSpc>
            </a:pPr>
            <a:r>
              <a:rPr lang="ar-SA" altLang="en-US" sz="2000">
                <a:cs typeface="Nazanin" pitchFamily="2" charset="0"/>
              </a:rPr>
              <a:t>مثال :</a:t>
            </a:r>
          </a:p>
          <a:p>
            <a:pPr eaLnBrk="1" hangingPunct="1">
              <a:lnSpc>
                <a:spcPct val="80000"/>
              </a:lnSpc>
            </a:pPr>
            <a:r>
              <a:rPr lang="ar-SA" altLang="en-US" sz="2000">
                <a:cs typeface="Nazanin" pitchFamily="2" charset="0"/>
              </a:rPr>
              <a:t>مسئله اوليه </a:t>
            </a:r>
            <a:r>
              <a:rPr lang="en-US" altLang="en-US" sz="2000">
                <a:cs typeface="Nazanin" pitchFamily="2" charset="0"/>
              </a:rPr>
              <a:t>                                                                                     </a:t>
            </a:r>
            <a:r>
              <a:rPr lang="ar-SA" altLang="en-US" sz="2000">
                <a:cs typeface="Nazanin" pitchFamily="2" charset="0"/>
              </a:rPr>
              <a:t>مسئله ثانويه</a:t>
            </a:r>
            <a:r>
              <a:rPr lang="fa-IR" altLang="en-US" sz="2000">
                <a:cs typeface="Nazanin" pitchFamily="2" charset="0"/>
              </a:rPr>
              <a:t>                                                                                                   </a:t>
            </a:r>
            <a:r>
              <a:rPr lang="ar-SA" altLang="en-US" sz="2000">
                <a:cs typeface="Nazanin" pitchFamily="2" charset="0"/>
              </a:rPr>
              <a:t> </a:t>
            </a:r>
            <a:endParaRPr lang="en-US" altLang="en-US" sz="2000">
              <a:cs typeface="Nazanin" pitchFamily="2" charset="0"/>
            </a:endParaRPr>
          </a:p>
          <a:p>
            <a:pPr eaLnBrk="1" hangingPunct="1">
              <a:lnSpc>
                <a:spcPct val="80000"/>
              </a:lnSpc>
              <a:buFontTx/>
              <a:buNone/>
            </a:pPr>
            <a:r>
              <a:rPr lang="en-US" altLang="en-US" sz="2000">
                <a:cs typeface="Nazanin" pitchFamily="2" charset="0"/>
              </a:rPr>
              <a:t>     Max z=4x1+10x2+6x3                       Min y=40y1+20y2+100y3+60y4</a:t>
            </a:r>
          </a:p>
          <a:p>
            <a:pPr eaLnBrk="1" hangingPunct="1">
              <a:lnSpc>
                <a:spcPct val="80000"/>
              </a:lnSpc>
              <a:buFontTx/>
              <a:buNone/>
            </a:pPr>
            <a:r>
              <a:rPr lang="en-US" altLang="en-US" sz="2000">
                <a:cs typeface="Nazanin" pitchFamily="2" charset="0"/>
              </a:rPr>
              <a:t>        s ,to:                                                 s ,to:</a:t>
            </a:r>
          </a:p>
          <a:p>
            <a:pPr eaLnBrk="1" hangingPunct="1">
              <a:lnSpc>
                <a:spcPct val="80000"/>
              </a:lnSpc>
              <a:buFontTx/>
              <a:buNone/>
            </a:pPr>
            <a:r>
              <a:rPr lang="en-US" altLang="en-US" sz="2000">
                <a:cs typeface="Nazanin" pitchFamily="2" charset="0"/>
              </a:rPr>
              <a:t>               x1+3x2+4x3&lt;40                               y1+10y3+y4&gt;4</a:t>
            </a:r>
          </a:p>
          <a:p>
            <a:pPr eaLnBrk="1" hangingPunct="1">
              <a:lnSpc>
                <a:spcPct val="80000"/>
              </a:lnSpc>
              <a:buFontTx/>
              <a:buNone/>
            </a:pPr>
            <a:r>
              <a:rPr lang="en-US" altLang="en-US" sz="2000">
                <a:cs typeface="Nazanin" pitchFamily="2" charset="0"/>
              </a:rPr>
              <a:t>              2x1+3x2       &lt;20                              3y1+2y2+6y3+2y4&gt;10</a:t>
            </a:r>
          </a:p>
          <a:p>
            <a:pPr eaLnBrk="1" hangingPunct="1">
              <a:lnSpc>
                <a:spcPct val="80000"/>
              </a:lnSpc>
              <a:buFontTx/>
              <a:buNone/>
            </a:pPr>
            <a:r>
              <a:rPr lang="en-US" altLang="en-US" sz="2000">
                <a:cs typeface="Nazanin" pitchFamily="2" charset="0"/>
              </a:rPr>
              <a:t>             10x1+6x2+20x3=100                        4y1+y2+20y3&gt;6</a:t>
            </a:r>
          </a:p>
          <a:p>
            <a:pPr eaLnBrk="1" hangingPunct="1">
              <a:lnSpc>
                <a:spcPct val="80000"/>
              </a:lnSpc>
              <a:buFontTx/>
              <a:buNone/>
            </a:pPr>
            <a:r>
              <a:rPr lang="en-US" altLang="en-US" sz="2000">
                <a:cs typeface="Nazanin" pitchFamily="2" charset="0"/>
              </a:rPr>
              <a:t>             x1+2x2=60                                     </a:t>
            </a:r>
          </a:p>
          <a:p>
            <a:pPr eaLnBrk="1" hangingPunct="1">
              <a:lnSpc>
                <a:spcPct val="80000"/>
              </a:lnSpc>
              <a:buFontTx/>
              <a:buNone/>
            </a:pPr>
            <a:r>
              <a:rPr lang="en-US" altLang="en-US" sz="2000">
                <a:cs typeface="Nazanin" pitchFamily="2" charset="0"/>
              </a:rPr>
              <a:t>                    x1,x2,x3&gt;0                                       y1,y2&gt;0</a:t>
            </a:r>
          </a:p>
          <a:p>
            <a:pPr eaLnBrk="1" hangingPunct="1">
              <a:lnSpc>
                <a:spcPct val="80000"/>
              </a:lnSpc>
              <a:buFontTx/>
              <a:buNone/>
            </a:pPr>
            <a:r>
              <a:rPr lang="fa-IR" altLang="en-US" sz="2000">
                <a:cs typeface="Nazanin" pitchFamily="2" charset="0"/>
              </a:rPr>
              <a:t>   ازاد در علامت                                                                       </a:t>
            </a:r>
            <a:r>
              <a:rPr lang="en-US" altLang="en-US" sz="2000">
                <a:cs typeface="Nazanin" pitchFamily="2" charset="0"/>
              </a:rPr>
              <a:t>Y3</a:t>
            </a:r>
            <a:r>
              <a:rPr lang="fa-IR" altLang="en-US" sz="2000">
                <a:cs typeface="Nazanin" pitchFamily="2" charset="0"/>
              </a:rPr>
              <a:t> </a:t>
            </a:r>
            <a:endParaRPr lang="en-US" altLang="en-US" sz="2000">
              <a:cs typeface="Nazanin" pitchFamily="2" charset="0"/>
            </a:endParaRPr>
          </a:p>
        </p:txBody>
      </p:sp>
      <p:sp>
        <p:nvSpPr>
          <p:cNvPr id="244740" name="Line 4"/>
          <p:cNvSpPr>
            <a:spLocks noChangeShapeType="1"/>
          </p:cNvSpPr>
          <p:nvPr/>
        </p:nvSpPr>
        <p:spPr bwMode="auto">
          <a:xfrm>
            <a:off x="2987675" y="33575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741" name="Line 5"/>
          <p:cNvSpPr>
            <a:spLocks noChangeShapeType="1"/>
          </p:cNvSpPr>
          <p:nvPr/>
        </p:nvSpPr>
        <p:spPr bwMode="auto">
          <a:xfrm>
            <a:off x="2987675" y="3644900"/>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742" name="Line 6"/>
          <p:cNvSpPr>
            <a:spLocks noChangeShapeType="1"/>
          </p:cNvSpPr>
          <p:nvPr/>
        </p:nvSpPr>
        <p:spPr bwMode="auto">
          <a:xfrm>
            <a:off x="2843213" y="45085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743" name="Line 7"/>
          <p:cNvSpPr>
            <a:spLocks noChangeShapeType="1"/>
          </p:cNvSpPr>
          <p:nvPr/>
        </p:nvSpPr>
        <p:spPr bwMode="auto">
          <a:xfrm>
            <a:off x="6948488" y="3284538"/>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744" name="Line 8"/>
          <p:cNvSpPr>
            <a:spLocks noChangeShapeType="1"/>
          </p:cNvSpPr>
          <p:nvPr/>
        </p:nvSpPr>
        <p:spPr bwMode="auto">
          <a:xfrm>
            <a:off x="7596188" y="3644900"/>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745" name="Line 9"/>
          <p:cNvSpPr>
            <a:spLocks noChangeShapeType="1"/>
          </p:cNvSpPr>
          <p:nvPr/>
        </p:nvSpPr>
        <p:spPr bwMode="auto">
          <a:xfrm>
            <a:off x="7019925" y="3933825"/>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4746" name="Line 10"/>
          <p:cNvSpPr>
            <a:spLocks noChangeShapeType="1"/>
          </p:cNvSpPr>
          <p:nvPr/>
        </p:nvSpPr>
        <p:spPr bwMode="auto">
          <a:xfrm>
            <a:off x="6443663" y="45085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r>
              <a:rPr lang="fa-IR" altLang="en-US" sz="2800" b="1">
                <a:cs typeface="Nazanin" pitchFamily="2" charset="0"/>
              </a:rPr>
              <a:t>مثالي ديگر</a:t>
            </a:r>
            <a:endParaRPr lang="en-US" altLang="en-US" sz="2800" b="1">
              <a:cs typeface="Nazanin" pitchFamily="2" charset="0"/>
            </a:endParaRPr>
          </a:p>
        </p:txBody>
      </p:sp>
      <p:sp>
        <p:nvSpPr>
          <p:cNvPr id="245763" name="Rectangle 3"/>
          <p:cNvSpPr>
            <a:spLocks noGrp="1" noChangeArrowheads="1"/>
          </p:cNvSpPr>
          <p:nvPr>
            <p:ph type="body" idx="1"/>
          </p:nvPr>
        </p:nvSpPr>
        <p:spPr/>
        <p:txBody>
          <a:bodyPr/>
          <a:lstStyle/>
          <a:p>
            <a:pPr eaLnBrk="1" hangingPunct="1">
              <a:buFontTx/>
              <a:buNone/>
            </a:pPr>
            <a:r>
              <a:rPr lang="fa-IR" altLang="en-US">
                <a:cs typeface="Nazanin" pitchFamily="2" charset="0"/>
              </a:rPr>
              <a:t>ثانويه                                    اوليه                </a:t>
            </a:r>
          </a:p>
          <a:p>
            <a:pPr eaLnBrk="1" hangingPunct="1">
              <a:buFontTx/>
              <a:buNone/>
            </a:pPr>
            <a:r>
              <a:rPr lang="en-US" altLang="en-US">
                <a:cs typeface="Nazanin" pitchFamily="2" charset="0"/>
              </a:rPr>
              <a:t>Min Z=</a:t>
            </a:r>
            <a:r>
              <a:rPr lang="en-US" altLang="en-US" sz="2400">
                <a:cs typeface="Nazanin" pitchFamily="2" charset="0"/>
              </a:rPr>
              <a:t>x1+2x2+x3                               </a:t>
            </a:r>
            <a:r>
              <a:rPr lang="en-US" altLang="en-US">
                <a:cs typeface="Nazanin" pitchFamily="2" charset="0"/>
              </a:rPr>
              <a:t>Max y=</a:t>
            </a:r>
            <a:r>
              <a:rPr lang="en-US" altLang="en-US" sz="2400">
                <a:cs typeface="Nazanin" pitchFamily="2" charset="0"/>
              </a:rPr>
              <a:t>6y1+y2</a:t>
            </a:r>
          </a:p>
          <a:p>
            <a:pPr eaLnBrk="1" hangingPunct="1">
              <a:buFontTx/>
              <a:buNone/>
            </a:pPr>
            <a:r>
              <a:rPr lang="en-US" altLang="en-US" sz="2400">
                <a:cs typeface="Nazanin" pitchFamily="2" charset="0"/>
              </a:rPr>
              <a:t> s.to                                                            s.to</a:t>
            </a:r>
          </a:p>
          <a:p>
            <a:pPr eaLnBrk="1" hangingPunct="1">
              <a:buFontTx/>
              <a:buNone/>
            </a:pPr>
            <a:r>
              <a:rPr lang="en-US" altLang="en-US" sz="2400">
                <a:cs typeface="Nazanin" pitchFamily="2" charset="0"/>
              </a:rPr>
              <a:t>              2x1-3x2+x3 =6                                    2y1+2y2&lt;1</a:t>
            </a:r>
          </a:p>
          <a:p>
            <a:pPr eaLnBrk="1" hangingPunct="1">
              <a:buFontTx/>
              <a:buNone/>
            </a:pPr>
            <a:r>
              <a:rPr lang="en-US" altLang="en-US" sz="2400">
                <a:cs typeface="Nazanin" pitchFamily="2" charset="0"/>
              </a:rPr>
              <a:t>              2x1+2x2-x3&gt;1                                    -3y1+2y2&lt;2</a:t>
            </a:r>
          </a:p>
          <a:p>
            <a:pPr eaLnBrk="1" hangingPunct="1">
              <a:buFontTx/>
              <a:buNone/>
            </a:pPr>
            <a:r>
              <a:rPr lang="en-US" altLang="en-US" sz="2400">
                <a:cs typeface="Nazanin" pitchFamily="2" charset="0"/>
              </a:rPr>
              <a:t>                x1,x2&gt;0                                                  y2&gt;0</a:t>
            </a:r>
          </a:p>
          <a:p>
            <a:pPr eaLnBrk="1" hangingPunct="1">
              <a:buFontTx/>
              <a:buNone/>
            </a:pPr>
            <a:r>
              <a:rPr lang="fa-IR" altLang="en-US" sz="2400">
                <a:cs typeface="Nazanin" pitchFamily="2" charset="0"/>
              </a:rPr>
              <a:t>               </a:t>
            </a:r>
            <a:r>
              <a:rPr lang="en-US" altLang="en-US" sz="2400">
                <a:cs typeface="Nazanin" pitchFamily="2" charset="0"/>
              </a:rPr>
              <a:t>X3</a:t>
            </a:r>
            <a:r>
              <a:rPr lang="fa-IR" altLang="en-US" sz="2400">
                <a:cs typeface="Nazanin" pitchFamily="2" charset="0"/>
              </a:rPr>
              <a:t> ازاد در علامت</a:t>
            </a:r>
            <a:r>
              <a:rPr lang="en-US" altLang="en-US" sz="2400">
                <a:cs typeface="Nazanin" pitchFamily="2" charset="0"/>
              </a:rPr>
              <a:t>                               y1</a:t>
            </a:r>
            <a:r>
              <a:rPr lang="fa-IR" altLang="en-US" sz="2400">
                <a:cs typeface="Nazanin" pitchFamily="2" charset="0"/>
              </a:rPr>
              <a:t>  ازاد در علامت</a:t>
            </a:r>
            <a:endParaRPr lang="en-US" altLang="en-US">
              <a:cs typeface="Nazanin"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958850" y="1438275"/>
            <a:ext cx="722947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3330575" algn="l"/>
              </a:tabLst>
              <a:defRPr sz="1400">
                <a:solidFill>
                  <a:schemeClr val="tx1"/>
                </a:solidFill>
                <a:latin typeface="Arial" panose="020B0604020202020204" pitchFamily="34" charset="0"/>
                <a:cs typeface="Arial" panose="020B0604020202020204" pitchFamily="34" charset="0"/>
              </a:defRPr>
            </a:lvl1pPr>
            <a:lvl2pPr marL="742950" indent="-285750" eaLnBrk="0" hangingPunct="0">
              <a:tabLst>
                <a:tab pos="3330575" algn="l"/>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9pPr>
          </a:lstStyle>
          <a:p>
            <a:pPr algn="ctr" eaLnBrk="1" hangingPunct="1"/>
            <a:r>
              <a:rPr lang="fa-IR" altLang="en-US" sz="3200" i="1"/>
              <a:t> - محدوديت هاي مدل بيانگر روابط خطي              </a:t>
            </a:r>
            <a:endParaRPr lang="en-US" altLang="en-US" sz="3200" i="1"/>
          </a:p>
          <a:p>
            <a:pPr algn="ctr" eaLnBrk="1" hangingPunct="1"/>
            <a:r>
              <a:rPr lang="fa-IR" altLang="en-US" sz="3200" i="1"/>
              <a:t>بين متغيرهاي تصميم هستند.  </a:t>
            </a:r>
            <a:endParaRPr lang="en-US" altLang="en-US" sz="3200" i="1"/>
          </a:p>
          <a:p>
            <a:pPr algn="ctr" eaLnBrk="1" hangingPunct="1"/>
            <a:endParaRPr lang="en-US" altLang="en-US" sz="3200" i="1"/>
          </a:p>
          <a:p>
            <a:pPr algn="ctr" eaLnBrk="1" hangingPunct="1"/>
            <a:r>
              <a:rPr lang="fa-IR" altLang="en-US" sz="3200" i="1"/>
              <a:t> - محدوديت ها بوسيله محيط عملياتي به                </a:t>
            </a:r>
          </a:p>
          <a:p>
            <a:pPr algn="ctr" eaLnBrk="1" hangingPunct="1"/>
            <a:r>
              <a:rPr lang="fa-IR" altLang="en-US" sz="3200" i="1"/>
              <a:t>موسسه تحميل مي شوند. </a:t>
            </a:r>
            <a:endParaRPr lang="en-US" altLang="en-US" sz="3200" i="1"/>
          </a:p>
          <a:p>
            <a:pPr algn="ctr" eaLnBrk="1" hangingPunct="1"/>
            <a:endParaRPr lang="en-US" altLang="en-US" sz="3200" i="1"/>
          </a:p>
          <a:p>
            <a:pPr algn="ctr" eaLnBrk="1" hangingPunct="1"/>
            <a:r>
              <a:rPr lang="fa-IR" altLang="en-US" sz="3200" i="1"/>
              <a:t>- محدوديت ها اغلب ناشي از محدوديت                </a:t>
            </a:r>
            <a:endParaRPr lang="en-US" altLang="en-US" sz="3200" i="1"/>
          </a:p>
          <a:p>
            <a:pPr algn="ctr" eaLnBrk="1" hangingPunct="1"/>
            <a:r>
              <a:rPr lang="fa-IR" altLang="en-US" sz="3200" i="1"/>
              <a:t>منابع و يا سياست گذاريهاي داخلي موسسه اند.</a:t>
            </a:r>
            <a:endParaRPr lang="en-US" altLang="en-US" sz="3200" i="1"/>
          </a:p>
        </p:txBody>
      </p:sp>
      <p:sp>
        <p:nvSpPr>
          <p:cNvPr id="26627" name="Rectangle 5"/>
          <p:cNvSpPr>
            <a:spLocks noGrp="1" noChangeArrowheads="1"/>
          </p:cNvSpPr>
          <p:nvPr>
            <p:ph type="title" idx="4294967295"/>
          </p:nvPr>
        </p:nvSpPr>
        <p:spPr>
          <a:xfrm>
            <a:off x="468313" y="260350"/>
            <a:ext cx="8229600" cy="1143000"/>
          </a:xfrm>
        </p:spPr>
        <p:txBody>
          <a:bodyPr/>
          <a:lstStyle/>
          <a:p>
            <a:pPr eaLnBrk="1" hangingPunct="1"/>
            <a:r>
              <a:rPr lang="fa-IR" altLang="en-US" sz="2400" b="1">
                <a:cs typeface="Nazanin" pitchFamily="2" charset="0"/>
              </a:rPr>
              <a:t> </a:t>
            </a:r>
            <a:r>
              <a:rPr lang="fa-IR" altLang="en-US" sz="2800" b="1" i="1">
                <a:solidFill>
                  <a:schemeClr val="tx1"/>
                </a:solidFill>
                <a:cs typeface="Nazanin" pitchFamily="2" charset="0"/>
              </a:rPr>
              <a:t>محدوديت هاي مدل</a:t>
            </a:r>
            <a:endParaRPr lang="en-US" altLang="en-US" sz="2800" b="1" i="1">
              <a:solidFill>
                <a:schemeClr val="tx1"/>
              </a:solidFill>
              <a:cs typeface="Nazanin" pitchFamily="2" charset="0"/>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r>
              <a:rPr lang="ar-SA" altLang="en-US" sz="2800" b="1">
                <a:cs typeface="Nazanin" pitchFamily="2" charset="0"/>
              </a:rPr>
              <a:t>براي تابع هدف </a:t>
            </a:r>
            <a:r>
              <a:rPr lang="fa-IR" altLang="en-US" sz="2800" b="1">
                <a:cs typeface="Nazanin" pitchFamily="2" charset="0"/>
              </a:rPr>
              <a:t> </a:t>
            </a:r>
            <a:r>
              <a:rPr lang="ar-SA" altLang="en-US" sz="2800" b="1">
                <a:cs typeface="Nazanin" pitchFamily="2" charset="0"/>
              </a:rPr>
              <a:t> قواعد زير بر قرار است :</a:t>
            </a:r>
            <a:endParaRPr lang="en-US" altLang="en-US" sz="2800" b="1">
              <a:cs typeface="Nazanin" pitchFamily="2" charset="0"/>
            </a:endParaRPr>
          </a:p>
        </p:txBody>
      </p:sp>
      <p:sp>
        <p:nvSpPr>
          <p:cNvPr id="246787" name="Rectangle 3"/>
          <p:cNvSpPr>
            <a:spLocks noGrp="1" noChangeArrowheads="1"/>
          </p:cNvSpPr>
          <p:nvPr>
            <p:ph type="body" idx="1"/>
          </p:nvPr>
        </p:nvSpPr>
        <p:spPr/>
        <p:txBody>
          <a:bodyPr/>
          <a:lstStyle/>
          <a:p>
            <a:pPr algn="r" rtl="1" eaLnBrk="1" hangingPunct="1">
              <a:lnSpc>
                <a:spcPct val="90000"/>
              </a:lnSpc>
              <a:buFontTx/>
              <a:buNone/>
            </a:pPr>
            <a:endParaRPr lang="en-US" altLang="en-US" sz="2400">
              <a:cs typeface="Nazanin" pitchFamily="2" charset="0"/>
            </a:endParaRPr>
          </a:p>
          <a:p>
            <a:pPr algn="r" rtl="1" eaLnBrk="1" hangingPunct="1">
              <a:lnSpc>
                <a:spcPct val="90000"/>
              </a:lnSpc>
              <a:buFontTx/>
              <a:buNone/>
            </a:pPr>
            <a:r>
              <a:rPr lang="fa-IR" altLang="en-US" sz="2400">
                <a:cs typeface="Nazanin" pitchFamily="2" charset="0"/>
              </a:rPr>
              <a:t>    1</a:t>
            </a:r>
            <a:r>
              <a:rPr lang="ar-SA" altLang="en-US" sz="2400">
                <a:cs typeface="Nazanin" pitchFamily="2" charset="0"/>
              </a:rPr>
              <a:t>) چنانچه مسئله اوليه از نوع </a:t>
            </a:r>
            <a:r>
              <a:rPr lang="en-US" altLang="en-US" sz="2400">
                <a:cs typeface="Nazanin" pitchFamily="2" charset="0"/>
              </a:rPr>
              <a:t>min</a:t>
            </a:r>
            <a:r>
              <a:rPr lang="ar-SA" altLang="en-US" sz="2400">
                <a:cs typeface="Nazanin" pitchFamily="2" charset="0"/>
              </a:rPr>
              <a:t> باشد ، ثانويه آن از نوع </a:t>
            </a:r>
            <a:r>
              <a:rPr lang="en-US" altLang="en-US" sz="2400">
                <a:cs typeface="Nazanin" pitchFamily="2" charset="0"/>
              </a:rPr>
              <a:t>max</a:t>
            </a:r>
            <a:r>
              <a:rPr lang="ar-SA" altLang="en-US" sz="2400">
                <a:cs typeface="Nazanin" pitchFamily="2" charset="0"/>
              </a:rPr>
              <a:t> است .</a:t>
            </a:r>
            <a:endParaRPr lang="en-US" altLang="en-US" sz="2400">
              <a:cs typeface="Nazanin" pitchFamily="2" charset="0"/>
            </a:endParaRPr>
          </a:p>
          <a:p>
            <a:pPr algn="r" rtl="1" eaLnBrk="1" hangingPunct="1">
              <a:lnSpc>
                <a:spcPct val="90000"/>
              </a:lnSpc>
              <a:buFontTx/>
              <a:buNone/>
            </a:pPr>
            <a:r>
              <a:rPr lang="fa-IR" altLang="en-US" sz="2400">
                <a:cs typeface="Nazanin" pitchFamily="2" charset="0"/>
              </a:rPr>
              <a:t>    2</a:t>
            </a:r>
            <a:r>
              <a:rPr lang="ar-SA" altLang="en-US" sz="2400">
                <a:cs typeface="Nazanin" pitchFamily="2" charset="0"/>
              </a:rPr>
              <a:t>) متناظر با هر يک از محدوديت ها ي يک متغير ثانويه (</a:t>
            </a:r>
            <a:r>
              <a:rPr lang="en-US" altLang="en-US" sz="2400">
                <a:cs typeface="Nazanin" pitchFamily="2" charset="0"/>
              </a:rPr>
              <a:t>yi</a:t>
            </a:r>
            <a:r>
              <a:rPr lang="ar-SA" altLang="en-US" sz="2400">
                <a:cs typeface="Nazanin" pitchFamily="2" charset="0"/>
              </a:rPr>
              <a:t>) تعريف شود .</a:t>
            </a:r>
            <a:endParaRPr lang="en-US" altLang="en-US" sz="2400">
              <a:cs typeface="Nazanin" pitchFamily="2" charset="0"/>
            </a:endParaRPr>
          </a:p>
          <a:p>
            <a:pPr algn="r" rtl="1" eaLnBrk="1" hangingPunct="1">
              <a:lnSpc>
                <a:spcPct val="90000"/>
              </a:lnSpc>
              <a:buFontTx/>
              <a:buNone/>
            </a:pPr>
            <a:r>
              <a:rPr lang="fa-IR" altLang="en-US" sz="2400">
                <a:cs typeface="Nazanin" pitchFamily="2" charset="0"/>
              </a:rPr>
              <a:t>    3</a:t>
            </a:r>
            <a:r>
              <a:rPr lang="ar-SA" altLang="en-US" sz="2400">
                <a:cs typeface="Nazanin" pitchFamily="2" charset="0"/>
              </a:rPr>
              <a:t>) عناصر سمت راست محدوديت ها ، ضرايب متغير هاي ثانويه در تابع هدف هستند .</a:t>
            </a:r>
            <a:endParaRPr lang="en-US" altLang="en-US" sz="2400">
              <a:cs typeface="Nazanin" pitchFamily="2" charset="0"/>
            </a:endParaRPr>
          </a:p>
          <a:p>
            <a:pPr algn="r" rtl="1" eaLnBrk="1" hangingPunct="1">
              <a:lnSpc>
                <a:spcPct val="90000"/>
              </a:lnSpc>
              <a:buFontTx/>
              <a:buNone/>
            </a:pPr>
            <a:r>
              <a:rPr lang="fa-IR" altLang="en-US" sz="2400">
                <a:cs typeface="Nazanin" pitchFamily="2" charset="0"/>
              </a:rPr>
              <a:t>    4</a:t>
            </a:r>
            <a:r>
              <a:rPr lang="ar-SA" altLang="en-US" sz="2400">
                <a:cs typeface="Nazanin" pitchFamily="2" charset="0"/>
              </a:rPr>
              <a:t>) </a:t>
            </a:r>
            <a:r>
              <a:rPr lang="en-US" altLang="en-US" sz="2400">
                <a:cs typeface="Nazanin" pitchFamily="2" charset="0"/>
              </a:rPr>
              <a:t>aij</a:t>
            </a:r>
            <a:r>
              <a:rPr lang="ar-SA" altLang="en-US" sz="2400">
                <a:cs typeface="Nazanin" pitchFamily="2" charset="0"/>
              </a:rPr>
              <a:t> مسئله اوليه به </a:t>
            </a:r>
            <a:r>
              <a:rPr lang="en-US" altLang="en-US" sz="2400">
                <a:cs typeface="Nazanin" pitchFamily="2" charset="0"/>
              </a:rPr>
              <a:t>aji</a:t>
            </a:r>
            <a:r>
              <a:rPr lang="ar-SA" altLang="en-US" sz="2400">
                <a:cs typeface="Nazanin" pitchFamily="2" charset="0"/>
              </a:rPr>
              <a:t> در مسئله ثانويه تبديل مي شود .</a:t>
            </a:r>
            <a:endParaRPr lang="en-US" altLang="en-US" sz="2400">
              <a:cs typeface="Nazanin" pitchFamily="2" charset="0"/>
            </a:endParaRPr>
          </a:p>
          <a:p>
            <a:pPr algn="r" rtl="1" eaLnBrk="1" hangingPunct="1">
              <a:lnSpc>
                <a:spcPct val="90000"/>
              </a:lnSpc>
              <a:buFontTx/>
              <a:buNone/>
            </a:pPr>
            <a:r>
              <a:rPr lang="fa-IR" altLang="en-US" sz="2400">
                <a:cs typeface="Nazanin" pitchFamily="2" charset="0"/>
              </a:rPr>
              <a:t>    5</a:t>
            </a:r>
            <a:r>
              <a:rPr lang="ar-SA" altLang="en-US" sz="2400">
                <a:cs typeface="Nazanin" pitchFamily="2" charset="0"/>
              </a:rPr>
              <a:t>) مقادير </a:t>
            </a:r>
            <a:r>
              <a:rPr lang="en-US" altLang="en-US" sz="2400">
                <a:cs typeface="Nazanin" pitchFamily="2" charset="0"/>
              </a:rPr>
              <a:t>cj</a:t>
            </a:r>
            <a:r>
              <a:rPr lang="ar-SA" altLang="en-US" sz="2400">
                <a:cs typeface="Nazanin" pitchFamily="2" charset="0"/>
              </a:rPr>
              <a:t> در مسئله اوليه به مقادير سمت راست محدوديت ها در ثانويه هستند .</a:t>
            </a:r>
            <a:endParaRPr lang="en-US" altLang="en-US" sz="2400">
              <a:cs typeface="Nazanin" pitchFamily="2" charset="0"/>
            </a:endParaRPr>
          </a:p>
          <a:p>
            <a:pPr algn="r" rtl="1" eaLnBrk="1" hangingPunct="1">
              <a:lnSpc>
                <a:spcPct val="90000"/>
              </a:lnSpc>
              <a:buFontTx/>
              <a:buNone/>
            </a:pPr>
            <a:r>
              <a:rPr lang="fa-IR" altLang="en-US" sz="2400">
                <a:cs typeface="Nazanin" pitchFamily="2" charset="0"/>
              </a:rPr>
              <a:t>    6</a:t>
            </a:r>
            <a:r>
              <a:rPr lang="ar-SA" altLang="en-US" sz="2400">
                <a:cs typeface="Nazanin" pitchFamily="2" charset="0"/>
              </a:rPr>
              <a:t>) کليه محدوديت هاي مسئله اوليه از نوع بزرگتر مساوي ودر حالي که در ثانويه از نوع کوچکتر مساوي اند .</a:t>
            </a:r>
            <a:endParaRPr lang="en-US" altLang="en-US" sz="2400">
              <a:cs typeface="Nazanin" pitchFamily="2" charset="0"/>
            </a:endParaRPr>
          </a:p>
          <a:p>
            <a:pPr algn="r" rtl="1" eaLnBrk="1" hangingPunct="1">
              <a:lnSpc>
                <a:spcPct val="90000"/>
              </a:lnSpc>
              <a:buFontTx/>
              <a:buNone/>
            </a:pPr>
            <a:r>
              <a:rPr lang="fa-IR" altLang="en-US" sz="2400">
                <a:cs typeface="Nazanin" pitchFamily="2" charset="0"/>
              </a:rPr>
              <a:t>   7</a:t>
            </a:r>
            <a:r>
              <a:rPr lang="ar-SA" altLang="en-US" sz="2400">
                <a:cs typeface="Nazanin" pitchFamily="2" charset="0"/>
              </a:rPr>
              <a:t>) کليه متغير هاي اوليه و ثانويه غير منفي اند .</a:t>
            </a:r>
            <a:endParaRPr lang="en-US" altLang="en-US" sz="2400">
              <a:cs typeface="Nazanin" pitchFamily="2" charset="0"/>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r>
              <a:rPr lang="fa-IR" altLang="en-US">
                <a:cs typeface="Nazanin" pitchFamily="2" charset="0"/>
              </a:rPr>
              <a:t>قضايا</a:t>
            </a:r>
            <a:endParaRPr lang="en-US" altLang="en-US">
              <a:cs typeface="Nazanin" pitchFamily="2" charset="0"/>
            </a:endParaRPr>
          </a:p>
        </p:txBody>
      </p:sp>
      <p:sp>
        <p:nvSpPr>
          <p:cNvPr id="247811" name="Rectangle 3"/>
          <p:cNvSpPr>
            <a:spLocks noGrp="1" noChangeArrowheads="1"/>
          </p:cNvSpPr>
          <p:nvPr>
            <p:ph type="body" idx="1"/>
          </p:nvPr>
        </p:nvSpPr>
        <p:spPr/>
        <p:txBody>
          <a:bodyPr/>
          <a:lstStyle/>
          <a:p>
            <a:pPr eaLnBrk="1" hangingPunct="1">
              <a:buFontTx/>
              <a:buNone/>
            </a:pPr>
            <a:r>
              <a:rPr lang="fa-IR" altLang="en-US">
                <a:cs typeface="Nazanin" pitchFamily="2" charset="0"/>
              </a:rPr>
              <a:t>1-ثانويه مسئله ثانويه –مسئله اوليه است.                 </a:t>
            </a:r>
          </a:p>
          <a:p>
            <a:pPr eaLnBrk="1" hangingPunct="1">
              <a:buFontTx/>
              <a:buNone/>
            </a:pPr>
            <a:r>
              <a:rPr lang="fa-IR" altLang="en-US">
                <a:cs typeface="Nazanin" pitchFamily="2" charset="0"/>
              </a:rPr>
              <a:t>مثال                                                               </a:t>
            </a:r>
            <a:endParaRPr lang="fa-IR" altLang="en-US" sz="1800">
              <a:cs typeface="Nazanin" pitchFamily="2" charset="0"/>
            </a:endParaRPr>
          </a:p>
          <a:p>
            <a:pPr eaLnBrk="1" hangingPunct="1">
              <a:buFontTx/>
              <a:buNone/>
            </a:pPr>
            <a:r>
              <a:rPr lang="en-US" altLang="en-US" sz="1800">
                <a:cs typeface="Nazanin" pitchFamily="2" charset="0"/>
              </a:rPr>
              <a:t>Max z=8x1+4x2           min y=10y1+15y2           Max z=8x1+4xx2</a:t>
            </a:r>
          </a:p>
          <a:p>
            <a:pPr eaLnBrk="1" hangingPunct="1">
              <a:buFontTx/>
              <a:buNone/>
            </a:pPr>
            <a:r>
              <a:rPr lang="en-US" altLang="en-US" sz="1800">
                <a:cs typeface="Nazanin" pitchFamily="2" charset="0"/>
              </a:rPr>
              <a:t>s.To                              s.to                                   s.to</a:t>
            </a:r>
          </a:p>
          <a:p>
            <a:pPr eaLnBrk="1" hangingPunct="1">
              <a:buFontTx/>
              <a:buNone/>
            </a:pPr>
            <a:r>
              <a:rPr lang="en-US" altLang="en-US" sz="1800">
                <a:cs typeface="Nazanin" pitchFamily="2" charset="0"/>
              </a:rPr>
              <a:t>X1+x2&lt;10                               y1+5y2&gt;8                        x1+x2&lt;10</a:t>
            </a:r>
          </a:p>
          <a:p>
            <a:pPr eaLnBrk="1" hangingPunct="1">
              <a:buFontTx/>
              <a:buNone/>
            </a:pPr>
            <a:r>
              <a:rPr lang="en-US" altLang="en-US" sz="1800">
                <a:cs typeface="Nazanin" pitchFamily="2" charset="0"/>
              </a:rPr>
              <a:t>5x1+x2&lt;15                              y1+y2&gt; 4                         5x1+x2&lt;15</a:t>
            </a:r>
          </a:p>
          <a:p>
            <a:pPr eaLnBrk="1" hangingPunct="1">
              <a:buFontTx/>
              <a:buNone/>
            </a:pPr>
            <a:r>
              <a:rPr lang="en-US" altLang="en-US" sz="1800">
                <a:cs typeface="Nazanin" pitchFamily="2" charset="0"/>
              </a:rPr>
              <a:t>X1,x2&gt;0                                    y1,y2&gt;0                          x1,x2&gt;0</a:t>
            </a:r>
            <a:endParaRPr lang="en-US" altLang="en-US">
              <a:cs typeface="Nazanin" pitchFamily="2" charset="0"/>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r>
              <a:rPr lang="fa-IR" altLang="en-US" sz="2800">
                <a:cs typeface="Nazanin" pitchFamily="2" charset="0"/>
              </a:rPr>
              <a:t>قضيه 2</a:t>
            </a:r>
            <a:endParaRPr lang="en-US" altLang="en-US" sz="2800">
              <a:cs typeface="Nazanin" pitchFamily="2" charset="0"/>
            </a:endParaRPr>
          </a:p>
        </p:txBody>
      </p:sp>
      <p:sp>
        <p:nvSpPr>
          <p:cNvPr id="248835" name="Rectangle 3"/>
          <p:cNvSpPr>
            <a:spLocks noGrp="1" noChangeArrowheads="1"/>
          </p:cNvSpPr>
          <p:nvPr>
            <p:ph type="body" idx="1"/>
          </p:nvPr>
        </p:nvSpPr>
        <p:spPr/>
        <p:txBody>
          <a:bodyPr/>
          <a:lstStyle/>
          <a:p>
            <a:pPr eaLnBrk="1" hangingPunct="1">
              <a:buFontTx/>
              <a:buNone/>
            </a:pPr>
            <a:r>
              <a:rPr lang="fa-IR" altLang="en-US">
                <a:cs typeface="Nazanin" pitchFamily="2" charset="0"/>
              </a:rPr>
              <a:t>) </a:t>
            </a:r>
            <a:r>
              <a:rPr lang="fa-IR" altLang="en-US" sz="2000">
                <a:cs typeface="Nazanin" pitchFamily="2" charset="0"/>
              </a:rPr>
              <a:t>جواب موجه مسئله اوليه    و                                        </a:t>
            </a:r>
            <a:r>
              <a:rPr lang="en-US" altLang="en-US" sz="2000">
                <a:cs typeface="Nazanin" pitchFamily="2" charset="0"/>
              </a:rPr>
              <a:t> </a:t>
            </a:r>
            <a:r>
              <a:rPr lang="en-US" altLang="en-US" sz="2400">
                <a:cs typeface="Nazanin" pitchFamily="2" charset="0"/>
              </a:rPr>
              <a:t>X1,X2,…,X</a:t>
            </a:r>
            <a:r>
              <a:rPr lang="en-US" altLang="en-US" sz="1600">
                <a:cs typeface="Nazanin" pitchFamily="2" charset="0"/>
              </a:rPr>
              <a:t>n</a:t>
            </a:r>
            <a:r>
              <a:rPr lang="en-US" altLang="en-US">
                <a:cs typeface="Nazanin" pitchFamily="2" charset="0"/>
              </a:rPr>
              <a:t>)</a:t>
            </a:r>
            <a:r>
              <a:rPr lang="fa-IR" altLang="en-US">
                <a:cs typeface="Nazanin" pitchFamily="2" charset="0"/>
              </a:rPr>
              <a:t>   اگر</a:t>
            </a:r>
          </a:p>
          <a:p>
            <a:pPr eaLnBrk="1" hangingPunct="1">
              <a:buFontTx/>
              <a:buNone/>
            </a:pPr>
            <a:r>
              <a:rPr lang="fa-IR" altLang="en-US" sz="2400">
                <a:cs typeface="Nazanin" pitchFamily="2" charset="0"/>
              </a:rPr>
              <a:t>) جواب موجه ثانويه باشد.                                   </a:t>
            </a:r>
            <a:r>
              <a:rPr lang="en-US" altLang="en-US" sz="2400">
                <a:cs typeface="Nazanin" pitchFamily="2" charset="0"/>
              </a:rPr>
              <a:t>Y1,y2,…,y</a:t>
            </a:r>
            <a:r>
              <a:rPr lang="en-US" altLang="en-US" sz="1600">
                <a:cs typeface="Nazanin" pitchFamily="2" charset="0"/>
              </a:rPr>
              <a:t>n</a:t>
            </a:r>
            <a:r>
              <a:rPr lang="en-US" altLang="en-US">
                <a:cs typeface="Nazanin" pitchFamily="2" charset="0"/>
              </a:rPr>
              <a:t>)</a:t>
            </a:r>
            <a:r>
              <a:rPr lang="fa-IR" altLang="en-US">
                <a:cs typeface="Nazanin" pitchFamily="2" charset="0"/>
              </a:rPr>
              <a:t>  </a:t>
            </a:r>
          </a:p>
          <a:p>
            <a:pPr eaLnBrk="1" hangingPunct="1">
              <a:buFontTx/>
              <a:buNone/>
            </a:pPr>
            <a:r>
              <a:rPr lang="fa-IR" altLang="en-US">
                <a:cs typeface="Nazanin" pitchFamily="2" charset="0"/>
              </a:rPr>
              <a:t>انگاه :                                              </a:t>
            </a:r>
          </a:p>
          <a:p>
            <a:pPr eaLnBrk="1" hangingPunct="1">
              <a:buFontTx/>
              <a:buNone/>
            </a:pPr>
            <a:endParaRPr lang="fa-IR" altLang="en-US">
              <a:cs typeface="Nazanin" pitchFamily="2" charset="0"/>
            </a:endParaRPr>
          </a:p>
          <a:p>
            <a:pPr eaLnBrk="1" hangingPunct="1">
              <a:buFontTx/>
              <a:buNone/>
            </a:pPr>
            <a:r>
              <a:rPr lang="fa-IR" altLang="en-US">
                <a:cs typeface="Nazanin" pitchFamily="2" charset="0"/>
              </a:rPr>
              <a:t>                                     </a:t>
            </a:r>
            <a:r>
              <a:rPr lang="en-US" altLang="en-US">
                <a:cs typeface="Nazanin" pitchFamily="2" charset="0"/>
              </a:rPr>
              <a:t>Z&lt;Y</a:t>
            </a:r>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 </a:t>
            </a:r>
          </a:p>
        </p:txBody>
      </p:sp>
      <p:sp>
        <p:nvSpPr>
          <p:cNvPr id="248836" name="Line 4"/>
          <p:cNvSpPr>
            <a:spLocks noChangeShapeType="1"/>
          </p:cNvSpPr>
          <p:nvPr/>
        </p:nvSpPr>
        <p:spPr bwMode="auto">
          <a:xfrm>
            <a:off x="4932363" y="4365625"/>
            <a:ext cx="287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fa-IR" altLang="en-US" sz="2800">
                <a:cs typeface="Nazanin" pitchFamily="2" charset="0"/>
              </a:rPr>
              <a:t>قضيه 3</a:t>
            </a:r>
            <a:endParaRPr lang="en-US" altLang="en-US" sz="2800">
              <a:cs typeface="Nazanin" pitchFamily="2" charset="0"/>
            </a:endParaRPr>
          </a:p>
        </p:txBody>
      </p:sp>
      <p:sp>
        <p:nvSpPr>
          <p:cNvPr id="249859" name="Rectangle 3"/>
          <p:cNvSpPr>
            <a:spLocks noGrp="1" noChangeArrowheads="1"/>
          </p:cNvSpPr>
          <p:nvPr>
            <p:ph type="body" idx="1"/>
          </p:nvPr>
        </p:nvSpPr>
        <p:spPr/>
        <p:txBody>
          <a:bodyPr/>
          <a:lstStyle/>
          <a:p>
            <a:pPr eaLnBrk="1" hangingPunct="1">
              <a:buFontTx/>
              <a:buNone/>
            </a:pPr>
            <a:r>
              <a:rPr lang="fa-IR" altLang="en-US" sz="2400">
                <a:cs typeface="Nazanin" pitchFamily="2" charset="0"/>
              </a:rPr>
              <a:t>)   و                                                    </a:t>
            </a:r>
            <a:r>
              <a:rPr lang="en-US" altLang="en-US" sz="2400">
                <a:cs typeface="Nazanin" pitchFamily="2" charset="0"/>
              </a:rPr>
              <a:t>X1*,X2*,…,X*</a:t>
            </a:r>
            <a:r>
              <a:rPr lang="en-US" altLang="en-US" sz="1600">
                <a:cs typeface="Nazanin" pitchFamily="2" charset="0"/>
              </a:rPr>
              <a:t>n</a:t>
            </a:r>
            <a:r>
              <a:rPr lang="en-US" altLang="en-US" sz="2400">
                <a:cs typeface="Nazanin" pitchFamily="2" charset="0"/>
              </a:rPr>
              <a:t>)</a:t>
            </a:r>
            <a:r>
              <a:rPr lang="en-US" altLang="en-US">
                <a:cs typeface="Nazanin" pitchFamily="2" charset="0"/>
              </a:rPr>
              <a:t> </a:t>
            </a:r>
            <a:r>
              <a:rPr lang="fa-IR" altLang="en-US">
                <a:cs typeface="Nazanin" pitchFamily="2" charset="0"/>
              </a:rPr>
              <a:t>  </a:t>
            </a:r>
            <a:r>
              <a:rPr lang="fa-IR" altLang="en-US" sz="2400">
                <a:cs typeface="Nazanin" pitchFamily="2" charset="0"/>
              </a:rPr>
              <a:t>اگر</a:t>
            </a:r>
          </a:p>
          <a:p>
            <a:pPr eaLnBrk="1" hangingPunct="1">
              <a:buFontTx/>
              <a:buNone/>
            </a:pPr>
            <a:r>
              <a:rPr lang="fa-IR" altLang="en-US" sz="2400">
                <a:cs typeface="Nazanin" pitchFamily="2" charset="0"/>
              </a:rPr>
              <a:t> ) جوابهاي بهينه باشند. انگاه:                         </a:t>
            </a:r>
            <a:r>
              <a:rPr lang="en-US" altLang="en-US" sz="2400">
                <a:cs typeface="Nazanin" pitchFamily="2" charset="0"/>
              </a:rPr>
              <a:t>Y1*,y2*,…,y*n)</a:t>
            </a:r>
            <a:endParaRPr lang="fa-IR" altLang="en-US" sz="2400">
              <a:cs typeface="Nazanin" pitchFamily="2" charset="0"/>
            </a:endParaRPr>
          </a:p>
          <a:p>
            <a:pPr eaLnBrk="1" hangingPunct="1">
              <a:buFontTx/>
              <a:buNone/>
            </a:pPr>
            <a:endParaRPr lang="fa-IR" altLang="en-US" sz="2400">
              <a:cs typeface="Nazanin" pitchFamily="2" charset="0"/>
            </a:endParaRPr>
          </a:p>
          <a:p>
            <a:pPr eaLnBrk="1" hangingPunct="1">
              <a:buFontTx/>
              <a:buNone/>
            </a:pPr>
            <a:r>
              <a:rPr lang="fa-IR" altLang="en-US" b="1">
                <a:cs typeface="Nazanin" pitchFamily="2" charset="0"/>
              </a:rPr>
              <a:t>                                    </a:t>
            </a:r>
            <a:r>
              <a:rPr lang="en-US" altLang="en-US" b="1">
                <a:cs typeface="Nazanin" pitchFamily="2" charset="0"/>
              </a:rPr>
              <a:t>Z=y </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8"/>
          <p:cNvSpPr>
            <a:spLocks noGrp="1" noChangeArrowheads="1"/>
          </p:cNvSpPr>
          <p:nvPr>
            <p:ph type="title"/>
          </p:nvPr>
        </p:nvSpPr>
        <p:spPr/>
        <p:txBody>
          <a:bodyPr/>
          <a:lstStyle/>
          <a:p>
            <a:pPr eaLnBrk="1" hangingPunct="1"/>
            <a:r>
              <a:rPr lang="en-US" altLang="en-US" sz="2800" b="1">
                <a:cs typeface="Nazanin" pitchFamily="2" charset="0"/>
              </a:rPr>
              <a:t>Z=y</a:t>
            </a:r>
            <a:r>
              <a:rPr lang="fa-IR" altLang="en-US" sz="2800" b="1">
                <a:cs typeface="Nazanin" pitchFamily="2" charset="0"/>
              </a:rPr>
              <a:t> دامنه تغييرات مقدار </a:t>
            </a:r>
            <a:endParaRPr lang="en-US" altLang="en-US" sz="2800" b="1">
              <a:cs typeface="Nazanin" pitchFamily="2" charset="0"/>
            </a:endParaRPr>
          </a:p>
        </p:txBody>
      </p:sp>
      <p:sp>
        <p:nvSpPr>
          <p:cNvPr id="250883" name="Rectangle 9"/>
          <p:cNvSpPr>
            <a:spLocks noGrp="1" noChangeArrowheads="1"/>
          </p:cNvSpPr>
          <p:nvPr>
            <p:ph idx="1"/>
          </p:nvPr>
        </p:nvSpPr>
        <p:spPr>
          <a:xfrm>
            <a:off x="539750" y="1628775"/>
            <a:ext cx="8229600" cy="5229225"/>
          </a:xfrm>
        </p:spPr>
        <p:txBody>
          <a:bodyPr/>
          <a:lstStyle/>
          <a:p>
            <a:pPr eaLnBrk="1" hangingPunct="1">
              <a:buFontTx/>
              <a:buNone/>
            </a:pPr>
            <a:r>
              <a:rPr lang="en-US" altLang="en-US"/>
              <a:t>                   z                     Y </a:t>
            </a:r>
          </a:p>
          <a:p>
            <a:pPr eaLnBrk="1" hangingPunct="1">
              <a:buFontTx/>
              <a:buNone/>
            </a:pPr>
            <a:r>
              <a:rPr lang="fa-IR" altLang="en-US"/>
              <a:t>ثانو يه                        اوليه                 </a:t>
            </a:r>
            <a:endParaRPr lang="en-US" altLang="en-US"/>
          </a:p>
          <a:p>
            <a:pPr eaLnBrk="1" hangingPunct="1">
              <a:buFontTx/>
              <a:buNone/>
            </a:pPr>
            <a:endParaRPr lang="en-US" altLang="en-US"/>
          </a:p>
        </p:txBody>
      </p:sp>
      <p:sp>
        <p:nvSpPr>
          <p:cNvPr id="250884" name="Arc 12"/>
          <p:cNvSpPr>
            <a:spLocks/>
          </p:cNvSpPr>
          <p:nvPr/>
        </p:nvSpPr>
        <p:spPr bwMode="auto">
          <a:xfrm rot="-2499945">
            <a:off x="2195513" y="3789363"/>
            <a:ext cx="914400" cy="914400"/>
          </a:xfrm>
          <a:custGeom>
            <a:avLst/>
            <a:gdLst>
              <a:gd name="T0" fmla="*/ 0 w 21600"/>
              <a:gd name="T1" fmla="*/ 0 h 21600"/>
              <a:gd name="T2" fmla="*/ 914400 w 21600"/>
              <a:gd name="T3" fmla="*/ 914400 h 21600"/>
              <a:gd name="T4" fmla="*/ 0 w 21600"/>
              <a:gd name="T5" fmla="*/ 914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0885" name="Arc 13"/>
          <p:cNvSpPr>
            <a:spLocks/>
          </p:cNvSpPr>
          <p:nvPr/>
        </p:nvSpPr>
        <p:spPr bwMode="auto">
          <a:xfrm rot="8074661">
            <a:off x="5795963" y="3213100"/>
            <a:ext cx="914400" cy="914400"/>
          </a:xfrm>
          <a:custGeom>
            <a:avLst/>
            <a:gdLst>
              <a:gd name="T0" fmla="*/ 0 w 21600"/>
              <a:gd name="T1" fmla="*/ 0 h 21600"/>
              <a:gd name="T2" fmla="*/ 914400 w 21600"/>
              <a:gd name="T3" fmla="*/ 914400 h 21600"/>
              <a:gd name="T4" fmla="*/ 0 w 21600"/>
              <a:gd name="T5" fmla="*/ 914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0886" name="Line 14"/>
          <p:cNvSpPr>
            <a:spLocks noChangeShapeType="1"/>
          </p:cNvSpPr>
          <p:nvPr/>
        </p:nvSpPr>
        <p:spPr bwMode="auto">
          <a:xfrm flipV="1">
            <a:off x="2700338" y="4076700"/>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0887" name="Line 15"/>
          <p:cNvSpPr>
            <a:spLocks noChangeShapeType="1"/>
          </p:cNvSpPr>
          <p:nvPr/>
        </p:nvSpPr>
        <p:spPr bwMode="auto">
          <a:xfrm>
            <a:off x="6227763" y="2636838"/>
            <a:ext cx="0" cy="12969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0888" name="Line 16"/>
          <p:cNvSpPr>
            <a:spLocks noChangeShapeType="1"/>
          </p:cNvSpPr>
          <p:nvPr/>
        </p:nvSpPr>
        <p:spPr bwMode="auto">
          <a:xfrm>
            <a:off x="4211638" y="1989138"/>
            <a:ext cx="0" cy="4392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0889" name="Line 17"/>
          <p:cNvSpPr>
            <a:spLocks noChangeShapeType="1"/>
          </p:cNvSpPr>
          <p:nvPr/>
        </p:nvSpPr>
        <p:spPr bwMode="auto">
          <a:xfrm flipV="1">
            <a:off x="1042988" y="3933825"/>
            <a:ext cx="7058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5"/>
          <p:cNvSpPr>
            <a:spLocks noGrp="1" noChangeArrowheads="1"/>
          </p:cNvSpPr>
          <p:nvPr>
            <p:ph type="title"/>
          </p:nvPr>
        </p:nvSpPr>
        <p:spPr/>
        <p:txBody>
          <a:bodyPr/>
          <a:lstStyle/>
          <a:p>
            <a:pPr eaLnBrk="1" hangingPunct="1"/>
            <a:r>
              <a:rPr lang="fa-IR" altLang="en-US" sz="2800" b="1">
                <a:cs typeface="Nazanin" pitchFamily="2" charset="0"/>
              </a:rPr>
              <a:t>رابطه لنگي مكمل براي جوابهاي اساسي</a:t>
            </a:r>
            <a:endParaRPr lang="en-US" altLang="en-US" sz="2800" b="1">
              <a:cs typeface="Nazanin" pitchFamily="2" charset="0"/>
            </a:endParaRPr>
          </a:p>
        </p:txBody>
      </p:sp>
      <p:sp>
        <p:nvSpPr>
          <p:cNvPr id="251907" name="Rectangle 8"/>
          <p:cNvSpPr>
            <a:spLocks noGrp="1" noChangeArrowheads="1"/>
          </p:cNvSpPr>
          <p:nvPr>
            <p:ph sz="half" idx="1"/>
          </p:nvPr>
        </p:nvSpPr>
        <p:spPr/>
        <p:txBody>
          <a:bodyPr/>
          <a:lstStyle/>
          <a:p>
            <a:pPr eaLnBrk="1" hangingPunct="1">
              <a:buFontTx/>
              <a:buNone/>
            </a:pPr>
            <a:r>
              <a:rPr lang="en-US" altLang="en-US"/>
              <a:t>                        </a:t>
            </a:r>
          </a:p>
        </p:txBody>
      </p:sp>
      <p:graphicFrame>
        <p:nvGraphicFramePr>
          <p:cNvPr id="432151" name="Group 23"/>
          <p:cNvGraphicFramePr>
            <a:graphicFrameLocks noGrp="1"/>
          </p:cNvGraphicFramePr>
          <p:nvPr>
            <p:ph sz="half" idx="2"/>
          </p:nvPr>
        </p:nvGraphicFramePr>
        <p:xfrm>
          <a:off x="971550" y="3141663"/>
          <a:ext cx="7715250" cy="2984500"/>
        </p:xfrm>
        <a:graphic>
          <a:graphicData uri="http://schemas.openxmlformats.org/drawingml/2006/table">
            <a:tbl>
              <a:tblPr/>
              <a:tblGrid>
                <a:gridCol w="3857625">
                  <a:extLst>
                    <a:ext uri="{9D8B030D-6E8A-4147-A177-3AD203B41FA5}">
                      <a16:colId xmlns:a16="http://schemas.microsoft.com/office/drawing/2014/main" val="20000"/>
                    </a:ext>
                  </a:extLst>
                </a:gridCol>
                <a:gridCol w="3857625">
                  <a:extLst>
                    <a:ext uri="{9D8B030D-6E8A-4147-A177-3AD203B41FA5}">
                      <a16:colId xmlns:a16="http://schemas.microsoft.com/office/drawing/2014/main" val="20001"/>
                    </a:ext>
                  </a:extLst>
                </a:gridCol>
              </a:tblGrid>
              <a:tr h="993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400" b="1" i="0" u="none" strike="noStrike" cap="none" normalizeH="0" baseline="0">
                          <a:ln>
                            <a:noFill/>
                          </a:ln>
                          <a:solidFill>
                            <a:schemeClr val="tx1"/>
                          </a:solidFill>
                          <a:effectLst/>
                          <a:latin typeface="Arial" charset="0"/>
                          <a:cs typeface="Arial" charset="0"/>
                        </a:rPr>
                        <a:t>متغير ثانويه مربوطه       </a:t>
                      </a:r>
                      <a:endParaRPr kumimoji="0" lang="en-US" sz="2400" b="1"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متغير اوليه           </a:t>
                      </a: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6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غير اساسي             </a:t>
                      </a:r>
                      <a:endParaRPr kumimoji="0" lang="en-US" sz="28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اساسي              </a:t>
                      </a: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93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اساسي                </a:t>
                      </a:r>
                      <a:endParaRPr kumimoji="0" lang="en-US" sz="28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a-IR" sz="2800" b="0" i="0" u="none" strike="noStrike" cap="none" normalizeH="0" baseline="0">
                          <a:ln>
                            <a:noFill/>
                          </a:ln>
                          <a:solidFill>
                            <a:schemeClr val="tx1"/>
                          </a:solidFill>
                          <a:effectLst/>
                          <a:latin typeface="Arial" charset="0"/>
                          <a:cs typeface="Arial" charset="0"/>
                        </a:rPr>
                        <a:t>غير اساسي           </a:t>
                      </a:r>
                      <a:endParaRPr kumimoji="0" lang="en-US" sz="2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5"/>
          <p:cNvSpPr>
            <a:spLocks noGrp="1" noChangeArrowheads="1"/>
          </p:cNvSpPr>
          <p:nvPr>
            <p:ph type="title"/>
          </p:nvPr>
        </p:nvSpPr>
        <p:spPr/>
        <p:txBody>
          <a:bodyPr/>
          <a:lstStyle/>
          <a:p>
            <a:pPr eaLnBrk="1" hangingPunct="1"/>
            <a:r>
              <a:rPr lang="fa-IR" altLang="en-US" sz="2800" b="1">
                <a:cs typeface="Nazanin" pitchFamily="2" charset="0"/>
              </a:rPr>
              <a:t>رابطه لنگي مكمل</a:t>
            </a:r>
            <a:endParaRPr lang="en-US" altLang="en-US" sz="2800" b="1">
              <a:cs typeface="Nazanin" pitchFamily="2" charset="0"/>
            </a:endParaRPr>
          </a:p>
        </p:txBody>
      </p:sp>
      <p:sp>
        <p:nvSpPr>
          <p:cNvPr id="252931" name="Rectangle 7"/>
          <p:cNvSpPr>
            <a:spLocks noGrp="1" noChangeArrowheads="1"/>
          </p:cNvSpPr>
          <p:nvPr>
            <p:ph idx="1"/>
          </p:nvPr>
        </p:nvSpPr>
        <p:spPr/>
        <p:txBody>
          <a:bodyPr/>
          <a:lstStyle/>
          <a:p>
            <a:pPr eaLnBrk="1" hangingPunct="1">
              <a:buFontTx/>
              <a:buNone/>
            </a:pPr>
            <a:r>
              <a:rPr lang="en-US" altLang="en-US"/>
              <a:t>    </a:t>
            </a:r>
          </a:p>
          <a:p>
            <a:pPr eaLnBrk="1" hangingPunct="1">
              <a:buFontTx/>
              <a:buNone/>
            </a:pPr>
            <a:endParaRPr lang="en-US" altLang="en-US"/>
          </a:p>
          <a:p>
            <a:pPr eaLnBrk="1" hangingPunct="1">
              <a:buFontTx/>
              <a:buNone/>
            </a:pPr>
            <a:r>
              <a:rPr lang="en-US" altLang="en-US"/>
              <a:t>                     X</a:t>
            </a:r>
            <a:r>
              <a:rPr lang="fa-IR" altLang="en-US"/>
              <a:t> </a:t>
            </a:r>
            <a:r>
              <a:rPr lang="en-US" altLang="en-US"/>
              <a:t>.t=0</a:t>
            </a:r>
          </a:p>
          <a:p>
            <a:pPr eaLnBrk="1" hangingPunct="1">
              <a:buFontTx/>
              <a:buNone/>
            </a:pPr>
            <a:r>
              <a:rPr lang="en-US" altLang="en-US"/>
              <a:t>                    S</a:t>
            </a:r>
            <a:r>
              <a:rPr lang="fa-IR" altLang="en-US"/>
              <a:t> </a:t>
            </a:r>
            <a:r>
              <a:rPr lang="en-US" altLang="en-US"/>
              <a:t>.y=0</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r>
              <a:rPr lang="fa-IR" altLang="en-US" sz="2800" b="1">
                <a:cs typeface="Nazanin" pitchFamily="2" charset="0"/>
              </a:rPr>
              <a:t>تعيين جواب با استفاده ازتابلوي بهينه ثانويه</a:t>
            </a:r>
            <a:endParaRPr lang="en-US" altLang="en-US" sz="2800" b="1">
              <a:cs typeface="Nazanin" pitchFamily="2" charset="0"/>
            </a:endParaRPr>
          </a:p>
        </p:txBody>
      </p:sp>
      <p:sp>
        <p:nvSpPr>
          <p:cNvPr id="253955" name="Rectangle 3"/>
          <p:cNvSpPr>
            <a:spLocks noGrp="1" noChangeArrowheads="1"/>
          </p:cNvSpPr>
          <p:nvPr>
            <p:ph type="body" idx="1"/>
          </p:nvPr>
        </p:nvSpPr>
        <p:spPr/>
        <p:txBody>
          <a:bodyPr/>
          <a:lstStyle/>
          <a:p>
            <a:pPr eaLnBrk="1" hangingPunct="1">
              <a:buFontTx/>
              <a:buNone/>
            </a:pPr>
            <a:r>
              <a:rPr lang="fa-IR" altLang="en-US">
                <a:cs typeface="Nazanin" pitchFamily="2" charset="0"/>
              </a:rPr>
              <a:t>مثال                                                                 </a:t>
            </a:r>
          </a:p>
          <a:p>
            <a:pPr eaLnBrk="1" hangingPunct="1">
              <a:buFontTx/>
              <a:buNone/>
            </a:pPr>
            <a:r>
              <a:rPr lang="en-US" altLang="en-US">
                <a:cs typeface="Nazanin" pitchFamily="2" charset="0"/>
              </a:rPr>
              <a:t>Max z=8x1+4x2             Min y=10y1+15y2</a:t>
            </a:r>
          </a:p>
          <a:p>
            <a:pPr eaLnBrk="1" hangingPunct="1">
              <a:buFontTx/>
              <a:buNone/>
            </a:pPr>
            <a:r>
              <a:rPr lang="en-US" altLang="en-US">
                <a:cs typeface="Nazanin" pitchFamily="2" charset="0"/>
              </a:rPr>
              <a:t>        </a:t>
            </a:r>
          </a:p>
          <a:p>
            <a:pPr eaLnBrk="1" hangingPunct="1">
              <a:buFontTx/>
              <a:buNone/>
            </a:pPr>
            <a:r>
              <a:rPr lang="en-US" altLang="en-US">
                <a:cs typeface="Nazanin" pitchFamily="2" charset="0"/>
              </a:rPr>
              <a:t>           x1+x2  &lt;10                     y1+5y2 &gt;8</a:t>
            </a:r>
          </a:p>
          <a:p>
            <a:pPr eaLnBrk="1" hangingPunct="1">
              <a:buFontTx/>
              <a:buNone/>
            </a:pPr>
            <a:r>
              <a:rPr lang="en-US" altLang="en-US">
                <a:cs typeface="Nazanin" pitchFamily="2" charset="0"/>
              </a:rPr>
              <a:t>          5x1+ x2 &lt;15                    y1+y2   &gt;4</a:t>
            </a:r>
          </a:p>
          <a:p>
            <a:pPr eaLnBrk="1" hangingPunct="1">
              <a:buFontTx/>
              <a:buNone/>
            </a:pPr>
            <a:r>
              <a:rPr lang="en-US" altLang="en-US">
                <a:cs typeface="Nazanin" pitchFamily="2" charset="0"/>
              </a:rPr>
              <a:t>           x1,x2 &gt;0                           y1,y2&gt;0</a:t>
            </a:r>
          </a:p>
        </p:txBody>
      </p:sp>
      <p:sp>
        <p:nvSpPr>
          <p:cNvPr id="253956" name="Line 4"/>
          <p:cNvSpPr>
            <a:spLocks noChangeShapeType="1"/>
          </p:cNvSpPr>
          <p:nvPr/>
        </p:nvSpPr>
        <p:spPr bwMode="auto">
          <a:xfrm>
            <a:off x="3132138" y="3789363"/>
            <a:ext cx="287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3957" name="Line 5"/>
          <p:cNvSpPr>
            <a:spLocks noChangeShapeType="1"/>
          </p:cNvSpPr>
          <p:nvPr/>
        </p:nvSpPr>
        <p:spPr bwMode="auto">
          <a:xfrm>
            <a:off x="3203575" y="43656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3958" name="Line 6"/>
          <p:cNvSpPr>
            <a:spLocks noChangeShapeType="1"/>
          </p:cNvSpPr>
          <p:nvPr/>
        </p:nvSpPr>
        <p:spPr bwMode="auto">
          <a:xfrm>
            <a:off x="2843213" y="5013325"/>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3959" name="Line 7"/>
          <p:cNvSpPr>
            <a:spLocks noChangeShapeType="1"/>
          </p:cNvSpPr>
          <p:nvPr/>
        </p:nvSpPr>
        <p:spPr bwMode="auto">
          <a:xfrm>
            <a:off x="7596188" y="37893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3960" name="Line 8"/>
          <p:cNvSpPr>
            <a:spLocks noChangeShapeType="1"/>
          </p:cNvSpPr>
          <p:nvPr/>
        </p:nvSpPr>
        <p:spPr bwMode="auto">
          <a:xfrm>
            <a:off x="7524750" y="4365625"/>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3961" name="Line 9"/>
          <p:cNvSpPr>
            <a:spLocks noChangeShapeType="1"/>
          </p:cNvSpPr>
          <p:nvPr/>
        </p:nvSpPr>
        <p:spPr bwMode="auto">
          <a:xfrm>
            <a:off x="7308850" y="5013325"/>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r>
              <a:rPr lang="fa-IR" altLang="en-US" sz="2800" b="1">
                <a:cs typeface="Nazanin" pitchFamily="2" charset="0"/>
              </a:rPr>
              <a:t>تابلوي بهينه ثانويه</a:t>
            </a:r>
            <a:endParaRPr lang="en-US" altLang="en-US" sz="2800" b="1">
              <a:cs typeface="Nazanin" pitchFamily="2" charset="0"/>
            </a:endParaRPr>
          </a:p>
        </p:txBody>
      </p:sp>
      <p:graphicFrame>
        <p:nvGraphicFramePr>
          <p:cNvPr id="720925" name="Group 29"/>
          <p:cNvGraphicFramePr>
            <a:graphicFrameLocks noGrp="1"/>
          </p:cNvGraphicFramePr>
          <p:nvPr>
            <p:ph idx="1"/>
          </p:nvPr>
        </p:nvGraphicFramePr>
        <p:xfrm>
          <a:off x="539750" y="1773238"/>
          <a:ext cx="8229600" cy="2119312"/>
        </p:xfrm>
        <a:graphic>
          <a:graphicData uri="http://schemas.openxmlformats.org/drawingml/2006/table">
            <a:tbl>
              <a:tblPr/>
              <a:tblGrid>
                <a:gridCol w="1162050">
                  <a:extLst>
                    <a:ext uri="{9D8B030D-6E8A-4147-A177-3AD203B41FA5}">
                      <a16:colId xmlns:a16="http://schemas.microsoft.com/office/drawing/2014/main" val="20000"/>
                    </a:ext>
                  </a:extLst>
                </a:gridCol>
                <a:gridCol w="6048375">
                  <a:extLst>
                    <a:ext uri="{9D8B030D-6E8A-4147-A177-3AD203B41FA5}">
                      <a16:colId xmlns:a16="http://schemas.microsoft.com/office/drawing/2014/main" val="20001"/>
                    </a:ext>
                  </a:extLst>
                </a:gridCol>
                <a:gridCol w="1019175">
                  <a:extLst>
                    <a:ext uri="{9D8B030D-6E8A-4147-A177-3AD203B41FA5}">
                      <a16:colId xmlns:a16="http://schemas.microsoft.com/office/drawing/2014/main" val="20002"/>
                    </a:ext>
                  </a:extLst>
                </a:gridCol>
              </a:tblGrid>
              <a:tr h="5764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BASIC</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Y   y1   y2   t1      t2      A1        A1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RHS</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428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y2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y1</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   0     0    5/4  35/4  m-5/4   m-35/4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0    0     1   -1/4    ¼        ¼        -1/4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0    1     0     ¼     -5/4    -1/4      5/4</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-45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3</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fa-IR" altLang="en-US">
                <a:cs typeface="Nazanin" pitchFamily="2" charset="0"/>
              </a:rPr>
              <a:t>نتيجه</a:t>
            </a:r>
            <a:endParaRPr lang="en-US" altLang="en-US">
              <a:cs typeface="Nazanin" pitchFamily="2" charset="0"/>
            </a:endParaRPr>
          </a:p>
        </p:txBody>
      </p:sp>
      <p:sp>
        <p:nvSpPr>
          <p:cNvPr id="256003" name="Rectangle 3"/>
          <p:cNvSpPr>
            <a:spLocks noGrp="1" noChangeArrowheads="1"/>
          </p:cNvSpPr>
          <p:nvPr>
            <p:ph type="body" idx="1"/>
          </p:nvPr>
        </p:nvSpPr>
        <p:spPr/>
        <p:txBody>
          <a:bodyPr/>
          <a:lstStyle/>
          <a:p>
            <a:pPr eaLnBrk="1" hangingPunct="1">
              <a:buFontTx/>
              <a:buNone/>
            </a:pPr>
            <a:r>
              <a:rPr lang="fa-IR" altLang="en-US">
                <a:cs typeface="Nazanin" pitchFamily="2" charset="0"/>
              </a:rPr>
              <a:t>جواب بهينه                              </a:t>
            </a:r>
          </a:p>
          <a:p>
            <a:pPr eaLnBrk="1" hangingPunct="1">
              <a:buFontTx/>
              <a:buNone/>
            </a:pPr>
            <a:r>
              <a:rPr lang="en-US" altLang="en-US">
                <a:cs typeface="Nazanin" pitchFamily="2" charset="0"/>
              </a:rPr>
              <a:t>X1*=-(M- 5/4)  =5/4</a:t>
            </a:r>
          </a:p>
          <a:p>
            <a:pPr eaLnBrk="1" hangingPunct="1">
              <a:buFontTx/>
              <a:buNone/>
            </a:pPr>
            <a:r>
              <a:rPr lang="en-US" altLang="en-US">
                <a:cs typeface="Nazanin" pitchFamily="2" charset="0"/>
              </a:rPr>
              <a:t>X2*=-(M- 35/4)=35/4</a:t>
            </a:r>
          </a:p>
          <a:p>
            <a:pPr eaLnBrk="1" hangingPunct="1">
              <a:buFontTx/>
              <a:buNone/>
            </a:pPr>
            <a:r>
              <a:rPr lang="fa-IR" altLang="en-US">
                <a:cs typeface="Nazanin" pitchFamily="2" charset="0"/>
              </a:rPr>
              <a:t>   در واقع جوابهاي مسئله اوليه ميباشند.           </a:t>
            </a:r>
            <a:endParaRPr lang="en-US" altLang="en-US">
              <a:cs typeface="Nazanin"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a-IR" altLang="en-US">
                <a:cs typeface="Nazanin" pitchFamily="2" charset="0"/>
              </a:rPr>
              <a:t> </a:t>
            </a:r>
            <a:r>
              <a:rPr lang="fa-IR" altLang="en-US" sz="2400" b="1">
                <a:cs typeface="Nazanin" pitchFamily="2" charset="0"/>
              </a:rPr>
              <a:t> </a:t>
            </a:r>
            <a:endParaRPr lang="en-US" altLang="en-US" sz="2400" b="1">
              <a:cs typeface="Nazanin" pitchFamily="2" charset="0"/>
            </a:endParaRPr>
          </a:p>
        </p:txBody>
      </p:sp>
      <p:sp>
        <p:nvSpPr>
          <p:cNvPr id="27651" name="Rectangle 3"/>
          <p:cNvSpPr>
            <a:spLocks noGrp="1" noChangeArrowheads="1"/>
          </p:cNvSpPr>
          <p:nvPr>
            <p:ph type="body" idx="1"/>
          </p:nvPr>
        </p:nvSpPr>
        <p:spPr/>
        <p:txBody>
          <a:bodyPr/>
          <a:lstStyle/>
          <a:p>
            <a:pPr algn="r" rtl="1" eaLnBrk="1" hangingPunct="1">
              <a:buFontTx/>
              <a:buNone/>
            </a:pPr>
            <a:r>
              <a:rPr lang="fa-IR" altLang="en-US">
                <a:cs typeface="Nazanin" pitchFamily="2" charset="0"/>
              </a:rPr>
              <a:t>  </a:t>
            </a:r>
          </a:p>
          <a:p>
            <a:pPr algn="r" rtl="1" eaLnBrk="1" hangingPunct="1">
              <a:buFontTx/>
              <a:buNone/>
            </a:pPr>
            <a:r>
              <a:rPr lang="fa-IR" altLang="en-US" sz="2400" b="1" i="1">
                <a:cs typeface="Nazanin" pitchFamily="2" charset="0"/>
              </a:rPr>
              <a:t>    1 -</a:t>
            </a:r>
            <a:r>
              <a:rPr lang="fa-IR" altLang="en-US" i="1">
                <a:cs typeface="Nazanin" pitchFamily="2" charset="0"/>
              </a:rPr>
              <a:t> تعريف متغيرهاي تصميم</a:t>
            </a:r>
            <a:endParaRPr lang="en-US" altLang="en-US" i="1">
              <a:cs typeface="Nazanin" pitchFamily="2" charset="0"/>
            </a:endParaRPr>
          </a:p>
          <a:p>
            <a:pPr algn="r" rtl="1" eaLnBrk="1" hangingPunct="1">
              <a:buFontTx/>
              <a:buNone/>
            </a:pPr>
            <a:endParaRPr lang="fa-IR" altLang="en-US" i="1">
              <a:cs typeface="Nazanin" pitchFamily="2" charset="0"/>
            </a:endParaRPr>
          </a:p>
          <a:p>
            <a:pPr algn="r" rtl="1" eaLnBrk="1" hangingPunct="1">
              <a:buFontTx/>
              <a:buNone/>
            </a:pPr>
            <a:r>
              <a:rPr lang="fa-IR" altLang="en-US" i="1">
                <a:cs typeface="Nazanin" pitchFamily="2" charset="0"/>
              </a:rPr>
              <a:t>   2 - فرموله کردن تابع هدف</a:t>
            </a:r>
            <a:endParaRPr lang="en-US" altLang="en-US" i="1">
              <a:cs typeface="Nazanin" pitchFamily="2" charset="0"/>
            </a:endParaRPr>
          </a:p>
          <a:p>
            <a:pPr algn="r" rtl="1" eaLnBrk="1" hangingPunct="1"/>
            <a:endParaRPr lang="fa-IR" altLang="en-US" i="1">
              <a:cs typeface="Nazanin" pitchFamily="2" charset="0"/>
            </a:endParaRPr>
          </a:p>
          <a:p>
            <a:pPr algn="r" rtl="1" eaLnBrk="1" hangingPunct="1">
              <a:buFontTx/>
              <a:buNone/>
            </a:pPr>
            <a:r>
              <a:rPr lang="fa-IR" altLang="en-US" i="1">
                <a:cs typeface="Nazanin" pitchFamily="2" charset="0"/>
              </a:rPr>
              <a:t>   3- فرموله کردن محدوديت ها</a:t>
            </a:r>
            <a:r>
              <a:rPr lang="en-US" altLang="en-US">
                <a:cs typeface="Nazanin" pitchFamily="2" charset="0"/>
              </a:rPr>
              <a:t> </a:t>
            </a:r>
          </a:p>
        </p:txBody>
      </p:sp>
      <p:sp>
        <p:nvSpPr>
          <p:cNvPr id="27652" name="Rectangle 4"/>
          <p:cNvSpPr>
            <a:spLocks noChangeArrowheads="1"/>
          </p:cNvSpPr>
          <p:nvPr/>
        </p:nvSpPr>
        <p:spPr bwMode="auto">
          <a:xfrm>
            <a:off x="3492500" y="522288"/>
            <a:ext cx="2590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rtl="1" eaLnBrk="1" hangingPunct="1">
              <a:spcBef>
                <a:spcPct val="20000"/>
              </a:spcBef>
            </a:pPr>
            <a:r>
              <a:rPr lang="fa-IR" altLang="en-US" sz="2800" b="1"/>
              <a:t>مراحل فرموله سازي</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r>
              <a:rPr lang="fa-IR" altLang="en-US" sz="3200" b="1">
                <a:cs typeface="Nazanin" pitchFamily="2" charset="0"/>
              </a:rPr>
              <a:t>روش سيمپلكس ثانويه</a:t>
            </a:r>
            <a:endParaRPr lang="en-US" altLang="en-US" sz="3200" b="1">
              <a:cs typeface="Nazanin" pitchFamily="2" charset="0"/>
            </a:endParaRPr>
          </a:p>
        </p:txBody>
      </p:sp>
      <p:sp>
        <p:nvSpPr>
          <p:cNvPr id="257027" name="Rectangle 3"/>
          <p:cNvSpPr>
            <a:spLocks noGrp="1" noChangeArrowheads="1"/>
          </p:cNvSpPr>
          <p:nvPr>
            <p:ph type="body" idx="1"/>
          </p:nvPr>
        </p:nvSpPr>
        <p:spPr/>
        <p:txBody>
          <a:bodyPr/>
          <a:lstStyle/>
          <a:p>
            <a:pPr eaLnBrk="1" hangingPunct="1">
              <a:buFontTx/>
              <a:buNone/>
            </a:pPr>
            <a:r>
              <a:rPr lang="fa-IR" altLang="en-US">
                <a:cs typeface="Nazanin" pitchFamily="2" charset="0"/>
              </a:rPr>
              <a:t>توسط ليمك معرفي شد وداراي 5 مرحله است.      </a:t>
            </a:r>
          </a:p>
          <a:p>
            <a:pPr eaLnBrk="1" hangingPunct="1">
              <a:buFontTx/>
              <a:buNone/>
            </a:pPr>
            <a:r>
              <a:rPr lang="fa-IR" altLang="en-US" sz="2400" b="1">
                <a:cs typeface="Nazanin" pitchFamily="2" charset="0"/>
              </a:rPr>
              <a:t>1- تبديل مسئله به فرم استاندارد ثانويه.                                        </a:t>
            </a:r>
          </a:p>
          <a:p>
            <a:pPr eaLnBrk="1" hangingPunct="1">
              <a:buFontTx/>
              <a:buNone/>
            </a:pPr>
            <a:r>
              <a:rPr lang="fa-IR" altLang="en-US" sz="2400" b="1">
                <a:cs typeface="Nazanin" pitchFamily="2" charset="0"/>
              </a:rPr>
              <a:t>2-انتخاب يك جواب اساسي اوليه.                                                </a:t>
            </a:r>
          </a:p>
          <a:p>
            <a:pPr eaLnBrk="1" hangingPunct="1">
              <a:buFontTx/>
              <a:buNone/>
            </a:pPr>
            <a:r>
              <a:rPr lang="fa-IR" altLang="en-US" sz="2400" b="1">
                <a:cs typeface="Nazanin" pitchFamily="2" charset="0"/>
              </a:rPr>
              <a:t>3-انتخاب منفي ترين مقدار سمت راست بعنوان سطر لولا.                    </a:t>
            </a:r>
          </a:p>
          <a:p>
            <a:pPr eaLnBrk="1" hangingPunct="1">
              <a:buFontTx/>
              <a:buNone/>
            </a:pPr>
            <a:r>
              <a:rPr lang="fa-IR" altLang="en-US" sz="2400" b="1">
                <a:cs typeface="Nazanin" pitchFamily="2" charset="0"/>
              </a:rPr>
              <a:t>4-تقسيم عناصر سطر صفر بر بر قدر مطلق عناصر منفي سطر لولا.        </a:t>
            </a:r>
          </a:p>
          <a:p>
            <a:pPr eaLnBrk="1" hangingPunct="1">
              <a:buFontTx/>
              <a:buNone/>
            </a:pPr>
            <a:r>
              <a:rPr lang="fa-IR" altLang="en-US" sz="2400" b="1">
                <a:cs typeface="Nazanin" pitchFamily="2" charset="0"/>
              </a:rPr>
              <a:t>5-انجام عمليات رديفي ورسيدن به تابلوي جديد.                                </a:t>
            </a:r>
            <a:endParaRPr lang="en-US" altLang="en-US" sz="2400" b="1">
              <a:cs typeface="Nazanin" pitchFamily="2" charset="0"/>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r>
              <a:rPr lang="fa-IR" altLang="en-US">
                <a:cs typeface="Nazanin" pitchFamily="2" charset="0"/>
              </a:rPr>
              <a:t>مثال</a:t>
            </a:r>
            <a:endParaRPr lang="en-US" altLang="en-US">
              <a:cs typeface="Nazanin" pitchFamily="2" charset="0"/>
            </a:endParaRPr>
          </a:p>
        </p:txBody>
      </p:sp>
      <p:sp>
        <p:nvSpPr>
          <p:cNvPr id="258051" name="Rectangle 3"/>
          <p:cNvSpPr>
            <a:spLocks noGrp="1" noChangeArrowheads="1"/>
          </p:cNvSpPr>
          <p:nvPr>
            <p:ph type="body" idx="1"/>
          </p:nvPr>
        </p:nvSpPr>
        <p:spPr/>
        <p:txBody>
          <a:bodyPr/>
          <a:lstStyle/>
          <a:p>
            <a:pPr eaLnBrk="1" hangingPunct="1">
              <a:buFontTx/>
              <a:buNone/>
            </a:pPr>
            <a:r>
              <a:rPr lang="en-US" altLang="en-US" sz="2400" b="1">
                <a:cs typeface="Nazanin" pitchFamily="2" charset="0"/>
              </a:rPr>
              <a:t>Min z=10x1+5x2+4x3              max(-z)=10x1-5x2-4x3</a:t>
            </a:r>
          </a:p>
          <a:p>
            <a:pPr eaLnBrk="1" hangingPunct="1">
              <a:buFontTx/>
              <a:buNone/>
            </a:pPr>
            <a:r>
              <a:rPr lang="en-US" altLang="en-US" sz="2400" b="1">
                <a:cs typeface="Nazanin" pitchFamily="2" charset="0"/>
              </a:rPr>
              <a:t>          </a:t>
            </a:r>
          </a:p>
          <a:p>
            <a:pPr eaLnBrk="1" hangingPunct="1">
              <a:buFontTx/>
              <a:buNone/>
            </a:pPr>
            <a:r>
              <a:rPr lang="en-US" altLang="en-US" sz="2400" b="1">
                <a:cs typeface="Nazanin" pitchFamily="2" charset="0"/>
              </a:rPr>
              <a:t>           3x1+2x2-3x3&gt;3                           -3x1-2x2+3x3&lt;-3</a:t>
            </a:r>
          </a:p>
          <a:p>
            <a:pPr eaLnBrk="1" hangingPunct="1">
              <a:buFontTx/>
              <a:buNone/>
            </a:pPr>
            <a:r>
              <a:rPr lang="en-US" altLang="en-US" sz="2400" b="1">
                <a:cs typeface="Nazanin" pitchFamily="2" charset="0"/>
              </a:rPr>
              <a:t>           4x1+       2x3&gt;10                         -4x1        -2x3 &lt;-10</a:t>
            </a:r>
          </a:p>
          <a:p>
            <a:pPr eaLnBrk="1" hangingPunct="1">
              <a:buFontTx/>
              <a:buNone/>
            </a:pPr>
            <a:r>
              <a:rPr lang="en-US" altLang="en-US">
                <a:cs typeface="Nazanin" pitchFamily="2" charset="0"/>
              </a:rPr>
              <a:t>           x1,x2,x2&gt;0                      x1,x2,x3&gt;0</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r>
              <a:rPr lang="fa-IR" altLang="en-US">
                <a:cs typeface="Nazanin" pitchFamily="2" charset="0"/>
              </a:rPr>
              <a:t>حل</a:t>
            </a:r>
            <a:endParaRPr lang="en-US" altLang="en-US">
              <a:cs typeface="Nazanin" pitchFamily="2" charset="0"/>
            </a:endParaRPr>
          </a:p>
        </p:txBody>
      </p:sp>
      <p:graphicFrame>
        <p:nvGraphicFramePr>
          <p:cNvPr id="726045" name="Group 29"/>
          <p:cNvGraphicFramePr>
            <a:graphicFrameLocks noGrp="1"/>
          </p:cNvGraphicFramePr>
          <p:nvPr>
            <p:ph idx="1"/>
          </p:nvPr>
        </p:nvGraphicFramePr>
        <p:xfrm>
          <a:off x="468313" y="3500438"/>
          <a:ext cx="7632700" cy="2060575"/>
        </p:xfrm>
        <a:graphic>
          <a:graphicData uri="http://schemas.openxmlformats.org/drawingml/2006/table">
            <a:tbl>
              <a:tblPr/>
              <a:tblGrid>
                <a:gridCol w="1295400">
                  <a:extLst>
                    <a:ext uri="{9D8B030D-6E8A-4147-A177-3AD203B41FA5}">
                      <a16:colId xmlns:a16="http://schemas.microsoft.com/office/drawing/2014/main" val="20000"/>
                    </a:ext>
                  </a:extLst>
                </a:gridCol>
                <a:gridCol w="5256212">
                  <a:extLst>
                    <a:ext uri="{9D8B030D-6E8A-4147-A177-3AD203B41FA5}">
                      <a16:colId xmlns:a16="http://schemas.microsoft.com/office/drawing/2014/main" val="20001"/>
                    </a:ext>
                  </a:extLst>
                </a:gridCol>
                <a:gridCol w="1081088">
                  <a:extLst>
                    <a:ext uri="{9D8B030D-6E8A-4147-A177-3AD203B41FA5}">
                      <a16:colId xmlns:a16="http://schemas.microsoft.com/office/drawing/2014/main" val="20002"/>
                    </a:ext>
                  </a:extLst>
                </a:gridCol>
              </a:tblGrid>
              <a:tr h="518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BASIC</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x3    s1        s2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RHS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423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-1   10     5       4      0         0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-3    -2       3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-4      0     -2      0         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59089" name="Line 30"/>
          <p:cNvSpPr>
            <a:spLocks noChangeShapeType="1"/>
          </p:cNvSpPr>
          <p:nvPr/>
        </p:nvSpPr>
        <p:spPr bwMode="auto">
          <a:xfrm>
            <a:off x="3995738" y="5157788"/>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9090" name="Line 31"/>
          <p:cNvSpPr>
            <a:spLocks noChangeShapeType="1"/>
          </p:cNvSpPr>
          <p:nvPr/>
        </p:nvSpPr>
        <p:spPr bwMode="auto">
          <a:xfrm>
            <a:off x="3995738" y="5157788"/>
            <a:ext cx="576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9091" name="Line 32"/>
          <p:cNvSpPr>
            <a:spLocks noChangeShapeType="1"/>
          </p:cNvSpPr>
          <p:nvPr/>
        </p:nvSpPr>
        <p:spPr bwMode="auto">
          <a:xfrm>
            <a:off x="4572000" y="5157788"/>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r>
              <a:rPr lang="fa-IR" altLang="en-US">
                <a:cs typeface="Nazanin" pitchFamily="2" charset="0"/>
              </a:rPr>
              <a:t>جواب بهينه</a:t>
            </a:r>
            <a:endParaRPr lang="en-US" altLang="en-US">
              <a:cs typeface="Nazanin" pitchFamily="2" charset="0"/>
            </a:endParaRPr>
          </a:p>
        </p:txBody>
      </p:sp>
      <p:graphicFrame>
        <p:nvGraphicFramePr>
          <p:cNvPr id="728094" name="Group 30"/>
          <p:cNvGraphicFramePr>
            <a:graphicFrameLocks noGrp="1"/>
          </p:cNvGraphicFramePr>
          <p:nvPr>
            <p:ph idx="1"/>
          </p:nvPr>
        </p:nvGraphicFramePr>
        <p:xfrm>
          <a:off x="457200" y="2492375"/>
          <a:ext cx="8229600" cy="3700463"/>
        </p:xfrm>
        <a:graphic>
          <a:graphicData uri="http://schemas.openxmlformats.org/drawingml/2006/table">
            <a:tbl>
              <a:tblPr/>
              <a:tblGrid>
                <a:gridCol w="1377950">
                  <a:extLst>
                    <a:ext uri="{9D8B030D-6E8A-4147-A177-3AD203B41FA5}">
                      <a16:colId xmlns:a16="http://schemas.microsoft.com/office/drawing/2014/main" val="20000"/>
                    </a:ext>
                  </a:extLst>
                </a:gridCol>
                <a:gridCol w="5113338">
                  <a:extLst>
                    <a:ext uri="{9D8B030D-6E8A-4147-A177-3AD203B41FA5}">
                      <a16:colId xmlns:a16="http://schemas.microsoft.com/office/drawing/2014/main" val="20001"/>
                    </a:ext>
                  </a:extLst>
                </a:gridCol>
                <a:gridCol w="1738312">
                  <a:extLst>
                    <a:ext uri="{9D8B030D-6E8A-4147-A177-3AD203B41FA5}">
                      <a16:colId xmlns:a16="http://schemas.microsoft.com/office/drawing/2014/main" val="20002"/>
                    </a:ext>
                  </a:extLst>
                </a:gridCol>
              </a:tblGrid>
              <a:tr h="6159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BASIC</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     x1    x2     x3    s1     s2</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RHS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422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S1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x3</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-1     2      5      0      0       2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-9     -2      0      1     3/2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0      2      0       1      0    -1/2</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5</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422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X1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x3</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     0    41/9    0     2/9   7/3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0      1     2/9     0    -1/9    -1/6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 0      0    -4/9     1      2/9   -1/6</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-24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1</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r>
              <a:rPr lang="fa-IR" altLang="en-US">
                <a:cs typeface="Nazanin" pitchFamily="2" charset="0"/>
              </a:rPr>
              <a:t>مقاديرجواب بهينه</a:t>
            </a:r>
            <a:endParaRPr lang="en-US" altLang="en-US">
              <a:cs typeface="Nazanin" pitchFamily="2" charset="0"/>
            </a:endParaRPr>
          </a:p>
        </p:txBody>
      </p:sp>
      <p:sp>
        <p:nvSpPr>
          <p:cNvPr id="261123" name="Rectangle 3"/>
          <p:cNvSpPr>
            <a:spLocks noGrp="1" noChangeArrowheads="1"/>
          </p:cNvSpPr>
          <p:nvPr>
            <p:ph type="body" idx="1"/>
          </p:nvPr>
        </p:nvSpPr>
        <p:spPr/>
        <p:txBody>
          <a:bodyPr/>
          <a:lstStyle/>
          <a:p>
            <a:pPr eaLnBrk="1" hangingPunct="1">
              <a:buFontTx/>
              <a:buNone/>
            </a:pPr>
            <a:r>
              <a:rPr lang="en-US" altLang="en-US">
                <a:cs typeface="Nazanin" pitchFamily="2" charset="0"/>
              </a:rPr>
              <a:t>X1=2,x2=0,x3=1,s1,s2=0</a:t>
            </a:r>
          </a:p>
          <a:p>
            <a:pPr eaLnBrk="1" hangingPunct="1">
              <a:buFontTx/>
              <a:buNone/>
            </a:pPr>
            <a:r>
              <a:rPr lang="en-US" altLang="en-US">
                <a:cs typeface="Nazanin" pitchFamily="2" charset="0"/>
              </a:rPr>
              <a:t>Min z=max(-z)=-(-24)=24</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r>
              <a:rPr lang="fa-IR" altLang="en-US">
                <a:cs typeface="Nazanin" pitchFamily="2" charset="0"/>
              </a:rPr>
              <a:t>تحليل حساسيت</a:t>
            </a:r>
            <a:endParaRPr lang="en-US" altLang="en-US">
              <a:cs typeface="Nazanin" pitchFamily="2" charset="0"/>
            </a:endParaRPr>
          </a:p>
        </p:txBody>
      </p:sp>
      <p:sp>
        <p:nvSpPr>
          <p:cNvPr id="262147" name="Rectangle 3"/>
          <p:cNvSpPr>
            <a:spLocks noGrp="1" noChangeArrowheads="1"/>
          </p:cNvSpPr>
          <p:nvPr>
            <p:ph type="body" idx="1"/>
          </p:nvPr>
        </p:nvSpPr>
        <p:spPr/>
        <p:txBody>
          <a:bodyPr/>
          <a:lstStyle/>
          <a:p>
            <a:pPr eaLnBrk="1" hangingPunct="1">
              <a:buFontTx/>
              <a:buNone/>
            </a:pPr>
            <a:r>
              <a:rPr lang="fa-IR" altLang="en-US" sz="2400" b="1">
                <a:cs typeface="Nazanin" pitchFamily="2" charset="0"/>
              </a:rPr>
              <a:t>بررسي تاثير تغييرات احتماليپارامترها برروي جواب بهينه.         </a:t>
            </a:r>
          </a:p>
          <a:p>
            <a:pPr eaLnBrk="1" hangingPunct="1">
              <a:buFontTx/>
              <a:buNone/>
            </a:pPr>
            <a:r>
              <a:rPr lang="fa-IR" altLang="en-US" sz="2400" b="1">
                <a:cs typeface="Nazanin" pitchFamily="2" charset="0"/>
              </a:rPr>
              <a:t>مهمترين تغييرات موثر:                                  </a:t>
            </a:r>
          </a:p>
          <a:p>
            <a:pPr eaLnBrk="1" hangingPunct="1">
              <a:buFontTx/>
              <a:buNone/>
            </a:pPr>
            <a:r>
              <a:rPr lang="fa-IR" altLang="en-US" sz="2400" b="1">
                <a:cs typeface="Nazanin" pitchFamily="2" charset="0"/>
              </a:rPr>
              <a:t>1-تغيير در ضرايب تابع هدف                                  </a:t>
            </a:r>
          </a:p>
          <a:p>
            <a:pPr eaLnBrk="1" hangingPunct="1">
              <a:buFontTx/>
              <a:buNone/>
            </a:pPr>
            <a:r>
              <a:rPr lang="fa-IR" altLang="en-US" sz="2400" b="1">
                <a:cs typeface="Nazanin" pitchFamily="2" charset="0"/>
              </a:rPr>
              <a:t>2-تغيير در ميزان منابع                                         </a:t>
            </a:r>
          </a:p>
          <a:p>
            <a:pPr eaLnBrk="1" hangingPunct="1">
              <a:buFontTx/>
              <a:buNone/>
            </a:pPr>
            <a:r>
              <a:rPr lang="fa-IR" altLang="en-US" sz="2400" b="1">
                <a:cs typeface="Nazanin" pitchFamily="2" charset="0"/>
              </a:rPr>
              <a:t>3- تغيير در ضرايب فني                                         </a:t>
            </a:r>
          </a:p>
          <a:p>
            <a:pPr eaLnBrk="1" hangingPunct="1">
              <a:buFontTx/>
              <a:buNone/>
            </a:pPr>
            <a:r>
              <a:rPr lang="fa-IR" altLang="en-US" sz="2400" b="1">
                <a:cs typeface="Nazanin" pitchFamily="2" charset="0"/>
              </a:rPr>
              <a:t>4-اضافه شدنمتغير (ها) جديد                                   </a:t>
            </a:r>
          </a:p>
          <a:p>
            <a:pPr eaLnBrk="1" hangingPunct="1">
              <a:buFontTx/>
              <a:buNone/>
            </a:pPr>
            <a:r>
              <a:rPr lang="fa-IR" altLang="en-US" sz="2400" b="1">
                <a:cs typeface="Nazanin" pitchFamily="2" charset="0"/>
              </a:rPr>
              <a:t>5-اضافه شدن محدوديت (ها) جديد                             </a:t>
            </a:r>
            <a:endParaRPr lang="en-US" altLang="en-US" sz="2400" b="1">
              <a:cs typeface="Nazanin" pitchFamily="2" charset="0"/>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263170" name="Rectangle 3"/>
          <p:cNvSpPr>
            <a:spLocks noGrp="1" noChangeArrowheads="1"/>
          </p:cNvSpPr>
          <p:nvPr>
            <p:ph type="body" idx="4294967295"/>
          </p:nvPr>
        </p:nvSpPr>
        <p:spPr>
          <a:xfrm>
            <a:off x="468313" y="1484313"/>
            <a:ext cx="8229600" cy="4525962"/>
          </a:xfrm>
        </p:spPr>
        <p:txBody>
          <a:bodyPr/>
          <a:lstStyle/>
          <a:p>
            <a:pPr eaLnBrk="1" hangingPunct="1">
              <a:buFontTx/>
              <a:buNone/>
            </a:pPr>
            <a:r>
              <a:rPr lang="fa-IR" altLang="en-US" sz="6000">
                <a:cs typeface="Nazanin" pitchFamily="2" charset="0"/>
              </a:rPr>
              <a:t>موفق  باشيد</a:t>
            </a:r>
            <a:r>
              <a:rPr lang="fa-IR" altLang="en-US">
                <a:cs typeface="Nazanin" pitchFamily="2" charset="0"/>
              </a:rPr>
              <a:t>                 </a:t>
            </a:r>
            <a:endParaRPr lang="en-US" altLang="en-US">
              <a:cs typeface="Nazanin"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39750" y="333375"/>
            <a:ext cx="8229600" cy="1143000"/>
          </a:xfrm>
        </p:spPr>
        <p:txBody>
          <a:bodyPr/>
          <a:lstStyle/>
          <a:p>
            <a:pPr eaLnBrk="1" hangingPunct="1"/>
            <a:r>
              <a:rPr lang="fa-IR" altLang="en-US" sz="2400" b="1">
                <a:cs typeface="Nazanin" pitchFamily="2" charset="0"/>
              </a:rPr>
              <a:t> </a:t>
            </a:r>
            <a:endParaRPr lang="en-US" altLang="en-US" sz="2400" b="1">
              <a:cs typeface="Nazanin" pitchFamily="2" charset="0"/>
            </a:endParaRPr>
          </a:p>
        </p:txBody>
      </p:sp>
      <p:sp>
        <p:nvSpPr>
          <p:cNvPr id="28675" name="Rectangle 3"/>
          <p:cNvSpPr>
            <a:spLocks noGrp="1" noChangeArrowheads="1"/>
          </p:cNvSpPr>
          <p:nvPr>
            <p:ph type="body" idx="4294967295"/>
          </p:nvPr>
        </p:nvSpPr>
        <p:spPr>
          <a:xfrm>
            <a:off x="611188" y="1484313"/>
            <a:ext cx="8229600" cy="4525962"/>
          </a:xfrm>
        </p:spPr>
        <p:txBody>
          <a:bodyPr/>
          <a:lstStyle/>
          <a:p>
            <a:pPr algn="r" rtl="1" eaLnBrk="1" hangingPunct="1">
              <a:buFontTx/>
              <a:buNone/>
            </a:pPr>
            <a:r>
              <a:rPr lang="fa-IR" altLang="en-US" b="1">
                <a:cs typeface="Nazanin" pitchFamily="2" charset="0"/>
              </a:rPr>
              <a:t>  </a:t>
            </a:r>
            <a:r>
              <a:rPr lang="fa-IR" altLang="en-US" i="1">
                <a:cs typeface="Nazanin" pitchFamily="2" charset="0"/>
              </a:rPr>
              <a:t>  .  شرکتي مي خواهد براي حداکثر سازي سود خود از توليد 3 محصول و براساس محدوديتهاي منابع با توجه به واقعيتهاي جدول زير برنامه ريزي نمايد.</a:t>
            </a:r>
          </a:p>
          <a:p>
            <a:pPr algn="r" rtl="1" eaLnBrk="1" hangingPunct="1">
              <a:buFontTx/>
              <a:buNone/>
            </a:pPr>
            <a:r>
              <a:rPr lang="fa-IR" altLang="en-US" i="1">
                <a:cs typeface="Nazanin" pitchFamily="2" charset="0"/>
              </a:rPr>
              <a:t>   منابع            </a:t>
            </a:r>
            <a:r>
              <a:rPr lang="en-US" altLang="en-US" i="1">
                <a:cs typeface="Nazanin" pitchFamily="2" charset="0"/>
              </a:rPr>
              <a:t> </a:t>
            </a:r>
            <a:r>
              <a:rPr lang="fa-IR" altLang="en-US" i="1">
                <a:cs typeface="Nazanin" pitchFamily="2" charset="0"/>
              </a:rPr>
              <a:t>   </a:t>
            </a:r>
            <a:r>
              <a:rPr lang="en-US" altLang="en-US" i="1">
                <a:cs typeface="Nazanin" pitchFamily="2" charset="0"/>
              </a:rPr>
              <a:t>  </a:t>
            </a:r>
            <a:r>
              <a:rPr lang="fa-IR" altLang="en-US" i="1">
                <a:cs typeface="Nazanin" pitchFamily="2" charset="0"/>
              </a:rPr>
              <a:t> </a:t>
            </a:r>
            <a:r>
              <a:rPr lang="fa-IR" altLang="en-US" sz="1800" b="1" i="1">
                <a:cs typeface="Nazanin" pitchFamily="2" charset="0"/>
              </a:rPr>
              <a:t>محصول1    محصول2    محصول3</a:t>
            </a:r>
            <a:r>
              <a:rPr lang="fa-IR" altLang="en-US" i="1">
                <a:cs typeface="Nazanin" pitchFamily="2" charset="0"/>
              </a:rPr>
              <a:t>    مقدار </a:t>
            </a:r>
          </a:p>
          <a:p>
            <a:pPr algn="r" rtl="1" eaLnBrk="1" hangingPunct="1">
              <a:buFontTx/>
              <a:buNone/>
            </a:pPr>
            <a:r>
              <a:rPr lang="fa-IR" altLang="en-US" i="1">
                <a:cs typeface="Nazanin" pitchFamily="2" charset="0"/>
              </a:rPr>
              <a:t>   نيروي کار(</a:t>
            </a:r>
            <a:r>
              <a:rPr lang="fa-IR" altLang="en-US" sz="2800" i="1">
                <a:cs typeface="Nazanin" pitchFamily="2" charset="0"/>
              </a:rPr>
              <a:t>ساعت/ واحد</a:t>
            </a:r>
            <a:r>
              <a:rPr lang="fa-IR" altLang="en-US" i="1">
                <a:cs typeface="Nazanin" pitchFamily="2" charset="0"/>
              </a:rPr>
              <a:t>)</a:t>
            </a:r>
            <a:r>
              <a:rPr lang="en-US" altLang="en-US" i="1">
                <a:cs typeface="Nazanin" pitchFamily="2" charset="0"/>
              </a:rPr>
              <a:t>  </a:t>
            </a:r>
            <a:r>
              <a:rPr lang="fa-IR" altLang="en-US" i="1">
                <a:cs typeface="Nazanin" pitchFamily="2" charset="0"/>
              </a:rPr>
              <a:t>5    2</a:t>
            </a:r>
            <a:r>
              <a:rPr lang="en-US" altLang="en-US" i="1">
                <a:cs typeface="Nazanin" pitchFamily="2" charset="0"/>
              </a:rPr>
              <a:t>       </a:t>
            </a:r>
            <a:r>
              <a:rPr lang="fa-IR" altLang="en-US" i="1">
                <a:cs typeface="Nazanin" pitchFamily="2" charset="0"/>
              </a:rPr>
              <a:t>4    </a:t>
            </a:r>
            <a:r>
              <a:rPr lang="en-US" altLang="en-US" i="1">
                <a:cs typeface="Nazanin" pitchFamily="2" charset="0"/>
              </a:rPr>
              <a:t> </a:t>
            </a:r>
            <a:r>
              <a:rPr lang="fa-IR" altLang="en-US" i="1">
                <a:cs typeface="Nazanin" pitchFamily="2" charset="0"/>
              </a:rPr>
              <a:t>240 ساعت   </a:t>
            </a:r>
          </a:p>
          <a:p>
            <a:pPr algn="r" rtl="1" eaLnBrk="1" hangingPunct="1">
              <a:buFontTx/>
              <a:buNone/>
            </a:pPr>
            <a:r>
              <a:rPr lang="fa-IR" altLang="en-US" i="1">
                <a:cs typeface="Nazanin" pitchFamily="2" charset="0"/>
              </a:rPr>
              <a:t>   مواد(</a:t>
            </a:r>
            <a:r>
              <a:rPr lang="fa-IR" altLang="en-US" sz="2800" i="1">
                <a:cs typeface="Nazanin" pitchFamily="2" charset="0"/>
              </a:rPr>
              <a:t>کيلوگرم/ واحد</a:t>
            </a:r>
            <a:r>
              <a:rPr lang="fa-IR" altLang="en-US" i="1">
                <a:cs typeface="Nazanin" pitchFamily="2" charset="0"/>
              </a:rPr>
              <a:t>)</a:t>
            </a:r>
            <a:r>
              <a:rPr lang="en-US" altLang="en-US" i="1">
                <a:cs typeface="Nazanin" pitchFamily="2" charset="0"/>
              </a:rPr>
              <a:t>       </a:t>
            </a:r>
            <a:r>
              <a:rPr lang="fa-IR" altLang="en-US" i="1">
                <a:cs typeface="Nazanin" pitchFamily="2" charset="0"/>
              </a:rPr>
              <a:t>4   </a:t>
            </a:r>
            <a:r>
              <a:rPr lang="en-US" altLang="en-US" i="1">
                <a:cs typeface="Nazanin" pitchFamily="2" charset="0"/>
              </a:rPr>
              <a:t> </a:t>
            </a:r>
            <a:r>
              <a:rPr lang="fa-IR" altLang="en-US" i="1">
                <a:cs typeface="Nazanin" pitchFamily="2" charset="0"/>
              </a:rPr>
              <a:t> 6</a:t>
            </a:r>
            <a:r>
              <a:rPr lang="en-US" altLang="en-US" i="1">
                <a:cs typeface="Nazanin" pitchFamily="2" charset="0"/>
              </a:rPr>
              <a:t>       </a:t>
            </a:r>
            <a:r>
              <a:rPr lang="fa-IR" altLang="en-US" i="1">
                <a:cs typeface="Nazanin" pitchFamily="2" charset="0"/>
              </a:rPr>
              <a:t>3 </a:t>
            </a:r>
            <a:r>
              <a:rPr lang="en-US" altLang="en-US" i="1">
                <a:cs typeface="Nazanin" pitchFamily="2" charset="0"/>
              </a:rPr>
              <a:t>    </a:t>
            </a:r>
            <a:r>
              <a:rPr lang="fa-IR" altLang="en-US" i="1">
                <a:cs typeface="Nazanin" pitchFamily="2" charset="0"/>
              </a:rPr>
              <a:t>400کيلوگرم</a:t>
            </a:r>
          </a:p>
          <a:p>
            <a:pPr algn="r" rtl="1" eaLnBrk="1" hangingPunct="1">
              <a:buFontTx/>
              <a:buNone/>
            </a:pPr>
            <a:r>
              <a:rPr lang="fa-IR" altLang="en-US" i="1">
                <a:cs typeface="Nazanin" pitchFamily="2" charset="0"/>
              </a:rPr>
              <a:t>   سود هر واحد             3    5  </a:t>
            </a:r>
            <a:r>
              <a:rPr lang="en-US" altLang="en-US" i="1">
                <a:cs typeface="Nazanin" pitchFamily="2" charset="0"/>
              </a:rPr>
              <a:t>     </a:t>
            </a:r>
            <a:r>
              <a:rPr lang="fa-IR" altLang="en-US" i="1">
                <a:cs typeface="Nazanin" pitchFamily="2" charset="0"/>
              </a:rPr>
              <a:t> 2</a:t>
            </a:r>
            <a:r>
              <a:rPr lang="en-US" altLang="en-US">
                <a:cs typeface="Nazanin" pitchFamily="2" charset="0"/>
              </a:rPr>
              <a:t> </a:t>
            </a:r>
          </a:p>
        </p:txBody>
      </p:sp>
      <p:sp>
        <p:nvSpPr>
          <p:cNvPr id="28676" name="Rectangle 5"/>
          <p:cNvSpPr>
            <a:spLocks noChangeArrowheads="1"/>
          </p:cNvSpPr>
          <p:nvPr/>
        </p:nvSpPr>
        <p:spPr bwMode="auto">
          <a:xfrm>
            <a:off x="4643438" y="306388"/>
            <a:ext cx="67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مثال</a:t>
            </a:r>
            <a:endParaRPr lang="en-US" altLang="en-US" sz="28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323850" y="1628775"/>
            <a:ext cx="8229600" cy="4525963"/>
          </a:xfrm>
        </p:spPr>
        <p:txBody>
          <a:bodyPr/>
          <a:lstStyle/>
          <a:p>
            <a:pPr algn="r" rtl="1" eaLnBrk="1" hangingPunct="1">
              <a:buFontTx/>
              <a:buNone/>
            </a:pPr>
            <a:endParaRPr lang="fa-IR" altLang="en-US">
              <a:cs typeface="Nazanin" pitchFamily="2" charset="0"/>
            </a:endParaRPr>
          </a:p>
          <a:p>
            <a:pPr algn="r" rtl="1" eaLnBrk="1" hangingPunct="1">
              <a:buFontTx/>
              <a:buNone/>
            </a:pPr>
            <a:r>
              <a:rPr lang="fa-IR" altLang="en-US" sz="3600" b="1" i="1">
                <a:cs typeface="Nazanin" pitchFamily="2" charset="0"/>
              </a:rPr>
              <a:t>     </a:t>
            </a:r>
            <a:r>
              <a:rPr lang="fa-IR" altLang="en-US" i="1">
                <a:cs typeface="Nazanin" pitchFamily="2" charset="0"/>
              </a:rPr>
              <a:t> تعريف متغيرهاي تصميم:</a:t>
            </a:r>
            <a:endParaRPr lang="en-US" altLang="en-US" i="1">
              <a:cs typeface="Nazanin" pitchFamily="2" charset="0"/>
            </a:endParaRPr>
          </a:p>
          <a:p>
            <a:pPr algn="r" rtl="1" eaLnBrk="1" hangingPunct="1">
              <a:buFontTx/>
              <a:buNone/>
            </a:pPr>
            <a:endParaRPr lang="fa-IR" altLang="en-US" i="1">
              <a:cs typeface="Nazanin" pitchFamily="2" charset="0"/>
            </a:endParaRPr>
          </a:p>
          <a:p>
            <a:pPr algn="r" rtl="1" eaLnBrk="1" hangingPunct="1">
              <a:buFontTx/>
              <a:buNone/>
            </a:pPr>
            <a:r>
              <a:rPr lang="fa-IR" altLang="en-US" i="1">
                <a:cs typeface="Nazanin" pitchFamily="2" charset="0"/>
              </a:rPr>
              <a:t>              </a:t>
            </a:r>
            <a:r>
              <a:rPr lang="en-US" altLang="en-US" i="1">
                <a:cs typeface="Nazanin" pitchFamily="2" charset="0"/>
              </a:rPr>
              <a:t>	</a:t>
            </a:r>
            <a:r>
              <a:rPr lang="fa-IR" altLang="en-US" i="1">
                <a:cs typeface="Nazanin" pitchFamily="2" charset="0"/>
              </a:rPr>
              <a:t> -  مقدار توليد از محصول اول:  </a:t>
            </a:r>
            <a:r>
              <a:rPr lang="fa-IR" altLang="en-US" sz="1400" i="1">
                <a:cs typeface="Nazanin" pitchFamily="2" charset="0"/>
              </a:rPr>
              <a:t>1</a:t>
            </a:r>
            <a:r>
              <a:rPr lang="fa-IR" altLang="en-US" i="1">
                <a:cs typeface="Nazanin" pitchFamily="2" charset="0"/>
              </a:rPr>
              <a:t> </a:t>
            </a:r>
            <a:r>
              <a:rPr lang="en-US" altLang="en-US" i="1">
                <a:cs typeface="Nazanin" pitchFamily="2" charset="0"/>
              </a:rPr>
              <a:t>x</a:t>
            </a:r>
            <a:r>
              <a:rPr lang="fa-IR" altLang="en-US" i="1">
                <a:cs typeface="Nazanin" pitchFamily="2" charset="0"/>
              </a:rPr>
              <a:t>        </a:t>
            </a:r>
          </a:p>
          <a:p>
            <a:pPr eaLnBrk="1" hangingPunct="1">
              <a:buFontTx/>
              <a:buNone/>
            </a:pPr>
            <a:r>
              <a:rPr lang="fa-IR" altLang="en-US" i="1">
                <a:cs typeface="Nazanin" pitchFamily="2" charset="0"/>
              </a:rPr>
              <a:t>             </a:t>
            </a:r>
            <a:r>
              <a:rPr lang="en-US" altLang="en-US" i="1">
                <a:cs typeface="Nazanin" pitchFamily="2" charset="0"/>
              </a:rPr>
              <a:t>x	</a:t>
            </a:r>
            <a:r>
              <a:rPr lang="fa-IR" altLang="en-US" i="1">
                <a:cs typeface="Nazanin" pitchFamily="2" charset="0"/>
              </a:rPr>
              <a:t>-  مقدار توليد از محصول دوم: </a:t>
            </a:r>
            <a:r>
              <a:rPr lang="fa-IR" altLang="en-US" sz="1800" i="1">
                <a:cs typeface="Nazanin" pitchFamily="2" charset="0"/>
              </a:rPr>
              <a:t>2</a:t>
            </a:r>
            <a:endParaRPr lang="fa-IR" altLang="en-US" i="1">
              <a:cs typeface="Nazanin" pitchFamily="2" charset="0"/>
            </a:endParaRPr>
          </a:p>
          <a:p>
            <a:pPr algn="r" rtl="1" eaLnBrk="1" hangingPunct="1">
              <a:buFontTx/>
              <a:buNone/>
            </a:pPr>
            <a:r>
              <a:rPr lang="en-US" altLang="en-US" i="1">
                <a:cs typeface="Nazanin" pitchFamily="2" charset="0"/>
              </a:rPr>
              <a:t>		</a:t>
            </a:r>
            <a:r>
              <a:rPr lang="fa-IR" altLang="en-US" i="1">
                <a:cs typeface="Nazanin" pitchFamily="2" charset="0"/>
              </a:rPr>
              <a:t>	-  مقدار توليد از محصول سوم:  </a:t>
            </a:r>
            <a:r>
              <a:rPr lang="fa-IR" altLang="en-US" sz="1800" i="1">
                <a:cs typeface="Nazanin" pitchFamily="2" charset="0"/>
              </a:rPr>
              <a:t>3</a:t>
            </a:r>
            <a:r>
              <a:rPr lang="fa-IR" altLang="en-US" i="1">
                <a:cs typeface="Nazanin" pitchFamily="2" charset="0"/>
              </a:rPr>
              <a:t> </a:t>
            </a:r>
            <a:r>
              <a:rPr lang="en-US" altLang="en-US" i="1">
                <a:cs typeface="Nazanin" pitchFamily="2" charset="0"/>
              </a:rPr>
              <a:t>x</a:t>
            </a:r>
          </a:p>
        </p:txBody>
      </p:sp>
      <p:sp>
        <p:nvSpPr>
          <p:cNvPr id="29699" name="Rectangle 4"/>
          <p:cNvSpPr>
            <a:spLocks noGrp="1" noChangeArrowheads="1"/>
          </p:cNvSpPr>
          <p:nvPr>
            <p:ph type="title"/>
          </p:nvPr>
        </p:nvSpPr>
        <p:spPr/>
        <p:txBody>
          <a:bodyPr/>
          <a:lstStyle/>
          <a:p>
            <a:pPr eaLnBrk="1" hangingPunct="1"/>
            <a:r>
              <a:rPr lang="fa-IR" altLang="en-US" sz="2800" b="1" i="1">
                <a:cs typeface="Nazanin" pitchFamily="2" charset="0"/>
              </a:rPr>
              <a:t>- </a:t>
            </a:r>
            <a:r>
              <a:rPr lang="en-US" altLang="en-US" sz="2800" b="1" i="1">
                <a:cs typeface="Nazanin" pitchFamily="2" charset="0"/>
              </a:rPr>
              <a:t> </a:t>
            </a:r>
            <a:r>
              <a:rPr lang="fa-IR" altLang="en-US" sz="2800" b="1" i="1">
                <a:cs typeface="Nazanin" pitchFamily="2" charset="0"/>
              </a:rPr>
              <a:t>    حل مسئله</a:t>
            </a:r>
            <a:r>
              <a:rPr lang="en-US" altLang="en-US" sz="2800" b="1" i="1">
                <a:cs typeface="Nazanin" pitchFamily="2" charset="0"/>
              </a:rPr>
              <a:t> </a:t>
            </a:r>
          </a:p>
        </p:txBody>
      </p:sp>
      <p:sp>
        <p:nvSpPr>
          <p:cNvPr id="29700" name="Rectangle 5"/>
          <p:cNvSpPr>
            <a:spLocks noChangeArrowheads="1"/>
          </p:cNvSpPr>
          <p:nvPr/>
        </p:nvSpPr>
        <p:spPr bwMode="auto">
          <a:xfrm>
            <a:off x="2916238" y="620713"/>
            <a:ext cx="782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b="1" i="1"/>
              <a:t>گام اول</a:t>
            </a:r>
            <a:endParaRPr lang="en-US" altLang="en-US" sz="2000" b="1" i="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fa-IR" altLang="en-US" sz="2400" b="1">
                <a:cs typeface="Nazanin" pitchFamily="2" charset="0"/>
              </a:rPr>
              <a:t> </a:t>
            </a:r>
            <a:r>
              <a:rPr lang="fa-IR" altLang="en-US" sz="2400">
                <a:cs typeface="Nazanin" pitchFamily="2" charset="0"/>
              </a:rPr>
              <a:t> </a:t>
            </a:r>
            <a:endParaRPr lang="en-US" altLang="en-US" sz="2400">
              <a:cs typeface="Nazanin" pitchFamily="2" charset="0"/>
            </a:endParaRPr>
          </a:p>
        </p:txBody>
      </p:sp>
      <p:sp>
        <p:nvSpPr>
          <p:cNvPr id="30723" name="Rectangle 3"/>
          <p:cNvSpPr>
            <a:spLocks noGrp="1" noChangeArrowheads="1"/>
          </p:cNvSpPr>
          <p:nvPr>
            <p:ph type="body" idx="1"/>
          </p:nvPr>
        </p:nvSpPr>
        <p:spPr/>
        <p:txBody>
          <a:bodyPr/>
          <a:lstStyle/>
          <a:p>
            <a:pPr algn="r" rtl="1" eaLnBrk="1" hangingPunct="1">
              <a:buFontTx/>
              <a:buNone/>
            </a:pPr>
            <a:endParaRPr lang="en-US" altLang="en-US">
              <a:cs typeface="Nazanin" pitchFamily="2" charset="0"/>
            </a:endParaRPr>
          </a:p>
          <a:p>
            <a:pPr algn="r" rtl="1" eaLnBrk="1" hangingPunct="1">
              <a:buFontTx/>
              <a:buNone/>
            </a:pPr>
            <a:r>
              <a:rPr lang="fa-IR" altLang="en-US" b="1">
                <a:cs typeface="Nazanin" pitchFamily="2" charset="0"/>
              </a:rPr>
              <a:t> </a:t>
            </a:r>
            <a:r>
              <a:rPr lang="fa-IR" altLang="en-US">
                <a:cs typeface="Nazanin" pitchFamily="2" charset="0"/>
              </a:rPr>
              <a:t> </a:t>
            </a:r>
            <a:r>
              <a:rPr lang="fa-IR" altLang="en-US" i="1">
                <a:cs typeface="Nazanin" pitchFamily="2" charset="0"/>
              </a:rPr>
              <a:t>فرموله کردن تابع هدف</a:t>
            </a:r>
            <a:endParaRPr lang="en-US" altLang="en-US" i="1">
              <a:cs typeface="Nazanin" pitchFamily="2" charset="0"/>
            </a:endParaRPr>
          </a:p>
          <a:p>
            <a:pPr algn="r" rtl="1" eaLnBrk="1" hangingPunct="1">
              <a:buFontTx/>
              <a:buNone/>
            </a:pPr>
            <a:endParaRPr lang="fa-IR" altLang="en-US">
              <a:cs typeface="Nazanin" pitchFamily="2" charset="0"/>
            </a:endParaRPr>
          </a:p>
          <a:p>
            <a:pPr algn="r" rtl="1" eaLnBrk="1" hangingPunct="1">
              <a:buFontTx/>
              <a:buNone/>
            </a:pPr>
            <a:r>
              <a:rPr lang="fa-IR" altLang="en-US" i="1">
                <a:cs typeface="Nazanin" pitchFamily="2" charset="0"/>
              </a:rPr>
              <a:t>با توجه به تعريف متغيرهاي تصميم و حداکثر سازي سود:</a:t>
            </a:r>
            <a:endParaRPr lang="en-US" altLang="en-US" i="1">
              <a:cs typeface="Nazanin" pitchFamily="2" charset="0"/>
            </a:endParaRPr>
          </a:p>
          <a:p>
            <a:pPr algn="ctr" rtl="1" eaLnBrk="1" hangingPunct="1">
              <a:buFontTx/>
              <a:buNone/>
            </a:pPr>
            <a:r>
              <a:rPr lang="en-US" altLang="en-US" i="1">
                <a:cs typeface="Nazanin" pitchFamily="2" charset="0"/>
              </a:rPr>
              <a:t>Maximize Z=3x1+5x2+2x3</a:t>
            </a:r>
          </a:p>
        </p:txBody>
      </p:sp>
      <p:sp>
        <p:nvSpPr>
          <p:cNvPr id="30724" name="Rectangle 4"/>
          <p:cNvSpPr>
            <a:spLocks noChangeArrowheads="1"/>
          </p:cNvSpPr>
          <p:nvPr/>
        </p:nvSpPr>
        <p:spPr bwMode="auto">
          <a:xfrm>
            <a:off x="4284663" y="404813"/>
            <a:ext cx="792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b="1"/>
              <a:t>گام دوم</a:t>
            </a:r>
            <a:endParaRPr lang="en-US" altLang="en-US" sz="20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fa-IR" altLang="en-US" sz="2400" b="1">
                <a:cs typeface="Nazanin" pitchFamily="2" charset="0"/>
              </a:rPr>
              <a:t> </a:t>
            </a:r>
            <a:r>
              <a:rPr lang="fa-IR" altLang="en-US" sz="2400">
                <a:cs typeface="Nazanin" pitchFamily="2" charset="0"/>
              </a:rPr>
              <a:t> </a:t>
            </a:r>
            <a:endParaRPr lang="en-US" altLang="en-US" sz="2400">
              <a:cs typeface="Nazanin" pitchFamily="2" charset="0"/>
            </a:endParaRPr>
          </a:p>
        </p:txBody>
      </p:sp>
      <p:sp>
        <p:nvSpPr>
          <p:cNvPr id="31747" name="Rectangle 3"/>
          <p:cNvSpPr>
            <a:spLocks noGrp="1" noChangeArrowheads="1"/>
          </p:cNvSpPr>
          <p:nvPr>
            <p:ph type="body" idx="1"/>
          </p:nvPr>
        </p:nvSpPr>
        <p:spPr/>
        <p:txBody>
          <a:bodyPr/>
          <a:lstStyle/>
          <a:p>
            <a:pPr algn="r" rtl="1" eaLnBrk="1" hangingPunct="1">
              <a:buFontTx/>
              <a:buNone/>
            </a:pPr>
            <a:r>
              <a:rPr lang="fa-IR" altLang="en-US" b="1">
                <a:cs typeface="Nazanin" pitchFamily="2" charset="0"/>
              </a:rPr>
              <a:t> </a:t>
            </a:r>
            <a:r>
              <a:rPr lang="fa-IR" altLang="en-US">
                <a:cs typeface="Nazanin" pitchFamily="2" charset="0"/>
              </a:rPr>
              <a:t> </a:t>
            </a:r>
            <a:r>
              <a:rPr lang="fa-IR" altLang="en-US" i="1">
                <a:cs typeface="Nazanin" pitchFamily="2" charset="0"/>
              </a:rPr>
              <a:t>فرموله کردن محدوديت ها</a:t>
            </a:r>
            <a:endParaRPr lang="en-US" altLang="en-US" i="1">
              <a:cs typeface="Nazanin" pitchFamily="2" charset="0"/>
            </a:endParaRPr>
          </a:p>
          <a:p>
            <a:pPr algn="r" rtl="1" eaLnBrk="1" hangingPunct="1">
              <a:buFontTx/>
              <a:buNone/>
            </a:pPr>
            <a:endParaRPr lang="fa-IR" altLang="en-US" i="1">
              <a:cs typeface="Nazanin" pitchFamily="2" charset="0"/>
            </a:endParaRPr>
          </a:p>
          <a:p>
            <a:pPr algn="r" rtl="1" eaLnBrk="1" hangingPunct="1">
              <a:buFontTx/>
              <a:buNone/>
            </a:pPr>
            <a:r>
              <a:rPr lang="fa-IR" altLang="en-US" i="1">
                <a:cs typeface="Nazanin" pitchFamily="2" charset="0"/>
              </a:rPr>
              <a:t>با توجه به اطلاعات موجود در جدول يعني محدوديت در</a:t>
            </a:r>
            <a:endParaRPr lang="en-US" altLang="en-US" i="1">
              <a:cs typeface="Nazanin" pitchFamily="2" charset="0"/>
            </a:endParaRPr>
          </a:p>
          <a:p>
            <a:pPr algn="r" rtl="1" eaLnBrk="1" hangingPunct="1">
              <a:buFontTx/>
              <a:buNone/>
            </a:pPr>
            <a:r>
              <a:rPr lang="fa-IR" altLang="en-US" i="1">
                <a:cs typeface="Nazanin" pitchFamily="2" charset="0"/>
              </a:rPr>
              <a:t> ساعت کار و همچنين مواد اوليه داريم:</a:t>
            </a:r>
            <a:endParaRPr lang="en-US" altLang="en-US" i="1">
              <a:cs typeface="Nazanin" pitchFamily="2" charset="0"/>
            </a:endParaRPr>
          </a:p>
          <a:p>
            <a:pPr algn="r" rtl="1" eaLnBrk="1" hangingPunct="1">
              <a:buFontTx/>
              <a:buNone/>
            </a:pPr>
            <a:r>
              <a:rPr lang="fa-IR" altLang="en-US" i="1">
                <a:cs typeface="Nazanin" pitchFamily="2" charset="0"/>
              </a:rPr>
              <a:t>      محدوديت اول)	</a:t>
            </a:r>
            <a:r>
              <a:rPr lang="en-US" altLang="en-US" i="1">
                <a:cs typeface="Nazanin" pitchFamily="2" charset="0"/>
              </a:rPr>
              <a:t>5x1+2x2+4x3&lt;240  </a:t>
            </a:r>
          </a:p>
          <a:p>
            <a:pPr algn="r" rtl="1" eaLnBrk="1" hangingPunct="1">
              <a:buFontTx/>
              <a:buNone/>
            </a:pPr>
            <a:r>
              <a:rPr lang="en-GB" altLang="en-US" i="1">
                <a:cs typeface="Nazanin" pitchFamily="2" charset="0"/>
              </a:rPr>
              <a:t>     </a:t>
            </a:r>
            <a:r>
              <a:rPr lang="fa-IR" altLang="en-US" i="1">
                <a:cs typeface="Nazanin" pitchFamily="2" charset="0"/>
              </a:rPr>
              <a:t>محدوديت دوم</a:t>
            </a:r>
            <a:r>
              <a:rPr lang="en-GB" altLang="en-US">
                <a:cs typeface="Nazanin" pitchFamily="2" charset="0"/>
              </a:rPr>
              <a:t>  </a:t>
            </a:r>
            <a:r>
              <a:rPr lang="en-US" altLang="en-US">
                <a:cs typeface="Nazanin" pitchFamily="2" charset="0"/>
              </a:rPr>
              <a:t> 4x1+6x2+3x3&lt;40     ( </a:t>
            </a:r>
          </a:p>
        </p:txBody>
      </p:sp>
      <p:sp>
        <p:nvSpPr>
          <p:cNvPr id="31748" name="Line 4"/>
          <p:cNvSpPr>
            <a:spLocks noChangeShapeType="1"/>
          </p:cNvSpPr>
          <p:nvPr/>
        </p:nvSpPr>
        <p:spPr bwMode="auto">
          <a:xfrm>
            <a:off x="4716463" y="43656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9" name="Line 5"/>
          <p:cNvSpPr>
            <a:spLocks noChangeShapeType="1"/>
          </p:cNvSpPr>
          <p:nvPr/>
        </p:nvSpPr>
        <p:spPr bwMode="auto">
          <a:xfrm>
            <a:off x="4787900" y="494188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0" name="Rectangle 6"/>
          <p:cNvSpPr>
            <a:spLocks noChangeArrowheads="1"/>
          </p:cNvSpPr>
          <p:nvPr/>
        </p:nvSpPr>
        <p:spPr bwMode="auto">
          <a:xfrm>
            <a:off x="4356100" y="333375"/>
            <a:ext cx="858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b="1"/>
              <a:t>گام سوم</a:t>
            </a:r>
            <a:endParaRPr lang="en-US" alt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395288" y="1557338"/>
            <a:ext cx="8229600" cy="4525962"/>
          </a:xfrm>
        </p:spPr>
        <p:txBody>
          <a:bodyPr/>
          <a:lstStyle/>
          <a:p>
            <a:pPr eaLnBrk="1" hangingPunct="1">
              <a:buFontTx/>
              <a:buNone/>
            </a:pPr>
            <a:r>
              <a:rPr lang="fa-IR" altLang="en-US" sz="8000">
                <a:cs typeface="Nazanin" pitchFamily="2" charset="0"/>
              </a:rPr>
              <a:t>فصل اول        </a:t>
            </a:r>
            <a:endParaRPr lang="en-US" altLang="en-US" sz="8000">
              <a:cs typeface="Nazanin" pitchFamily="2" charset="0"/>
            </a:endParaRPr>
          </a:p>
        </p:txBody>
      </p:sp>
      <p:sp>
        <p:nvSpPr>
          <p:cNvPr id="5123" name="Rectangle 4"/>
          <p:cNvSpPr>
            <a:spLocks noChangeArrowheads="1"/>
          </p:cNvSpPr>
          <p:nvPr/>
        </p:nvSpPr>
        <p:spPr bwMode="auto">
          <a:xfrm>
            <a:off x="4140200" y="3446463"/>
            <a:ext cx="1090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4000">
                <a:solidFill>
                  <a:schemeClr val="tx2"/>
                </a:solidFill>
              </a:rPr>
              <a:t>كليات</a:t>
            </a:r>
            <a:endParaRPr lang="en-US" altLang="en-US" sz="4000">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581150" y="1922463"/>
            <a:ext cx="5983288"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3740150" algn="l"/>
              </a:tabLst>
              <a:defRPr sz="1400">
                <a:solidFill>
                  <a:schemeClr val="tx1"/>
                </a:solidFill>
                <a:latin typeface="Arial" panose="020B0604020202020204" pitchFamily="34" charset="0"/>
                <a:cs typeface="Arial" panose="020B0604020202020204" pitchFamily="34" charset="0"/>
              </a:defRPr>
            </a:lvl1pPr>
            <a:lvl2pPr marL="742950" indent="-285750" eaLnBrk="0" hangingPunct="0">
              <a:tabLst>
                <a:tab pos="3740150" algn="l"/>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3740150" algn="l"/>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3740150" algn="l"/>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3740150"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740150"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740150"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740150"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740150" algn="l"/>
              </a:tabLst>
              <a:defRPr sz="1400">
                <a:solidFill>
                  <a:schemeClr val="tx1"/>
                </a:solidFill>
                <a:latin typeface="Arial" panose="020B0604020202020204" pitchFamily="34" charset="0"/>
                <a:cs typeface="Arial" panose="020B0604020202020204" pitchFamily="34" charset="0"/>
              </a:defRPr>
            </a:lvl9pPr>
          </a:lstStyle>
          <a:p>
            <a:pPr algn="ctr" eaLnBrk="1" hangingPunct="1"/>
            <a:r>
              <a:rPr lang="fa-IR" altLang="en-US" sz="3200" i="1"/>
              <a:t>محدوديت هايي که بيان کننده غير منفي بودن</a:t>
            </a:r>
            <a:endParaRPr lang="en-US" altLang="en-US" sz="3200" i="1"/>
          </a:p>
          <a:p>
            <a:pPr algn="ctr" eaLnBrk="1" hangingPunct="1"/>
            <a:r>
              <a:rPr lang="fa-IR" altLang="en-US" sz="3200" i="1"/>
              <a:t> متغيرهاي تصميم هستند.</a:t>
            </a:r>
            <a:endParaRPr lang="en-US" altLang="en-US" sz="3200" i="1"/>
          </a:p>
          <a:p>
            <a:pPr algn="ctr" eaLnBrk="1" hangingPunct="1"/>
            <a:endParaRPr lang="en-US" altLang="en-US" sz="3200"/>
          </a:p>
          <a:p>
            <a:pPr algn="ctr" eaLnBrk="1" hangingPunct="1"/>
            <a:r>
              <a:rPr lang="en-US" altLang="en-US" sz="3200"/>
              <a:t>X1&gt;0</a:t>
            </a:r>
          </a:p>
          <a:p>
            <a:pPr algn="ctr" eaLnBrk="1" hangingPunct="1"/>
            <a:r>
              <a:rPr lang="en-US" altLang="en-US" sz="3200"/>
              <a:t>X2&gt;0</a:t>
            </a:r>
          </a:p>
          <a:p>
            <a:pPr algn="ctr" eaLnBrk="1" hangingPunct="1"/>
            <a:r>
              <a:rPr lang="en-US" altLang="en-US" sz="3200"/>
              <a:t>X3&gt;0</a:t>
            </a:r>
          </a:p>
        </p:txBody>
      </p:sp>
      <p:sp>
        <p:nvSpPr>
          <p:cNvPr id="32771" name="Rectangle 5"/>
          <p:cNvSpPr>
            <a:spLocks noGrp="1" noChangeArrowheads="1"/>
          </p:cNvSpPr>
          <p:nvPr>
            <p:ph type="title" idx="4294967295"/>
          </p:nvPr>
        </p:nvSpPr>
        <p:spPr>
          <a:xfrm>
            <a:off x="468313" y="260350"/>
            <a:ext cx="8229600" cy="1143000"/>
          </a:xfrm>
        </p:spPr>
        <p:txBody>
          <a:bodyPr/>
          <a:lstStyle/>
          <a:p>
            <a:pPr eaLnBrk="1" hangingPunct="1"/>
            <a:r>
              <a:rPr lang="fa-IR" altLang="en-US" sz="2400" b="1">
                <a:cs typeface="Nazanin" pitchFamily="2" charset="0"/>
              </a:rPr>
              <a:t> </a:t>
            </a:r>
            <a:endParaRPr lang="en-US" altLang="en-US" sz="2400" b="1">
              <a:cs typeface="Nazanin" pitchFamily="2" charset="0"/>
            </a:endParaRPr>
          </a:p>
        </p:txBody>
      </p:sp>
      <p:sp>
        <p:nvSpPr>
          <p:cNvPr id="32772" name="Line 7"/>
          <p:cNvSpPr>
            <a:spLocks noChangeShapeType="1"/>
          </p:cNvSpPr>
          <p:nvPr/>
        </p:nvSpPr>
        <p:spPr bwMode="auto">
          <a:xfrm>
            <a:off x="4572000" y="37893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3" name="Line 8"/>
          <p:cNvSpPr>
            <a:spLocks noChangeShapeType="1"/>
          </p:cNvSpPr>
          <p:nvPr/>
        </p:nvSpPr>
        <p:spPr bwMode="auto">
          <a:xfrm>
            <a:off x="4572000" y="42926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4" name="Line 9"/>
          <p:cNvSpPr>
            <a:spLocks noChangeShapeType="1"/>
          </p:cNvSpPr>
          <p:nvPr/>
        </p:nvSpPr>
        <p:spPr bwMode="auto">
          <a:xfrm>
            <a:off x="4572000" y="4797425"/>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274638"/>
            <a:ext cx="8229600" cy="1143000"/>
          </a:xfrm>
        </p:spPr>
        <p:txBody>
          <a:bodyPr/>
          <a:lstStyle/>
          <a:p>
            <a:pPr eaLnBrk="1" hangingPunct="1"/>
            <a:br>
              <a:rPr lang="en-US" altLang="en-US" sz="4000">
                <a:cs typeface="Nazanin" pitchFamily="2" charset="0"/>
              </a:rPr>
            </a:br>
            <a:endParaRPr lang="en-US" altLang="en-US" sz="4000">
              <a:cs typeface="Nazanin" pitchFamily="2" charset="0"/>
            </a:endParaRPr>
          </a:p>
        </p:txBody>
      </p:sp>
      <p:sp>
        <p:nvSpPr>
          <p:cNvPr id="33795" name="Rectangle 5"/>
          <p:cNvSpPr>
            <a:spLocks noGrp="1" noChangeArrowheads="1"/>
          </p:cNvSpPr>
          <p:nvPr>
            <p:ph type="body" idx="4294967295"/>
          </p:nvPr>
        </p:nvSpPr>
        <p:spPr>
          <a:xfrm>
            <a:off x="0" y="1600200"/>
            <a:ext cx="8229600" cy="4525963"/>
          </a:xfrm>
        </p:spPr>
        <p:txBody>
          <a:bodyPr/>
          <a:lstStyle/>
          <a:p>
            <a:pPr eaLnBrk="1" hangingPunct="1">
              <a:lnSpc>
                <a:spcPct val="90000"/>
              </a:lnSpc>
              <a:buFontTx/>
              <a:buNone/>
            </a:pPr>
            <a:endParaRPr lang="fa-IR" altLang="en-US">
              <a:cs typeface="Nazanin" pitchFamily="2" charset="0"/>
            </a:endParaRPr>
          </a:p>
          <a:p>
            <a:pPr eaLnBrk="1" hangingPunct="1">
              <a:lnSpc>
                <a:spcPct val="90000"/>
              </a:lnSpc>
              <a:buFontTx/>
              <a:buNone/>
            </a:pPr>
            <a:endParaRPr lang="fa-IR" altLang="en-US">
              <a:cs typeface="Nazanin" pitchFamily="2" charset="0"/>
            </a:endParaRPr>
          </a:p>
          <a:p>
            <a:pPr eaLnBrk="1" hangingPunct="1">
              <a:lnSpc>
                <a:spcPct val="90000"/>
              </a:lnSpc>
              <a:buFontTx/>
              <a:buNone/>
            </a:pPr>
            <a:r>
              <a:rPr lang="en-GB" altLang="en-US">
                <a:cs typeface="Nazanin" pitchFamily="2" charset="0"/>
              </a:rPr>
              <a:t>Max Z=3x1+5x2+2x3</a:t>
            </a:r>
          </a:p>
          <a:p>
            <a:pPr eaLnBrk="1" hangingPunct="1">
              <a:lnSpc>
                <a:spcPct val="90000"/>
              </a:lnSpc>
              <a:buFontTx/>
              <a:buNone/>
            </a:pPr>
            <a:r>
              <a:rPr lang="en-US" altLang="en-US">
                <a:cs typeface="Nazanin" pitchFamily="2" charset="0"/>
              </a:rPr>
              <a:t>s</a:t>
            </a:r>
            <a:r>
              <a:rPr lang="en-GB" altLang="en-US">
                <a:cs typeface="Nazanin" pitchFamily="2" charset="0"/>
              </a:rPr>
              <a:t>.to:</a:t>
            </a:r>
          </a:p>
          <a:p>
            <a:pPr eaLnBrk="1" hangingPunct="1">
              <a:lnSpc>
                <a:spcPct val="90000"/>
              </a:lnSpc>
              <a:buFontTx/>
              <a:buNone/>
            </a:pPr>
            <a:r>
              <a:rPr lang="en-GB" altLang="en-US">
                <a:cs typeface="Nazanin" pitchFamily="2" charset="0"/>
              </a:rPr>
              <a:t>         5x1+2x2+4x3&lt;240</a:t>
            </a:r>
          </a:p>
          <a:p>
            <a:pPr eaLnBrk="1" hangingPunct="1">
              <a:lnSpc>
                <a:spcPct val="90000"/>
              </a:lnSpc>
              <a:buFontTx/>
              <a:buNone/>
            </a:pPr>
            <a:r>
              <a:rPr lang="en-GB" altLang="en-US">
                <a:cs typeface="Nazanin" pitchFamily="2" charset="0"/>
              </a:rPr>
              <a:t>         4x1+6x2+3x3&lt;400</a:t>
            </a:r>
            <a:br>
              <a:rPr lang="en-GB" altLang="en-US">
                <a:cs typeface="Nazanin" pitchFamily="2" charset="0"/>
              </a:rPr>
            </a:br>
            <a:endParaRPr lang="en-GB" altLang="en-US">
              <a:cs typeface="Nazanin" pitchFamily="2" charset="0"/>
            </a:endParaRPr>
          </a:p>
          <a:p>
            <a:pPr eaLnBrk="1" hangingPunct="1">
              <a:lnSpc>
                <a:spcPct val="90000"/>
              </a:lnSpc>
              <a:buFontTx/>
              <a:buNone/>
            </a:pPr>
            <a:r>
              <a:rPr lang="en-GB" altLang="en-US">
                <a:cs typeface="Nazanin" pitchFamily="2" charset="0"/>
              </a:rPr>
              <a:t>               X1,x2,x3&gt;0</a:t>
            </a:r>
            <a:endParaRPr lang="en-US" altLang="en-US">
              <a:cs typeface="Nazanin" pitchFamily="2" charset="0"/>
            </a:endParaRPr>
          </a:p>
        </p:txBody>
      </p:sp>
      <p:sp>
        <p:nvSpPr>
          <p:cNvPr id="33796" name="Line 6"/>
          <p:cNvSpPr>
            <a:spLocks noChangeShapeType="1"/>
          </p:cNvSpPr>
          <p:nvPr/>
        </p:nvSpPr>
        <p:spPr bwMode="auto">
          <a:xfrm>
            <a:off x="3563938" y="41497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7" name="Line 7"/>
          <p:cNvSpPr>
            <a:spLocks noChangeShapeType="1"/>
          </p:cNvSpPr>
          <p:nvPr/>
        </p:nvSpPr>
        <p:spPr bwMode="auto">
          <a:xfrm>
            <a:off x="3492500" y="46529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8" name="Line 8"/>
          <p:cNvSpPr>
            <a:spLocks noChangeShapeType="1"/>
          </p:cNvSpPr>
          <p:nvPr/>
        </p:nvSpPr>
        <p:spPr bwMode="auto">
          <a:xfrm>
            <a:off x="3348038" y="5661025"/>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9" name="Rectangle 9"/>
          <p:cNvSpPr>
            <a:spLocks noChangeArrowheads="1"/>
          </p:cNvSpPr>
          <p:nvPr/>
        </p:nvSpPr>
        <p:spPr bwMode="auto">
          <a:xfrm>
            <a:off x="3419475" y="260350"/>
            <a:ext cx="251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b="1">
                <a:solidFill>
                  <a:schemeClr val="tx2"/>
                </a:solidFill>
              </a:rPr>
              <a:t>خلاصه مدل ساخته شده</a:t>
            </a:r>
            <a:endParaRPr lang="en-US" altLang="en-US" sz="2400" b="1">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1570037"/>
          </a:xfrm>
        </p:spPr>
        <p:txBody>
          <a:bodyPr/>
          <a:lstStyle/>
          <a:p>
            <a:pPr eaLnBrk="1" hangingPunct="1"/>
            <a:r>
              <a:rPr lang="fa-IR" altLang="en-US">
                <a:cs typeface="Nazanin" pitchFamily="2" charset="0"/>
              </a:rPr>
              <a:t> </a:t>
            </a:r>
            <a:r>
              <a:rPr lang="fa-IR" altLang="en-US" sz="2400" b="1">
                <a:cs typeface="Nazanin" pitchFamily="2" charset="0"/>
              </a:rPr>
              <a:t> </a:t>
            </a:r>
            <a:r>
              <a:rPr lang="fa-IR" altLang="en-US" sz="2400">
                <a:cs typeface="Nazanin" pitchFamily="2" charset="0"/>
              </a:rPr>
              <a:t>   </a:t>
            </a:r>
            <a:endParaRPr lang="en-US" altLang="en-US" sz="2400">
              <a:cs typeface="Nazanin" pitchFamily="2" charset="0"/>
            </a:endParaRPr>
          </a:p>
        </p:txBody>
      </p:sp>
      <p:sp>
        <p:nvSpPr>
          <p:cNvPr id="34819" name="Rectangle 3"/>
          <p:cNvSpPr>
            <a:spLocks noGrp="1" noChangeArrowheads="1"/>
          </p:cNvSpPr>
          <p:nvPr>
            <p:ph type="body" idx="1"/>
          </p:nvPr>
        </p:nvSpPr>
        <p:spPr>
          <a:xfrm>
            <a:off x="468313" y="908050"/>
            <a:ext cx="8229600" cy="3921125"/>
          </a:xfrm>
        </p:spPr>
        <p:txBody>
          <a:bodyPr/>
          <a:lstStyle/>
          <a:p>
            <a:pPr algn="r" rtl="1" eaLnBrk="1" hangingPunct="1">
              <a:lnSpc>
                <a:spcPct val="80000"/>
              </a:lnSpc>
              <a:buFontTx/>
              <a:buNone/>
            </a:pPr>
            <a:endParaRPr lang="fa-IR" altLang="en-US" sz="2800">
              <a:cs typeface="Nazanin" pitchFamily="2" charset="0"/>
            </a:endParaRPr>
          </a:p>
          <a:p>
            <a:pPr algn="r" rtl="1" eaLnBrk="1" hangingPunct="1">
              <a:lnSpc>
                <a:spcPct val="80000"/>
              </a:lnSpc>
            </a:pPr>
            <a:endParaRPr lang="fa-IR" altLang="en-US" sz="2800">
              <a:cs typeface="Nazanin" pitchFamily="2" charset="0"/>
            </a:endParaRPr>
          </a:p>
          <a:p>
            <a:pPr algn="r" rtl="1" eaLnBrk="1" hangingPunct="1">
              <a:lnSpc>
                <a:spcPct val="80000"/>
              </a:lnSpc>
              <a:buFontTx/>
              <a:buNone/>
            </a:pPr>
            <a:r>
              <a:rPr lang="en-US" altLang="en-US" sz="2800" i="1">
                <a:cs typeface="Nazanin" pitchFamily="2" charset="0"/>
              </a:rPr>
              <a:t>   </a:t>
            </a:r>
            <a:r>
              <a:rPr lang="fa-IR" altLang="en-US" sz="2800" i="1">
                <a:cs typeface="Nazanin" pitchFamily="2" charset="0"/>
              </a:rPr>
              <a:t>.يک شرکت چوب بري بايد سفارشهائي را به ابعادزير تهيه و به</a:t>
            </a:r>
            <a:r>
              <a:rPr lang="en-US" altLang="en-US" sz="2800" i="1">
                <a:cs typeface="Nazanin" pitchFamily="2" charset="0"/>
              </a:rPr>
              <a:t>    </a:t>
            </a:r>
            <a:r>
              <a:rPr lang="fa-IR" altLang="en-US" sz="2800" i="1">
                <a:cs typeface="Nazanin" pitchFamily="2" charset="0"/>
              </a:rPr>
              <a:t>متقاضيان تسليم نمايد.</a:t>
            </a:r>
          </a:p>
          <a:p>
            <a:pPr algn="r" rtl="1" eaLnBrk="1" hangingPunct="1">
              <a:lnSpc>
                <a:spcPct val="80000"/>
              </a:lnSpc>
              <a:buFontTx/>
              <a:buNone/>
            </a:pPr>
            <a:r>
              <a:rPr lang="en-US" altLang="en-US" sz="2800" i="1">
                <a:cs typeface="Nazanin" pitchFamily="2" charset="0"/>
              </a:rPr>
              <a:t>   </a:t>
            </a:r>
            <a:r>
              <a:rPr lang="fa-IR" altLang="en-US" sz="2800" i="1">
                <a:cs typeface="Nazanin" pitchFamily="2" charset="0"/>
              </a:rPr>
              <a:t>ابعاد چوبهاي سفارشي               مقدار سفارش</a:t>
            </a:r>
          </a:p>
          <a:p>
            <a:pPr algn="r" rtl="1" eaLnBrk="1" hangingPunct="1">
              <a:lnSpc>
                <a:spcPct val="80000"/>
              </a:lnSpc>
            </a:pPr>
            <a:endParaRPr lang="en-US" altLang="en-US" sz="2800" i="1">
              <a:cs typeface="Nazanin" pitchFamily="2" charset="0"/>
            </a:endParaRPr>
          </a:p>
          <a:p>
            <a:pPr algn="r" rtl="1" eaLnBrk="1" hangingPunct="1">
              <a:lnSpc>
                <a:spcPct val="80000"/>
              </a:lnSpc>
            </a:pPr>
            <a:r>
              <a:rPr lang="en-US" altLang="en-US" sz="2800">
                <a:cs typeface="Nazanin" pitchFamily="2" charset="0"/>
              </a:rPr>
              <a:t>1*2*11        </a:t>
            </a:r>
            <a:r>
              <a:rPr lang="fa-IR" altLang="en-US" sz="2800">
                <a:cs typeface="Nazanin" pitchFamily="2" charset="0"/>
              </a:rPr>
              <a:t>       		  </a:t>
            </a:r>
            <a:r>
              <a:rPr lang="en-US" altLang="en-US" sz="2800">
                <a:cs typeface="Nazanin" pitchFamily="2" charset="0"/>
              </a:rPr>
              <a:t>1300</a:t>
            </a:r>
            <a:r>
              <a:rPr lang="fa-IR" altLang="en-US" sz="2800">
                <a:cs typeface="Nazanin" pitchFamily="2" charset="0"/>
              </a:rPr>
              <a:t>  </a:t>
            </a:r>
            <a:endParaRPr lang="en-US" altLang="en-US" sz="2800">
              <a:cs typeface="Nazanin" pitchFamily="2" charset="0"/>
            </a:endParaRPr>
          </a:p>
          <a:p>
            <a:pPr algn="r" rtl="1" eaLnBrk="1" hangingPunct="1">
              <a:lnSpc>
                <a:spcPct val="80000"/>
              </a:lnSpc>
            </a:pPr>
            <a:r>
              <a:rPr lang="fa-IR" altLang="en-US" sz="2800">
                <a:cs typeface="Nazanin" pitchFamily="2" charset="0"/>
              </a:rPr>
              <a:t>       </a:t>
            </a:r>
            <a:r>
              <a:rPr lang="en-US" altLang="en-US" sz="2800">
                <a:cs typeface="Nazanin" pitchFamily="2" charset="0"/>
              </a:rPr>
              <a:t>1*4*11 </a:t>
            </a:r>
            <a:r>
              <a:rPr lang="fa-IR" altLang="en-US" sz="2800">
                <a:cs typeface="Nazanin" pitchFamily="2" charset="0"/>
              </a:rPr>
              <a:t>		           0</a:t>
            </a:r>
            <a:r>
              <a:rPr lang="en-US" altLang="en-US" sz="2800">
                <a:cs typeface="Nazanin" pitchFamily="2" charset="0"/>
              </a:rPr>
              <a:t> 100</a:t>
            </a:r>
            <a:r>
              <a:rPr lang="fa-IR" altLang="en-US" sz="2800">
                <a:cs typeface="Nazanin" pitchFamily="2" charset="0"/>
              </a:rPr>
              <a:t>     	</a:t>
            </a:r>
            <a:endParaRPr lang="en-US" altLang="en-US" sz="2800">
              <a:cs typeface="Nazanin" pitchFamily="2" charset="0"/>
            </a:endParaRPr>
          </a:p>
          <a:p>
            <a:pPr algn="r" rtl="1" eaLnBrk="1" hangingPunct="1">
              <a:lnSpc>
                <a:spcPct val="80000"/>
              </a:lnSpc>
            </a:pPr>
            <a:r>
              <a:rPr lang="en-US" altLang="en-US" sz="2800">
                <a:cs typeface="Nazanin" pitchFamily="2" charset="0"/>
              </a:rPr>
              <a:t>2*2*11        </a:t>
            </a:r>
            <a:r>
              <a:rPr lang="fa-IR" altLang="en-US" sz="2800">
                <a:cs typeface="Nazanin" pitchFamily="2" charset="0"/>
              </a:rPr>
              <a:t>                          </a:t>
            </a:r>
            <a:r>
              <a:rPr lang="en-US" altLang="en-US" sz="2800">
                <a:cs typeface="Nazanin" pitchFamily="2" charset="0"/>
              </a:rPr>
              <a:t>700</a:t>
            </a:r>
          </a:p>
        </p:txBody>
      </p:sp>
      <p:sp>
        <p:nvSpPr>
          <p:cNvPr id="34820" name="Rectangle 4"/>
          <p:cNvSpPr>
            <a:spLocks noChangeArrowheads="1"/>
          </p:cNvSpPr>
          <p:nvPr/>
        </p:nvSpPr>
        <p:spPr bwMode="auto">
          <a:xfrm>
            <a:off x="4356100" y="260350"/>
            <a:ext cx="884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i="1"/>
              <a:t>مثال دوم</a:t>
            </a:r>
            <a:endParaRPr lang="en-US" altLang="en-US" sz="2000" i="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611188" y="2133600"/>
            <a:ext cx="771048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rtl="1" eaLnBrk="1" hangingPunct="1"/>
            <a:r>
              <a:rPr lang="fa-IR" altLang="en-US" sz="2800" i="1"/>
              <a:t>سفارشات بايد از تخته هاي استاندارد به ابعاد</a:t>
            </a:r>
            <a:r>
              <a:rPr lang="en-US" altLang="en-US" sz="2800" i="1"/>
              <a:t> 2*2*11</a:t>
            </a:r>
            <a:r>
              <a:rPr lang="fa-IR" altLang="en-US" sz="2800" i="1"/>
              <a:t> تهيه شوند.</a:t>
            </a:r>
          </a:p>
          <a:p>
            <a:pPr algn="ctr" rtl="1" eaLnBrk="1" hangingPunct="1"/>
            <a:endParaRPr lang="fa-IR" altLang="en-US" sz="2800" i="1"/>
          </a:p>
          <a:p>
            <a:pPr algn="ctr" rtl="1" eaLnBrk="1" hangingPunct="1"/>
            <a:r>
              <a:rPr lang="fa-IR" altLang="en-US" sz="2800" i="1"/>
              <a:t> چوب بري برآوردن سفارشات مي خواهد حداقل تخته استاندارد</a:t>
            </a:r>
          </a:p>
          <a:p>
            <a:pPr algn="ctr" rtl="1" eaLnBrk="1" hangingPunct="1"/>
            <a:endParaRPr lang="fa-IR" altLang="en-US" sz="2800" i="1"/>
          </a:p>
          <a:p>
            <a:pPr algn="ctr" rtl="1" eaLnBrk="1" hangingPunct="1"/>
            <a:r>
              <a:rPr lang="fa-IR" altLang="en-US" sz="2800" i="1"/>
              <a:t> مورد استفاده قرار گيرد</a:t>
            </a:r>
            <a:r>
              <a:rPr lang="en-US" altLang="en-US" sz="2800" i="1"/>
              <a:t>.</a:t>
            </a:r>
            <a:r>
              <a:rPr lang="en-US" altLang="en-US" sz="2800"/>
              <a:t> </a:t>
            </a:r>
          </a:p>
        </p:txBody>
      </p:sp>
      <p:sp>
        <p:nvSpPr>
          <p:cNvPr id="35843" name="Rectangle 5"/>
          <p:cNvSpPr>
            <a:spLocks noGrp="1" noChangeArrowheads="1"/>
          </p:cNvSpPr>
          <p:nvPr>
            <p:ph type="title" idx="4294967295"/>
          </p:nvPr>
        </p:nvSpPr>
        <p:spPr>
          <a:xfrm>
            <a:off x="0" y="274638"/>
            <a:ext cx="8229600" cy="1143000"/>
          </a:xfrm>
        </p:spPr>
        <p:txBody>
          <a:bodyPr/>
          <a:lstStyle/>
          <a:p>
            <a:pPr eaLnBrk="1" hangingPunct="1"/>
            <a:r>
              <a:rPr lang="fa-IR" altLang="en-US" sz="2400" b="1">
                <a:cs typeface="Nazanin" pitchFamily="2" charset="0"/>
              </a:rPr>
              <a:t> </a:t>
            </a:r>
            <a:endParaRPr lang="en-US" altLang="en-US" sz="2400" b="1">
              <a:cs typeface="Nazanin" pitchFamily="2" charset="0"/>
            </a:endParaRPr>
          </a:p>
        </p:txBody>
      </p:sp>
      <p:sp>
        <p:nvSpPr>
          <p:cNvPr id="35844" name="Rectangle 7"/>
          <p:cNvSpPr>
            <a:spLocks noChangeArrowheads="1"/>
          </p:cNvSpPr>
          <p:nvPr/>
        </p:nvSpPr>
        <p:spPr bwMode="auto">
          <a:xfrm>
            <a:off x="4284663" y="333375"/>
            <a:ext cx="884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i="1"/>
              <a:t>مثال دوم</a:t>
            </a:r>
            <a:endParaRPr lang="en-US" altLang="en-US" sz="2000"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fa-IR" altLang="en-US" sz="2400" b="1">
                <a:cs typeface="Nazanin" pitchFamily="2" charset="0"/>
              </a:rPr>
              <a:t> </a:t>
            </a:r>
            <a:r>
              <a:rPr lang="fa-IR" altLang="en-US" sz="4000">
                <a:cs typeface="Nazanin" pitchFamily="2" charset="0"/>
              </a:rPr>
              <a:t> </a:t>
            </a:r>
            <a:endParaRPr lang="en-US" altLang="en-US" sz="4000">
              <a:cs typeface="Nazanin" pitchFamily="2" charset="0"/>
            </a:endParaRPr>
          </a:p>
        </p:txBody>
      </p:sp>
      <p:sp>
        <p:nvSpPr>
          <p:cNvPr id="36867" name="Rectangle 3"/>
          <p:cNvSpPr>
            <a:spLocks noGrp="1" noChangeArrowheads="1"/>
          </p:cNvSpPr>
          <p:nvPr>
            <p:ph type="body" idx="1"/>
          </p:nvPr>
        </p:nvSpPr>
        <p:spPr/>
        <p:txBody>
          <a:bodyPr/>
          <a:lstStyle/>
          <a:p>
            <a:pPr algn="r" rtl="1" eaLnBrk="1" hangingPunct="1">
              <a:lnSpc>
                <a:spcPct val="80000"/>
              </a:lnSpc>
            </a:pPr>
            <a:endParaRPr lang="fa-IR" altLang="en-US" sz="2400">
              <a:cs typeface="Nazanin" pitchFamily="2" charset="0"/>
            </a:endParaRPr>
          </a:p>
          <a:p>
            <a:pPr algn="r" rtl="1" eaLnBrk="1" hangingPunct="1">
              <a:lnSpc>
                <a:spcPct val="80000"/>
              </a:lnSpc>
              <a:buFontTx/>
              <a:buNone/>
            </a:pPr>
            <a:r>
              <a:rPr lang="fa-IR" altLang="en-US" sz="2800" b="1">
                <a:cs typeface="Nazanin" pitchFamily="2" charset="0"/>
              </a:rPr>
              <a:t>  </a:t>
            </a:r>
            <a:r>
              <a:rPr lang="fa-IR" altLang="en-US" sz="2400">
                <a:cs typeface="Nazanin" pitchFamily="2" charset="0"/>
              </a:rPr>
              <a:t> تعريف متغير تصميم</a:t>
            </a:r>
          </a:p>
          <a:p>
            <a:pPr algn="r" rtl="1" eaLnBrk="1" hangingPunct="1">
              <a:lnSpc>
                <a:spcPct val="80000"/>
              </a:lnSpc>
            </a:pPr>
            <a:endParaRPr lang="fa-IR" altLang="en-US" sz="2400" i="1">
              <a:cs typeface="Nazanin" pitchFamily="2" charset="0"/>
            </a:endParaRPr>
          </a:p>
          <a:p>
            <a:pPr algn="r" rtl="1" eaLnBrk="1" hangingPunct="1">
              <a:lnSpc>
                <a:spcPct val="80000"/>
              </a:lnSpc>
              <a:buFontTx/>
              <a:buNone/>
            </a:pPr>
            <a:r>
              <a:rPr lang="fa-IR" altLang="en-US" sz="2400" i="1">
                <a:cs typeface="Nazanin" pitchFamily="2" charset="0"/>
              </a:rPr>
              <a:t>     تعداد تخته هاي استانداردي که داراي طريقه اول برش هستند :    </a:t>
            </a:r>
            <a:r>
              <a:rPr lang="en-US" altLang="en-US" sz="2400" i="1">
                <a:cs typeface="Nazanin" pitchFamily="2" charset="0"/>
              </a:rPr>
              <a:t>X1</a:t>
            </a:r>
            <a:endParaRPr lang="fa-IR" altLang="en-US" sz="2400" i="1">
              <a:cs typeface="Nazanin" pitchFamily="2" charset="0"/>
            </a:endParaRPr>
          </a:p>
          <a:p>
            <a:pPr algn="r" rtl="1" eaLnBrk="1" hangingPunct="1">
              <a:lnSpc>
                <a:spcPct val="80000"/>
              </a:lnSpc>
            </a:pPr>
            <a:endParaRPr lang="fa-IR" altLang="en-US" sz="2400" i="1">
              <a:cs typeface="Nazanin" pitchFamily="2" charset="0"/>
            </a:endParaRPr>
          </a:p>
          <a:p>
            <a:pPr algn="r" rtl="1" eaLnBrk="1" hangingPunct="1">
              <a:lnSpc>
                <a:spcPct val="80000"/>
              </a:lnSpc>
              <a:buFontTx/>
              <a:buNone/>
            </a:pPr>
            <a:r>
              <a:rPr lang="fa-IR" altLang="en-US" sz="2400" i="1">
                <a:cs typeface="Nazanin" pitchFamily="2" charset="0"/>
              </a:rPr>
              <a:t>    تعداد تخته هاي استانداردي که داراي طريقه دوم برش هستند :    </a:t>
            </a:r>
            <a:r>
              <a:rPr lang="en-US" altLang="en-US" sz="2400" i="1">
                <a:cs typeface="Nazanin" pitchFamily="2" charset="0"/>
              </a:rPr>
              <a:t>X2</a:t>
            </a:r>
            <a:endParaRPr lang="fa-IR" altLang="en-US" sz="2400" i="1">
              <a:cs typeface="Nazanin" pitchFamily="2" charset="0"/>
            </a:endParaRPr>
          </a:p>
          <a:p>
            <a:pPr algn="r" rtl="1" eaLnBrk="1" hangingPunct="1">
              <a:lnSpc>
                <a:spcPct val="80000"/>
              </a:lnSpc>
            </a:pPr>
            <a:endParaRPr lang="fa-IR" altLang="en-US" sz="2400" i="1">
              <a:cs typeface="Nazanin" pitchFamily="2" charset="0"/>
            </a:endParaRPr>
          </a:p>
          <a:p>
            <a:pPr algn="r" rtl="1" eaLnBrk="1" hangingPunct="1">
              <a:lnSpc>
                <a:spcPct val="80000"/>
              </a:lnSpc>
              <a:buFontTx/>
              <a:buNone/>
            </a:pPr>
            <a:r>
              <a:rPr lang="fa-IR" altLang="en-US" sz="2400" i="1">
                <a:cs typeface="Nazanin" pitchFamily="2" charset="0"/>
              </a:rPr>
              <a:t>    تعداد تخته هاي استانداردي که داراي طريقه سوم برش هستند :   </a:t>
            </a:r>
            <a:r>
              <a:rPr lang="en-US" altLang="en-US" sz="2400" i="1">
                <a:cs typeface="Nazanin" pitchFamily="2" charset="0"/>
              </a:rPr>
              <a:t>X3</a:t>
            </a:r>
            <a:endParaRPr lang="fa-IR" altLang="en-US" sz="2400" i="1">
              <a:cs typeface="Nazanin" pitchFamily="2" charset="0"/>
            </a:endParaRPr>
          </a:p>
          <a:p>
            <a:pPr algn="r" rtl="1" eaLnBrk="1" hangingPunct="1">
              <a:lnSpc>
                <a:spcPct val="80000"/>
              </a:lnSpc>
            </a:pPr>
            <a:endParaRPr lang="fa-IR" altLang="en-US" sz="2400" i="1">
              <a:cs typeface="Nazanin" pitchFamily="2" charset="0"/>
            </a:endParaRPr>
          </a:p>
          <a:p>
            <a:pPr algn="r" rtl="1" eaLnBrk="1" hangingPunct="1">
              <a:lnSpc>
                <a:spcPct val="80000"/>
              </a:lnSpc>
              <a:buFontTx/>
              <a:buNone/>
            </a:pPr>
            <a:r>
              <a:rPr lang="fa-IR" altLang="en-US" sz="2400" i="1">
                <a:cs typeface="Nazanin" pitchFamily="2" charset="0"/>
              </a:rPr>
              <a:t>    تعداد تخته هاي استانداردي که داراي طريقه چهارم برش هستند :</a:t>
            </a:r>
            <a:r>
              <a:rPr lang="en-US" altLang="en-US" sz="2400" i="1">
                <a:cs typeface="Nazanin" pitchFamily="2" charset="0"/>
              </a:rPr>
              <a:t>X4</a:t>
            </a:r>
            <a:endParaRPr lang="fa-IR" altLang="en-US" sz="2400" i="1">
              <a:cs typeface="Nazanin" pitchFamily="2" charset="0"/>
            </a:endParaRPr>
          </a:p>
          <a:p>
            <a:pPr algn="r" rtl="1" eaLnBrk="1" hangingPunct="1">
              <a:lnSpc>
                <a:spcPct val="80000"/>
              </a:lnSpc>
            </a:pPr>
            <a:endParaRPr lang="en-US" altLang="en-US" sz="2400" i="1">
              <a:cs typeface="Nazanin" pitchFamily="2" charset="0"/>
            </a:endParaRPr>
          </a:p>
          <a:p>
            <a:pPr algn="r" rtl="1" eaLnBrk="1" hangingPunct="1">
              <a:lnSpc>
                <a:spcPct val="80000"/>
              </a:lnSpc>
              <a:buFontTx/>
              <a:buNone/>
            </a:pPr>
            <a:r>
              <a:rPr lang="fa-IR" altLang="en-US" sz="2400" i="1">
                <a:cs typeface="Nazanin" pitchFamily="2" charset="0"/>
              </a:rPr>
              <a:t>    تعداد تخته هاي استانداردي که داراي طريقه پنجم برش هستند</a:t>
            </a:r>
            <a:r>
              <a:rPr lang="en-US" altLang="en-US" sz="2400" i="1">
                <a:cs typeface="Nazanin" pitchFamily="2" charset="0"/>
              </a:rPr>
              <a:t>  X5  :</a:t>
            </a:r>
            <a:r>
              <a:rPr lang="en-US" altLang="en-US" sz="2400">
                <a:cs typeface="Nazanin" pitchFamily="2" charset="0"/>
              </a:rPr>
              <a:t> </a:t>
            </a:r>
          </a:p>
        </p:txBody>
      </p:sp>
      <p:sp>
        <p:nvSpPr>
          <p:cNvPr id="36868" name="Rectangle 4"/>
          <p:cNvSpPr>
            <a:spLocks noChangeArrowheads="1"/>
          </p:cNvSpPr>
          <p:nvPr/>
        </p:nvSpPr>
        <p:spPr bwMode="auto">
          <a:xfrm>
            <a:off x="4284663" y="620713"/>
            <a:ext cx="993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b="1"/>
              <a:t>حل مسئله</a:t>
            </a:r>
            <a:br>
              <a:rPr lang="fa-IR" altLang="en-US" sz="2000" b="1"/>
            </a:br>
            <a:r>
              <a:rPr lang="fa-IR" altLang="en-US" sz="2000" b="1"/>
              <a:t>گام اول</a:t>
            </a:r>
            <a:endParaRPr lang="en-US" altLang="en-US" sz="20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rtl="1" eaLnBrk="1" hangingPunct="1"/>
            <a:r>
              <a:rPr lang="fa-IR" altLang="en-US" sz="2400" b="1">
                <a:cs typeface="Nazanin" pitchFamily="2" charset="0"/>
              </a:rPr>
              <a:t> </a:t>
            </a:r>
            <a:endParaRPr lang="en-US" altLang="en-US" sz="2400" b="1">
              <a:cs typeface="Nazanin" pitchFamily="2" charset="0"/>
            </a:endParaRPr>
          </a:p>
        </p:txBody>
      </p:sp>
      <p:sp>
        <p:nvSpPr>
          <p:cNvPr id="37891" name="Rectangle 6"/>
          <p:cNvSpPr>
            <a:spLocks noGrp="1" noChangeArrowheads="1"/>
          </p:cNvSpPr>
          <p:nvPr>
            <p:ph idx="1"/>
          </p:nvPr>
        </p:nvSpPr>
        <p:spPr>
          <a:xfrm>
            <a:off x="457200" y="1600200"/>
            <a:ext cx="8229600" cy="4997450"/>
          </a:xfrm>
        </p:spPr>
        <p:txBody>
          <a:bodyPr/>
          <a:lstStyle/>
          <a:p>
            <a:pPr algn="r" rtl="1" eaLnBrk="1" hangingPunct="1">
              <a:buFontTx/>
              <a:buNone/>
            </a:pPr>
            <a:r>
              <a:rPr lang="en-US" altLang="en-US" i="1"/>
              <a:t>   </a:t>
            </a:r>
            <a:r>
              <a:rPr lang="fa-IR" altLang="en-US" i="1"/>
              <a:t>متغير تصميم براساس تعداد برش هائي</a:t>
            </a:r>
            <a:r>
              <a:rPr lang="en-US" altLang="en-US" i="1"/>
              <a:t>   </a:t>
            </a:r>
            <a:br>
              <a:rPr lang="fa-IR" altLang="en-US" i="1"/>
            </a:br>
            <a:r>
              <a:rPr lang="fa-IR" altLang="en-US" i="1"/>
              <a:t> که از يک تخته استاندارد تهيه مي شوند</a:t>
            </a:r>
            <a:br>
              <a:rPr lang="fa-IR" altLang="en-US" i="1"/>
            </a:br>
            <a:r>
              <a:rPr lang="fa-IR" altLang="en-US" i="1"/>
              <a:t> تعريف ميگردد</a:t>
            </a:r>
            <a:r>
              <a:rPr lang="en-US" altLang="en-US" i="1"/>
              <a:t>.</a:t>
            </a:r>
          </a:p>
        </p:txBody>
      </p:sp>
      <p:sp>
        <p:nvSpPr>
          <p:cNvPr id="37892" name="Rectangle 7"/>
          <p:cNvSpPr>
            <a:spLocks noChangeArrowheads="1"/>
          </p:cNvSpPr>
          <p:nvPr/>
        </p:nvSpPr>
        <p:spPr bwMode="auto">
          <a:xfrm>
            <a:off x="3635375" y="4005263"/>
            <a:ext cx="1800225" cy="9144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7893" name="Rectangle 8"/>
          <p:cNvSpPr>
            <a:spLocks noChangeArrowheads="1"/>
          </p:cNvSpPr>
          <p:nvPr/>
        </p:nvSpPr>
        <p:spPr bwMode="auto">
          <a:xfrm>
            <a:off x="755650" y="3573463"/>
            <a:ext cx="1800225" cy="792162"/>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7894" name="Rectangle 9"/>
          <p:cNvSpPr>
            <a:spLocks noChangeArrowheads="1"/>
          </p:cNvSpPr>
          <p:nvPr/>
        </p:nvSpPr>
        <p:spPr bwMode="auto">
          <a:xfrm>
            <a:off x="6804025" y="5229225"/>
            <a:ext cx="1849438" cy="9144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7895" name="Rectangle 10"/>
          <p:cNvSpPr>
            <a:spLocks noChangeArrowheads="1"/>
          </p:cNvSpPr>
          <p:nvPr/>
        </p:nvSpPr>
        <p:spPr bwMode="auto">
          <a:xfrm>
            <a:off x="6732588" y="3573463"/>
            <a:ext cx="1871662" cy="9144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7896" name="Rectangle 11"/>
          <p:cNvSpPr>
            <a:spLocks noChangeArrowheads="1"/>
          </p:cNvSpPr>
          <p:nvPr/>
        </p:nvSpPr>
        <p:spPr bwMode="auto">
          <a:xfrm>
            <a:off x="684213" y="5229225"/>
            <a:ext cx="1800225" cy="914400"/>
          </a:xfrm>
          <a:prstGeom prst="rect">
            <a:avLst/>
          </a:prstGeom>
          <a:solidFill>
            <a:schemeClr val="bg1"/>
          </a:solidFill>
          <a:ln w="9525">
            <a:solidFill>
              <a:schemeClr val="tx1"/>
            </a:solidFill>
            <a:miter lim="800000"/>
            <a:headEnd/>
            <a:tailEnd/>
          </a:ln>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7897" name="Line 12"/>
          <p:cNvSpPr>
            <a:spLocks noChangeShapeType="1"/>
          </p:cNvSpPr>
          <p:nvPr/>
        </p:nvSpPr>
        <p:spPr bwMode="auto">
          <a:xfrm>
            <a:off x="4067175" y="4005263"/>
            <a:ext cx="0" cy="9366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898" name="Line 13"/>
          <p:cNvSpPr>
            <a:spLocks noChangeShapeType="1"/>
          </p:cNvSpPr>
          <p:nvPr/>
        </p:nvSpPr>
        <p:spPr bwMode="auto">
          <a:xfrm>
            <a:off x="4500563" y="4005263"/>
            <a:ext cx="0" cy="9366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14"/>
          <p:cNvSpPr>
            <a:spLocks noChangeShapeType="1"/>
          </p:cNvSpPr>
          <p:nvPr/>
        </p:nvSpPr>
        <p:spPr bwMode="auto">
          <a:xfrm>
            <a:off x="4932363" y="4005263"/>
            <a:ext cx="0" cy="9366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15"/>
          <p:cNvSpPr>
            <a:spLocks noChangeShapeType="1"/>
          </p:cNvSpPr>
          <p:nvPr/>
        </p:nvSpPr>
        <p:spPr bwMode="auto">
          <a:xfrm>
            <a:off x="755650" y="4005263"/>
            <a:ext cx="18002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16"/>
          <p:cNvSpPr>
            <a:spLocks noChangeShapeType="1"/>
          </p:cNvSpPr>
          <p:nvPr/>
        </p:nvSpPr>
        <p:spPr bwMode="auto">
          <a:xfrm>
            <a:off x="7667625" y="3573463"/>
            <a:ext cx="0" cy="8651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17"/>
          <p:cNvSpPr>
            <a:spLocks noChangeShapeType="1"/>
          </p:cNvSpPr>
          <p:nvPr/>
        </p:nvSpPr>
        <p:spPr bwMode="auto">
          <a:xfrm>
            <a:off x="6732588" y="4076700"/>
            <a:ext cx="93503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Line 18"/>
          <p:cNvSpPr>
            <a:spLocks noChangeShapeType="1"/>
          </p:cNvSpPr>
          <p:nvPr/>
        </p:nvSpPr>
        <p:spPr bwMode="auto">
          <a:xfrm>
            <a:off x="684213" y="5661025"/>
            <a:ext cx="18002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Line 19"/>
          <p:cNvSpPr>
            <a:spLocks noChangeShapeType="1"/>
          </p:cNvSpPr>
          <p:nvPr/>
        </p:nvSpPr>
        <p:spPr bwMode="auto">
          <a:xfrm>
            <a:off x="1547813" y="5229225"/>
            <a:ext cx="0"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05" name="Line 20"/>
          <p:cNvSpPr>
            <a:spLocks noChangeShapeType="1"/>
          </p:cNvSpPr>
          <p:nvPr/>
        </p:nvSpPr>
        <p:spPr bwMode="auto">
          <a:xfrm>
            <a:off x="7740650" y="5229225"/>
            <a:ext cx="0" cy="9350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Text Box 21"/>
          <p:cNvSpPr txBox="1">
            <a:spLocks noChangeArrowheads="1"/>
          </p:cNvSpPr>
          <p:nvPr/>
        </p:nvSpPr>
        <p:spPr bwMode="auto">
          <a:xfrm>
            <a:off x="3779838" y="5084763"/>
            <a:ext cx="1503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a:t>طريقه اول برش</a:t>
            </a:r>
            <a:endParaRPr lang="en-US" altLang="en-US" sz="2000"/>
          </a:p>
        </p:txBody>
      </p:sp>
      <p:sp>
        <p:nvSpPr>
          <p:cNvPr id="37907" name="Text Box 23"/>
          <p:cNvSpPr txBox="1">
            <a:spLocks noChangeArrowheads="1"/>
          </p:cNvSpPr>
          <p:nvPr/>
        </p:nvSpPr>
        <p:spPr bwMode="auto">
          <a:xfrm>
            <a:off x="755650" y="6165850"/>
            <a:ext cx="154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a:t>طريقه سوم برش</a:t>
            </a:r>
            <a:endParaRPr lang="en-US" altLang="en-US" sz="2000"/>
          </a:p>
        </p:txBody>
      </p:sp>
      <p:sp>
        <p:nvSpPr>
          <p:cNvPr id="37908" name="Text Box 25"/>
          <p:cNvSpPr txBox="1">
            <a:spLocks noChangeArrowheads="1"/>
          </p:cNvSpPr>
          <p:nvPr/>
        </p:nvSpPr>
        <p:spPr bwMode="auto">
          <a:xfrm>
            <a:off x="827088" y="4437063"/>
            <a:ext cx="1493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a:t>طريقه دوم برش</a:t>
            </a:r>
            <a:endParaRPr lang="en-US" altLang="en-US" sz="2000"/>
          </a:p>
        </p:txBody>
      </p:sp>
      <p:sp>
        <p:nvSpPr>
          <p:cNvPr id="37909" name="Text Box 27"/>
          <p:cNvSpPr txBox="1">
            <a:spLocks noChangeArrowheads="1"/>
          </p:cNvSpPr>
          <p:nvPr/>
        </p:nvSpPr>
        <p:spPr bwMode="auto">
          <a:xfrm>
            <a:off x="6804025" y="4581525"/>
            <a:ext cx="171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a:t>طريقه چهارم برش</a:t>
            </a:r>
            <a:endParaRPr lang="en-US" altLang="en-US" sz="2000"/>
          </a:p>
        </p:txBody>
      </p:sp>
      <p:sp>
        <p:nvSpPr>
          <p:cNvPr id="37910" name="Text Box 28"/>
          <p:cNvSpPr txBox="1">
            <a:spLocks noChangeArrowheads="1"/>
          </p:cNvSpPr>
          <p:nvPr/>
        </p:nvSpPr>
        <p:spPr bwMode="auto">
          <a:xfrm>
            <a:off x="6877050" y="6165850"/>
            <a:ext cx="155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a:t>طريقه پنجم برش</a:t>
            </a:r>
            <a:endParaRPr lang="en-US" altLang="en-US" sz="2000"/>
          </a:p>
        </p:txBody>
      </p:sp>
      <p:sp>
        <p:nvSpPr>
          <p:cNvPr id="37911" name="Rectangle 29"/>
          <p:cNvSpPr>
            <a:spLocks noChangeArrowheads="1"/>
          </p:cNvSpPr>
          <p:nvPr/>
        </p:nvSpPr>
        <p:spPr bwMode="auto">
          <a:xfrm>
            <a:off x="4211638" y="404813"/>
            <a:ext cx="993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b="1"/>
              <a:t>حل مسئله</a:t>
            </a:r>
            <a:br>
              <a:rPr lang="fa-IR" altLang="en-US" sz="2000" b="1"/>
            </a:br>
            <a:r>
              <a:rPr lang="fa-IR" altLang="en-US" sz="2000" b="1"/>
              <a:t>گام اول</a:t>
            </a:r>
            <a:endParaRPr lang="en-US" altLang="en-US" sz="20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203200" y="1863725"/>
            <a:ext cx="873125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3330575" algn="l"/>
              </a:tabLst>
              <a:defRPr sz="1400">
                <a:solidFill>
                  <a:schemeClr val="tx1"/>
                </a:solidFill>
                <a:latin typeface="Arial" panose="020B0604020202020204" pitchFamily="34" charset="0"/>
                <a:cs typeface="Arial" panose="020B0604020202020204" pitchFamily="34" charset="0"/>
              </a:defRPr>
            </a:lvl1pPr>
            <a:lvl2pPr marL="742950" indent="-285750" eaLnBrk="0" hangingPunct="0">
              <a:tabLst>
                <a:tab pos="3330575" algn="l"/>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9pPr>
          </a:lstStyle>
          <a:p>
            <a:pPr algn="ctr" eaLnBrk="1" hangingPunct="1"/>
            <a:r>
              <a:rPr lang="fa-IR" altLang="en-US" sz="4000" b="1"/>
              <a:t> </a:t>
            </a:r>
            <a:r>
              <a:rPr lang="fa-IR" altLang="en-US" sz="3200"/>
              <a:t> </a:t>
            </a:r>
            <a:r>
              <a:rPr lang="fa-IR" altLang="en-US" sz="3200" i="1"/>
              <a:t>فرموله سازي تابع هدف</a:t>
            </a:r>
            <a:r>
              <a:rPr lang="fa-IR" altLang="en-US" sz="3200"/>
              <a:t>                             </a:t>
            </a:r>
          </a:p>
          <a:p>
            <a:pPr algn="ctr" eaLnBrk="1" hangingPunct="1"/>
            <a:endParaRPr lang="en-US" altLang="en-US" sz="3200"/>
          </a:p>
          <a:p>
            <a:pPr algn="ctr" eaLnBrk="1" hangingPunct="1"/>
            <a:r>
              <a:rPr lang="fa-IR" altLang="en-US" sz="3200" i="1"/>
              <a:t>هدف مسئله،حداقل سازي تعداد تخته هاي استاندارد </a:t>
            </a:r>
          </a:p>
          <a:p>
            <a:pPr algn="ctr" eaLnBrk="1" hangingPunct="1"/>
            <a:r>
              <a:rPr lang="fa-IR" altLang="en-US" sz="3200" i="1"/>
              <a:t>مورد استفاده است. پس:</a:t>
            </a:r>
          </a:p>
          <a:p>
            <a:pPr algn="ctr" eaLnBrk="1" hangingPunct="1"/>
            <a:endParaRPr lang="en-US" altLang="en-US" sz="3200"/>
          </a:p>
          <a:p>
            <a:pPr algn="ctr" eaLnBrk="1" hangingPunct="1"/>
            <a:r>
              <a:rPr lang="fa-IR" altLang="en-US" sz="3200"/>
              <a:t>	</a:t>
            </a:r>
            <a:r>
              <a:rPr lang="en-US" altLang="en-US" sz="3200"/>
              <a:t>Minimize Z=X</a:t>
            </a:r>
            <a:r>
              <a:rPr lang="en-US" altLang="en-US" sz="2000"/>
              <a:t>1</a:t>
            </a:r>
            <a:r>
              <a:rPr lang="en-US" altLang="en-US" sz="3200"/>
              <a:t>+X</a:t>
            </a:r>
            <a:r>
              <a:rPr lang="en-US" altLang="en-US" sz="2000"/>
              <a:t>2</a:t>
            </a:r>
            <a:r>
              <a:rPr lang="en-US" altLang="en-US" sz="3200"/>
              <a:t>+X</a:t>
            </a:r>
            <a:r>
              <a:rPr lang="en-US" altLang="en-US" sz="2000"/>
              <a:t>3</a:t>
            </a:r>
            <a:r>
              <a:rPr lang="en-US" altLang="en-US" sz="3200"/>
              <a:t>+X</a:t>
            </a:r>
            <a:r>
              <a:rPr lang="en-US" altLang="en-US" sz="2000"/>
              <a:t>4</a:t>
            </a:r>
            <a:r>
              <a:rPr lang="en-US" altLang="en-US" sz="3200"/>
              <a:t>+X</a:t>
            </a:r>
            <a:r>
              <a:rPr lang="en-US" altLang="en-US" sz="2000"/>
              <a:t>5</a:t>
            </a:r>
          </a:p>
        </p:txBody>
      </p:sp>
      <p:sp>
        <p:nvSpPr>
          <p:cNvPr id="38915" name="Rectangle 5"/>
          <p:cNvSpPr>
            <a:spLocks noGrp="1" noChangeArrowheads="1"/>
          </p:cNvSpPr>
          <p:nvPr>
            <p:ph type="title" idx="4294967295"/>
          </p:nvPr>
        </p:nvSpPr>
        <p:spPr>
          <a:xfrm>
            <a:off x="611188" y="260350"/>
            <a:ext cx="8229600" cy="1143000"/>
          </a:xfrm>
        </p:spPr>
        <p:txBody>
          <a:bodyPr/>
          <a:lstStyle/>
          <a:p>
            <a:pPr eaLnBrk="1" hangingPunct="1"/>
            <a:r>
              <a:rPr lang="fa-IR" altLang="en-US" sz="2400" b="1">
                <a:cs typeface="Nazanin" pitchFamily="2" charset="0"/>
              </a:rPr>
              <a:t> </a:t>
            </a:r>
            <a:endParaRPr lang="en-US" altLang="en-US" sz="2400" b="1">
              <a:cs typeface="Nazanin" pitchFamily="2" charset="0"/>
            </a:endParaRPr>
          </a:p>
        </p:txBody>
      </p:sp>
      <p:sp>
        <p:nvSpPr>
          <p:cNvPr id="38916" name="Rectangle 7"/>
          <p:cNvSpPr>
            <a:spLocks noChangeArrowheads="1"/>
          </p:cNvSpPr>
          <p:nvPr/>
        </p:nvSpPr>
        <p:spPr bwMode="auto">
          <a:xfrm>
            <a:off x="4356100" y="549275"/>
            <a:ext cx="79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b="1"/>
              <a:t>گام دوم</a:t>
            </a:r>
            <a:endParaRPr lang="en-US" altLang="en-US" sz="20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696913" y="1939925"/>
            <a:ext cx="7748587"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596900" algn="l"/>
                <a:tab pos="3330575" algn="l"/>
              </a:tabLst>
              <a:defRPr sz="1400">
                <a:solidFill>
                  <a:schemeClr val="tx1"/>
                </a:solidFill>
                <a:latin typeface="Arial" panose="020B0604020202020204" pitchFamily="34" charset="0"/>
                <a:cs typeface="Arial" panose="020B0604020202020204" pitchFamily="34" charset="0"/>
              </a:defRPr>
            </a:lvl1pPr>
            <a:lvl2pPr marL="742950" indent="-285750" eaLnBrk="0" hangingPunct="0">
              <a:tabLst>
                <a:tab pos="596900" algn="l"/>
                <a:tab pos="3330575" algn="l"/>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596900" algn="l"/>
                <a:tab pos="3330575" algn="l"/>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596900" algn="l"/>
                <a:tab pos="3330575" algn="l"/>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596900" algn="l"/>
                <a:tab pos="3330575"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96900" algn="l"/>
                <a:tab pos="3330575"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96900" algn="l"/>
                <a:tab pos="3330575"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96900" algn="l"/>
                <a:tab pos="3330575"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96900" algn="l"/>
                <a:tab pos="3330575" algn="l"/>
              </a:tabLst>
              <a:defRPr sz="1400">
                <a:solidFill>
                  <a:schemeClr val="tx1"/>
                </a:solidFill>
                <a:latin typeface="Arial" panose="020B0604020202020204" pitchFamily="34" charset="0"/>
                <a:cs typeface="Arial" panose="020B0604020202020204" pitchFamily="34" charset="0"/>
              </a:defRPr>
            </a:lvl9pPr>
          </a:lstStyle>
          <a:p>
            <a:pPr algn="ctr" rtl="1" eaLnBrk="1" hangingPunct="1"/>
            <a:r>
              <a:rPr lang="fa-IR" altLang="en-US" sz="3600" b="1"/>
              <a:t> </a:t>
            </a:r>
            <a:r>
              <a:rPr lang="fa-IR" altLang="en-US" sz="3600"/>
              <a:t> </a:t>
            </a:r>
            <a:r>
              <a:rPr lang="fa-IR" altLang="en-US" sz="3600" i="1"/>
              <a:t>فرموله سازي محدوديت ها</a:t>
            </a:r>
          </a:p>
          <a:p>
            <a:pPr algn="ctr" rtl="1" eaLnBrk="1" hangingPunct="1"/>
            <a:endParaRPr lang="fa-IR" altLang="en-US" sz="3600"/>
          </a:p>
          <a:p>
            <a:pPr algn="ctr" rtl="1" eaLnBrk="1" hangingPunct="1"/>
            <a:r>
              <a:rPr lang="fa-IR" altLang="en-US" sz="3200" i="1"/>
              <a:t>تعداد محدوديت هاي کار کردي مدل به اندازه تعداد طريق سفارش داده شده مي باشد پس مدل داراي 3 محدوديت است.</a:t>
            </a:r>
            <a:endParaRPr lang="en-US" altLang="en-US" sz="3200" i="1"/>
          </a:p>
        </p:txBody>
      </p:sp>
      <p:sp>
        <p:nvSpPr>
          <p:cNvPr id="39939" name="Rectangle 5"/>
          <p:cNvSpPr>
            <a:spLocks noGrp="1" noChangeArrowheads="1"/>
          </p:cNvSpPr>
          <p:nvPr>
            <p:ph type="title" idx="4294967295"/>
          </p:nvPr>
        </p:nvSpPr>
        <p:spPr>
          <a:xfrm>
            <a:off x="684213" y="333375"/>
            <a:ext cx="8229600" cy="1143000"/>
          </a:xfrm>
        </p:spPr>
        <p:txBody>
          <a:bodyPr/>
          <a:lstStyle/>
          <a:p>
            <a:pPr eaLnBrk="1" hangingPunct="1"/>
            <a:r>
              <a:rPr lang="fa-IR" altLang="en-US" sz="4000" b="1">
                <a:solidFill>
                  <a:schemeClr val="tx1"/>
                </a:solidFill>
                <a:cs typeface="Nazanin" pitchFamily="2" charset="0"/>
              </a:rPr>
              <a:t>گام سوم</a:t>
            </a:r>
            <a:endParaRPr lang="en-US" altLang="en-US" sz="4000" b="1">
              <a:solidFill>
                <a:schemeClr val="tx1"/>
              </a:solidFill>
              <a:cs typeface="Nazanin" pitchFamily="2"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900113" y="1881188"/>
            <a:ext cx="6840537"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3330575" algn="l"/>
              </a:tabLst>
              <a:defRPr sz="1400">
                <a:solidFill>
                  <a:schemeClr val="tx1"/>
                </a:solidFill>
                <a:latin typeface="Arial" panose="020B0604020202020204" pitchFamily="34" charset="0"/>
                <a:cs typeface="Arial" panose="020B0604020202020204" pitchFamily="34" charset="0"/>
              </a:defRPr>
            </a:lvl1pPr>
            <a:lvl2pPr marL="742950" indent="-285750" eaLnBrk="0" hangingPunct="0">
              <a:tabLst>
                <a:tab pos="3330575" algn="l"/>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9pPr>
          </a:lstStyle>
          <a:p>
            <a:pPr algn="ctr" rtl="1" eaLnBrk="1" hangingPunct="1"/>
            <a:endParaRPr lang="fa-IR" altLang="en-US" sz="3600"/>
          </a:p>
          <a:p>
            <a:pPr algn="ctr" rtl="1" eaLnBrk="1" hangingPunct="1"/>
            <a:r>
              <a:rPr lang="en-US" altLang="en-US" sz="2400"/>
              <a:t>4X1+2X3+2X4   ≥ 1300</a:t>
            </a:r>
          </a:p>
          <a:p>
            <a:pPr algn="ctr" rtl="1" eaLnBrk="1" hangingPunct="1"/>
            <a:endParaRPr lang="en-US" altLang="en-US" sz="3600"/>
          </a:p>
          <a:p>
            <a:pPr algn="ctr" rtl="1" eaLnBrk="1" hangingPunct="1"/>
            <a:r>
              <a:rPr lang="en-US" altLang="en-US" sz="2800"/>
              <a:t>2X2+x3+  ≥ 1000</a:t>
            </a:r>
            <a:endParaRPr lang="fa-IR" altLang="en-US" sz="2800"/>
          </a:p>
          <a:p>
            <a:pPr algn="ctr" rtl="1" eaLnBrk="1" hangingPunct="1"/>
            <a:endParaRPr lang="en-US" altLang="en-US" sz="3600"/>
          </a:p>
          <a:p>
            <a:pPr algn="ctr" rtl="1" eaLnBrk="1" hangingPunct="1"/>
            <a:r>
              <a:rPr lang="en-US" altLang="en-US" sz="2800"/>
              <a:t>X4+2X5  ≥ 700</a:t>
            </a:r>
            <a:endParaRPr lang="fa-IR" altLang="en-US" sz="2800"/>
          </a:p>
          <a:p>
            <a:pPr algn="ctr" eaLnBrk="1" hangingPunct="1"/>
            <a:endParaRPr lang="en-US" altLang="en-US" sz="3600"/>
          </a:p>
          <a:p>
            <a:pPr algn="ctr" eaLnBrk="1" hangingPunct="1"/>
            <a:r>
              <a:rPr lang="en-US" altLang="en-US" sz="2400" b="1"/>
              <a:t>X1 , X2 , X3  , X4  , X5</a:t>
            </a:r>
            <a:r>
              <a:rPr lang="en-US" altLang="en-US" sz="2400"/>
              <a:t>   ≥ 0</a:t>
            </a:r>
            <a:r>
              <a:rPr lang="en-US" altLang="en-US" sz="3600"/>
              <a:t> </a:t>
            </a:r>
          </a:p>
        </p:txBody>
      </p:sp>
      <p:sp>
        <p:nvSpPr>
          <p:cNvPr id="40963" name="Rectangle 5"/>
          <p:cNvSpPr>
            <a:spLocks noGrp="1" noChangeArrowheads="1"/>
          </p:cNvSpPr>
          <p:nvPr>
            <p:ph type="title" idx="4294967295"/>
          </p:nvPr>
        </p:nvSpPr>
        <p:spPr>
          <a:xfrm>
            <a:off x="539750" y="260350"/>
            <a:ext cx="8229600" cy="1143000"/>
          </a:xfrm>
        </p:spPr>
        <p:txBody>
          <a:bodyPr/>
          <a:lstStyle/>
          <a:p>
            <a:pPr eaLnBrk="1" hangingPunct="1"/>
            <a:r>
              <a:rPr lang="fa-IR" altLang="en-US" sz="2400" b="1">
                <a:cs typeface="Nazanin" pitchFamily="2" charset="0"/>
              </a:rPr>
              <a:t> </a:t>
            </a:r>
            <a:endParaRPr lang="en-US" altLang="en-US" sz="2400" b="1">
              <a:cs typeface="Nazanin" pitchFamily="2" charset="0"/>
            </a:endParaRPr>
          </a:p>
        </p:txBody>
      </p:sp>
      <p:sp>
        <p:nvSpPr>
          <p:cNvPr id="40964" name="Rectangle 7"/>
          <p:cNvSpPr>
            <a:spLocks noChangeArrowheads="1"/>
          </p:cNvSpPr>
          <p:nvPr/>
        </p:nvSpPr>
        <p:spPr bwMode="auto">
          <a:xfrm>
            <a:off x="3492500" y="260350"/>
            <a:ext cx="2354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i="1"/>
              <a:t>فرموله سازي محدوديت ها</a:t>
            </a:r>
            <a:endParaRPr lang="en-US" altLang="en-US" sz="2000" i="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274638"/>
            <a:ext cx="8229600" cy="1143000"/>
          </a:xfrm>
        </p:spPr>
        <p:txBody>
          <a:bodyPr/>
          <a:lstStyle/>
          <a:p>
            <a:pPr rtl="1" eaLnBrk="1" hangingPunct="1"/>
            <a:r>
              <a:rPr lang="fa-IR" altLang="en-US" sz="2400" b="1">
                <a:cs typeface="Nazanin" pitchFamily="2" charset="0"/>
              </a:rPr>
              <a:t> </a:t>
            </a:r>
            <a:endParaRPr lang="en-US" altLang="en-US" sz="2400" b="1">
              <a:cs typeface="Nazanin" pitchFamily="2" charset="0"/>
            </a:endParaRPr>
          </a:p>
        </p:txBody>
      </p:sp>
      <p:sp>
        <p:nvSpPr>
          <p:cNvPr id="41987" name="Rectangle 3"/>
          <p:cNvSpPr>
            <a:spLocks noGrp="1" noChangeArrowheads="1"/>
          </p:cNvSpPr>
          <p:nvPr>
            <p:ph type="body" idx="4294967295"/>
          </p:nvPr>
        </p:nvSpPr>
        <p:spPr>
          <a:xfrm>
            <a:off x="323850" y="1052513"/>
            <a:ext cx="8388350" cy="4525962"/>
          </a:xfrm>
        </p:spPr>
        <p:txBody>
          <a:bodyPr/>
          <a:lstStyle/>
          <a:p>
            <a:pPr algn="ctr" rtl="1" eaLnBrk="1" hangingPunct="1">
              <a:lnSpc>
                <a:spcPct val="90000"/>
              </a:lnSpc>
              <a:buFontTx/>
              <a:buNone/>
            </a:pPr>
            <a:endParaRPr lang="en-US" altLang="en-US">
              <a:cs typeface="Nazanin" pitchFamily="2" charset="0"/>
            </a:endParaRPr>
          </a:p>
          <a:p>
            <a:pPr algn="ctr" rtl="1" eaLnBrk="1" hangingPunct="1">
              <a:lnSpc>
                <a:spcPct val="90000"/>
              </a:lnSpc>
              <a:buFontTx/>
              <a:buNone/>
            </a:pPr>
            <a:r>
              <a:rPr lang="en-US" altLang="en-US">
                <a:cs typeface="Nazanin" pitchFamily="2" charset="0"/>
              </a:rPr>
              <a:t>Min Z=X1+X2+X3+X4+X5                            </a:t>
            </a:r>
          </a:p>
          <a:p>
            <a:pPr algn="ctr" rtl="1" eaLnBrk="1" hangingPunct="1">
              <a:lnSpc>
                <a:spcPct val="90000"/>
              </a:lnSpc>
              <a:buFontTx/>
              <a:buNone/>
            </a:pPr>
            <a:r>
              <a:rPr lang="en-US" altLang="en-US">
                <a:cs typeface="Nazanin" pitchFamily="2" charset="0"/>
              </a:rPr>
              <a:t>S .to                                                           </a:t>
            </a:r>
          </a:p>
          <a:p>
            <a:pPr algn="ctr" rtl="1" eaLnBrk="1" hangingPunct="1">
              <a:lnSpc>
                <a:spcPct val="90000"/>
              </a:lnSpc>
              <a:buFontTx/>
              <a:buNone/>
            </a:pPr>
            <a:r>
              <a:rPr lang="en-US" altLang="en-US">
                <a:cs typeface="Nazanin" pitchFamily="2" charset="0"/>
              </a:rPr>
              <a:t> 4X1+2X3+2X4   </a:t>
            </a:r>
            <a:r>
              <a:rPr lang="en-US" altLang="en-US"/>
              <a:t>≥</a:t>
            </a:r>
            <a:r>
              <a:rPr lang="en-US" altLang="en-US">
                <a:cs typeface="Nazanin" pitchFamily="2" charset="0"/>
              </a:rPr>
              <a:t>1300                     </a:t>
            </a:r>
          </a:p>
          <a:p>
            <a:pPr algn="ctr" rtl="1" eaLnBrk="1" hangingPunct="1">
              <a:lnSpc>
                <a:spcPct val="90000"/>
              </a:lnSpc>
              <a:buFontTx/>
              <a:buNone/>
            </a:pPr>
            <a:r>
              <a:rPr lang="en-US" altLang="en-US">
                <a:cs typeface="Nazanin" pitchFamily="2" charset="0"/>
              </a:rPr>
              <a:t>2X2+X3 &gt;1000       </a:t>
            </a:r>
          </a:p>
          <a:p>
            <a:pPr algn="ctr" rtl="1" eaLnBrk="1" hangingPunct="1">
              <a:lnSpc>
                <a:spcPct val="90000"/>
              </a:lnSpc>
              <a:buFontTx/>
              <a:buNone/>
            </a:pPr>
            <a:r>
              <a:rPr lang="en-US" altLang="en-US">
                <a:cs typeface="Nazanin" pitchFamily="2" charset="0"/>
              </a:rPr>
              <a:t>X4+2x5  </a:t>
            </a:r>
            <a:r>
              <a:rPr lang="en-US" altLang="en-US"/>
              <a:t>≥</a:t>
            </a:r>
            <a:r>
              <a:rPr lang="en-US" altLang="en-US">
                <a:cs typeface="Nazanin" pitchFamily="2" charset="0"/>
              </a:rPr>
              <a:t> 700        </a:t>
            </a:r>
          </a:p>
          <a:p>
            <a:pPr algn="ctr" rtl="1" eaLnBrk="1" hangingPunct="1">
              <a:lnSpc>
                <a:spcPct val="90000"/>
              </a:lnSpc>
              <a:buFontTx/>
              <a:buNone/>
            </a:pPr>
            <a:endParaRPr lang="en-US" altLang="en-US">
              <a:cs typeface="Nazanin" pitchFamily="2" charset="0"/>
            </a:endParaRPr>
          </a:p>
          <a:p>
            <a:pPr algn="ctr" rtl="1" eaLnBrk="1" hangingPunct="1">
              <a:lnSpc>
                <a:spcPct val="90000"/>
              </a:lnSpc>
              <a:buFontTx/>
              <a:buNone/>
            </a:pPr>
            <a:r>
              <a:rPr lang="en-US" altLang="en-US">
                <a:cs typeface="Nazanin" pitchFamily="2" charset="0"/>
              </a:rPr>
              <a:t>0 </a:t>
            </a:r>
            <a:r>
              <a:rPr lang="fa-IR" altLang="en-US">
                <a:cs typeface="Nazanin" pitchFamily="2" charset="0"/>
              </a:rPr>
              <a:t>  </a:t>
            </a:r>
            <a:r>
              <a:rPr lang="fa-IR" altLang="en-US"/>
              <a:t>≤</a:t>
            </a:r>
            <a:r>
              <a:rPr lang="fa-IR" altLang="en-US">
                <a:cs typeface="Nazanin" pitchFamily="2" charset="0"/>
              </a:rPr>
              <a:t> </a:t>
            </a:r>
            <a:r>
              <a:rPr lang="en-US" altLang="en-US">
                <a:cs typeface="Nazanin" pitchFamily="2" charset="0"/>
              </a:rPr>
              <a:t>x5</a:t>
            </a:r>
            <a:r>
              <a:rPr lang="fa-IR" altLang="en-US">
                <a:cs typeface="Nazanin" pitchFamily="2" charset="0"/>
              </a:rPr>
              <a:t> , </a:t>
            </a:r>
            <a:r>
              <a:rPr lang="en-US" altLang="en-US">
                <a:cs typeface="Nazanin" pitchFamily="2" charset="0"/>
              </a:rPr>
              <a:t>x4</a:t>
            </a:r>
            <a:r>
              <a:rPr lang="fa-IR" altLang="en-US">
                <a:cs typeface="Nazanin" pitchFamily="2" charset="0"/>
              </a:rPr>
              <a:t> , </a:t>
            </a:r>
            <a:r>
              <a:rPr lang="en-US" altLang="en-US">
                <a:cs typeface="Nazanin" pitchFamily="2" charset="0"/>
              </a:rPr>
              <a:t>x3</a:t>
            </a:r>
            <a:r>
              <a:rPr lang="fa-IR" altLang="en-US">
                <a:cs typeface="Nazanin" pitchFamily="2" charset="0"/>
              </a:rPr>
              <a:t> , </a:t>
            </a:r>
            <a:r>
              <a:rPr lang="en-US" altLang="en-US">
                <a:cs typeface="Nazanin" pitchFamily="2" charset="0"/>
              </a:rPr>
              <a:t>x2</a:t>
            </a:r>
            <a:r>
              <a:rPr lang="fa-IR" altLang="en-US">
                <a:cs typeface="Nazanin" pitchFamily="2" charset="0"/>
              </a:rPr>
              <a:t> , </a:t>
            </a:r>
            <a:r>
              <a:rPr lang="en-US" altLang="en-US">
                <a:cs typeface="Nazanin" pitchFamily="2" charset="0"/>
              </a:rPr>
              <a:t>x1</a:t>
            </a:r>
          </a:p>
        </p:txBody>
      </p:sp>
      <p:sp>
        <p:nvSpPr>
          <p:cNvPr id="41988" name="Line 6"/>
          <p:cNvSpPr>
            <a:spLocks noChangeShapeType="1"/>
          </p:cNvSpPr>
          <p:nvPr/>
        </p:nvSpPr>
        <p:spPr bwMode="auto">
          <a:xfrm>
            <a:off x="4284663" y="45085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9" name="Rectangle 7"/>
          <p:cNvSpPr>
            <a:spLocks noChangeArrowheads="1"/>
          </p:cNvSpPr>
          <p:nvPr/>
        </p:nvSpPr>
        <p:spPr bwMode="auto">
          <a:xfrm>
            <a:off x="4067175" y="260350"/>
            <a:ext cx="1131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000" b="1"/>
              <a:t>خلاصه مدل</a:t>
            </a:r>
            <a:endParaRPr lang="en-US" alt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a-IR" altLang="en-US" sz="2800" b="1">
                <a:cs typeface="Nazanin" pitchFamily="2" charset="0"/>
              </a:rPr>
              <a:t>اهداف</a:t>
            </a:r>
            <a:r>
              <a:rPr lang="fa-IR" altLang="en-US" sz="2400">
                <a:cs typeface="Nazanin" pitchFamily="2" charset="0"/>
              </a:rPr>
              <a:t> </a:t>
            </a:r>
            <a:endParaRPr lang="en-US" altLang="en-US" sz="2400">
              <a:cs typeface="Nazanin" pitchFamily="2" charset="0"/>
            </a:endParaRPr>
          </a:p>
        </p:txBody>
      </p:sp>
      <p:sp>
        <p:nvSpPr>
          <p:cNvPr id="6147" name="Rectangle 3"/>
          <p:cNvSpPr>
            <a:spLocks noGrp="1" noChangeArrowheads="1"/>
          </p:cNvSpPr>
          <p:nvPr>
            <p:ph type="body" idx="1"/>
          </p:nvPr>
        </p:nvSpPr>
        <p:spPr/>
        <p:txBody>
          <a:bodyPr/>
          <a:lstStyle/>
          <a:p>
            <a:pPr eaLnBrk="1" hangingPunct="1">
              <a:buFontTx/>
              <a:buNone/>
            </a:pPr>
            <a:r>
              <a:rPr lang="en-GB" altLang="en-US" sz="6000">
                <a:cs typeface="Nazanin" pitchFamily="2" charset="0"/>
              </a:rPr>
              <a:t> </a:t>
            </a:r>
            <a:r>
              <a:rPr lang="fa-IR" altLang="en-US" sz="6000">
                <a:cs typeface="Nazanin" pitchFamily="2" charset="0"/>
              </a:rPr>
              <a:t>        </a:t>
            </a:r>
          </a:p>
          <a:p>
            <a:pPr eaLnBrk="1" hangingPunct="1">
              <a:buFontTx/>
              <a:buNone/>
            </a:pPr>
            <a:endParaRPr lang="fa-IR" altLang="en-US">
              <a:cs typeface="Nazanin" pitchFamily="2" charset="0"/>
            </a:endParaRPr>
          </a:p>
          <a:p>
            <a:pPr eaLnBrk="1" hangingPunct="1"/>
            <a:r>
              <a:rPr lang="fa-IR" altLang="en-US">
                <a:cs typeface="Nazanin" pitchFamily="2" charset="0"/>
              </a:rPr>
              <a:t>1-آشنايي با تعريف تاريخچه تحقيق در عمليات         </a:t>
            </a:r>
            <a:r>
              <a:rPr lang="en-GB" altLang="en-US">
                <a:cs typeface="Nazanin" pitchFamily="2" charset="0"/>
              </a:rPr>
              <a:t>  </a:t>
            </a:r>
            <a:endParaRPr lang="fa-IR" altLang="en-US">
              <a:cs typeface="Nazanin" pitchFamily="2" charset="0"/>
            </a:endParaRPr>
          </a:p>
          <a:p>
            <a:pPr eaLnBrk="1" hangingPunct="1"/>
            <a:r>
              <a:rPr lang="fa-IR" altLang="en-US">
                <a:cs typeface="Nazanin" pitchFamily="2" charset="0"/>
              </a:rPr>
              <a:t>2-آشنايي با ويژگيها فرايند تحقيق در عمليات           </a:t>
            </a:r>
          </a:p>
          <a:p>
            <a:pPr eaLnBrk="1" hangingPunct="1"/>
            <a:r>
              <a:rPr lang="fa-IR" altLang="en-US">
                <a:cs typeface="Nazanin" pitchFamily="2" charset="0"/>
              </a:rPr>
              <a:t>3-آشنايي با رويكرد تحقيق در عمليات براي حل تمرين</a:t>
            </a:r>
            <a:endParaRPr lang="en-US" altLang="en-US">
              <a:cs typeface="Nazanin" pitchFamily="2"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43010" name="Rectangle 5"/>
          <p:cNvSpPr>
            <a:spLocks noGrp="1" noChangeArrowheads="1"/>
          </p:cNvSpPr>
          <p:nvPr>
            <p:ph idx="4294967295"/>
          </p:nvPr>
        </p:nvSpPr>
        <p:spPr>
          <a:xfrm>
            <a:off x="0" y="1600200"/>
            <a:ext cx="8229600" cy="4525963"/>
          </a:xfrm>
        </p:spPr>
        <p:txBody>
          <a:bodyPr/>
          <a:lstStyle/>
          <a:p>
            <a:pPr eaLnBrk="1" hangingPunct="1">
              <a:buFontTx/>
              <a:buNone/>
            </a:pPr>
            <a:r>
              <a:rPr lang="en-GB" altLang="en-US" sz="7200" i="1"/>
              <a:t>      </a:t>
            </a:r>
            <a:endParaRPr lang="en-US" altLang="en-US" sz="7200" i="1"/>
          </a:p>
        </p:txBody>
      </p:sp>
      <p:sp>
        <p:nvSpPr>
          <p:cNvPr id="43011" name="Rectangle 3"/>
          <p:cNvSpPr>
            <a:spLocks noGrp="1" noChangeArrowheads="1"/>
          </p:cNvSpPr>
          <p:nvPr>
            <p:ph type="body" idx="4294967295"/>
          </p:nvPr>
        </p:nvSpPr>
        <p:spPr>
          <a:xfrm>
            <a:off x="0" y="1600200"/>
            <a:ext cx="8229600" cy="4525963"/>
          </a:xfrm>
        </p:spPr>
        <p:txBody>
          <a:bodyPr/>
          <a:lstStyle/>
          <a:p>
            <a:pPr algn="r" rtl="1" eaLnBrk="1" hangingPunct="1">
              <a:buFontTx/>
              <a:buNone/>
            </a:pPr>
            <a:endParaRPr lang="en-US" altLang="en-US" sz="3600" b="1">
              <a:cs typeface="Nazanin" pitchFamily="2" charset="0"/>
            </a:endParaRPr>
          </a:p>
          <a:p>
            <a:pPr algn="r" rtl="1" eaLnBrk="1" hangingPunct="1">
              <a:buFontTx/>
              <a:buNone/>
            </a:pPr>
            <a:endParaRPr lang="en-US" altLang="en-US" sz="3600" b="1">
              <a:cs typeface="Nazanin" pitchFamily="2" charset="0"/>
            </a:endParaRPr>
          </a:p>
        </p:txBody>
      </p:sp>
      <p:sp>
        <p:nvSpPr>
          <p:cNvPr id="43012" name="Rectangle 9"/>
          <p:cNvSpPr>
            <a:spLocks noChangeArrowheads="1"/>
          </p:cNvSpPr>
          <p:nvPr/>
        </p:nvSpPr>
        <p:spPr bwMode="auto">
          <a:xfrm>
            <a:off x="2916238" y="3284538"/>
            <a:ext cx="35893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4400"/>
              <a:t>برنامه ريزي خطي</a:t>
            </a:r>
            <a:endParaRPr lang="en-US" altLang="en-US" sz="4400"/>
          </a:p>
        </p:txBody>
      </p:sp>
      <p:sp>
        <p:nvSpPr>
          <p:cNvPr id="43013" name="Rectangle 10"/>
          <p:cNvSpPr>
            <a:spLocks noChangeArrowheads="1"/>
          </p:cNvSpPr>
          <p:nvPr/>
        </p:nvSpPr>
        <p:spPr bwMode="auto">
          <a:xfrm>
            <a:off x="3851275" y="4365625"/>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rtl="1" eaLnBrk="1" hangingPunct="1">
              <a:spcBef>
                <a:spcPct val="20000"/>
              </a:spcBef>
            </a:pPr>
            <a:r>
              <a:rPr lang="fa-IR" altLang="en-US" sz="2400" b="1" u="sng"/>
              <a:t>روش هندسي</a:t>
            </a:r>
            <a:endParaRPr lang="en-US" altLang="en-US" sz="2400" b="1" u="sng"/>
          </a:p>
        </p:txBody>
      </p:sp>
      <p:sp>
        <p:nvSpPr>
          <p:cNvPr id="43014" name="Rectangle 11"/>
          <p:cNvSpPr>
            <a:spLocks noChangeArrowheads="1"/>
          </p:cNvSpPr>
          <p:nvPr/>
        </p:nvSpPr>
        <p:spPr bwMode="auto">
          <a:xfrm>
            <a:off x="2771775" y="1484313"/>
            <a:ext cx="37592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8800" i="1">
                <a:solidFill>
                  <a:schemeClr val="tx2"/>
                </a:solidFill>
              </a:rPr>
              <a:t>فصل سوم</a:t>
            </a:r>
            <a:endParaRPr lang="en-US" altLang="en-US" sz="8800" i="1">
              <a:solidFill>
                <a:schemeClr val="tx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fa-IR" altLang="en-US" sz="2800" b="1">
                <a:cs typeface="Nazanin" pitchFamily="2" charset="0"/>
              </a:rPr>
              <a:t>اهداف فصل</a:t>
            </a:r>
            <a:br>
              <a:rPr lang="fa-IR" altLang="en-US" sz="4800" b="1">
                <a:cs typeface="Nazanin" pitchFamily="2" charset="0"/>
              </a:rPr>
            </a:br>
            <a:endParaRPr lang="en-US" altLang="en-US" sz="4800" b="1">
              <a:cs typeface="Nazanin" pitchFamily="2" charset="0"/>
            </a:endParaRPr>
          </a:p>
        </p:txBody>
      </p:sp>
      <p:sp>
        <p:nvSpPr>
          <p:cNvPr id="44035" name="Rectangle 3"/>
          <p:cNvSpPr>
            <a:spLocks noGrp="1" noChangeArrowheads="1"/>
          </p:cNvSpPr>
          <p:nvPr>
            <p:ph type="body" idx="1"/>
          </p:nvPr>
        </p:nvSpPr>
        <p:spPr/>
        <p:txBody>
          <a:bodyPr/>
          <a:lstStyle/>
          <a:p>
            <a:pPr algn="r" rtl="1" eaLnBrk="1" hangingPunct="1">
              <a:buFontTx/>
              <a:buNone/>
            </a:pPr>
            <a:endParaRPr lang="fa-IR" altLang="en-US" sz="4000" b="1">
              <a:cs typeface="Nazanin" pitchFamily="2" charset="0"/>
            </a:endParaRPr>
          </a:p>
          <a:p>
            <a:pPr algn="r" rtl="1" eaLnBrk="1" hangingPunct="1">
              <a:buFontTx/>
              <a:buNone/>
            </a:pPr>
            <a:r>
              <a:rPr lang="en-US" altLang="en-US" i="1">
                <a:cs typeface="Nazanin" pitchFamily="2" charset="0"/>
              </a:rPr>
              <a:t>   </a:t>
            </a:r>
            <a:r>
              <a:rPr lang="fa-IR" altLang="en-US" i="1">
                <a:cs typeface="Nazanin" pitchFamily="2" charset="0"/>
              </a:rPr>
              <a:t>آشنائي با مفروضات برنامه ريزي خطي</a:t>
            </a:r>
            <a:endParaRPr lang="en-US" altLang="en-US" i="1">
              <a:cs typeface="Nazanin" pitchFamily="2" charset="0"/>
            </a:endParaRPr>
          </a:p>
          <a:p>
            <a:pPr algn="r" rtl="1" eaLnBrk="1" hangingPunct="1"/>
            <a:endParaRPr lang="fa-IR" altLang="en-US" i="1">
              <a:cs typeface="Nazanin" pitchFamily="2" charset="0"/>
            </a:endParaRPr>
          </a:p>
          <a:p>
            <a:pPr algn="r" rtl="1" eaLnBrk="1" hangingPunct="1">
              <a:buFontTx/>
              <a:buNone/>
            </a:pPr>
            <a:r>
              <a:rPr lang="en-US" altLang="en-US" i="1">
                <a:cs typeface="Nazanin" pitchFamily="2" charset="0"/>
              </a:rPr>
              <a:t>   </a:t>
            </a:r>
            <a:r>
              <a:rPr lang="fa-IR" altLang="en-US" i="1">
                <a:cs typeface="Nazanin" pitchFamily="2" charset="0"/>
              </a:rPr>
              <a:t>آشنائي با شيوه حل ترسيمي مسائل دو متغيره</a:t>
            </a:r>
            <a:endParaRPr lang="en-US" altLang="en-US" i="1">
              <a:cs typeface="Nazanin" pitchFamily="2" charset="0"/>
            </a:endParaRPr>
          </a:p>
          <a:p>
            <a:pPr algn="r" rtl="1" eaLnBrk="1" hangingPunct="1">
              <a:buFontTx/>
              <a:buNone/>
            </a:pPr>
            <a:endParaRPr lang="fa-IR" altLang="en-US" i="1">
              <a:cs typeface="Nazanin" pitchFamily="2" charset="0"/>
            </a:endParaRPr>
          </a:p>
          <a:p>
            <a:pPr algn="r" rtl="1" eaLnBrk="1" hangingPunct="1">
              <a:buFontTx/>
              <a:buNone/>
            </a:pPr>
            <a:r>
              <a:rPr lang="en-US" altLang="en-US" i="1">
                <a:cs typeface="Nazanin" pitchFamily="2" charset="0"/>
              </a:rPr>
              <a:t>   </a:t>
            </a:r>
            <a:r>
              <a:rPr lang="fa-IR" altLang="en-US" i="1">
                <a:cs typeface="Nazanin" pitchFamily="2" charset="0"/>
              </a:rPr>
              <a:t>تشخيص موارد خاص برنامه ريزي خطي</a:t>
            </a:r>
            <a:r>
              <a:rPr lang="fa-IR" altLang="en-US">
                <a:cs typeface="Nazanin" pitchFamily="2" charset="0"/>
              </a:rPr>
              <a:t>	</a:t>
            </a:r>
            <a:endParaRPr lang="en-US" altLang="en-US">
              <a:cs typeface="Nazanin" pitchFamily="2"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z="2400" b="1">
                <a:cs typeface="Nazanin" pitchFamily="2" charset="0"/>
              </a:rPr>
              <a:t> </a:t>
            </a:r>
          </a:p>
        </p:txBody>
      </p:sp>
      <p:sp>
        <p:nvSpPr>
          <p:cNvPr id="45059" name="Rectangle 3"/>
          <p:cNvSpPr>
            <a:spLocks noGrp="1" noChangeArrowheads="1"/>
          </p:cNvSpPr>
          <p:nvPr>
            <p:ph type="body" idx="1"/>
          </p:nvPr>
        </p:nvSpPr>
        <p:spPr/>
        <p:txBody>
          <a:bodyPr/>
          <a:lstStyle/>
          <a:p>
            <a:pPr eaLnBrk="1" hangingPunct="1">
              <a:buFontTx/>
              <a:buNone/>
            </a:pPr>
            <a:r>
              <a:rPr lang="fa-IR" altLang="en-US">
                <a:cs typeface="Nazanin" pitchFamily="2" charset="0"/>
              </a:rPr>
              <a:t> </a:t>
            </a:r>
            <a:r>
              <a:rPr lang="en-US" altLang="en-US" b="1">
                <a:cs typeface="Nazanin" pitchFamily="2" charset="0"/>
              </a:rPr>
              <a:t> </a:t>
            </a:r>
            <a:r>
              <a:rPr lang="fa-IR" altLang="en-US">
                <a:cs typeface="Nazanin" pitchFamily="2" charset="0"/>
              </a:rPr>
              <a:t>                                   </a:t>
            </a:r>
          </a:p>
          <a:p>
            <a:pPr eaLnBrk="1" hangingPunct="1">
              <a:buFontTx/>
              <a:buNone/>
            </a:pPr>
            <a:r>
              <a:rPr lang="fa-IR" altLang="en-US" i="1">
                <a:cs typeface="Nazanin" pitchFamily="2" charset="0"/>
              </a:rPr>
              <a:t>1-حداكثر سازي سود           </a:t>
            </a:r>
            <a:r>
              <a:rPr lang="en-US" altLang="en-US" i="1">
                <a:cs typeface="Nazanin" pitchFamily="2" charset="0"/>
              </a:rPr>
              <a:t>   </a:t>
            </a:r>
            <a:endParaRPr lang="fa-IR" altLang="en-US" i="1">
              <a:cs typeface="Nazanin" pitchFamily="2" charset="0"/>
            </a:endParaRPr>
          </a:p>
          <a:p>
            <a:pPr eaLnBrk="1" hangingPunct="1">
              <a:buFontTx/>
              <a:buNone/>
            </a:pPr>
            <a:r>
              <a:rPr lang="fa-IR" altLang="en-US" i="1">
                <a:cs typeface="Nazanin" pitchFamily="2" charset="0"/>
              </a:rPr>
              <a:t>2-حداقل سازي هزينه</a:t>
            </a:r>
            <a:r>
              <a:rPr lang="fa-IR" altLang="en-US">
                <a:cs typeface="Nazanin" pitchFamily="2" charset="0"/>
              </a:rPr>
              <a:t>           </a:t>
            </a:r>
            <a:endParaRPr lang="en-US" altLang="en-US">
              <a:cs typeface="Nazanin" pitchFamily="2" charset="0"/>
            </a:endParaRPr>
          </a:p>
        </p:txBody>
      </p:sp>
      <p:sp>
        <p:nvSpPr>
          <p:cNvPr id="45060" name="Rectangle 5"/>
          <p:cNvSpPr>
            <a:spLocks noChangeArrowheads="1"/>
          </p:cNvSpPr>
          <p:nvPr/>
        </p:nvSpPr>
        <p:spPr bwMode="auto">
          <a:xfrm>
            <a:off x="3276600" y="161925"/>
            <a:ext cx="340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هدف اساسي در هر سازمان</a:t>
            </a:r>
            <a:endParaRPr lang="en-US" altLang="en-US" sz="28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rtl="1" eaLnBrk="1" hangingPunct="1"/>
            <a:r>
              <a:rPr lang="fa-IR" altLang="en-US" sz="2400" b="1">
                <a:cs typeface="Nazanin" pitchFamily="2" charset="0"/>
              </a:rPr>
              <a:t> </a:t>
            </a:r>
            <a:endParaRPr lang="en-US" altLang="en-US" sz="2400" b="1">
              <a:cs typeface="Nazanin" pitchFamily="2" charset="0"/>
            </a:endParaRPr>
          </a:p>
        </p:txBody>
      </p:sp>
      <p:sp>
        <p:nvSpPr>
          <p:cNvPr id="46083" name="Rectangle 4"/>
          <p:cNvSpPr>
            <a:spLocks noGrp="1" noChangeArrowheads="1"/>
          </p:cNvSpPr>
          <p:nvPr>
            <p:ph idx="1"/>
          </p:nvPr>
        </p:nvSpPr>
        <p:spPr/>
        <p:txBody>
          <a:bodyPr/>
          <a:lstStyle/>
          <a:p>
            <a:pPr eaLnBrk="1" hangingPunct="1"/>
            <a:r>
              <a:rPr lang="fa-IR" altLang="en-US" b="1"/>
              <a:t>                          </a:t>
            </a:r>
            <a:endParaRPr lang="en-US" altLang="en-US" b="1"/>
          </a:p>
        </p:txBody>
      </p:sp>
      <p:sp>
        <p:nvSpPr>
          <p:cNvPr id="46084" name="Rectangle 3"/>
          <p:cNvSpPr>
            <a:spLocks noGrp="1" noChangeArrowheads="1"/>
          </p:cNvSpPr>
          <p:nvPr>
            <p:ph type="body" idx="4294967295"/>
          </p:nvPr>
        </p:nvSpPr>
        <p:spPr>
          <a:xfrm>
            <a:off x="539750" y="1557338"/>
            <a:ext cx="8229600" cy="4525962"/>
          </a:xfrm>
        </p:spPr>
        <p:txBody>
          <a:bodyPr/>
          <a:lstStyle/>
          <a:p>
            <a:pPr algn="ctr" rtl="1" eaLnBrk="1" hangingPunct="1">
              <a:buFontTx/>
              <a:buNone/>
            </a:pPr>
            <a:r>
              <a:rPr lang="fa-IR" altLang="en-US" sz="4000">
                <a:cs typeface="Nazanin" pitchFamily="2" charset="0"/>
              </a:rPr>
              <a:t> </a:t>
            </a:r>
          </a:p>
          <a:p>
            <a:pPr algn="ctr" rtl="1" eaLnBrk="1" hangingPunct="1">
              <a:buFontTx/>
              <a:buNone/>
            </a:pPr>
            <a:r>
              <a:rPr lang="fa-IR" altLang="en-US" sz="4000" i="1">
                <a:cs typeface="Nazanin" pitchFamily="2" charset="0"/>
              </a:rPr>
              <a:t>1-</a:t>
            </a:r>
            <a:r>
              <a:rPr lang="en-US" altLang="en-US" sz="4000" i="1">
                <a:cs typeface="Nazanin" pitchFamily="2" charset="0"/>
              </a:rPr>
              <a:t> </a:t>
            </a:r>
            <a:r>
              <a:rPr lang="fa-IR" altLang="en-US" sz="4000" i="1">
                <a:cs typeface="Nazanin" pitchFamily="2" charset="0"/>
              </a:rPr>
              <a:t>فرض تناسب</a:t>
            </a:r>
            <a:endParaRPr lang="en-US" altLang="en-US" sz="4000" i="1">
              <a:cs typeface="Nazanin" pitchFamily="2" charset="0"/>
            </a:endParaRPr>
          </a:p>
          <a:p>
            <a:pPr algn="ctr" rtl="1" eaLnBrk="1" hangingPunct="1">
              <a:buFontTx/>
              <a:buNone/>
            </a:pPr>
            <a:r>
              <a:rPr lang="fa-IR" altLang="en-US" sz="4000" i="1">
                <a:cs typeface="Nazanin" pitchFamily="2" charset="0"/>
              </a:rPr>
              <a:t>    2-</a:t>
            </a:r>
            <a:r>
              <a:rPr lang="en-US" altLang="en-US" sz="4000" i="1">
                <a:cs typeface="Nazanin" pitchFamily="2" charset="0"/>
              </a:rPr>
              <a:t> </a:t>
            </a:r>
            <a:r>
              <a:rPr lang="fa-IR" altLang="en-US" sz="4000" i="1">
                <a:cs typeface="Nazanin" pitchFamily="2" charset="0"/>
              </a:rPr>
              <a:t>فرض جمع پذيري</a:t>
            </a:r>
          </a:p>
          <a:p>
            <a:pPr algn="ctr" rtl="1" eaLnBrk="1" hangingPunct="1">
              <a:buFontTx/>
              <a:buNone/>
            </a:pPr>
            <a:r>
              <a:rPr lang="fa-IR" altLang="en-US" sz="4000" i="1">
                <a:cs typeface="Nazanin" pitchFamily="2" charset="0"/>
              </a:rPr>
              <a:t>     3-</a:t>
            </a:r>
            <a:r>
              <a:rPr lang="en-US" altLang="en-US" sz="4000" i="1">
                <a:cs typeface="Nazanin" pitchFamily="2" charset="0"/>
              </a:rPr>
              <a:t> </a:t>
            </a:r>
            <a:r>
              <a:rPr lang="fa-IR" altLang="en-US" sz="4000" i="1">
                <a:cs typeface="Nazanin" pitchFamily="2" charset="0"/>
              </a:rPr>
              <a:t>فرض بخش پذيري</a:t>
            </a:r>
            <a:endParaRPr lang="en-US" altLang="en-US" sz="4000" i="1">
              <a:cs typeface="Nazanin" pitchFamily="2" charset="0"/>
            </a:endParaRPr>
          </a:p>
          <a:p>
            <a:pPr algn="ctr" rtl="1" eaLnBrk="1" hangingPunct="1">
              <a:buFontTx/>
              <a:buNone/>
            </a:pPr>
            <a:r>
              <a:rPr lang="en-US" altLang="en-US" sz="4000" i="1">
                <a:cs typeface="Nazanin" pitchFamily="2" charset="0"/>
              </a:rPr>
              <a:t>     </a:t>
            </a:r>
            <a:r>
              <a:rPr lang="fa-IR" altLang="en-US" sz="4000" i="1">
                <a:cs typeface="Nazanin" pitchFamily="2" charset="0"/>
              </a:rPr>
              <a:t>4-</a:t>
            </a:r>
            <a:r>
              <a:rPr lang="en-US" altLang="en-US" sz="4000" i="1">
                <a:cs typeface="Nazanin" pitchFamily="2" charset="0"/>
              </a:rPr>
              <a:t> </a:t>
            </a:r>
            <a:r>
              <a:rPr lang="fa-IR" altLang="en-US" sz="4000" i="1">
                <a:cs typeface="Nazanin" pitchFamily="2" charset="0"/>
              </a:rPr>
              <a:t>فرض معين بودن</a:t>
            </a:r>
            <a:r>
              <a:rPr lang="en-US" altLang="en-US" sz="4000">
                <a:cs typeface="Nazanin" pitchFamily="2" charset="0"/>
              </a:rPr>
              <a:t> </a:t>
            </a:r>
          </a:p>
        </p:txBody>
      </p:sp>
      <p:sp>
        <p:nvSpPr>
          <p:cNvPr id="46085" name="Rectangle 5"/>
          <p:cNvSpPr>
            <a:spLocks noChangeArrowheads="1"/>
          </p:cNvSpPr>
          <p:nvPr/>
        </p:nvSpPr>
        <p:spPr bwMode="auto">
          <a:xfrm>
            <a:off x="3132138" y="234950"/>
            <a:ext cx="3582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مفروضات برنامه ريزي خطي</a:t>
            </a:r>
            <a:endParaRPr lang="en-US" altLang="en-US" sz="28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rtl="1" eaLnBrk="1" hangingPunct="1"/>
            <a:r>
              <a:rPr lang="fa-IR" altLang="en-US" sz="2400" b="1">
                <a:cs typeface="Nazanin" pitchFamily="2" charset="0"/>
              </a:rPr>
              <a:t> </a:t>
            </a:r>
            <a:r>
              <a:rPr lang="en-US" altLang="en-US">
                <a:cs typeface="Nazanin" pitchFamily="2" charset="0"/>
              </a:rPr>
              <a:t> 	</a:t>
            </a:r>
            <a:r>
              <a:rPr lang="fa-IR" altLang="en-US">
                <a:cs typeface="Nazanin" pitchFamily="2" charset="0"/>
              </a:rPr>
              <a:t> </a:t>
            </a:r>
            <a:r>
              <a:rPr lang="fa-IR" altLang="en-US" sz="2800" b="1">
                <a:cs typeface="Nazanin" pitchFamily="2" charset="0"/>
              </a:rPr>
              <a:t>فرض تنا سب</a:t>
            </a:r>
            <a:br>
              <a:rPr lang="en-US" altLang="en-US" b="1">
                <a:cs typeface="Nazanin" pitchFamily="2" charset="0"/>
              </a:rPr>
            </a:br>
            <a:r>
              <a:rPr lang="en-US" altLang="en-US">
                <a:cs typeface="Nazanin" pitchFamily="2" charset="0"/>
              </a:rPr>
              <a:t> </a:t>
            </a:r>
          </a:p>
        </p:txBody>
      </p:sp>
      <p:sp>
        <p:nvSpPr>
          <p:cNvPr id="47107" name="Rectangle 3"/>
          <p:cNvSpPr>
            <a:spLocks noGrp="1" noChangeArrowheads="1"/>
          </p:cNvSpPr>
          <p:nvPr>
            <p:ph type="body" idx="1"/>
          </p:nvPr>
        </p:nvSpPr>
        <p:spPr>
          <a:xfrm>
            <a:off x="468313" y="1628775"/>
            <a:ext cx="8229600" cy="4525963"/>
          </a:xfrm>
        </p:spPr>
        <p:txBody>
          <a:bodyPr/>
          <a:lstStyle/>
          <a:p>
            <a:pPr algn="r" rtl="1" eaLnBrk="1" hangingPunct="1">
              <a:buFontTx/>
              <a:buNone/>
            </a:pPr>
            <a:r>
              <a:rPr lang="fa-IR" altLang="en-US" sz="3600" b="1">
                <a:cs typeface="Nazanin" pitchFamily="2" charset="0"/>
              </a:rPr>
              <a:t> </a:t>
            </a:r>
            <a:endParaRPr lang="fa-IR" altLang="en-US">
              <a:cs typeface="Nazanin" pitchFamily="2" charset="0"/>
            </a:endParaRPr>
          </a:p>
          <a:p>
            <a:pPr algn="r" rtl="1" eaLnBrk="1" hangingPunct="1">
              <a:buFontTx/>
              <a:buNone/>
            </a:pPr>
            <a:r>
              <a:rPr lang="fa-IR" altLang="en-US">
                <a:cs typeface="Nazanin" pitchFamily="2" charset="0"/>
              </a:rPr>
              <a:t> - هر فعاليت به تنهايي و مستقل از ساير فعاليت ها عمل مي کند.</a:t>
            </a:r>
          </a:p>
          <a:p>
            <a:pPr algn="r" rtl="1" eaLnBrk="1" hangingPunct="1">
              <a:buFontTx/>
              <a:buNone/>
            </a:pPr>
            <a:r>
              <a:rPr lang="fa-IR" altLang="en-US">
                <a:cs typeface="Nazanin" pitchFamily="2" charset="0"/>
              </a:rPr>
              <a:t> - آهنگ تغيير يا شيب رابطه تابعي ثابت است.</a:t>
            </a:r>
          </a:p>
          <a:p>
            <a:pPr algn="r" rtl="1" eaLnBrk="1" hangingPunct="1">
              <a:buFontTx/>
              <a:buNone/>
            </a:pPr>
            <a:r>
              <a:rPr lang="fa-IR" altLang="en-US">
                <a:cs typeface="Nazanin" pitchFamily="2" charset="0"/>
              </a:rPr>
              <a:t> پس:</a:t>
            </a:r>
            <a:r>
              <a:rPr lang="en-US" altLang="en-US">
                <a:cs typeface="Nazanin" pitchFamily="2" charset="0"/>
              </a:rPr>
              <a:t> </a:t>
            </a:r>
            <a:r>
              <a:rPr lang="fa-IR" altLang="en-US">
                <a:cs typeface="Nazanin" pitchFamily="2" charset="0"/>
              </a:rPr>
              <a:t>اگر متغير تصميم برابر مقداري تغيير کند، </a:t>
            </a:r>
            <a:r>
              <a:rPr lang="fa-IR" altLang="en-US" sz="3600">
                <a:cs typeface="Nazanin" pitchFamily="2" charset="0"/>
              </a:rPr>
              <a:t>مقدار تابع</a:t>
            </a:r>
            <a:r>
              <a:rPr lang="fa-IR" altLang="en-US">
                <a:cs typeface="Nazanin" pitchFamily="2" charset="0"/>
              </a:rPr>
              <a:t> </a:t>
            </a:r>
            <a:endParaRPr lang="en-US" altLang="en-US">
              <a:cs typeface="Nazanin" pitchFamily="2" charset="0"/>
            </a:endParaRPr>
          </a:p>
          <a:p>
            <a:pPr algn="r" rtl="1" eaLnBrk="1" hangingPunct="1">
              <a:buFontTx/>
              <a:buNone/>
            </a:pPr>
            <a:r>
              <a:rPr lang="fa-IR" altLang="en-US">
                <a:cs typeface="Nazanin" pitchFamily="2" charset="0"/>
              </a:rPr>
              <a:t>   نيز دقيقا به همان نسبت تغييرمي کند</a:t>
            </a:r>
            <a:r>
              <a:rPr lang="en-US" altLang="en-US">
                <a:cs typeface="Nazanin" pitchFamily="2"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z="4000">
                <a:cs typeface="Nazanin" pitchFamily="2" charset="0"/>
              </a:rPr>
              <a:t>	</a:t>
            </a:r>
            <a:r>
              <a:rPr lang="fa-IR" altLang="en-US" sz="4000">
                <a:cs typeface="Nazanin" pitchFamily="2" charset="0"/>
              </a:rPr>
              <a:t> </a:t>
            </a:r>
            <a:r>
              <a:rPr lang="en-US" altLang="en-US" sz="4000">
                <a:cs typeface="Nazanin" pitchFamily="2" charset="0"/>
              </a:rPr>
              <a:t> </a:t>
            </a:r>
            <a:r>
              <a:rPr lang="fa-IR" altLang="en-US" sz="2800" b="1">
                <a:cs typeface="Nazanin" pitchFamily="2" charset="0"/>
              </a:rPr>
              <a:t>فرض جمع پذيري</a:t>
            </a:r>
            <a:r>
              <a:rPr lang="fa-IR" altLang="en-US" sz="4000">
                <a:cs typeface="Nazanin" pitchFamily="2" charset="0"/>
              </a:rPr>
              <a:t> </a:t>
            </a:r>
            <a:br>
              <a:rPr lang="fa-IR" altLang="en-US" sz="4000">
                <a:cs typeface="Nazanin" pitchFamily="2" charset="0"/>
              </a:rPr>
            </a:br>
            <a:r>
              <a:rPr lang="fa-IR" altLang="en-US" sz="4000">
                <a:cs typeface="Nazanin" pitchFamily="2" charset="0"/>
              </a:rPr>
              <a:t> </a:t>
            </a:r>
            <a:endParaRPr lang="en-US" altLang="en-US" sz="4000">
              <a:cs typeface="Nazanin" pitchFamily="2" charset="0"/>
            </a:endParaRPr>
          </a:p>
        </p:txBody>
      </p:sp>
      <p:sp>
        <p:nvSpPr>
          <p:cNvPr id="48131" name="Rectangle 3"/>
          <p:cNvSpPr>
            <a:spLocks noGrp="1" noChangeArrowheads="1"/>
          </p:cNvSpPr>
          <p:nvPr>
            <p:ph type="body" idx="1"/>
          </p:nvPr>
        </p:nvSpPr>
        <p:spPr/>
        <p:txBody>
          <a:bodyPr/>
          <a:lstStyle/>
          <a:p>
            <a:pPr algn="r" rtl="1" eaLnBrk="1" hangingPunct="1">
              <a:buFontTx/>
              <a:buNone/>
            </a:pPr>
            <a:r>
              <a:rPr lang="fa-IR" altLang="en-US" b="1">
                <a:cs typeface="Nazanin" pitchFamily="2" charset="0"/>
              </a:rPr>
              <a:t> </a:t>
            </a:r>
            <a:r>
              <a:rPr lang="fa-IR" altLang="en-US">
                <a:cs typeface="Nazanin" pitchFamily="2" charset="0"/>
              </a:rPr>
              <a:t> </a:t>
            </a:r>
          </a:p>
          <a:p>
            <a:pPr algn="ctr" rtl="1" eaLnBrk="1" hangingPunct="1">
              <a:buFontTx/>
              <a:buNone/>
            </a:pPr>
            <a:r>
              <a:rPr lang="fa-IR" altLang="en-US" i="1">
                <a:cs typeface="Nazanin" pitchFamily="2" charset="0"/>
              </a:rPr>
              <a:t>روابط رياضي بين متغير ها در مدل به صورت جمع جبري</a:t>
            </a:r>
            <a:endParaRPr lang="en-US" altLang="en-US" i="1">
              <a:cs typeface="Nazanin" pitchFamily="2" charset="0"/>
            </a:endParaRPr>
          </a:p>
          <a:p>
            <a:pPr algn="ctr" rtl="1" eaLnBrk="1" hangingPunct="1">
              <a:buFontTx/>
              <a:buNone/>
            </a:pPr>
            <a:r>
              <a:rPr lang="fa-IR" altLang="en-US" i="1">
                <a:cs typeface="Nazanin" pitchFamily="2" charset="0"/>
              </a:rPr>
              <a:t> بيان مي شوند.در مدل برنامه ريزي خطي،هيچگاه</a:t>
            </a:r>
            <a:endParaRPr lang="en-US" altLang="en-US" i="1">
              <a:cs typeface="Nazanin" pitchFamily="2" charset="0"/>
            </a:endParaRPr>
          </a:p>
          <a:p>
            <a:pPr algn="ctr" rtl="1" eaLnBrk="1" hangingPunct="1">
              <a:buFontTx/>
              <a:buNone/>
            </a:pPr>
            <a:r>
              <a:rPr lang="fa-IR" altLang="en-US" i="1">
                <a:cs typeface="Nazanin" pitchFamily="2" charset="0"/>
              </a:rPr>
              <a:t> حاصلضرب دو متغير ديده نمي شود</a:t>
            </a:r>
            <a:r>
              <a:rPr lang="en-US" altLang="en-US" i="1">
                <a:cs typeface="Nazanin" pitchFamily="2" charset="0"/>
              </a:rPr>
              <a:t>.</a:t>
            </a:r>
            <a:r>
              <a:rPr lang="en-US" altLang="en-US">
                <a:cs typeface="Nazanin" pitchFamily="2"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rtl="1" eaLnBrk="1" hangingPunct="1"/>
            <a:r>
              <a:rPr lang="fa-IR" altLang="en-US" sz="2400" b="1">
                <a:cs typeface="Nazanin" pitchFamily="2" charset="0"/>
              </a:rPr>
              <a:t> </a:t>
            </a:r>
            <a:r>
              <a:rPr lang="fa-IR" altLang="en-US">
                <a:cs typeface="Nazanin" pitchFamily="2" charset="0"/>
              </a:rPr>
              <a:t> </a:t>
            </a:r>
            <a:endParaRPr lang="en-US" altLang="en-US">
              <a:cs typeface="Nazanin" pitchFamily="2" charset="0"/>
            </a:endParaRPr>
          </a:p>
        </p:txBody>
      </p:sp>
      <p:sp>
        <p:nvSpPr>
          <p:cNvPr id="49155" name="Rectangle 3"/>
          <p:cNvSpPr>
            <a:spLocks noGrp="1" noChangeArrowheads="1"/>
          </p:cNvSpPr>
          <p:nvPr>
            <p:ph type="body" idx="1"/>
          </p:nvPr>
        </p:nvSpPr>
        <p:spPr/>
        <p:txBody>
          <a:bodyPr/>
          <a:lstStyle/>
          <a:p>
            <a:pPr algn="r" rtl="1" eaLnBrk="1" hangingPunct="1">
              <a:buFontTx/>
              <a:buNone/>
            </a:pPr>
            <a:r>
              <a:rPr lang="fa-IR" altLang="en-US" b="1">
                <a:cs typeface="Nazanin" pitchFamily="2" charset="0"/>
              </a:rPr>
              <a:t> </a:t>
            </a:r>
            <a:endParaRPr lang="fa-IR" altLang="en-US">
              <a:cs typeface="Nazanin" pitchFamily="2" charset="0"/>
            </a:endParaRPr>
          </a:p>
          <a:p>
            <a:pPr algn="ctr" rtl="1" eaLnBrk="1" hangingPunct="1">
              <a:buFontTx/>
              <a:buNone/>
            </a:pPr>
            <a:r>
              <a:rPr lang="fa-IR" altLang="en-US" i="1">
                <a:cs typeface="Nazanin" pitchFamily="2" charset="0"/>
              </a:rPr>
              <a:t>کليه پارامترهاي مدل عمومي برنامه ريزي خطي در افق</a:t>
            </a:r>
            <a:endParaRPr lang="en-US" altLang="en-US" i="1">
              <a:cs typeface="Nazanin" pitchFamily="2" charset="0"/>
            </a:endParaRPr>
          </a:p>
          <a:p>
            <a:pPr algn="ctr" rtl="1" eaLnBrk="1" hangingPunct="1">
              <a:buFontTx/>
              <a:buNone/>
            </a:pPr>
            <a:endParaRPr lang="en-US" altLang="en-US" i="1">
              <a:cs typeface="Nazanin" pitchFamily="2" charset="0"/>
            </a:endParaRPr>
          </a:p>
          <a:p>
            <a:pPr algn="ctr" rtl="1" eaLnBrk="1" hangingPunct="1">
              <a:buFontTx/>
              <a:buNone/>
            </a:pPr>
            <a:r>
              <a:rPr lang="fa-IR" altLang="en-US" i="1">
                <a:cs typeface="Nazanin" pitchFamily="2" charset="0"/>
              </a:rPr>
              <a:t> برنامه ريزي مقادير ثابتي هستند</a:t>
            </a:r>
            <a:r>
              <a:rPr lang="en-US" altLang="en-US" i="1">
                <a:cs typeface="Nazanin" pitchFamily="2" charset="0"/>
              </a:rPr>
              <a:t>. </a:t>
            </a:r>
          </a:p>
        </p:txBody>
      </p:sp>
      <p:sp>
        <p:nvSpPr>
          <p:cNvPr id="49156" name="Rectangle 4"/>
          <p:cNvSpPr>
            <a:spLocks noChangeArrowheads="1"/>
          </p:cNvSpPr>
          <p:nvPr/>
        </p:nvSpPr>
        <p:spPr bwMode="auto">
          <a:xfrm>
            <a:off x="4067175" y="161925"/>
            <a:ext cx="2185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rtl="1" eaLnBrk="1" hangingPunct="1">
              <a:spcBef>
                <a:spcPct val="20000"/>
              </a:spcBef>
            </a:pPr>
            <a:r>
              <a:rPr lang="fa-IR" altLang="en-US" sz="2800" b="1"/>
              <a:t>معين(قطعي)بودن</a:t>
            </a:r>
            <a:endParaRPr lang="en-US" altLang="en-US" sz="28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rtl="1" eaLnBrk="1" hangingPunct="1"/>
            <a:r>
              <a:rPr lang="fa-IR" altLang="en-US" sz="2000" b="1">
                <a:cs typeface="Nazanin" pitchFamily="2" charset="0"/>
              </a:rPr>
              <a:t> </a:t>
            </a:r>
            <a:r>
              <a:rPr lang="fa-IR" altLang="en-US" sz="4000">
                <a:cs typeface="Nazanin" pitchFamily="2" charset="0"/>
              </a:rPr>
              <a:t> </a:t>
            </a:r>
            <a:endParaRPr lang="en-US" altLang="en-US" sz="4000">
              <a:cs typeface="Nazanin" pitchFamily="2" charset="0"/>
            </a:endParaRPr>
          </a:p>
        </p:txBody>
      </p:sp>
      <p:sp>
        <p:nvSpPr>
          <p:cNvPr id="50179" name="Rectangle 3"/>
          <p:cNvSpPr>
            <a:spLocks noGrp="1" noChangeArrowheads="1"/>
          </p:cNvSpPr>
          <p:nvPr>
            <p:ph type="body" idx="1"/>
          </p:nvPr>
        </p:nvSpPr>
        <p:spPr/>
        <p:txBody>
          <a:bodyPr/>
          <a:lstStyle/>
          <a:p>
            <a:pPr algn="ctr" rtl="1" eaLnBrk="1" hangingPunct="1">
              <a:buFontTx/>
              <a:buNone/>
            </a:pPr>
            <a:endParaRPr lang="en-US" altLang="en-US" b="1">
              <a:cs typeface="Nazanin" pitchFamily="2" charset="0"/>
            </a:endParaRPr>
          </a:p>
          <a:p>
            <a:pPr algn="ctr" rtl="1" eaLnBrk="1" hangingPunct="1">
              <a:buFontTx/>
              <a:buNone/>
            </a:pPr>
            <a:r>
              <a:rPr lang="fa-IR" altLang="en-US" sz="2800" b="1">
                <a:cs typeface="Nazanin" pitchFamily="2" charset="0"/>
              </a:rPr>
              <a:t>مسائل حداکثر سازي</a:t>
            </a:r>
          </a:p>
          <a:p>
            <a:pPr algn="ctr" rtl="1" eaLnBrk="1" hangingPunct="1">
              <a:buFontTx/>
              <a:buNone/>
            </a:pPr>
            <a:r>
              <a:rPr lang="fa-IR" altLang="en-US" i="1">
                <a:cs typeface="Nazanin" pitchFamily="2" charset="0"/>
              </a:rPr>
              <a:t>   اين روش به مدل هايي محدود مي شود که حداکثر دو متغير تصميم</a:t>
            </a:r>
            <a:r>
              <a:rPr lang="en-US" altLang="en-US" i="1">
                <a:cs typeface="Nazanin" pitchFamily="2" charset="0"/>
              </a:rPr>
              <a:t> </a:t>
            </a:r>
            <a:r>
              <a:rPr lang="fa-IR" altLang="en-US" i="1">
                <a:cs typeface="Nazanin" pitchFamily="2" charset="0"/>
              </a:rPr>
              <a:t>دارند.</a:t>
            </a:r>
          </a:p>
          <a:p>
            <a:pPr algn="ctr" rtl="1" eaLnBrk="1" hangingPunct="1">
              <a:buFontTx/>
              <a:buNone/>
            </a:pPr>
            <a:r>
              <a:rPr lang="fa-IR" altLang="en-US" i="1">
                <a:cs typeface="Nazanin" pitchFamily="2" charset="0"/>
              </a:rPr>
              <a:t> حل مدل هاي داراي بيش از 3 متغير تصميم به روش ترسيمي امکان پذير نيست.</a:t>
            </a:r>
          </a:p>
          <a:p>
            <a:pPr algn="ctr" rtl="1" eaLnBrk="1" hangingPunct="1">
              <a:buFontTx/>
              <a:buNone/>
            </a:pPr>
            <a:r>
              <a:rPr lang="fa-IR" altLang="en-US" i="1">
                <a:cs typeface="Nazanin" pitchFamily="2" charset="0"/>
              </a:rPr>
              <a:t>شيوه ترسيمي جنبه ي تئوريک دارد.</a:t>
            </a:r>
            <a:r>
              <a:rPr lang="en-US" altLang="en-US">
                <a:cs typeface="Nazanin" pitchFamily="2" charset="0"/>
              </a:rPr>
              <a:t> </a:t>
            </a:r>
            <a:r>
              <a:rPr lang="fa-IR" altLang="en-US">
                <a:cs typeface="Nazanin" pitchFamily="2" charset="0"/>
              </a:rPr>
              <a:t> </a:t>
            </a:r>
            <a:endParaRPr lang="en-US" altLang="en-US">
              <a:cs typeface="Nazanin" pitchFamily="2" charset="0"/>
            </a:endParaRPr>
          </a:p>
        </p:txBody>
      </p:sp>
      <p:sp>
        <p:nvSpPr>
          <p:cNvPr id="50180" name="Rectangle 4"/>
          <p:cNvSpPr>
            <a:spLocks noChangeArrowheads="1"/>
          </p:cNvSpPr>
          <p:nvPr/>
        </p:nvSpPr>
        <p:spPr bwMode="auto">
          <a:xfrm>
            <a:off x="2555875" y="260350"/>
            <a:ext cx="364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rtl="1" eaLnBrk="1" hangingPunct="1">
              <a:spcBef>
                <a:spcPct val="20000"/>
              </a:spcBef>
              <a:buFontTx/>
              <a:buChar char="•"/>
            </a:pPr>
            <a:r>
              <a:rPr lang="fa-IR" altLang="en-US" sz="2800" b="1"/>
              <a:t>روش ترسيمي حل مسئله</a:t>
            </a:r>
            <a:r>
              <a:rPr lang="en-US" altLang="en-US" sz="2800" b="1"/>
              <a:t>LP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1476375" y="1460500"/>
            <a:ext cx="6767513"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3330575" algn="l"/>
              </a:tabLst>
              <a:defRPr sz="1400">
                <a:solidFill>
                  <a:schemeClr val="tx1"/>
                </a:solidFill>
                <a:latin typeface="Arial" panose="020B0604020202020204" pitchFamily="34" charset="0"/>
                <a:cs typeface="Arial" panose="020B0604020202020204" pitchFamily="34" charset="0"/>
              </a:defRPr>
            </a:lvl1pPr>
            <a:lvl2pPr marL="742950" indent="-285750" eaLnBrk="0" hangingPunct="0">
              <a:tabLst>
                <a:tab pos="3330575" algn="l"/>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3330575" algn="l"/>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330575" algn="l"/>
              </a:tabLst>
              <a:defRPr sz="1400">
                <a:solidFill>
                  <a:schemeClr val="tx1"/>
                </a:solidFill>
                <a:latin typeface="Arial" panose="020B0604020202020204" pitchFamily="34" charset="0"/>
                <a:cs typeface="Arial" panose="020B0604020202020204" pitchFamily="34" charset="0"/>
              </a:defRPr>
            </a:lvl9pPr>
          </a:lstStyle>
          <a:p>
            <a:pPr algn="ctr" rtl="1" eaLnBrk="1" hangingPunct="1"/>
            <a:r>
              <a:rPr lang="fa-IR" altLang="en-US" sz="3200" i="1"/>
              <a:t>مسئله زير را در نظر بگيريد</a:t>
            </a:r>
            <a:r>
              <a:rPr lang="fa-IR" altLang="en-US" sz="3200"/>
              <a:t>:</a:t>
            </a:r>
            <a:endParaRPr lang="en-US" altLang="en-US" sz="3200"/>
          </a:p>
          <a:p>
            <a:pPr algn="ctr" rtl="1" eaLnBrk="1" hangingPunct="1"/>
            <a:endParaRPr lang="en-US" altLang="en-US" sz="3200"/>
          </a:p>
          <a:p>
            <a:pPr algn="ctr" rtl="1" eaLnBrk="1" hangingPunct="1"/>
            <a:r>
              <a:rPr lang="en-US" altLang="en-US" sz="3200"/>
              <a:t>Max Z=40X1+50X2</a:t>
            </a:r>
          </a:p>
          <a:p>
            <a:pPr algn="ctr" rtl="1" eaLnBrk="1" hangingPunct="1"/>
            <a:r>
              <a:rPr lang="en-US" altLang="en-US" sz="3200"/>
              <a:t>s. to:</a:t>
            </a:r>
          </a:p>
          <a:p>
            <a:pPr algn="ctr" rtl="1" eaLnBrk="1" hangingPunct="1"/>
            <a:r>
              <a:rPr lang="en-US" altLang="en-US" sz="3200"/>
              <a:t>          X1+2X2 ≤ 40</a:t>
            </a:r>
          </a:p>
          <a:p>
            <a:pPr algn="ctr" rtl="1" eaLnBrk="1" hangingPunct="1"/>
            <a:r>
              <a:rPr lang="en-US" altLang="en-US" sz="3200"/>
              <a:t>          4X1+3X2  ≤ 120</a:t>
            </a:r>
          </a:p>
          <a:p>
            <a:pPr algn="ctr" rtl="1" eaLnBrk="1" hangingPunct="1"/>
            <a:r>
              <a:rPr lang="en-US" altLang="en-US" sz="3200"/>
              <a:t>          X1, X2 ≤ 0 </a:t>
            </a:r>
          </a:p>
        </p:txBody>
      </p:sp>
      <p:sp>
        <p:nvSpPr>
          <p:cNvPr id="51203" name="Rectangle 5"/>
          <p:cNvSpPr>
            <a:spLocks noGrp="1" noChangeArrowheads="1"/>
          </p:cNvSpPr>
          <p:nvPr>
            <p:ph type="title" idx="4294967295"/>
          </p:nvPr>
        </p:nvSpPr>
        <p:spPr>
          <a:xfrm>
            <a:off x="539750" y="333375"/>
            <a:ext cx="8229600" cy="1143000"/>
          </a:xfrm>
        </p:spPr>
        <p:txBody>
          <a:bodyPr/>
          <a:lstStyle/>
          <a:p>
            <a:pPr eaLnBrk="1" hangingPunct="1"/>
            <a:r>
              <a:rPr lang="fa-IR" altLang="en-US" sz="2400" b="1">
                <a:cs typeface="Nazanin" pitchFamily="2" charset="0"/>
              </a:rPr>
              <a:t> مثال</a:t>
            </a:r>
            <a:endParaRPr lang="en-US" altLang="en-US" sz="2400" b="1">
              <a:cs typeface="Nazanin" pitchFamily="2"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rtl="1" eaLnBrk="1" hangingPunct="1"/>
            <a:r>
              <a:rPr lang="fa-IR" altLang="en-US" sz="2400" b="1">
                <a:cs typeface="Nazanin" pitchFamily="2" charset="0"/>
              </a:rPr>
              <a:t>  روش هندسي</a:t>
            </a:r>
            <a:endParaRPr lang="en-US" altLang="en-US" sz="2400" b="1">
              <a:cs typeface="Nazanin" pitchFamily="2" charset="0"/>
            </a:endParaRPr>
          </a:p>
        </p:txBody>
      </p:sp>
      <p:sp>
        <p:nvSpPr>
          <p:cNvPr id="52227" name="Rectangle 11"/>
          <p:cNvSpPr>
            <a:spLocks noChangeArrowheads="1"/>
          </p:cNvSpPr>
          <p:nvPr/>
        </p:nvSpPr>
        <p:spPr bwMode="auto">
          <a:xfrm>
            <a:off x="395288"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endParaRPr lang="en-US" altLang="en-US" sz="3200"/>
          </a:p>
        </p:txBody>
      </p:sp>
      <p:sp>
        <p:nvSpPr>
          <p:cNvPr id="52228" name="Rectangle 13"/>
          <p:cNvSpPr>
            <a:spLocks noGrp="1" noChangeArrowheads="1"/>
          </p:cNvSpPr>
          <p:nvPr>
            <p:ph idx="1"/>
          </p:nvPr>
        </p:nvSpPr>
        <p:spPr/>
        <p:txBody>
          <a:bodyPr/>
          <a:lstStyle/>
          <a:p>
            <a:pPr eaLnBrk="1" hangingPunct="1"/>
            <a:r>
              <a:rPr lang="fa-IR" altLang="en-US" sz="2400" i="1"/>
              <a:t>براي حل مدل ابتدا بايد يک دستگاه مختصات تشکيل دهيم.که در آن محور</a:t>
            </a:r>
          </a:p>
          <a:p>
            <a:pPr eaLnBrk="1" hangingPunct="1"/>
            <a:r>
              <a:rPr lang="fa-IR" altLang="en-US" sz="2400" i="1"/>
              <a:t>عمودي</a:t>
            </a:r>
            <a:r>
              <a:rPr lang="fa-IR" altLang="en-US" sz="1800" i="1"/>
              <a:t>                                    </a:t>
            </a:r>
            <a:r>
              <a:rPr lang="fa-IR" altLang="en-US" sz="2400" i="1"/>
              <a:t>است</a:t>
            </a:r>
            <a:r>
              <a:rPr lang="fa-IR" altLang="en-US" sz="2400"/>
              <a:t>  </a:t>
            </a:r>
            <a:r>
              <a:rPr lang="fa-IR" altLang="en-US" sz="1800"/>
              <a:t>.                                      </a:t>
            </a:r>
            <a:endParaRPr lang="en-US" altLang="en-US" sz="1800"/>
          </a:p>
        </p:txBody>
      </p:sp>
      <p:sp>
        <p:nvSpPr>
          <p:cNvPr id="52229" name="Rectangle 14"/>
          <p:cNvSpPr>
            <a:spLocks noChangeArrowheads="1"/>
          </p:cNvSpPr>
          <p:nvPr/>
        </p:nvSpPr>
        <p:spPr bwMode="auto">
          <a:xfrm>
            <a:off x="3924300" y="2060575"/>
            <a:ext cx="236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400">
                <a:solidFill>
                  <a:schemeClr val="tx2"/>
                </a:solidFill>
              </a:rPr>
              <a:t> </a:t>
            </a:r>
            <a:r>
              <a:rPr lang="en-US" altLang="en-US" sz="2400">
                <a:solidFill>
                  <a:schemeClr val="tx2"/>
                </a:solidFill>
              </a:rPr>
              <a:t>X1</a:t>
            </a:r>
            <a:r>
              <a:rPr lang="fa-IR" altLang="en-US" sz="2400">
                <a:solidFill>
                  <a:schemeClr val="tx2"/>
                </a:solidFill>
              </a:rPr>
              <a:t> ومحورافقي</a:t>
            </a:r>
            <a:r>
              <a:rPr lang="en-US" altLang="en-US" sz="2400">
                <a:solidFill>
                  <a:schemeClr val="tx2"/>
                </a:solidFill>
              </a:rPr>
              <a:t>X2 </a:t>
            </a:r>
            <a:r>
              <a:rPr lang="fa-IR" altLang="en-US" sz="2400">
                <a:solidFill>
                  <a:schemeClr val="tx2"/>
                </a:solidFill>
              </a:rPr>
              <a:t> </a:t>
            </a:r>
            <a:endParaRPr lang="en-US" altLang="en-US" sz="2400">
              <a:solidFill>
                <a:schemeClr val="tx2"/>
              </a:solidFill>
            </a:endParaRPr>
          </a:p>
        </p:txBody>
      </p:sp>
      <p:sp>
        <p:nvSpPr>
          <p:cNvPr id="52230" name="Line 15"/>
          <p:cNvSpPr>
            <a:spLocks noChangeShapeType="1"/>
          </p:cNvSpPr>
          <p:nvPr/>
        </p:nvSpPr>
        <p:spPr bwMode="auto">
          <a:xfrm flipV="1">
            <a:off x="1692275" y="2997200"/>
            <a:ext cx="0" cy="3240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31" name="Line 16"/>
          <p:cNvSpPr>
            <a:spLocks noChangeShapeType="1"/>
          </p:cNvSpPr>
          <p:nvPr/>
        </p:nvSpPr>
        <p:spPr bwMode="auto">
          <a:xfrm>
            <a:off x="1692275" y="6237288"/>
            <a:ext cx="38877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32" name="Text Box 17"/>
          <p:cNvSpPr txBox="1">
            <a:spLocks noChangeArrowheads="1"/>
          </p:cNvSpPr>
          <p:nvPr/>
        </p:nvSpPr>
        <p:spPr bwMode="auto">
          <a:xfrm>
            <a:off x="1095375" y="28003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sz="2400"/>
          </a:p>
        </p:txBody>
      </p:sp>
      <p:sp>
        <p:nvSpPr>
          <p:cNvPr id="52233" name="Text Box 18"/>
          <p:cNvSpPr txBox="1">
            <a:spLocks noChangeArrowheads="1"/>
          </p:cNvSpPr>
          <p:nvPr/>
        </p:nvSpPr>
        <p:spPr bwMode="auto">
          <a:xfrm>
            <a:off x="1600200" y="236696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52234" name="Text Box 19"/>
          <p:cNvSpPr txBox="1">
            <a:spLocks noChangeArrowheads="1"/>
          </p:cNvSpPr>
          <p:nvPr/>
        </p:nvSpPr>
        <p:spPr bwMode="auto">
          <a:xfrm>
            <a:off x="6135688" y="5967413"/>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74638"/>
            <a:ext cx="8229600" cy="1143000"/>
          </a:xfrm>
        </p:spPr>
        <p:txBody>
          <a:bodyPr/>
          <a:lstStyle/>
          <a:p>
            <a:pPr eaLnBrk="1" hangingPunct="1"/>
            <a:r>
              <a:rPr lang="fa-IR" altLang="en-US" sz="2400" b="1">
                <a:cs typeface="Nazanin" pitchFamily="2" charset="0"/>
              </a:rPr>
              <a:t> </a:t>
            </a:r>
            <a:r>
              <a:rPr lang="fa-IR" altLang="en-US" sz="2000">
                <a:cs typeface="Nazanin" pitchFamily="2" charset="0"/>
              </a:rPr>
              <a:t>                                                                                                     </a:t>
            </a:r>
            <a:endParaRPr lang="en-US" altLang="en-US" sz="2000">
              <a:cs typeface="Nazanin" pitchFamily="2" charset="0"/>
            </a:endParaRPr>
          </a:p>
        </p:txBody>
      </p:sp>
      <p:sp>
        <p:nvSpPr>
          <p:cNvPr id="7171" name="Rectangle 3"/>
          <p:cNvSpPr>
            <a:spLocks noGrp="1" noChangeArrowheads="1"/>
          </p:cNvSpPr>
          <p:nvPr>
            <p:ph type="body" idx="4294967295"/>
          </p:nvPr>
        </p:nvSpPr>
        <p:spPr>
          <a:xfrm>
            <a:off x="611188" y="1628775"/>
            <a:ext cx="8229600" cy="4525963"/>
          </a:xfrm>
        </p:spPr>
        <p:txBody>
          <a:bodyPr/>
          <a:lstStyle/>
          <a:p>
            <a:pPr algn="r" rtl="1" eaLnBrk="1" hangingPunct="1">
              <a:lnSpc>
                <a:spcPct val="80000"/>
              </a:lnSpc>
              <a:buFontTx/>
              <a:buNone/>
            </a:pPr>
            <a:r>
              <a:rPr lang="fa-IR" altLang="en-US" sz="2800">
                <a:cs typeface="Nazanin" pitchFamily="2" charset="0"/>
              </a:rPr>
              <a:t> </a:t>
            </a:r>
            <a:r>
              <a:rPr lang="fa-IR" altLang="en-US" sz="3600">
                <a:cs typeface="Nazanin" pitchFamily="2" charset="0"/>
              </a:rPr>
              <a:t> </a:t>
            </a:r>
            <a:endParaRPr lang="fa-IR" altLang="en-US" sz="2800">
              <a:cs typeface="Nazanin" pitchFamily="2" charset="0"/>
            </a:endParaRPr>
          </a:p>
          <a:p>
            <a:pPr algn="r" rtl="1" eaLnBrk="1" hangingPunct="1">
              <a:lnSpc>
                <a:spcPct val="80000"/>
              </a:lnSpc>
              <a:buFontTx/>
              <a:buNone/>
            </a:pPr>
            <a:r>
              <a:rPr lang="fa-IR" altLang="en-US" sz="2800">
                <a:cs typeface="Nazanin" pitchFamily="2" charset="0"/>
              </a:rPr>
              <a:t>    - به عنوان کاربرد يک رويکرد علمي.</a:t>
            </a:r>
            <a:endParaRPr lang="en-US" altLang="en-US" sz="2800">
              <a:cs typeface="Nazanin" pitchFamily="2" charset="0"/>
            </a:endParaRPr>
          </a:p>
          <a:p>
            <a:pPr algn="r" rtl="1" eaLnBrk="1" hangingPunct="1">
              <a:lnSpc>
                <a:spcPct val="80000"/>
              </a:lnSpc>
              <a:buFontTx/>
              <a:buNone/>
            </a:pPr>
            <a:r>
              <a:rPr lang="fa-IR" altLang="en-US" sz="2800">
                <a:cs typeface="Nazanin" pitchFamily="2" charset="0"/>
              </a:rPr>
              <a:t>    - با عناويني همچون علم مديريت ، روشهاي مقداري ، تحليل مقداري و علم                         تصميم گيري نيز شناخته مي شود</a:t>
            </a:r>
            <a:r>
              <a:rPr lang="en-US" altLang="en-US" sz="2800">
                <a:cs typeface="Nazanin" pitchFamily="2" charset="0"/>
              </a:rPr>
              <a:t>. </a:t>
            </a:r>
            <a:r>
              <a:rPr lang="fa-IR" altLang="en-US" sz="2800">
                <a:cs typeface="Nazanin" pitchFamily="2" charset="0"/>
              </a:rPr>
              <a:t>   </a:t>
            </a:r>
          </a:p>
          <a:p>
            <a:pPr algn="r" rtl="1" eaLnBrk="1" hangingPunct="1">
              <a:lnSpc>
                <a:spcPct val="80000"/>
              </a:lnSpc>
              <a:buFontTx/>
              <a:buNone/>
            </a:pPr>
            <a:r>
              <a:rPr lang="fa-IR" altLang="en-US" sz="2800">
                <a:cs typeface="Nazanin" pitchFamily="2" charset="0"/>
              </a:rPr>
              <a:t>    - گرچه نوپا ست ولي در حوزه صنعت بازرگاني شناخته شده است.</a:t>
            </a:r>
          </a:p>
          <a:p>
            <a:pPr algn="r" rtl="1" eaLnBrk="1" hangingPunct="1">
              <a:lnSpc>
                <a:spcPct val="80000"/>
              </a:lnSpc>
              <a:buFontTx/>
              <a:buNone/>
            </a:pPr>
            <a:r>
              <a:rPr lang="fa-IR" altLang="en-US" sz="2800">
                <a:cs typeface="Nazanin" pitchFamily="2" charset="0"/>
              </a:rPr>
              <a:t>    - در انواع مختلفي از سازمانهاي دولتي-خدماتي-نظامي....</a:t>
            </a:r>
          </a:p>
          <a:p>
            <a:pPr algn="r" rtl="1" eaLnBrk="1" hangingPunct="1">
              <a:lnSpc>
                <a:spcPct val="80000"/>
              </a:lnSpc>
              <a:buFontTx/>
              <a:buNone/>
            </a:pPr>
            <a:r>
              <a:rPr lang="fa-IR" altLang="en-US" sz="2800">
                <a:cs typeface="Nazanin" pitchFamily="2" charset="0"/>
              </a:rPr>
              <a:t>       کاربرد دارد.</a:t>
            </a:r>
          </a:p>
          <a:p>
            <a:pPr algn="r" rtl="1" eaLnBrk="1" hangingPunct="1">
              <a:lnSpc>
                <a:spcPct val="80000"/>
              </a:lnSpc>
              <a:buFontTx/>
              <a:buNone/>
            </a:pPr>
            <a:r>
              <a:rPr lang="fa-IR" altLang="en-US" sz="2800">
                <a:cs typeface="Nazanin" pitchFamily="2" charset="0"/>
              </a:rPr>
              <a:t>    - فنون رياضي  به كار برده در ان با رايانه قابل حل هستند.</a:t>
            </a:r>
          </a:p>
          <a:p>
            <a:pPr algn="r" rtl="1" eaLnBrk="1" hangingPunct="1">
              <a:lnSpc>
                <a:spcPct val="80000"/>
              </a:lnSpc>
              <a:buFontTx/>
              <a:buNone/>
            </a:pPr>
            <a:r>
              <a:rPr lang="fa-IR" altLang="en-US" sz="2800">
                <a:cs typeface="Nazanin" pitchFamily="2" charset="0"/>
              </a:rPr>
              <a:t>    - چيزي بيش از مجموعه فنون رياضي است.</a:t>
            </a:r>
          </a:p>
          <a:p>
            <a:pPr algn="r" rtl="1" eaLnBrk="1" hangingPunct="1">
              <a:lnSpc>
                <a:spcPct val="80000"/>
              </a:lnSpc>
              <a:buFontTx/>
              <a:buNone/>
            </a:pPr>
            <a:r>
              <a:rPr lang="fa-IR" altLang="en-US" sz="2800">
                <a:cs typeface="Nazanin" pitchFamily="2" charset="0"/>
              </a:rPr>
              <a:t>    - نگاهي سيستما تيك و منطقي به مسايل مديريتي دارد.</a:t>
            </a:r>
            <a:endParaRPr lang="en-US" altLang="en-US" sz="2800">
              <a:cs typeface="Nazanin" pitchFamily="2" charset="0"/>
            </a:endParaRPr>
          </a:p>
        </p:txBody>
      </p:sp>
      <p:sp>
        <p:nvSpPr>
          <p:cNvPr id="7172" name="Rectangle 6"/>
          <p:cNvSpPr>
            <a:spLocks noChangeArrowheads="1"/>
          </p:cNvSpPr>
          <p:nvPr/>
        </p:nvSpPr>
        <p:spPr bwMode="auto">
          <a:xfrm>
            <a:off x="3563938" y="531813"/>
            <a:ext cx="22050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rtl="1" eaLnBrk="1" hangingPunct="1">
              <a:lnSpc>
                <a:spcPct val="90000"/>
              </a:lnSpc>
              <a:spcBef>
                <a:spcPct val="20000"/>
              </a:spcBef>
            </a:pPr>
            <a:r>
              <a:rPr lang="fa-IR" altLang="en-US" sz="2800" b="1"/>
              <a:t>تحقيق در عمليات</a:t>
            </a:r>
            <a:endParaRPr lang="fa-IR" alt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ChangeArrowheads="1"/>
          </p:cNvSpPr>
          <p:nvPr/>
        </p:nvSpPr>
        <p:spPr bwMode="auto">
          <a:xfrm>
            <a:off x="755650" y="1773238"/>
            <a:ext cx="7416800"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1pPr>
            <a:lvl2pPr marL="742950" indent="-28575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9pPr>
          </a:lstStyle>
          <a:p>
            <a:pPr algn="r" rtl="1" eaLnBrk="1" hangingPunct="1"/>
            <a:r>
              <a:rPr lang="fa-IR" altLang="en-US" sz="2800" b="1">
                <a:latin typeface="B Farnaz" pitchFamily="2" charset="0"/>
                <a:cs typeface="Times New Roman" panose="02020603050405020304" pitchFamily="18" charset="0"/>
              </a:rPr>
              <a:t>رسم محدوديت ها:</a:t>
            </a:r>
            <a:endParaRPr lang="en-US" altLang="en-US" sz="2800" b="1"/>
          </a:p>
          <a:p>
            <a:pPr algn="r" rtl="1"/>
            <a:r>
              <a:rPr lang="fa-IR" altLang="en-US" sz="2400">
                <a:latin typeface="B Farnaz" pitchFamily="2" charset="0"/>
                <a:cs typeface="Times New Roman" panose="02020603050405020304" pitchFamily="18" charset="0"/>
              </a:rPr>
              <a:t>-</a:t>
            </a:r>
            <a:r>
              <a:rPr lang="fa-IR" altLang="en-US" sz="2400" i="1">
                <a:latin typeface="B Compset" pitchFamily="2" charset="0"/>
                <a:cs typeface="Times New Roman" panose="02020603050405020304" pitchFamily="18" charset="0"/>
              </a:rPr>
              <a:t>محدوديت اول</a:t>
            </a:r>
            <a:r>
              <a:rPr lang="fa-IR" altLang="en-US" sz="2400" i="1">
                <a:latin typeface="B Farnaz" pitchFamily="2" charset="0"/>
                <a:cs typeface="Times New Roman" panose="02020603050405020304" pitchFamily="18" charset="0"/>
              </a:rPr>
              <a:t>                </a:t>
            </a:r>
            <a:r>
              <a:rPr lang="en-US" altLang="en-US" sz="2400" i="1">
                <a:ea typeface="Times New Roman" panose="02020603050405020304" pitchFamily="18" charset="0"/>
                <a:cs typeface="B Farnaz" pitchFamily="2" charset="0"/>
              </a:rPr>
              <a:t>X1+2X2  </a:t>
            </a:r>
            <a:r>
              <a:rPr lang="en-US" altLang="en-US" sz="2400" i="1">
                <a:cs typeface="Times New Roman" panose="02020603050405020304" pitchFamily="18" charset="0"/>
              </a:rPr>
              <a:t>≤</a:t>
            </a:r>
            <a:r>
              <a:rPr lang="en-US" altLang="en-US" sz="2400" i="1">
                <a:cs typeface="B Farnaz" pitchFamily="2" charset="0"/>
              </a:rPr>
              <a:t> 40</a:t>
            </a:r>
            <a:endParaRPr lang="en-US" altLang="en-US" sz="2400" i="1"/>
          </a:p>
          <a:p>
            <a:pPr algn="r" rtl="1"/>
            <a:r>
              <a:rPr lang="fa-IR" altLang="en-US" sz="2400" i="1">
                <a:latin typeface="B Compset" pitchFamily="2" charset="0"/>
                <a:cs typeface="Times New Roman" panose="02020603050405020304" pitchFamily="18" charset="0"/>
              </a:rPr>
              <a:t>1- تعريف محدوديت به صورت خط</a:t>
            </a:r>
            <a:r>
              <a:rPr lang="en-US" altLang="en-US" sz="2400" i="1">
                <a:latin typeface="B Compset" pitchFamily="2" charset="0"/>
                <a:cs typeface="Times New Roman" panose="02020603050405020304" pitchFamily="18" charset="0"/>
              </a:rPr>
              <a:t>    </a:t>
            </a:r>
            <a:r>
              <a:rPr lang="fa-IR" altLang="en-US" sz="2400" i="1">
                <a:latin typeface="B Farnaz" pitchFamily="2" charset="0"/>
                <a:cs typeface="Times New Roman" panose="02020603050405020304" pitchFamily="18" charset="0"/>
              </a:rPr>
              <a:t> </a:t>
            </a:r>
            <a:r>
              <a:rPr lang="en-US" altLang="en-US" sz="2400" i="1">
                <a:cs typeface="B Farnaz" pitchFamily="2" charset="0"/>
              </a:rPr>
              <a:t>X1+2X2=40</a:t>
            </a:r>
            <a:endParaRPr lang="en-US" altLang="en-US" sz="2400" i="1"/>
          </a:p>
          <a:p>
            <a:pPr algn="r" rtl="1"/>
            <a:endParaRPr lang="fa-IR" altLang="en-US" sz="2400" i="1">
              <a:latin typeface="B Compset" pitchFamily="2" charset="0"/>
              <a:cs typeface="Times New Roman" panose="02020603050405020304" pitchFamily="18" charset="0"/>
            </a:endParaRPr>
          </a:p>
          <a:p>
            <a:pPr algn="r" rtl="1"/>
            <a:r>
              <a:rPr lang="fa-IR" altLang="en-US" sz="2400" i="1">
                <a:latin typeface="B Compset" pitchFamily="2" charset="0"/>
                <a:cs typeface="Times New Roman" panose="02020603050405020304" pitchFamily="18" charset="0"/>
              </a:rPr>
              <a:t>2- تعيين دونقطه از خط به رو</a:t>
            </a:r>
            <a:r>
              <a:rPr lang="en-US" altLang="en-US" sz="2400" i="1">
                <a:latin typeface="B Compset" pitchFamily="2" charset="0"/>
                <a:cs typeface="Times New Roman" panose="02020603050405020304" pitchFamily="18" charset="0"/>
              </a:rPr>
              <a:t> </a:t>
            </a:r>
            <a:r>
              <a:rPr lang="fa-IR" altLang="en-US" sz="2400" i="1">
                <a:latin typeface="B Compset" pitchFamily="2" charset="0"/>
                <a:cs typeface="Times New Roman" panose="02020603050405020304" pitchFamily="18" charset="0"/>
              </a:rPr>
              <a:t>ي محورها .</a:t>
            </a:r>
          </a:p>
          <a:p>
            <a:pPr algn="r" rtl="1"/>
            <a:r>
              <a:rPr lang="fa-IR" altLang="en-US" sz="2400" i="1">
                <a:latin typeface="B Compset" pitchFamily="2" charset="0"/>
                <a:cs typeface="Times New Roman" panose="02020603050405020304" pitchFamily="18" charset="0"/>
              </a:rPr>
              <a:t>اگر </a:t>
            </a:r>
            <a:r>
              <a:rPr lang="en-US" altLang="en-US" sz="2400" i="1">
                <a:cs typeface="B Compset" pitchFamily="2" charset="0"/>
              </a:rPr>
              <a:t>X1=0</a:t>
            </a:r>
            <a:r>
              <a:rPr lang="fa-IR" altLang="en-US" sz="2400" i="1">
                <a:latin typeface="B Compset" pitchFamily="2" charset="0"/>
                <a:cs typeface="Times New Roman" panose="02020603050405020304" pitchFamily="18" charset="0"/>
              </a:rPr>
              <a:t> باشد، معادله را براساس </a:t>
            </a:r>
            <a:r>
              <a:rPr lang="en-US" altLang="en-US" sz="2400" i="1">
                <a:cs typeface="B Compset" pitchFamily="2" charset="0"/>
              </a:rPr>
              <a:t>X2</a:t>
            </a:r>
            <a:r>
              <a:rPr lang="fa-IR" altLang="en-US" sz="2400" i="1">
                <a:latin typeface="B Compset" pitchFamily="2" charset="0"/>
                <a:cs typeface="Times New Roman" panose="02020603050405020304" pitchFamily="18" charset="0"/>
              </a:rPr>
              <a:t> حل مي کنيم.</a:t>
            </a:r>
            <a:r>
              <a:rPr lang="fa-IR" altLang="en-US" sz="2400" i="1">
                <a:latin typeface="B Farnaz" pitchFamily="2" charset="0"/>
                <a:cs typeface="Times New Roman" panose="02020603050405020304" pitchFamily="18" charset="0"/>
              </a:rPr>
              <a:t>	</a:t>
            </a:r>
            <a:r>
              <a:rPr lang="en-US" altLang="en-US" sz="2400" i="1">
                <a:cs typeface="B Farnaz" pitchFamily="2" charset="0"/>
              </a:rPr>
              <a:t> </a:t>
            </a:r>
            <a:r>
              <a:rPr lang="en-US" altLang="en-US" sz="2800" i="1"/>
              <a:t>0+2X2=40 → X2=20</a:t>
            </a:r>
            <a:r>
              <a:rPr lang="en-US" altLang="en-US" sz="1800" i="1"/>
              <a:t>                                          </a:t>
            </a:r>
            <a:r>
              <a:rPr lang="fa-IR" altLang="en-US" sz="2400" i="1">
                <a:latin typeface="B Farnaz" pitchFamily="2" charset="0"/>
                <a:cs typeface="Times New Roman" panose="02020603050405020304" pitchFamily="18" charset="0"/>
              </a:rPr>
              <a:t>	</a:t>
            </a:r>
            <a:endParaRPr lang="en-US" altLang="en-US" sz="2400" i="1"/>
          </a:p>
          <a:p>
            <a:pPr algn="r" rtl="1"/>
            <a:r>
              <a:rPr lang="fa-IR" altLang="en-US" sz="2400" i="1">
                <a:latin typeface="B Compset" pitchFamily="2" charset="0"/>
                <a:cs typeface="Times New Roman" panose="02020603050405020304" pitchFamily="18" charset="0"/>
              </a:rPr>
              <a:t>يعني يک نقطه مثلا</a:t>
            </a:r>
            <a:r>
              <a:rPr lang="en-US" altLang="en-US" sz="2400" i="1">
                <a:cs typeface="B Compset" pitchFamily="2" charset="0"/>
              </a:rPr>
              <a:t>A</a:t>
            </a:r>
            <a:r>
              <a:rPr lang="fa-IR" altLang="en-US" sz="2400" i="1">
                <a:latin typeface="B Compset" pitchFamily="2" charset="0"/>
                <a:cs typeface="Times New Roman" panose="02020603050405020304" pitchFamily="18" charset="0"/>
              </a:rPr>
              <a:t> به مختصات</a:t>
            </a:r>
            <a:r>
              <a:rPr lang="en-US" altLang="en-US" sz="2400" i="1">
                <a:cs typeface="B Compset" pitchFamily="2" charset="0"/>
              </a:rPr>
              <a:t>(0,20) </a:t>
            </a:r>
            <a:r>
              <a:rPr lang="fa-IR" altLang="en-US" sz="2400" i="1">
                <a:latin typeface="B Compset" pitchFamily="2" charset="0"/>
                <a:cs typeface="Times New Roman" panose="02020603050405020304" pitchFamily="18" charset="0"/>
              </a:rPr>
              <a:t> به دست مي  آيد.</a:t>
            </a:r>
            <a:endParaRPr lang="en-US" altLang="en-US" sz="2400" i="1"/>
          </a:p>
          <a:p>
            <a:pPr algn="r" rtl="1"/>
            <a:r>
              <a:rPr lang="fa-IR" altLang="en-US" sz="2400" i="1">
                <a:latin typeface="B Compset" pitchFamily="2" charset="0"/>
                <a:cs typeface="Times New Roman" panose="02020603050405020304" pitchFamily="18" charset="0"/>
              </a:rPr>
              <a:t>نقطه دوم با صفر فرض کردن </a:t>
            </a:r>
            <a:r>
              <a:rPr lang="en-US" altLang="en-US" sz="2400" i="1">
                <a:cs typeface="B Compset" pitchFamily="2" charset="0"/>
              </a:rPr>
              <a:t>X2</a:t>
            </a:r>
            <a:r>
              <a:rPr lang="fa-IR" altLang="en-US" sz="2400" i="1">
                <a:latin typeface="B Compset" pitchFamily="2" charset="0"/>
                <a:cs typeface="Times New Roman" panose="02020603050405020304" pitchFamily="18" charset="0"/>
              </a:rPr>
              <a:t> به دست مي آيد.</a:t>
            </a:r>
            <a:endParaRPr lang="en-US" altLang="en-US" sz="2800" i="1"/>
          </a:p>
          <a:p>
            <a:pPr rtl="1" eaLnBrk="1" hangingPunct="1"/>
            <a:r>
              <a:rPr lang="en-US" altLang="en-US" sz="2800" i="1"/>
              <a:t>X1+2(0) =40   →          X1=40</a:t>
            </a:r>
          </a:p>
          <a:p>
            <a:pPr algn="r" rtl="1"/>
            <a:r>
              <a:rPr lang="fa-IR" altLang="en-US" sz="2800" i="1"/>
              <a:t>يعني فقط دومي مثل</a:t>
            </a:r>
            <a:r>
              <a:rPr lang="en-US" altLang="en-US" sz="2800" i="1"/>
              <a:t>B</a:t>
            </a:r>
            <a:r>
              <a:rPr lang="fa-IR" altLang="en-US" sz="2800" i="1"/>
              <a:t> به مختصات</a:t>
            </a:r>
            <a:r>
              <a:rPr lang="en-US" altLang="en-US" sz="2800" i="1"/>
              <a:t>  (40,0)</a:t>
            </a:r>
            <a:r>
              <a:rPr lang="fa-IR" altLang="en-US" sz="2800" i="1"/>
              <a:t>به دست مي آيد</a:t>
            </a:r>
            <a:r>
              <a:rPr lang="en-US" altLang="en-US" sz="2800" i="1"/>
              <a:t>. </a:t>
            </a:r>
          </a:p>
          <a:p>
            <a:pPr algn="r" rtl="1"/>
            <a:endParaRPr lang="en-US" altLang="en-US" sz="2800" i="1"/>
          </a:p>
        </p:txBody>
      </p:sp>
      <p:sp>
        <p:nvSpPr>
          <p:cNvPr id="53251" name="Rectangle 9"/>
          <p:cNvSpPr>
            <a:spLocks noGrp="1" noChangeArrowheads="1"/>
          </p:cNvSpPr>
          <p:nvPr>
            <p:ph type="title" idx="4294967295"/>
          </p:nvPr>
        </p:nvSpPr>
        <p:spPr>
          <a:xfrm>
            <a:off x="611188" y="333375"/>
            <a:ext cx="8229600" cy="1143000"/>
          </a:xfrm>
        </p:spPr>
        <p:txBody>
          <a:bodyPr/>
          <a:lstStyle/>
          <a:p>
            <a:pPr eaLnBrk="1" hangingPunct="1"/>
            <a:r>
              <a:rPr lang="fa-IR" altLang="en-US" sz="2400" b="1">
                <a:cs typeface="Nazanin" pitchFamily="2" charset="0"/>
              </a:rPr>
              <a:t>  روش هندسي</a:t>
            </a:r>
            <a:endParaRPr lang="en-US" altLang="en-US" sz="2400" b="1">
              <a:cs typeface="Nazanin" pitchFamily="2"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rtl="1" eaLnBrk="1" hangingPunct="1"/>
            <a:r>
              <a:rPr lang="fa-IR" altLang="en-US" sz="2400" b="1">
                <a:cs typeface="Nazanin" pitchFamily="2" charset="0"/>
              </a:rPr>
              <a:t>  روش هندسي</a:t>
            </a:r>
            <a:endParaRPr lang="en-US" altLang="en-US" sz="2400" b="1">
              <a:cs typeface="Nazanin" pitchFamily="2" charset="0"/>
            </a:endParaRPr>
          </a:p>
        </p:txBody>
      </p:sp>
      <p:sp>
        <p:nvSpPr>
          <p:cNvPr id="54275" name="Rectangle 16"/>
          <p:cNvSpPr>
            <a:spLocks noGrp="1" noChangeArrowheads="1"/>
          </p:cNvSpPr>
          <p:nvPr>
            <p:ph idx="1"/>
          </p:nvPr>
        </p:nvSpPr>
        <p:spPr/>
        <p:txBody>
          <a:bodyPr/>
          <a:lstStyle/>
          <a:p>
            <a:pPr algn="r" rtl="1" eaLnBrk="1" hangingPunct="1">
              <a:buFontTx/>
              <a:buNone/>
            </a:pPr>
            <a:r>
              <a:rPr lang="en-US" altLang="en-US" i="1"/>
              <a:t>   </a:t>
            </a:r>
            <a:r>
              <a:rPr lang="fa-IR" altLang="en-US" i="1"/>
              <a:t>رسم محدود</a:t>
            </a:r>
            <a:r>
              <a:rPr lang="en-US" altLang="en-US" i="1"/>
              <a:t> </a:t>
            </a:r>
            <a:r>
              <a:rPr lang="fa-IR" altLang="en-US" i="1"/>
              <a:t>يت </a:t>
            </a:r>
            <a:r>
              <a:rPr lang="en-US" altLang="en-US" i="1"/>
              <a:t> </a:t>
            </a:r>
            <a:r>
              <a:rPr lang="fa-IR" altLang="en-US" i="1"/>
              <a:t>ا</a:t>
            </a:r>
            <a:r>
              <a:rPr lang="en-US" altLang="en-US" i="1"/>
              <a:t> </a:t>
            </a:r>
            <a:r>
              <a:rPr lang="fa-IR" altLang="en-US" i="1"/>
              <a:t>و</a:t>
            </a:r>
            <a:r>
              <a:rPr lang="en-US" altLang="en-US" i="1"/>
              <a:t> </a:t>
            </a:r>
            <a:r>
              <a:rPr lang="fa-IR" altLang="en-US" i="1"/>
              <a:t>ل</a:t>
            </a:r>
            <a:r>
              <a:rPr lang="en-US" altLang="en-US"/>
              <a:t>  </a:t>
            </a:r>
          </a:p>
        </p:txBody>
      </p:sp>
      <p:sp>
        <p:nvSpPr>
          <p:cNvPr id="54276" name="Rectangle 7"/>
          <p:cNvSpPr>
            <a:spLocks noChangeArrowheads="1"/>
          </p:cNvSpPr>
          <p:nvPr/>
        </p:nvSpPr>
        <p:spPr bwMode="auto">
          <a:xfrm>
            <a:off x="468313"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endParaRPr lang="en-US" altLang="en-US" sz="3200"/>
          </a:p>
        </p:txBody>
      </p:sp>
      <p:sp>
        <p:nvSpPr>
          <p:cNvPr id="54277" name="Line 10"/>
          <p:cNvSpPr>
            <a:spLocks noChangeShapeType="1"/>
          </p:cNvSpPr>
          <p:nvPr/>
        </p:nvSpPr>
        <p:spPr bwMode="auto">
          <a:xfrm flipV="1">
            <a:off x="1692275" y="2492375"/>
            <a:ext cx="0" cy="3097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78" name="Line 11"/>
          <p:cNvSpPr>
            <a:spLocks noChangeShapeType="1"/>
          </p:cNvSpPr>
          <p:nvPr/>
        </p:nvSpPr>
        <p:spPr bwMode="auto">
          <a:xfrm>
            <a:off x="1692275" y="5589588"/>
            <a:ext cx="3816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79" name="Text Box 12"/>
          <p:cNvSpPr txBox="1">
            <a:spLocks noChangeArrowheads="1"/>
          </p:cNvSpPr>
          <p:nvPr/>
        </p:nvSpPr>
        <p:spPr bwMode="auto">
          <a:xfrm>
            <a:off x="1042988" y="3860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20</a:t>
            </a:r>
            <a:endParaRPr lang="en-US" altLang="en-US" sz="2400"/>
          </a:p>
        </p:txBody>
      </p:sp>
      <p:sp>
        <p:nvSpPr>
          <p:cNvPr id="54280" name="Text Box 13"/>
          <p:cNvSpPr txBox="1">
            <a:spLocks noChangeArrowheads="1"/>
          </p:cNvSpPr>
          <p:nvPr/>
        </p:nvSpPr>
        <p:spPr bwMode="auto">
          <a:xfrm>
            <a:off x="4479925" y="56086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40</a:t>
            </a:r>
            <a:endParaRPr lang="en-US" altLang="en-US" sz="2400"/>
          </a:p>
        </p:txBody>
      </p:sp>
      <p:sp>
        <p:nvSpPr>
          <p:cNvPr id="54281" name="Line 15"/>
          <p:cNvSpPr>
            <a:spLocks noChangeShapeType="1"/>
          </p:cNvSpPr>
          <p:nvPr/>
        </p:nvSpPr>
        <p:spPr bwMode="auto">
          <a:xfrm>
            <a:off x="1692275" y="4149725"/>
            <a:ext cx="2879725"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2" name="Text Box 17"/>
          <p:cNvSpPr txBox="1">
            <a:spLocks noChangeArrowheads="1"/>
          </p:cNvSpPr>
          <p:nvPr/>
        </p:nvSpPr>
        <p:spPr bwMode="auto">
          <a:xfrm>
            <a:off x="1384300" y="20796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54283" name="Text Box 18"/>
          <p:cNvSpPr txBox="1">
            <a:spLocks noChangeArrowheads="1"/>
          </p:cNvSpPr>
          <p:nvPr/>
        </p:nvSpPr>
        <p:spPr bwMode="auto">
          <a:xfrm>
            <a:off x="5703888" y="5319713"/>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54284" name="Text Box 19"/>
          <p:cNvSpPr txBox="1">
            <a:spLocks noChangeArrowheads="1"/>
          </p:cNvSpPr>
          <p:nvPr/>
        </p:nvSpPr>
        <p:spPr bwMode="auto">
          <a:xfrm>
            <a:off x="1239838" y="56086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rtl="1" eaLnBrk="1" hangingPunct="1"/>
            <a:r>
              <a:rPr lang="en-GB" altLang="en-US">
                <a:cs typeface="Nazanin" pitchFamily="2" charset="0"/>
              </a:rPr>
              <a:t> </a:t>
            </a:r>
            <a:r>
              <a:rPr lang="fa-IR" altLang="en-US" sz="2400" b="1">
                <a:cs typeface="Nazanin" pitchFamily="2" charset="0"/>
              </a:rPr>
              <a:t>  روش هندسي</a:t>
            </a:r>
            <a:endParaRPr lang="en-US" altLang="en-US" sz="2400" b="1">
              <a:cs typeface="Nazanin" pitchFamily="2" charset="0"/>
            </a:endParaRPr>
          </a:p>
        </p:txBody>
      </p:sp>
      <p:sp>
        <p:nvSpPr>
          <p:cNvPr id="55299" name="Rectangle 3"/>
          <p:cNvSpPr>
            <a:spLocks noGrp="1" noChangeArrowheads="1"/>
          </p:cNvSpPr>
          <p:nvPr>
            <p:ph type="body" idx="1"/>
          </p:nvPr>
        </p:nvSpPr>
        <p:spPr/>
        <p:txBody>
          <a:bodyPr/>
          <a:lstStyle/>
          <a:p>
            <a:pPr algn="r" rtl="1" eaLnBrk="1" hangingPunct="1"/>
            <a:endParaRPr lang="en-GB" altLang="en-US" sz="2800">
              <a:cs typeface="Nazanin" pitchFamily="2" charset="0"/>
            </a:endParaRPr>
          </a:p>
          <a:p>
            <a:pPr algn="r" rtl="1" eaLnBrk="1" hangingPunct="1">
              <a:buFontTx/>
              <a:buNone/>
            </a:pPr>
            <a:r>
              <a:rPr lang="en-US" altLang="en-US" sz="2800" b="1" i="1">
                <a:cs typeface="Nazanin" pitchFamily="2" charset="0"/>
              </a:rPr>
              <a:t>    </a:t>
            </a:r>
            <a:r>
              <a:rPr lang="fa-IR" altLang="en-US" sz="2800" b="1" i="1">
                <a:cs typeface="Nazanin" pitchFamily="2" charset="0"/>
              </a:rPr>
              <a:t>محدوديت دوم</a:t>
            </a:r>
            <a:r>
              <a:rPr lang="en-US" altLang="en-US" sz="2800" b="1" i="1">
                <a:cs typeface="Nazanin" pitchFamily="2" charset="0"/>
              </a:rPr>
              <a:t>:</a:t>
            </a:r>
            <a:endParaRPr lang="en-US" altLang="en-US" sz="2800" i="1">
              <a:cs typeface="Nazanin" pitchFamily="2" charset="0"/>
            </a:endParaRPr>
          </a:p>
          <a:p>
            <a:pPr algn="r" rtl="1" eaLnBrk="1" hangingPunct="1"/>
            <a:r>
              <a:rPr lang="en-US" altLang="en-US" sz="2800" i="1">
                <a:cs typeface="Nazanin" pitchFamily="2" charset="0"/>
              </a:rPr>
              <a:t>4X1+3X2 </a:t>
            </a:r>
            <a:r>
              <a:rPr lang="en-US" altLang="en-US" sz="2800" i="1"/>
              <a:t>≤</a:t>
            </a:r>
            <a:r>
              <a:rPr lang="en-US" altLang="en-US" sz="2800" i="1">
                <a:cs typeface="Nazanin" pitchFamily="2" charset="0"/>
              </a:rPr>
              <a:t> 120  </a:t>
            </a:r>
          </a:p>
          <a:p>
            <a:pPr algn="r" rtl="1" eaLnBrk="1" hangingPunct="1"/>
            <a:r>
              <a:rPr lang="en-US" altLang="en-US" sz="2800" i="1">
                <a:cs typeface="Nazanin" pitchFamily="2" charset="0"/>
              </a:rPr>
              <a:t>                                       </a:t>
            </a:r>
            <a:endParaRPr lang="fa-IR" altLang="en-US" sz="2800" i="1">
              <a:cs typeface="Nazanin" pitchFamily="2" charset="0"/>
            </a:endParaRPr>
          </a:p>
          <a:p>
            <a:pPr algn="r" rtl="1" eaLnBrk="1" hangingPunct="1"/>
            <a:r>
              <a:rPr lang="fa-IR" altLang="en-US" sz="2800" i="1">
                <a:cs typeface="Nazanin" pitchFamily="2" charset="0"/>
              </a:rPr>
              <a:t>1) تعريف محدوديت بصورت خط       </a:t>
            </a:r>
            <a:r>
              <a:rPr lang="en-US" altLang="en-US" sz="2800" i="1">
                <a:cs typeface="Nazanin" pitchFamily="2" charset="0"/>
              </a:rPr>
              <a:t>4X1+3X2=120</a:t>
            </a:r>
            <a:endParaRPr lang="fa-IR" altLang="en-US" sz="2800" i="1">
              <a:cs typeface="Nazanin" pitchFamily="2" charset="0"/>
            </a:endParaRPr>
          </a:p>
          <a:p>
            <a:pPr algn="r" rtl="1" eaLnBrk="1" hangingPunct="1"/>
            <a:r>
              <a:rPr lang="fa-IR" altLang="en-US" sz="2800" i="1">
                <a:cs typeface="Nazanin" pitchFamily="2" charset="0"/>
              </a:rPr>
              <a:t>2)تعيين دو نقطه از خط روي محورها</a:t>
            </a:r>
            <a:endParaRPr lang="en-US" altLang="en-US" sz="2800" i="1">
              <a:cs typeface="Nazanin" pitchFamily="2" charset="0"/>
            </a:endParaRPr>
          </a:p>
          <a:p>
            <a:pPr algn="r" rtl="1" eaLnBrk="1" hangingPunct="1"/>
            <a:r>
              <a:rPr lang="en-US" altLang="en-US" sz="2800" i="1">
                <a:cs typeface="Nazanin" pitchFamily="2" charset="0"/>
              </a:rPr>
              <a:t>X1=0           4(0) +3X2=120         X2=40  </a:t>
            </a:r>
            <a:r>
              <a:rPr lang="fa-IR" altLang="en-US" sz="2800" i="1">
                <a:cs typeface="Nazanin" pitchFamily="2" charset="0"/>
              </a:rPr>
              <a:t>     </a:t>
            </a:r>
            <a:r>
              <a:rPr lang="en-US" altLang="en-US" sz="2800">
                <a:cs typeface="Nazanin" pitchFamily="2" charset="0"/>
              </a:rPr>
              <a:t>X2=0           4X1+3(0) =120         X1=30    </a:t>
            </a:r>
            <a:r>
              <a:rPr lang="fa-IR" altLang="en-US" sz="2800">
                <a:cs typeface="Nazanin" pitchFamily="2" charset="0"/>
              </a:rPr>
              <a:t>  </a:t>
            </a:r>
            <a:r>
              <a:rPr lang="en-US" altLang="en-US" sz="2800">
                <a:cs typeface="Nazanin" pitchFamily="2" charset="0"/>
              </a:rPr>
              <a:t> </a:t>
            </a:r>
            <a:r>
              <a:rPr lang="fa-IR" altLang="en-US" sz="2800">
                <a:cs typeface="Nazanin" pitchFamily="2" charset="0"/>
              </a:rPr>
              <a:t>             </a:t>
            </a:r>
            <a:endParaRPr lang="en-US" altLang="en-US" sz="2800">
              <a:cs typeface="Nazanin" pitchFamily="2" charset="0"/>
            </a:endParaRPr>
          </a:p>
          <a:p>
            <a:pPr algn="r" rtl="1" eaLnBrk="1" hangingPunct="1"/>
            <a:endParaRPr lang="en-US" altLang="en-US" sz="2800">
              <a:cs typeface="Nazanin" pitchFamily="2"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2"/>
          <p:cNvSpPr>
            <a:spLocks noGrp="1" noChangeArrowheads="1"/>
          </p:cNvSpPr>
          <p:nvPr>
            <p:ph type="title" idx="4294967295"/>
          </p:nvPr>
        </p:nvSpPr>
        <p:spPr>
          <a:xfrm>
            <a:off x="914400" y="260350"/>
            <a:ext cx="8229600" cy="1143000"/>
          </a:xfrm>
        </p:spPr>
        <p:txBody>
          <a:bodyPr/>
          <a:lstStyle/>
          <a:p>
            <a:pPr rtl="1" eaLnBrk="1" hangingPunct="1"/>
            <a:r>
              <a:rPr lang="fa-IR" altLang="en-US" sz="2400" b="1">
                <a:cs typeface="Nazanin" pitchFamily="2" charset="0"/>
              </a:rPr>
              <a:t>  روش هند سي</a:t>
            </a:r>
            <a:r>
              <a:rPr lang="en-US" altLang="en-US">
                <a:cs typeface="Nazanin" pitchFamily="2" charset="0"/>
              </a:rPr>
              <a:t> </a:t>
            </a:r>
          </a:p>
        </p:txBody>
      </p:sp>
      <p:sp>
        <p:nvSpPr>
          <p:cNvPr id="56323" name="Rectangle 13"/>
          <p:cNvSpPr>
            <a:spLocks noGrp="1" noChangeArrowheads="1"/>
          </p:cNvSpPr>
          <p:nvPr>
            <p:ph type="body" idx="4294967295"/>
          </p:nvPr>
        </p:nvSpPr>
        <p:spPr>
          <a:xfrm>
            <a:off x="935038" y="2492375"/>
            <a:ext cx="8208962" cy="3633788"/>
          </a:xfrm>
        </p:spPr>
        <p:txBody>
          <a:bodyPr/>
          <a:lstStyle/>
          <a:p>
            <a:pPr algn="r" rtl="1" eaLnBrk="1" hangingPunct="1"/>
            <a:r>
              <a:rPr lang="fa-IR" altLang="en-US" b="1">
                <a:cs typeface="Nazanin" pitchFamily="2" charset="0"/>
              </a:rPr>
              <a:t>پس</a:t>
            </a:r>
            <a:r>
              <a:rPr lang="en-US" altLang="en-US">
                <a:cs typeface="Nazanin" pitchFamily="2" charset="0"/>
              </a:rPr>
              <a:t>:</a:t>
            </a:r>
          </a:p>
          <a:p>
            <a:pPr algn="r" rtl="1" eaLnBrk="1" hangingPunct="1"/>
            <a:endParaRPr lang="en-US" altLang="en-US">
              <a:cs typeface="Nazanin" pitchFamily="2" charset="0"/>
            </a:endParaRPr>
          </a:p>
          <a:p>
            <a:pPr algn="ctr" rtl="1" eaLnBrk="1" hangingPunct="1"/>
            <a:r>
              <a:rPr lang="en-US" altLang="en-US">
                <a:cs typeface="Nazanin" pitchFamily="2" charset="0"/>
              </a:rPr>
              <a:t>D(30,0)   ,      C(0,40)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title"/>
          </p:nvPr>
        </p:nvSpPr>
        <p:spPr/>
        <p:txBody>
          <a:bodyPr/>
          <a:lstStyle/>
          <a:p>
            <a:pPr eaLnBrk="1" hangingPunct="1"/>
            <a:r>
              <a:rPr lang="fa-IR" altLang="en-US" sz="2400" b="1">
                <a:cs typeface="Nazanin" pitchFamily="2" charset="0"/>
              </a:rPr>
              <a:t>  روش هندسي</a:t>
            </a:r>
            <a:endParaRPr lang="en-US" altLang="en-US" sz="2400" b="1">
              <a:cs typeface="Nazanin" pitchFamily="2" charset="0"/>
            </a:endParaRPr>
          </a:p>
        </p:txBody>
      </p:sp>
      <p:sp>
        <p:nvSpPr>
          <p:cNvPr id="57347" name="Rectangle 7"/>
          <p:cNvSpPr>
            <a:spLocks noGrp="1" noChangeArrowheads="1"/>
          </p:cNvSpPr>
          <p:nvPr>
            <p:ph idx="1"/>
          </p:nvPr>
        </p:nvSpPr>
        <p:spPr/>
        <p:txBody>
          <a:bodyPr/>
          <a:lstStyle/>
          <a:p>
            <a:pPr algn="r" rtl="1" eaLnBrk="1" hangingPunct="1">
              <a:buFontTx/>
              <a:buNone/>
            </a:pPr>
            <a:r>
              <a:rPr lang="fa-IR" altLang="en-US" b="1"/>
              <a:t>رسم محدوديت دوم</a:t>
            </a:r>
            <a:endParaRPr lang="en-US" altLang="en-US" b="1"/>
          </a:p>
        </p:txBody>
      </p:sp>
      <p:sp>
        <p:nvSpPr>
          <p:cNvPr id="57348" name="Line 9"/>
          <p:cNvSpPr>
            <a:spLocks noChangeShapeType="1"/>
          </p:cNvSpPr>
          <p:nvPr/>
        </p:nvSpPr>
        <p:spPr bwMode="auto">
          <a:xfrm>
            <a:off x="1692275" y="5589588"/>
            <a:ext cx="3816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49" name="Text Box 10"/>
          <p:cNvSpPr txBox="1">
            <a:spLocks noChangeArrowheads="1"/>
          </p:cNvSpPr>
          <p:nvPr/>
        </p:nvSpPr>
        <p:spPr bwMode="auto">
          <a:xfrm>
            <a:off x="1042988" y="23495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40</a:t>
            </a:r>
            <a:endParaRPr lang="en-US" altLang="en-US" sz="2400"/>
          </a:p>
        </p:txBody>
      </p:sp>
      <p:sp>
        <p:nvSpPr>
          <p:cNvPr id="57350" name="Text Box 12"/>
          <p:cNvSpPr txBox="1">
            <a:spLocks noChangeArrowheads="1"/>
          </p:cNvSpPr>
          <p:nvPr/>
        </p:nvSpPr>
        <p:spPr bwMode="auto">
          <a:xfrm>
            <a:off x="3759200" y="57515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30</a:t>
            </a:r>
            <a:endParaRPr lang="en-US" altLang="en-US" sz="2400"/>
          </a:p>
        </p:txBody>
      </p:sp>
      <p:sp>
        <p:nvSpPr>
          <p:cNvPr id="57351" name="Line 13"/>
          <p:cNvSpPr>
            <a:spLocks noChangeShapeType="1"/>
          </p:cNvSpPr>
          <p:nvPr/>
        </p:nvSpPr>
        <p:spPr bwMode="auto">
          <a:xfrm>
            <a:off x="1692275" y="2708275"/>
            <a:ext cx="2159000" cy="2881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14"/>
          <p:cNvSpPr>
            <a:spLocks noChangeShapeType="1"/>
          </p:cNvSpPr>
          <p:nvPr/>
        </p:nvSpPr>
        <p:spPr bwMode="auto">
          <a:xfrm flipV="1">
            <a:off x="1692275" y="1989138"/>
            <a:ext cx="0" cy="3600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53" name="Text Box 15"/>
          <p:cNvSpPr txBox="1">
            <a:spLocks noChangeArrowheads="1"/>
          </p:cNvSpPr>
          <p:nvPr/>
        </p:nvSpPr>
        <p:spPr bwMode="auto">
          <a:xfrm>
            <a:off x="1384300" y="13589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57354" name="Text Box 16"/>
          <p:cNvSpPr txBox="1">
            <a:spLocks noChangeArrowheads="1"/>
          </p:cNvSpPr>
          <p:nvPr/>
        </p:nvSpPr>
        <p:spPr bwMode="auto">
          <a:xfrm>
            <a:off x="5848350" y="52482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57355" name="Text Box 17"/>
          <p:cNvSpPr txBox="1">
            <a:spLocks noChangeArrowheads="1"/>
          </p:cNvSpPr>
          <p:nvPr/>
        </p:nvSpPr>
        <p:spPr bwMode="auto">
          <a:xfrm>
            <a:off x="1166813" y="54641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rtl="1" eaLnBrk="1" hangingPunct="1"/>
            <a:r>
              <a:rPr lang="fa-IR" altLang="en-US" sz="2400" b="1">
                <a:cs typeface="Nazanin" pitchFamily="2" charset="0"/>
              </a:rPr>
              <a:t>  روش هندسي</a:t>
            </a:r>
            <a:endParaRPr lang="en-US" altLang="en-US" sz="2400" b="1">
              <a:cs typeface="Nazanin" pitchFamily="2" charset="0"/>
            </a:endParaRPr>
          </a:p>
        </p:txBody>
      </p:sp>
      <p:sp>
        <p:nvSpPr>
          <p:cNvPr id="58371" name="Rectangle 19"/>
          <p:cNvSpPr>
            <a:spLocks noGrp="1" noChangeArrowheads="1"/>
          </p:cNvSpPr>
          <p:nvPr>
            <p:ph idx="1"/>
          </p:nvPr>
        </p:nvSpPr>
        <p:spPr/>
        <p:txBody>
          <a:bodyPr/>
          <a:lstStyle/>
          <a:p>
            <a:pPr algn="r" rtl="1" eaLnBrk="1" hangingPunct="1"/>
            <a:r>
              <a:rPr lang="fa-IR" altLang="en-US" b="1"/>
              <a:t>ترکيب دو محدوديت</a:t>
            </a:r>
            <a:endParaRPr lang="en-US" altLang="en-US" b="1"/>
          </a:p>
        </p:txBody>
      </p:sp>
      <p:sp>
        <p:nvSpPr>
          <p:cNvPr id="58372" name="Line 9"/>
          <p:cNvSpPr>
            <a:spLocks noChangeShapeType="1"/>
          </p:cNvSpPr>
          <p:nvPr/>
        </p:nvSpPr>
        <p:spPr bwMode="auto">
          <a:xfrm flipV="1">
            <a:off x="1692275" y="2276475"/>
            <a:ext cx="0" cy="3313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3" name="Line 10"/>
          <p:cNvSpPr>
            <a:spLocks noChangeShapeType="1"/>
          </p:cNvSpPr>
          <p:nvPr/>
        </p:nvSpPr>
        <p:spPr bwMode="auto">
          <a:xfrm>
            <a:off x="1692275" y="5589588"/>
            <a:ext cx="4175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4" name="Text Box 11"/>
          <p:cNvSpPr txBox="1">
            <a:spLocks noChangeArrowheads="1"/>
          </p:cNvSpPr>
          <p:nvPr/>
        </p:nvSpPr>
        <p:spPr bwMode="auto">
          <a:xfrm>
            <a:off x="1042988" y="37893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20</a:t>
            </a:r>
            <a:endParaRPr lang="en-US" altLang="en-US" sz="2400"/>
          </a:p>
        </p:txBody>
      </p:sp>
      <p:sp>
        <p:nvSpPr>
          <p:cNvPr id="58375" name="Text Box 13"/>
          <p:cNvSpPr txBox="1">
            <a:spLocks noChangeArrowheads="1"/>
          </p:cNvSpPr>
          <p:nvPr/>
        </p:nvSpPr>
        <p:spPr bwMode="auto">
          <a:xfrm>
            <a:off x="3759200" y="56800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30</a:t>
            </a:r>
            <a:endParaRPr lang="en-US" altLang="en-US" sz="2400"/>
          </a:p>
        </p:txBody>
      </p:sp>
      <p:sp>
        <p:nvSpPr>
          <p:cNvPr id="58376" name="Line 16"/>
          <p:cNvSpPr>
            <a:spLocks noChangeShapeType="1"/>
          </p:cNvSpPr>
          <p:nvPr/>
        </p:nvSpPr>
        <p:spPr bwMode="auto">
          <a:xfrm>
            <a:off x="1692275" y="2708275"/>
            <a:ext cx="2232025" cy="2881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7" name="Line 17"/>
          <p:cNvSpPr>
            <a:spLocks noChangeShapeType="1"/>
          </p:cNvSpPr>
          <p:nvPr/>
        </p:nvSpPr>
        <p:spPr bwMode="auto">
          <a:xfrm>
            <a:off x="1692275" y="4149725"/>
            <a:ext cx="2879725"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8" name="Text Box 20"/>
          <p:cNvSpPr txBox="1">
            <a:spLocks noChangeArrowheads="1"/>
          </p:cNvSpPr>
          <p:nvPr/>
        </p:nvSpPr>
        <p:spPr bwMode="auto">
          <a:xfrm>
            <a:off x="1042988" y="2420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40</a:t>
            </a:r>
            <a:endParaRPr lang="en-US" altLang="en-US" sz="2400"/>
          </a:p>
        </p:txBody>
      </p:sp>
      <p:sp>
        <p:nvSpPr>
          <p:cNvPr id="58379" name="Text Box 21"/>
          <p:cNvSpPr txBox="1">
            <a:spLocks noChangeArrowheads="1"/>
          </p:cNvSpPr>
          <p:nvPr/>
        </p:nvSpPr>
        <p:spPr bwMode="auto">
          <a:xfrm>
            <a:off x="4500563" y="56610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40</a:t>
            </a:r>
            <a:endParaRPr lang="en-US" altLang="en-US" sz="2400"/>
          </a:p>
        </p:txBody>
      </p:sp>
      <p:sp>
        <p:nvSpPr>
          <p:cNvPr id="58380" name="Line 22"/>
          <p:cNvSpPr>
            <a:spLocks noChangeShapeType="1"/>
          </p:cNvSpPr>
          <p:nvPr/>
        </p:nvSpPr>
        <p:spPr bwMode="auto">
          <a:xfrm flipH="1">
            <a:off x="3348038" y="5300663"/>
            <a:ext cx="287337"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1" name="Line 23"/>
          <p:cNvSpPr>
            <a:spLocks noChangeShapeType="1"/>
          </p:cNvSpPr>
          <p:nvPr/>
        </p:nvSpPr>
        <p:spPr bwMode="auto">
          <a:xfrm flipH="1">
            <a:off x="2771775" y="5013325"/>
            <a:ext cx="6477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2" name="Line 24"/>
          <p:cNvSpPr>
            <a:spLocks noChangeShapeType="1"/>
          </p:cNvSpPr>
          <p:nvPr/>
        </p:nvSpPr>
        <p:spPr bwMode="auto">
          <a:xfrm flipH="1">
            <a:off x="2195513" y="4797425"/>
            <a:ext cx="720725"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3" name="Line 25"/>
          <p:cNvSpPr>
            <a:spLocks noChangeShapeType="1"/>
          </p:cNvSpPr>
          <p:nvPr/>
        </p:nvSpPr>
        <p:spPr bwMode="auto">
          <a:xfrm flipH="1">
            <a:off x="1692275" y="4508500"/>
            <a:ext cx="792163"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4" name="Line 26"/>
          <p:cNvSpPr>
            <a:spLocks noChangeShapeType="1"/>
          </p:cNvSpPr>
          <p:nvPr/>
        </p:nvSpPr>
        <p:spPr bwMode="auto">
          <a:xfrm flipH="1">
            <a:off x="1692275" y="4365625"/>
            <a:ext cx="358775"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5" name="Line 27"/>
          <p:cNvSpPr>
            <a:spLocks noChangeShapeType="1"/>
          </p:cNvSpPr>
          <p:nvPr/>
        </p:nvSpPr>
        <p:spPr bwMode="auto">
          <a:xfrm flipH="1">
            <a:off x="1763713" y="4652963"/>
            <a:ext cx="935037"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6" name="Line 28"/>
          <p:cNvSpPr>
            <a:spLocks noChangeShapeType="1"/>
          </p:cNvSpPr>
          <p:nvPr/>
        </p:nvSpPr>
        <p:spPr bwMode="auto">
          <a:xfrm flipH="1">
            <a:off x="2484438" y="4868863"/>
            <a:ext cx="6477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7" name="Line 29"/>
          <p:cNvSpPr>
            <a:spLocks noChangeShapeType="1"/>
          </p:cNvSpPr>
          <p:nvPr/>
        </p:nvSpPr>
        <p:spPr bwMode="auto">
          <a:xfrm flipH="1">
            <a:off x="3059113" y="5084763"/>
            <a:ext cx="5048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8" name="Line 30"/>
          <p:cNvSpPr>
            <a:spLocks noChangeShapeType="1"/>
          </p:cNvSpPr>
          <p:nvPr/>
        </p:nvSpPr>
        <p:spPr bwMode="auto">
          <a:xfrm flipH="1">
            <a:off x="1692275" y="4508500"/>
            <a:ext cx="503238"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9" name="Text Box 31"/>
          <p:cNvSpPr txBox="1">
            <a:spLocks noChangeArrowheads="1"/>
          </p:cNvSpPr>
          <p:nvPr/>
        </p:nvSpPr>
        <p:spPr bwMode="auto">
          <a:xfrm>
            <a:off x="1384300" y="150336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58390" name="Text Box 32"/>
          <p:cNvSpPr txBox="1">
            <a:spLocks noChangeArrowheads="1"/>
          </p:cNvSpPr>
          <p:nvPr/>
        </p:nvSpPr>
        <p:spPr bwMode="auto">
          <a:xfrm>
            <a:off x="6280150" y="531971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58391" name="Text Box 33"/>
          <p:cNvSpPr txBox="1">
            <a:spLocks noChangeArrowheads="1"/>
          </p:cNvSpPr>
          <p:nvPr/>
        </p:nvSpPr>
        <p:spPr bwMode="auto">
          <a:xfrm>
            <a:off x="1166813" y="55356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323850" y="260350"/>
            <a:ext cx="8229600" cy="1143000"/>
          </a:xfrm>
        </p:spPr>
        <p:txBody>
          <a:bodyPr/>
          <a:lstStyle/>
          <a:p>
            <a:pPr eaLnBrk="1" hangingPunct="1"/>
            <a:r>
              <a:rPr lang="fa-IR" altLang="en-US" sz="2400" b="1">
                <a:cs typeface="Nazanin" pitchFamily="2" charset="0"/>
              </a:rPr>
              <a:t>  روش هندسي</a:t>
            </a:r>
            <a:endParaRPr lang="en-US" altLang="en-US" sz="2400" b="1">
              <a:cs typeface="Nazanin" pitchFamily="2" charset="0"/>
            </a:endParaRPr>
          </a:p>
        </p:txBody>
      </p:sp>
      <p:sp>
        <p:nvSpPr>
          <p:cNvPr id="59395" name="Line 4"/>
          <p:cNvSpPr>
            <a:spLocks noChangeShapeType="1"/>
          </p:cNvSpPr>
          <p:nvPr/>
        </p:nvSpPr>
        <p:spPr bwMode="auto">
          <a:xfrm flipV="1">
            <a:off x="2411413" y="2276475"/>
            <a:ext cx="0" cy="3313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396" name="Line 5"/>
          <p:cNvSpPr>
            <a:spLocks noChangeShapeType="1"/>
          </p:cNvSpPr>
          <p:nvPr/>
        </p:nvSpPr>
        <p:spPr bwMode="auto">
          <a:xfrm flipV="1">
            <a:off x="2411413" y="5589588"/>
            <a:ext cx="38893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397" name="Text Box 6"/>
          <p:cNvSpPr txBox="1">
            <a:spLocks noChangeArrowheads="1"/>
          </p:cNvSpPr>
          <p:nvPr/>
        </p:nvSpPr>
        <p:spPr bwMode="auto">
          <a:xfrm>
            <a:off x="1887538" y="38798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20</a:t>
            </a:r>
            <a:endParaRPr lang="en-US" altLang="en-US" sz="2400"/>
          </a:p>
        </p:txBody>
      </p:sp>
      <p:sp>
        <p:nvSpPr>
          <p:cNvPr id="59398" name="Text Box 10"/>
          <p:cNvSpPr txBox="1">
            <a:spLocks noChangeArrowheads="1"/>
          </p:cNvSpPr>
          <p:nvPr/>
        </p:nvSpPr>
        <p:spPr bwMode="auto">
          <a:xfrm>
            <a:off x="4479925" y="56800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30</a:t>
            </a:r>
            <a:endParaRPr lang="en-US" altLang="en-US" sz="2400"/>
          </a:p>
        </p:txBody>
      </p:sp>
      <p:sp>
        <p:nvSpPr>
          <p:cNvPr id="59399" name="Line 11"/>
          <p:cNvSpPr>
            <a:spLocks noChangeShapeType="1"/>
          </p:cNvSpPr>
          <p:nvPr/>
        </p:nvSpPr>
        <p:spPr bwMode="auto">
          <a:xfrm flipH="1" flipV="1">
            <a:off x="4140200" y="5013325"/>
            <a:ext cx="4318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0" name="Line 12"/>
          <p:cNvSpPr>
            <a:spLocks noChangeShapeType="1"/>
          </p:cNvSpPr>
          <p:nvPr/>
        </p:nvSpPr>
        <p:spPr bwMode="auto">
          <a:xfrm>
            <a:off x="2411413" y="4149725"/>
            <a:ext cx="1800225" cy="935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1" name="Line 13"/>
          <p:cNvSpPr>
            <a:spLocks noChangeShapeType="1"/>
          </p:cNvSpPr>
          <p:nvPr/>
        </p:nvSpPr>
        <p:spPr bwMode="auto">
          <a:xfrm>
            <a:off x="2411413" y="4437063"/>
            <a:ext cx="576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2" name="Line 14"/>
          <p:cNvSpPr>
            <a:spLocks noChangeShapeType="1"/>
          </p:cNvSpPr>
          <p:nvPr/>
        </p:nvSpPr>
        <p:spPr bwMode="auto">
          <a:xfrm>
            <a:off x="2411413" y="4724400"/>
            <a:ext cx="10810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3" name="Line 15"/>
          <p:cNvSpPr>
            <a:spLocks noChangeShapeType="1"/>
          </p:cNvSpPr>
          <p:nvPr/>
        </p:nvSpPr>
        <p:spPr bwMode="auto">
          <a:xfrm>
            <a:off x="2411413" y="5013325"/>
            <a:ext cx="1655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4" name="Line 17"/>
          <p:cNvSpPr>
            <a:spLocks noChangeShapeType="1"/>
          </p:cNvSpPr>
          <p:nvPr/>
        </p:nvSpPr>
        <p:spPr bwMode="auto">
          <a:xfrm>
            <a:off x="2411413" y="5229225"/>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5" name="Line 18"/>
          <p:cNvSpPr>
            <a:spLocks noChangeShapeType="1"/>
          </p:cNvSpPr>
          <p:nvPr/>
        </p:nvSpPr>
        <p:spPr bwMode="auto">
          <a:xfrm>
            <a:off x="2411413" y="544512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6" name="Line 19"/>
          <p:cNvSpPr>
            <a:spLocks noChangeShapeType="1"/>
          </p:cNvSpPr>
          <p:nvPr/>
        </p:nvSpPr>
        <p:spPr bwMode="auto">
          <a:xfrm>
            <a:off x="2411413" y="5445125"/>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7" name="Line 20"/>
          <p:cNvSpPr>
            <a:spLocks noChangeShapeType="1"/>
          </p:cNvSpPr>
          <p:nvPr/>
        </p:nvSpPr>
        <p:spPr bwMode="auto">
          <a:xfrm>
            <a:off x="2411413" y="4868863"/>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8" name="Line 21"/>
          <p:cNvSpPr>
            <a:spLocks noChangeShapeType="1"/>
          </p:cNvSpPr>
          <p:nvPr/>
        </p:nvSpPr>
        <p:spPr bwMode="auto">
          <a:xfrm>
            <a:off x="2411413" y="4581525"/>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9" name="Text Box 22"/>
          <p:cNvSpPr txBox="1">
            <a:spLocks noChangeArrowheads="1"/>
          </p:cNvSpPr>
          <p:nvPr/>
        </p:nvSpPr>
        <p:spPr bwMode="auto">
          <a:xfrm>
            <a:off x="1816100" y="179228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59410" name="Text Box 23"/>
          <p:cNvSpPr txBox="1">
            <a:spLocks noChangeArrowheads="1"/>
          </p:cNvSpPr>
          <p:nvPr/>
        </p:nvSpPr>
        <p:spPr bwMode="auto">
          <a:xfrm>
            <a:off x="6784975" y="54641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59411" name="Text Box 24"/>
          <p:cNvSpPr txBox="1">
            <a:spLocks noChangeArrowheads="1"/>
          </p:cNvSpPr>
          <p:nvPr/>
        </p:nvSpPr>
        <p:spPr bwMode="auto">
          <a:xfrm>
            <a:off x="2824163" y="481647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R</a:t>
            </a:r>
          </a:p>
        </p:txBody>
      </p:sp>
      <p:sp>
        <p:nvSpPr>
          <p:cNvPr id="59412" name="Text Box 25"/>
          <p:cNvSpPr txBox="1">
            <a:spLocks noChangeArrowheads="1"/>
          </p:cNvSpPr>
          <p:nvPr/>
        </p:nvSpPr>
        <p:spPr bwMode="auto">
          <a:xfrm>
            <a:off x="2967038" y="3951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S</a:t>
            </a:r>
          </a:p>
        </p:txBody>
      </p:sp>
      <p:sp>
        <p:nvSpPr>
          <p:cNvPr id="59413" name="Text Box 26"/>
          <p:cNvSpPr txBox="1">
            <a:spLocks noChangeArrowheads="1"/>
          </p:cNvSpPr>
          <p:nvPr/>
        </p:nvSpPr>
        <p:spPr bwMode="auto">
          <a:xfrm>
            <a:off x="4479925" y="387985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T</a:t>
            </a:r>
          </a:p>
        </p:txBody>
      </p:sp>
      <p:sp>
        <p:nvSpPr>
          <p:cNvPr id="59414" name="Line 27"/>
          <p:cNvSpPr>
            <a:spLocks noChangeShapeType="1"/>
          </p:cNvSpPr>
          <p:nvPr/>
        </p:nvSpPr>
        <p:spPr bwMode="auto">
          <a:xfrm flipH="1" flipV="1">
            <a:off x="2411413" y="2708275"/>
            <a:ext cx="1728787" cy="23050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9415" name="Line 28"/>
          <p:cNvSpPr>
            <a:spLocks noChangeShapeType="1"/>
          </p:cNvSpPr>
          <p:nvPr/>
        </p:nvSpPr>
        <p:spPr bwMode="auto">
          <a:xfrm>
            <a:off x="4211638" y="5084763"/>
            <a:ext cx="1008062" cy="5048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rtl="1" eaLnBrk="1" hangingPunct="1"/>
            <a:r>
              <a:rPr lang="fa-IR" altLang="en-US">
                <a:cs typeface="Nazanin" pitchFamily="2" charset="0"/>
              </a:rPr>
              <a:t> </a:t>
            </a:r>
            <a:r>
              <a:rPr lang="en-US" altLang="en-US">
                <a:cs typeface="Nazanin" pitchFamily="2" charset="0"/>
              </a:rPr>
              <a:t> </a:t>
            </a:r>
          </a:p>
        </p:txBody>
      </p:sp>
      <p:sp>
        <p:nvSpPr>
          <p:cNvPr id="60419" name="Rectangle 3"/>
          <p:cNvSpPr>
            <a:spLocks noGrp="1" noChangeArrowheads="1"/>
          </p:cNvSpPr>
          <p:nvPr>
            <p:ph type="body" idx="1"/>
          </p:nvPr>
        </p:nvSpPr>
        <p:spPr/>
        <p:txBody>
          <a:bodyPr/>
          <a:lstStyle/>
          <a:p>
            <a:pPr algn="r" rtl="1" eaLnBrk="1" hangingPunct="1">
              <a:buFontTx/>
              <a:buNone/>
            </a:pPr>
            <a:endParaRPr lang="en-US" altLang="en-US" b="1">
              <a:cs typeface="Nazanin" pitchFamily="2" charset="0"/>
            </a:endParaRPr>
          </a:p>
          <a:p>
            <a:pPr algn="ctr" rtl="1" eaLnBrk="1" hangingPunct="1">
              <a:buFontTx/>
              <a:buNone/>
            </a:pPr>
            <a:r>
              <a:rPr lang="fa-IR" altLang="en-US" i="1">
                <a:cs typeface="Nazanin" pitchFamily="2" charset="0"/>
              </a:rPr>
              <a:t>کليه نقاطي که در هر دو محدوديت صدق مي کنند نقاط موجه مي باشند. و هر نقطه که يک محدوديت و يا هر دومحدوديت را نقض نمايد غير موجه است.</a:t>
            </a:r>
            <a:endParaRPr lang="en-US" altLang="en-US" i="1">
              <a:cs typeface="Nazanin" pitchFamily="2" charset="0"/>
            </a:endParaRPr>
          </a:p>
          <a:p>
            <a:pPr algn="r" rtl="1" eaLnBrk="1" hangingPunct="1">
              <a:buFontTx/>
              <a:buNone/>
            </a:pPr>
            <a:endParaRPr lang="en-US" altLang="en-US" i="1">
              <a:cs typeface="Nazanin" pitchFamily="2" charset="0"/>
            </a:endParaRPr>
          </a:p>
          <a:p>
            <a:pPr algn="r" rtl="1" eaLnBrk="1" hangingPunct="1">
              <a:buFontTx/>
              <a:buNone/>
            </a:pPr>
            <a:r>
              <a:rPr lang="en-US" altLang="en-US" i="1">
                <a:cs typeface="Nazanin" pitchFamily="2" charset="0"/>
              </a:rPr>
              <a:t>   </a:t>
            </a:r>
            <a:r>
              <a:rPr lang="fa-IR" altLang="en-US" i="1">
                <a:cs typeface="Nazanin" pitchFamily="2" charset="0"/>
              </a:rPr>
              <a:t>ناحيه هاشور خورده</a:t>
            </a:r>
            <a:r>
              <a:rPr lang="en-US" altLang="en-US" i="1">
                <a:cs typeface="Nazanin" pitchFamily="2" charset="0"/>
              </a:rPr>
              <a:t> </a:t>
            </a:r>
            <a:r>
              <a:rPr lang="fa-IR" altLang="en-US" i="1">
                <a:cs typeface="Nazanin" pitchFamily="2" charset="0"/>
              </a:rPr>
              <a:t>ناحيه موجه ناميده مي شود</a:t>
            </a:r>
            <a:r>
              <a:rPr lang="en-US" altLang="en-US" i="1">
                <a:cs typeface="Nazanin" pitchFamily="2" charset="0"/>
              </a:rPr>
              <a:t>.</a:t>
            </a:r>
            <a:r>
              <a:rPr lang="en-US" altLang="en-US">
                <a:cs typeface="Nazanin" pitchFamily="2" charset="0"/>
              </a:rPr>
              <a:t> </a:t>
            </a:r>
          </a:p>
        </p:txBody>
      </p:sp>
      <p:sp>
        <p:nvSpPr>
          <p:cNvPr id="60420" name="Rectangle 6"/>
          <p:cNvSpPr>
            <a:spLocks noChangeArrowheads="1"/>
          </p:cNvSpPr>
          <p:nvPr/>
        </p:nvSpPr>
        <p:spPr bwMode="auto">
          <a:xfrm>
            <a:off x="3708400" y="234950"/>
            <a:ext cx="287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نقاط موجه-ناحيه موجه</a:t>
            </a:r>
            <a:endParaRPr lang="en-US" altLang="en-US" sz="2800"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rtl="1" eaLnBrk="1" hangingPunct="1"/>
            <a:r>
              <a:rPr lang="fa-IR" altLang="en-US" b="1">
                <a:cs typeface="Nazanin" pitchFamily="2" charset="0"/>
              </a:rPr>
              <a:t> </a:t>
            </a:r>
            <a:r>
              <a:rPr lang="en-US" altLang="en-US">
                <a:cs typeface="Nazanin" pitchFamily="2" charset="0"/>
              </a:rPr>
              <a:t> </a:t>
            </a:r>
          </a:p>
        </p:txBody>
      </p:sp>
      <p:sp>
        <p:nvSpPr>
          <p:cNvPr id="61443" name="Rectangle 3"/>
          <p:cNvSpPr>
            <a:spLocks noGrp="1" noChangeArrowheads="1"/>
          </p:cNvSpPr>
          <p:nvPr>
            <p:ph type="body" idx="1"/>
          </p:nvPr>
        </p:nvSpPr>
        <p:spPr/>
        <p:txBody>
          <a:bodyPr/>
          <a:lstStyle/>
          <a:p>
            <a:pPr algn="r" rtl="1" eaLnBrk="1" hangingPunct="1">
              <a:buFontTx/>
              <a:buNone/>
            </a:pPr>
            <a:endParaRPr lang="fa-IR" altLang="en-US">
              <a:cs typeface="Nazanin" pitchFamily="2" charset="0"/>
            </a:endParaRPr>
          </a:p>
          <a:p>
            <a:pPr algn="r" rtl="1" eaLnBrk="1" hangingPunct="1">
              <a:buFontTx/>
              <a:buNone/>
            </a:pPr>
            <a:r>
              <a:rPr lang="fa-IR" altLang="en-US" i="1">
                <a:cs typeface="Nazanin" pitchFamily="2" charset="0"/>
              </a:rPr>
              <a:t>1) ترسيم تابع هدف به ازاء يک مقدار دلخواه.</a:t>
            </a:r>
            <a:endParaRPr lang="en-US" altLang="en-US" i="1">
              <a:cs typeface="Nazanin" pitchFamily="2" charset="0"/>
            </a:endParaRPr>
          </a:p>
          <a:p>
            <a:pPr algn="r" rtl="1" eaLnBrk="1" hangingPunct="1">
              <a:buFontTx/>
              <a:buNone/>
            </a:pPr>
            <a:endParaRPr lang="en-US" altLang="en-US" i="1">
              <a:cs typeface="Nazanin" pitchFamily="2" charset="0"/>
            </a:endParaRPr>
          </a:p>
          <a:p>
            <a:pPr algn="r" rtl="1" eaLnBrk="1" hangingPunct="1">
              <a:buFontTx/>
              <a:buNone/>
            </a:pPr>
            <a:r>
              <a:rPr lang="fa-IR" altLang="en-US" i="1">
                <a:cs typeface="Nazanin" pitchFamily="2" charset="0"/>
              </a:rPr>
              <a:t>2) حرکت خط تابع هدف به موازات خط اوليه رسم شده تا        آخرين نقطه ناحيه موجه</a:t>
            </a:r>
            <a:r>
              <a:rPr lang="en-US" altLang="en-US" i="1">
                <a:cs typeface="Nazanin" pitchFamily="2" charset="0"/>
              </a:rPr>
              <a:t>.</a:t>
            </a:r>
            <a:r>
              <a:rPr lang="en-US" altLang="en-US">
                <a:cs typeface="Nazanin" pitchFamily="2" charset="0"/>
              </a:rPr>
              <a:t> </a:t>
            </a:r>
          </a:p>
        </p:txBody>
      </p:sp>
      <p:sp>
        <p:nvSpPr>
          <p:cNvPr id="61444" name="Rectangle 5"/>
          <p:cNvSpPr>
            <a:spLocks noChangeArrowheads="1"/>
          </p:cNvSpPr>
          <p:nvPr/>
        </p:nvSpPr>
        <p:spPr bwMode="auto">
          <a:xfrm>
            <a:off x="4067175" y="161925"/>
            <a:ext cx="2136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rtl="1" eaLnBrk="1" hangingPunct="1">
              <a:spcBef>
                <a:spcPct val="20000"/>
              </a:spcBef>
            </a:pPr>
            <a:r>
              <a:rPr lang="fa-IR" altLang="en-US" sz="2800" b="1"/>
              <a:t>تعيين نقطه بهينه</a:t>
            </a:r>
            <a:endParaRPr lang="en-US" altLang="en-US" sz="2000"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10"/>
          <p:cNvSpPr>
            <a:spLocks noChangeShapeType="1"/>
          </p:cNvSpPr>
          <p:nvPr/>
        </p:nvSpPr>
        <p:spPr bwMode="auto">
          <a:xfrm flipV="1">
            <a:off x="2411413" y="2205038"/>
            <a:ext cx="0" cy="2663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67" name="Line 11"/>
          <p:cNvSpPr>
            <a:spLocks noChangeShapeType="1"/>
          </p:cNvSpPr>
          <p:nvPr/>
        </p:nvSpPr>
        <p:spPr bwMode="auto">
          <a:xfrm>
            <a:off x="2411413" y="4868863"/>
            <a:ext cx="3744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68" name="Text Box 13"/>
          <p:cNvSpPr txBox="1">
            <a:spLocks noChangeArrowheads="1"/>
          </p:cNvSpPr>
          <p:nvPr/>
        </p:nvSpPr>
        <p:spPr bwMode="auto">
          <a:xfrm>
            <a:off x="1887538" y="30876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20</a:t>
            </a:r>
            <a:endParaRPr lang="en-US" altLang="en-US" sz="2400"/>
          </a:p>
        </p:txBody>
      </p:sp>
      <p:sp>
        <p:nvSpPr>
          <p:cNvPr id="62469" name="Text Box 14"/>
          <p:cNvSpPr txBox="1">
            <a:spLocks noChangeArrowheads="1"/>
          </p:cNvSpPr>
          <p:nvPr/>
        </p:nvSpPr>
        <p:spPr bwMode="auto">
          <a:xfrm>
            <a:off x="4479925" y="49593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30</a:t>
            </a:r>
            <a:endParaRPr lang="en-US" altLang="en-US" sz="2400"/>
          </a:p>
        </p:txBody>
      </p:sp>
      <p:sp>
        <p:nvSpPr>
          <p:cNvPr id="62470" name="Line 15"/>
          <p:cNvSpPr>
            <a:spLocks noChangeShapeType="1"/>
          </p:cNvSpPr>
          <p:nvPr/>
        </p:nvSpPr>
        <p:spPr bwMode="auto">
          <a:xfrm>
            <a:off x="2411413" y="3429000"/>
            <a:ext cx="1728787"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1" name="Line 16"/>
          <p:cNvSpPr>
            <a:spLocks noChangeShapeType="1"/>
          </p:cNvSpPr>
          <p:nvPr/>
        </p:nvSpPr>
        <p:spPr bwMode="auto">
          <a:xfrm flipH="1" flipV="1">
            <a:off x="4140200" y="4292600"/>
            <a:ext cx="4318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2" name="Line 17"/>
          <p:cNvSpPr>
            <a:spLocks noChangeShapeType="1"/>
          </p:cNvSpPr>
          <p:nvPr/>
        </p:nvSpPr>
        <p:spPr bwMode="auto">
          <a:xfrm flipH="1" flipV="1">
            <a:off x="2411413" y="3644900"/>
            <a:ext cx="1439862" cy="12239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2473" name="Line 18"/>
          <p:cNvSpPr>
            <a:spLocks noChangeShapeType="1"/>
          </p:cNvSpPr>
          <p:nvPr/>
        </p:nvSpPr>
        <p:spPr bwMode="auto">
          <a:xfrm flipH="1">
            <a:off x="2916238" y="3284538"/>
            <a:ext cx="129540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4" name="Text Box 19"/>
          <p:cNvSpPr txBox="1">
            <a:spLocks noChangeArrowheads="1"/>
          </p:cNvSpPr>
          <p:nvPr/>
        </p:nvSpPr>
        <p:spPr bwMode="auto">
          <a:xfrm>
            <a:off x="3563938" y="2852738"/>
            <a:ext cx="1908175" cy="376237"/>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rtl="1" eaLnBrk="1" hangingPunct="1"/>
            <a:r>
              <a:rPr lang="en-GB" altLang="en-US" sz="1800"/>
              <a:t>800=40X1+50X2</a:t>
            </a:r>
            <a:endParaRPr lang="en-US" altLang="en-US" sz="1800"/>
          </a:p>
        </p:txBody>
      </p:sp>
      <p:sp>
        <p:nvSpPr>
          <p:cNvPr id="62475" name="Rectangle 20"/>
          <p:cNvSpPr>
            <a:spLocks noGrp="1" noChangeArrowheads="1"/>
          </p:cNvSpPr>
          <p:nvPr>
            <p:ph type="title" idx="4294967295"/>
          </p:nvPr>
        </p:nvSpPr>
        <p:spPr>
          <a:xfrm>
            <a:off x="539750" y="333375"/>
            <a:ext cx="8229600" cy="1143000"/>
          </a:xfrm>
        </p:spPr>
        <p:txBody>
          <a:bodyPr/>
          <a:lstStyle/>
          <a:p>
            <a:pPr eaLnBrk="1" hangingPunct="1"/>
            <a:r>
              <a:rPr lang="fa-IR" altLang="en-US" sz="2400" b="1">
                <a:cs typeface="Nazanin" pitchFamily="2" charset="0"/>
              </a:rPr>
              <a:t>   روش هندسي</a:t>
            </a:r>
            <a:endParaRPr lang="en-US" altLang="en-US" sz="2400" b="1">
              <a:cs typeface="Nazanin" pitchFamily="2" charset="0"/>
            </a:endParaRPr>
          </a:p>
        </p:txBody>
      </p:sp>
      <p:sp>
        <p:nvSpPr>
          <p:cNvPr id="62476" name="Text Box 22"/>
          <p:cNvSpPr txBox="1">
            <a:spLocks noChangeArrowheads="1"/>
          </p:cNvSpPr>
          <p:nvPr/>
        </p:nvSpPr>
        <p:spPr bwMode="auto">
          <a:xfrm>
            <a:off x="1816100" y="20796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62477" name="Text Box 23"/>
          <p:cNvSpPr txBox="1">
            <a:spLocks noChangeArrowheads="1"/>
          </p:cNvSpPr>
          <p:nvPr/>
        </p:nvSpPr>
        <p:spPr bwMode="auto">
          <a:xfrm>
            <a:off x="6135688" y="5103813"/>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62478" name="Text Box 24"/>
          <p:cNvSpPr txBox="1">
            <a:spLocks noChangeArrowheads="1"/>
          </p:cNvSpPr>
          <p:nvPr/>
        </p:nvSpPr>
        <p:spPr bwMode="auto">
          <a:xfrm>
            <a:off x="1958975" y="488791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39750" y="188913"/>
            <a:ext cx="8229600" cy="1143000"/>
          </a:xfrm>
        </p:spPr>
        <p:txBody>
          <a:bodyPr/>
          <a:lstStyle/>
          <a:p>
            <a:pPr eaLnBrk="1" hangingPunct="1"/>
            <a:r>
              <a:rPr lang="fa-IR" altLang="en-US" sz="2400">
                <a:cs typeface="Nazanin" pitchFamily="2" charset="0"/>
              </a:rPr>
              <a:t> </a:t>
            </a:r>
            <a:endParaRPr lang="en-US" altLang="en-US" sz="2400">
              <a:cs typeface="Nazanin" pitchFamily="2" charset="0"/>
            </a:endParaRPr>
          </a:p>
        </p:txBody>
      </p:sp>
      <p:sp>
        <p:nvSpPr>
          <p:cNvPr id="8195" name="Rectangle 3"/>
          <p:cNvSpPr>
            <a:spLocks noGrp="1" noChangeArrowheads="1"/>
          </p:cNvSpPr>
          <p:nvPr>
            <p:ph type="body" idx="4294967295"/>
          </p:nvPr>
        </p:nvSpPr>
        <p:spPr>
          <a:xfrm>
            <a:off x="179388" y="1557338"/>
            <a:ext cx="8229600" cy="4525962"/>
          </a:xfrm>
        </p:spPr>
        <p:txBody>
          <a:bodyPr/>
          <a:lstStyle/>
          <a:p>
            <a:pPr algn="r" rtl="1" eaLnBrk="1" hangingPunct="1">
              <a:lnSpc>
                <a:spcPct val="80000"/>
              </a:lnSpc>
              <a:buFontTx/>
              <a:buNone/>
            </a:pPr>
            <a:endParaRPr lang="fa-IR" altLang="en-US" sz="2800">
              <a:cs typeface="Nazanin" pitchFamily="2" charset="0"/>
            </a:endParaRPr>
          </a:p>
          <a:p>
            <a:pPr algn="r" rtl="1" eaLnBrk="1" hangingPunct="1">
              <a:lnSpc>
                <a:spcPct val="80000"/>
              </a:lnSpc>
              <a:buFontTx/>
              <a:buNone/>
            </a:pPr>
            <a:r>
              <a:rPr lang="fa-IR" altLang="en-US" sz="2800">
                <a:cs typeface="Nazanin" pitchFamily="2" charset="0"/>
              </a:rPr>
              <a:t> - </a:t>
            </a:r>
            <a:r>
              <a:rPr lang="fa-IR" altLang="en-US" sz="2800" i="1">
                <a:cs typeface="Nazanin" pitchFamily="2" charset="0"/>
              </a:rPr>
              <a:t>در طول جنگ جهاني دوم توسط دانشمندان انگليسي توسعه يافت.</a:t>
            </a:r>
          </a:p>
          <a:p>
            <a:pPr algn="r" rtl="1" eaLnBrk="1" hangingPunct="1">
              <a:lnSpc>
                <a:spcPct val="80000"/>
              </a:lnSpc>
              <a:buFontTx/>
              <a:buNone/>
            </a:pPr>
            <a:r>
              <a:rPr lang="fa-IR" altLang="en-US" sz="2800" i="1">
                <a:cs typeface="Nazanin" pitchFamily="2" charset="0"/>
              </a:rPr>
              <a:t> - پس از جنگ وارد دنياي تجارت گرديد.</a:t>
            </a:r>
          </a:p>
          <a:p>
            <a:pPr algn="r" rtl="1" eaLnBrk="1" hangingPunct="1">
              <a:lnSpc>
                <a:spcPct val="80000"/>
              </a:lnSpc>
              <a:buFontTx/>
              <a:buNone/>
            </a:pPr>
            <a:r>
              <a:rPr lang="fa-IR" altLang="en-US" sz="2800" i="1">
                <a:cs typeface="Nazanin" pitchFamily="2" charset="0"/>
              </a:rPr>
              <a:t> - در اوايل دهه  1950 در امريکا کارشناسان</a:t>
            </a:r>
            <a:r>
              <a:rPr lang="en-US" altLang="en-US" sz="2800" i="1">
                <a:cs typeface="Nazanin" pitchFamily="2" charset="0"/>
              </a:rPr>
              <a:t>OR</a:t>
            </a:r>
            <a:r>
              <a:rPr lang="fa-IR" altLang="en-US" sz="2800" i="1">
                <a:cs typeface="Nazanin" pitchFamily="2" charset="0"/>
              </a:rPr>
              <a:t>وارد بخش صنعت شدند.</a:t>
            </a:r>
            <a:endParaRPr lang="en-US" altLang="en-US" sz="2800" i="1">
              <a:cs typeface="Nazanin" pitchFamily="2" charset="0"/>
            </a:endParaRPr>
          </a:p>
          <a:p>
            <a:pPr algn="r" rtl="1" eaLnBrk="1" hangingPunct="1">
              <a:lnSpc>
                <a:spcPct val="80000"/>
              </a:lnSpc>
              <a:buFontTx/>
              <a:buNone/>
            </a:pPr>
            <a:r>
              <a:rPr lang="fa-IR" altLang="en-US" sz="2800" i="1">
                <a:cs typeface="Nazanin" pitchFamily="2" charset="0"/>
              </a:rPr>
              <a:t> - ابداع روش سيمپلکس به سال 1947 توسط جرج دنتزيک برمي گردد</a:t>
            </a:r>
            <a:r>
              <a:rPr lang="en-US" altLang="en-US" sz="2800" i="1">
                <a:cs typeface="Nazanin" pitchFamily="2" charset="0"/>
              </a:rPr>
              <a:t>. </a:t>
            </a:r>
            <a:endParaRPr lang="fa-IR" altLang="en-US" sz="2800" i="1">
              <a:cs typeface="Nazanin" pitchFamily="2" charset="0"/>
            </a:endParaRPr>
          </a:p>
          <a:p>
            <a:pPr algn="r" rtl="1" eaLnBrk="1" hangingPunct="1">
              <a:lnSpc>
                <a:spcPct val="80000"/>
              </a:lnSpc>
              <a:buFontTx/>
              <a:buNone/>
            </a:pPr>
            <a:r>
              <a:rPr lang="fa-IR" altLang="en-US" sz="2800" i="1">
                <a:cs typeface="Nazanin" pitchFamily="2" charset="0"/>
              </a:rPr>
              <a:t>    </a:t>
            </a:r>
            <a:r>
              <a:rPr lang="fa-IR" altLang="en-US" b="1" i="1">
                <a:cs typeface="Nazanin" pitchFamily="2" charset="0"/>
              </a:rPr>
              <a:t>عوامل ديگر پيشرفت تحقيق در عمليات</a:t>
            </a:r>
            <a:r>
              <a:rPr lang="fa-IR" altLang="en-US" sz="2800" i="1">
                <a:cs typeface="Nazanin" pitchFamily="2" charset="0"/>
              </a:rPr>
              <a:t>:</a:t>
            </a:r>
          </a:p>
          <a:p>
            <a:pPr algn="r" rtl="1" eaLnBrk="1" hangingPunct="1">
              <a:lnSpc>
                <a:spcPct val="80000"/>
              </a:lnSpc>
              <a:buFontTx/>
              <a:buNone/>
            </a:pPr>
            <a:r>
              <a:rPr lang="fa-IR" altLang="en-US" sz="2800" i="1">
                <a:cs typeface="Nazanin" pitchFamily="2" charset="0"/>
              </a:rPr>
              <a:t> - پيشرفتهاي اوليه درتوسعه فنون ان</a:t>
            </a:r>
          </a:p>
          <a:p>
            <a:pPr algn="r" rtl="1" eaLnBrk="1" hangingPunct="1">
              <a:lnSpc>
                <a:spcPct val="80000"/>
              </a:lnSpc>
              <a:buFontTx/>
              <a:buNone/>
            </a:pPr>
            <a:r>
              <a:rPr lang="fa-IR" altLang="en-US" sz="2800" i="1">
                <a:cs typeface="Nazanin" pitchFamily="2" charset="0"/>
              </a:rPr>
              <a:t> - توسعه همزمان رايانه</a:t>
            </a:r>
            <a:endParaRPr lang="en-US" altLang="en-US" sz="2800" i="1">
              <a:cs typeface="Nazanin" pitchFamily="2" charset="0"/>
            </a:endParaRPr>
          </a:p>
        </p:txBody>
      </p:sp>
      <p:sp>
        <p:nvSpPr>
          <p:cNvPr id="8196" name="Rectangle 5"/>
          <p:cNvSpPr>
            <a:spLocks noChangeArrowheads="1"/>
          </p:cNvSpPr>
          <p:nvPr/>
        </p:nvSpPr>
        <p:spPr bwMode="auto">
          <a:xfrm>
            <a:off x="3276600" y="450850"/>
            <a:ext cx="315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تاريخچه تحقيق درعمليات</a:t>
            </a:r>
            <a:endParaRPr lang="en-US" altLang="en-US" sz="2800"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8"/>
          <p:cNvSpPr>
            <a:spLocks noChangeShapeType="1"/>
          </p:cNvSpPr>
          <p:nvPr/>
        </p:nvSpPr>
        <p:spPr bwMode="auto">
          <a:xfrm flipV="1">
            <a:off x="3132138" y="2565400"/>
            <a:ext cx="0" cy="3024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1" name="Line 9"/>
          <p:cNvSpPr>
            <a:spLocks noChangeShapeType="1"/>
          </p:cNvSpPr>
          <p:nvPr/>
        </p:nvSpPr>
        <p:spPr bwMode="auto">
          <a:xfrm>
            <a:off x="3132138" y="5589588"/>
            <a:ext cx="3455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2" name="Text Box 10"/>
          <p:cNvSpPr txBox="1">
            <a:spLocks noChangeArrowheads="1"/>
          </p:cNvSpPr>
          <p:nvPr/>
        </p:nvSpPr>
        <p:spPr bwMode="auto">
          <a:xfrm>
            <a:off x="2484438" y="39338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20</a:t>
            </a:r>
            <a:endParaRPr lang="en-US" altLang="en-US" sz="2400"/>
          </a:p>
        </p:txBody>
      </p:sp>
      <p:sp>
        <p:nvSpPr>
          <p:cNvPr id="63493" name="Text Box 11"/>
          <p:cNvSpPr txBox="1">
            <a:spLocks noChangeArrowheads="1"/>
          </p:cNvSpPr>
          <p:nvPr/>
        </p:nvSpPr>
        <p:spPr bwMode="auto">
          <a:xfrm>
            <a:off x="5200650" y="57515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30</a:t>
            </a:r>
            <a:endParaRPr lang="en-US" altLang="en-US" sz="2400"/>
          </a:p>
        </p:txBody>
      </p:sp>
      <p:sp>
        <p:nvSpPr>
          <p:cNvPr id="63494" name="Line 12"/>
          <p:cNvSpPr>
            <a:spLocks noChangeShapeType="1"/>
          </p:cNvSpPr>
          <p:nvPr/>
        </p:nvSpPr>
        <p:spPr bwMode="auto">
          <a:xfrm>
            <a:off x="3132138" y="4149725"/>
            <a:ext cx="1655762"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95" name="Line 13"/>
          <p:cNvSpPr>
            <a:spLocks noChangeShapeType="1"/>
          </p:cNvSpPr>
          <p:nvPr/>
        </p:nvSpPr>
        <p:spPr bwMode="auto">
          <a:xfrm flipH="1" flipV="1">
            <a:off x="4716463" y="4868863"/>
            <a:ext cx="576262"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96" name="Line 14"/>
          <p:cNvSpPr>
            <a:spLocks noChangeShapeType="1"/>
          </p:cNvSpPr>
          <p:nvPr/>
        </p:nvSpPr>
        <p:spPr bwMode="auto">
          <a:xfrm flipH="1" flipV="1">
            <a:off x="3132138" y="4365625"/>
            <a:ext cx="1439862" cy="12239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497" name="Line 15"/>
          <p:cNvSpPr>
            <a:spLocks noChangeShapeType="1"/>
          </p:cNvSpPr>
          <p:nvPr/>
        </p:nvSpPr>
        <p:spPr bwMode="auto">
          <a:xfrm flipH="1" flipV="1">
            <a:off x="3132138" y="3644900"/>
            <a:ext cx="2519362" cy="19446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3498" name="Text Box 16"/>
          <p:cNvSpPr txBox="1">
            <a:spLocks noChangeArrowheads="1"/>
          </p:cNvSpPr>
          <p:nvPr/>
        </p:nvSpPr>
        <p:spPr bwMode="auto">
          <a:xfrm>
            <a:off x="4800600" y="3519488"/>
            <a:ext cx="1173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rtl="1" eaLnBrk="1" hangingPunct="1"/>
            <a:r>
              <a:rPr lang="fa-IR" altLang="en-US" sz="2400"/>
              <a:t>نقطه</a:t>
            </a:r>
            <a:r>
              <a:rPr lang="en-GB" altLang="en-US" sz="2400"/>
              <a:t> </a:t>
            </a:r>
            <a:r>
              <a:rPr lang="fa-IR" altLang="en-US" sz="2400"/>
              <a:t>بهينه</a:t>
            </a:r>
            <a:endParaRPr lang="en-US" altLang="en-US" sz="2400"/>
          </a:p>
        </p:txBody>
      </p:sp>
      <p:sp>
        <p:nvSpPr>
          <p:cNvPr id="63499" name="Line 17"/>
          <p:cNvSpPr>
            <a:spLocks noChangeShapeType="1"/>
          </p:cNvSpPr>
          <p:nvPr/>
        </p:nvSpPr>
        <p:spPr bwMode="auto">
          <a:xfrm flipH="1">
            <a:off x="4859338" y="4005263"/>
            <a:ext cx="433387"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0" name="Rectangle 18"/>
          <p:cNvSpPr>
            <a:spLocks noGrp="1" noChangeArrowheads="1"/>
          </p:cNvSpPr>
          <p:nvPr>
            <p:ph type="title" idx="4294967295"/>
          </p:nvPr>
        </p:nvSpPr>
        <p:spPr>
          <a:xfrm>
            <a:off x="395288" y="404813"/>
            <a:ext cx="8229600" cy="1143000"/>
          </a:xfrm>
        </p:spPr>
        <p:txBody>
          <a:bodyPr/>
          <a:lstStyle/>
          <a:p>
            <a:pPr eaLnBrk="1" hangingPunct="1"/>
            <a:r>
              <a:rPr lang="fa-IR" altLang="en-US" sz="2400" b="1">
                <a:cs typeface="Nazanin" pitchFamily="2" charset="0"/>
              </a:rPr>
              <a:t>  روش هندسي</a:t>
            </a:r>
            <a:endParaRPr lang="en-US" altLang="en-US" sz="2400" b="1">
              <a:cs typeface="Nazanin" pitchFamily="2" charset="0"/>
            </a:endParaRPr>
          </a:p>
        </p:txBody>
      </p:sp>
      <p:sp>
        <p:nvSpPr>
          <p:cNvPr id="63501" name="Text Box 20"/>
          <p:cNvSpPr txBox="1">
            <a:spLocks noChangeArrowheads="1"/>
          </p:cNvSpPr>
          <p:nvPr/>
        </p:nvSpPr>
        <p:spPr bwMode="auto">
          <a:xfrm>
            <a:off x="2535238" y="2366963"/>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63502" name="Text Box 21"/>
          <p:cNvSpPr txBox="1">
            <a:spLocks noChangeArrowheads="1"/>
          </p:cNvSpPr>
          <p:nvPr/>
        </p:nvSpPr>
        <p:spPr bwMode="auto">
          <a:xfrm>
            <a:off x="6496050" y="575151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63503" name="Text Box 22"/>
          <p:cNvSpPr txBox="1">
            <a:spLocks noChangeArrowheads="1"/>
          </p:cNvSpPr>
          <p:nvPr/>
        </p:nvSpPr>
        <p:spPr bwMode="auto">
          <a:xfrm>
            <a:off x="4572000" y="44370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B</a:t>
            </a:r>
          </a:p>
        </p:txBody>
      </p:sp>
      <p:sp>
        <p:nvSpPr>
          <p:cNvPr id="63504" name="Text Box 23"/>
          <p:cNvSpPr txBox="1">
            <a:spLocks noChangeArrowheads="1"/>
          </p:cNvSpPr>
          <p:nvPr/>
        </p:nvSpPr>
        <p:spPr bwMode="auto">
          <a:xfrm>
            <a:off x="2608263" y="56800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468313" y="260350"/>
            <a:ext cx="8229600" cy="1143000"/>
          </a:xfrm>
        </p:spPr>
        <p:txBody>
          <a:bodyPr/>
          <a:lstStyle/>
          <a:p>
            <a:pPr eaLnBrk="1" hangingPunct="1"/>
            <a:r>
              <a:rPr lang="fa-IR" altLang="en-US" sz="2400" b="1">
                <a:cs typeface="Nazanin" pitchFamily="2" charset="0"/>
              </a:rPr>
              <a:t>  روش هندسي</a:t>
            </a:r>
            <a:r>
              <a:rPr lang="en-US" altLang="en-US">
                <a:cs typeface="Nazanin" pitchFamily="2" charset="0"/>
              </a:rPr>
              <a:t> </a:t>
            </a:r>
          </a:p>
        </p:txBody>
      </p:sp>
      <p:sp>
        <p:nvSpPr>
          <p:cNvPr id="64515" name="Line 7"/>
          <p:cNvSpPr>
            <a:spLocks noChangeShapeType="1"/>
          </p:cNvSpPr>
          <p:nvPr/>
        </p:nvSpPr>
        <p:spPr bwMode="auto">
          <a:xfrm flipV="1">
            <a:off x="2411413" y="2420938"/>
            <a:ext cx="0" cy="316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16" name="Line 8"/>
          <p:cNvSpPr>
            <a:spLocks noChangeShapeType="1"/>
          </p:cNvSpPr>
          <p:nvPr/>
        </p:nvSpPr>
        <p:spPr bwMode="auto">
          <a:xfrm>
            <a:off x="2411413" y="5589588"/>
            <a:ext cx="3600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17" name="Text Box 9"/>
          <p:cNvSpPr txBox="1">
            <a:spLocks noChangeArrowheads="1"/>
          </p:cNvSpPr>
          <p:nvPr/>
        </p:nvSpPr>
        <p:spPr bwMode="auto">
          <a:xfrm>
            <a:off x="1816100" y="38084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20</a:t>
            </a:r>
            <a:endParaRPr lang="en-US" altLang="en-US" sz="2400"/>
          </a:p>
        </p:txBody>
      </p:sp>
      <p:sp>
        <p:nvSpPr>
          <p:cNvPr id="64518" name="Text Box 11"/>
          <p:cNvSpPr txBox="1">
            <a:spLocks noChangeArrowheads="1"/>
          </p:cNvSpPr>
          <p:nvPr/>
        </p:nvSpPr>
        <p:spPr bwMode="auto">
          <a:xfrm>
            <a:off x="4427538" y="56610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30</a:t>
            </a:r>
            <a:endParaRPr lang="en-US" altLang="en-US" sz="2400"/>
          </a:p>
        </p:txBody>
      </p:sp>
      <p:sp>
        <p:nvSpPr>
          <p:cNvPr id="64519" name="Line 12"/>
          <p:cNvSpPr>
            <a:spLocks noChangeShapeType="1"/>
          </p:cNvSpPr>
          <p:nvPr/>
        </p:nvSpPr>
        <p:spPr bwMode="auto">
          <a:xfrm flipH="1" flipV="1">
            <a:off x="4067175" y="4941888"/>
            <a:ext cx="504825"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0" name="Line 13"/>
          <p:cNvSpPr>
            <a:spLocks noChangeShapeType="1"/>
          </p:cNvSpPr>
          <p:nvPr/>
        </p:nvSpPr>
        <p:spPr bwMode="auto">
          <a:xfrm>
            <a:off x="2411413" y="4149725"/>
            <a:ext cx="1728787"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1" name="Line 14"/>
          <p:cNvSpPr>
            <a:spLocks noChangeShapeType="1"/>
          </p:cNvSpPr>
          <p:nvPr/>
        </p:nvSpPr>
        <p:spPr bwMode="auto">
          <a:xfrm>
            <a:off x="4067175" y="5013325"/>
            <a:ext cx="0" cy="5762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4522" name="Line 15"/>
          <p:cNvSpPr>
            <a:spLocks noChangeShapeType="1"/>
          </p:cNvSpPr>
          <p:nvPr/>
        </p:nvSpPr>
        <p:spPr bwMode="auto">
          <a:xfrm flipH="1" flipV="1">
            <a:off x="2411413" y="5013325"/>
            <a:ext cx="172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4523" name="Text Box 16"/>
          <p:cNvSpPr txBox="1">
            <a:spLocks noChangeArrowheads="1"/>
          </p:cNvSpPr>
          <p:nvPr/>
        </p:nvSpPr>
        <p:spPr bwMode="auto">
          <a:xfrm>
            <a:off x="2032000" y="47434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8</a:t>
            </a:r>
          </a:p>
        </p:txBody>
      </p:sp>
      <p:sp>
        <p:nvSpPr>
          <p:cNvPr id="64524" name="Text Box 17"/>
          <p:cNvSpPr txBox="1">
            <a:spLocks noChangeArrowheads="1"/>
          </p:cNvSpPr>
          <p:nvPr/>
        </p:nvSpPr>
        <p:spPr bwMode="auto">
          <a:xfrm>
            <a:off x="3903663" y="56800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24</a:t>
            </a:r>
          </a:p>
        </p:txBody>
      </p:sp>
      <p:sp>
        <p:nvSpPr>
          <p:cNvPr id="64525" name="Text Box 18"/>
          <p:cNvSpPr txBox="1">
            <a:spLocks noChangeArrowheads="1"/>
          </p:cNvSpPr>
          <p:nvPr/>
        </p:nvSpPr>
        <p:spPr bwMode="auto">
          <a:xfrm>
            <a:off x="4192588" y="452755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B</a:t>
            </a:r>
          </a:p>
        </p:txBody>
      </p:sp>
      <p:sp>
        <p:nvSpPr>
          <p:cNvPr id="64526" name="Text Box 19"/>
          <p:cNvSpPr txBox="1">
            <a:spLocks noChangeArrowheads="1"/>
          </p:cNvSpPr>
          <p:nvPr/>
        </p:nvSpPr>
        <p:spPr bwMode="auto">
          <a:xfrm>
            <a:off x="2484438" y="37163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A</a:t>
            </a:r>
          </a:p>
        </p:txBody>
      </p:sp>
      <p:sp>
        <p:nvSpPr>
          <p:cNvPr id="64527" name="Text Box 20"/>
          <p:cNvSpPr txBox="1">
            <a:spLocks noChangeArrowheads="1"/>
          </p:cNvSpPr>
          <p:nvPr/>
        </p:nvSpPr>
        <p:spPr bwMode="auto">
          <a:xfrm>
            <a:off x="4624388" y="517525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C</a:t>
            </a:r>
          </a:p>
        </p:txBody>
      </p:sp>
      <p:sp>
        <p:nvSpPr>
          <p:cNvPr id="64528" name="Text Box 21"/>
          <p:cNvSpPr txBox="1">
            <a:spLocks noChangeArrowheads="1"/>
          </p:cNvSpPr>
          <p:nvPr/>
        </p:nvSpPr>
        <p:spPr bwMode="auto">
          <a:xfrm>
            <a:off x="1743075" y="22955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64529" name="Text Box 22"/>
          <p:cNvSpPr txBox="1">
            <a:spLocks noChangeArrowheads="1"/>
          </p:cNvSpPr>
          <p:nvPr/>
        </p:nvSpPr>
        <p:spPr bwMode="auto">
          <a:xfrm>
            <a:off x="5848350" y="575151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64530" name="Text Box 23"/>
          <p:cNvSpPr txBox="1">
            <a:spLocks noChangeArrowheads="1"/>
          </p:cNvSpPr>
          <p:nvPr/>
        </p:nvSpPr>
        <p:spPr bwMode="auto">
          <a:xfrm>
            <a:off x="2032000" y="553561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
        <p:nvSpPr>
          <p:cNvPr id="64531" name="Rectangle 24"/>
          <p:cNvSpPr>
            <a:spLocks noChangeArrowheads="1"/>
          </p:cNvSpPr>
          <p:nvPr/>
        </p:nvSpPr>
        <p:spPr bwMode="auto">
          <a:xfrm>
            <a:off x="5435600" y="196215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solidFill>
                  <a:schemeClr val="tx2"/>
                </a:solidFill>
              </a:rPr>
              <a:t>مقادير متغير هاي تصميم</a:t>
            </a:r>
            <a:endParaRPr lang="en-US" altLang="en-US" sz="2800" b="1">
              <a:solidFill>
                <a:schemeClr val="tx2"/>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rtl="1" eaLnBrk="1" hangingPunct="1"/>
            <a:r>
              <a:rPr lang="fa-IR" altLang="en-US">
                <a:cs typeface="Nazanin" pitchFamily="2" charset="0"/>
              </a:rPr>
              <a:t> </a:t>
            </a:r>
            <a:r>
              <a:rPr lang="fa-IR" altLang="en-US" sz="2400" b="1">
                <a:cs typeface="Nazanin" pitchFamily="2" charset="0"/>
              </a:rPr>
              <a:t> </a:t>
            </a:r>
            <a:r>
              <a:rPr lang="fa-IR" altLang="en-US" sz="2800" b="1">
                <a:cs typeface="Nazanin" pitchFamily="2" charset="0"/>
              </a:rPr>
              <a:t>خلاصه</a:t>
            </a:r>
            <a:br>
              <a:rPr lang="fa-IR" altLang="en-US" sz="2800" b="1">
                <a:cs typeface="Nazanin" pitchFamily="2" charset="0"/>
              </a:rPr>
            </a:br>
            <a:r>
              <a:rPr lang="en-US" altLang="en-US">
                <a:cs typeface="Nazanin" pitchFamily="2" charset="0"/>
              </a:rPr>
              <a:t> </a:t>
            </a:r>
          </a:p>
        </p:txBody>
      </p:sp>
      <p:sp>
        <p:nvSpPr>
          <p:cNvPr id="65539" name="Rectangle 3"/>
          <p:cNvSpPr>
            <a:spLocks noGrp="1" noChangeArrowheads="1"/>
          </p:cNvSpPr>
          <p:nvPr>
            <p:ph type="body" idx="1"/>
          </p:nvPr>
        </p:nvSpPr>
        <p:spPr/>
        <p:txBody>
          <a:bodyPr/>
          <a:lstStyle/>
          <a:p>
            <a:pPr algn="r" rtl="1" eaLnBrk="1" hangingPunct="1">
              <a:buFontTx/>
              <a:buNone/>
            </a:pPr>
            <a:endParaRPr lang="fa-IR" altLang="en-US">
              <a:cs typeface="Nazanin" pitchFamily="2" charset="0"/>
            </a:endParaRPr>
          </a:p>
          <a:p>
            <a:pPr algn="r" rtl="1" eaLnBrk="1" hangingPunct="1">
              <a:buFontTx/>
              <a:buNone/>
            </a:pPr>
            <a:r>
              <a:rPr lang="fa-IR" altLang="en-US" i="1">
                <a:cs typeface="Nazanin" pitchFamily="2" charset="0"/>
              </a:rPr>
              <a:t>مقدار تابع هدف (</a:t>
            </a:r>
            <a:r>
              <a:rPr lang="en-US" altLang="en-US" i="1">
                <a:cs typeface="Nazanin" pitchFamily="2" charset="0"/>
              </a:rPr>
              <a:t>Z</a:t>
            </a:r>
            <a:r>
              <a:rPr lang="fa-IR" altLang="en-US" i="1">
                <a:cs typeface="Nazanin" pitchFamily="2" charset="0"/>
              </a:rPr>
              <a:t> )         مشخصات نقاط          نام گوشه</a:t>
            </a:r>
            <a:endParaRPr lang="en-US" altLang="en-US" i="1">
              <a:cs typeface="Nazanin" pitchFamily="2" charset="0"/>
            </a:endParaRPr>
          </a:p>
          <a:p>
            <a:pPr algn="r" rtl="1" eaLnBrk="1" hangingPunct="1">
              <a:buFontTx/>
              <a:buNone/>
            </a:pPr>
            <a:endParaRPr lang="fa-IR" altLang="en-US">
              <a:cs typeface="Nazanin" pitchFamily="2" charset="0"/>
            </a:endParaRPr>
          </a:p>
          <a:p>
            <a:pPr algn="r" rtl="1" eaLnBrk="1" hangingPunct="1">
              <a:buFontTx/>
              <a:buNone/>
            </a:pPr>
            <a:r>
              <a:rPr lang="fa-IR" altLang="en-US">
                <a:cs typeface="Nazanin" pitchFamily="2" charset="0"/>
              </a:rPr>
              <a:t>        </a:t>
            </a:r>
            <a:r>
              <a:rPr lang="en-US" altLang="en-US">
                <a:cs typeface="Nazanin" pitchFamily="2" charset="0"/>
              </a:rPr>
              <a:t>Z=1000</a:t>
            </a:r>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(X1=0, X2=20)</a:t>
            </a:r>
            <a:r>
              <a:rPr lang="fa-IR" altLang="en-US">
                <a:cs typeface="Nazanin" pitchFamily="2" charset="0"/>
              </a:rPr>
              <a:t>        </a:t>
            </a:r>
            <a:r>
              <a:rPr lang="en-US" altLang="en-US">
                <a:cs typeface="Nazanin" pitchFamily="2" charset="0"/>
              </a:rPr>
              <a:t>A</a:t>
            </a:r>
          </a:p>
          <a:p>
            <a:pPr algn="r" rtl="1" eaLnBrk="1" hangingPunct="1">
              <a:buFontTx/>
              <a:buNone/>
            </a:pPr>
            <a:r>
              <a:rPr lang="en-US" altLang="en-US">
                <a:cs typeface="Nazanin" pitchFamily="2" charset="0"/>
              </a:rPr>
              <a:t>  (X1=24, X2=8)          Z=1360         </a:t>
            </a:r>
            <a:r>
              <a:rPr lang="fa-IR" altLang="en-US">
                <a:cs typeface="Nazanin" pitchFamily="2" charset="0"/>
              </a:rPr>
              <a:t>	</a:t>
            </a:r>
            <a:r>
              <a:rPr lang="en-US" altLang="en-US">
                <a:cs typeface="Nazanin" pitchFamily="2" charset="0"/>
              </a:rPr>
              <a:t>       B     </a:t>
            </a:r>
          </a:p>
          <a:p>
            <a:pPr algn="r" rtl="1" eaLnBrk="1" hangingPunct="1">
              <a:buFontTx/>
              <a:buNone/>
            </a:pPr>
            <a:r>
              <a:rPr lang="en-US" altLang="en-US">
                <a:cs typeface="Nazanin" pitchFamily="2" charset="0"/>
              </a:rPr>
              <a:t>Z=1200         	(X1=30, X2=0)      	C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1476375" y="2924175"/>
            <a:ext cx="602932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fa-IR" altLang="en-US" sz="3200"/>
              <a:t>گوشه</a:t>
            </a:r>
            <a:r>
              <a:rPr lang="en-US" altLang="en-US" sz="3200"/>
              <a:t> B</a:t>
            </a:r>
            <a:r>
              <a:rPr lang="fa-IR" altLang="en-US" sz="3200"/>
              <a:t> ، بهترين گوشه و جواب بهينه است.</a:t>
            </a:r>
            <a:endParaRPr lang="en-US" altLang="en-US" sz="3200"/>
          </a:p>
          <a:p>
            <a:pPr algn="ctr" eaLnBrk="1" hangingPunct="1"/>
            <a:endParaRPr lang="en-US" altLang="en-US" sz="3200"/>
          </a:p>
          <a:p>
            <a:pPr algn="ctr" eaLnBrk="1" hangingPunct="1"/>
            <a:endParaRPr lang="en-US" altLang="en-US" sz="3200"/>
          </a:p>
          <a:p>
            <a:pPr algn="ctr" eaLnBrk="1" hangingPunct="1"/>
            <a:r>
              <a:rPr lang="fa-IR" altLang="en-US" sz="3200"/>
              <a:t> زيرا داراي بيشترين سود است</a:t>
            </a:r>
            <a:r>
              <a:rPr lang="en-US" altLang="en-US" sz="3200"/>
              <a:t>. </a:t>
            </a:r>
          </a:p>
        </p:txBody>
      </p:sp>
      <p:sp>
        <p:nvSpPr>
          <p:cNvPr id="66563" name="Rectangle 5"/>
          <p:cNvSpPr>
            <a:spLocks noGrp="1" noChangeArrowheads="1"/>
          </p:cNvSpPr>
          <p:nvPr>
            <p:ph type="title" idx="4294967295"/>
          </p:nvPr>
        </p:nvSpPr>
        <p:spPr>
          <a:xfrm>
            <a:off x="611188" y="260350"/>
            <a:ext cx="8229600" cy="1143000"/>
          </a:xfrm>
        </p:spPr>
        <p:txBody>
          <a:bodyPr/>
          <a:lstStyle/>
          <a:p>
            <a:pPr eaLnBrk="1" hangingPunct="1"/>
            <a:r>
              <a:rPr lang="fa-IR" altLang="en-US" sz="2400" b="1">
                <a:cs typeface="Nazanin" pitchFamily="2" charset="0"/>
              </a:rPr>
              <a:t> </a:t>
            </a:r>
            <a:endParaRPr lang="en-US" altLang="en-US" sz="2400" b="1">
              <a:cs typeface="Nazanin" pitchFamily="2"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rtl="1" eaLnBrk="1" hangingPunct="1"/>
            <a:r>
              <a:rPr lang="en-US" altLang="en-US" sz="2400" b="1">
                <a:cs typeface="Nazanin" pitchFamily="2" charset="0"/>
              </a:rPr>
              <a:t> </a:t>
            </a:r>
            <a:r>
              <a:rPr lang="fa-IR" altLang="en-US" sz="2400" b="1">
                <a:cs typeface="Nazanin" pitchFamily="2" charset="0"/>
              </a:rPr>
              <a:t>جواب بهينه</a:t>
            </a:r>
            <a:r>
              <a:rPr lang="en-US" altLang="en-US">
                <a:cs typeface="Nazanin" pitchFamily="2" charset="0"/>
              </a:rPr>
              <a:t> </a:t>
            </a:r>
            <a:r>
              <a:rPr lang="fa-IR" altLang="en-US">
                <a:cs typeface="Nazanin" pitchFamily="2" charset="0"/>
              </a:rPr>
              <a:t> </a:t>
            </a:r>
            <a:r>
              <a:rPr lang="en-US" altLang="en-US">
                <a:cs typeface="Nazanin" pitchFamily="2" charset="0"/>
              </a:rPr>
              <a:t> </a:t>
            </a:r>
          </a:p>
        </p:txBody>
      </p:sp>
      <p:sp>
        <p:nvSpPr>
          <p:cNvPr id="67587" name="Rectangle 3"/>
          <p:cNvSpPr>
            <a:spLocks noGrp="1" noChangeArrowheads="1"/>
          </p:cNvSpPr>
          <p:nvPr>
            <p:ph type="body" idx="1"/>
          </p:nvPr>
        </p:nvSpPr>
        <p:spPr/>
        <p:txBody>
          <a:bodyPr/>
          <a:lstStyle/>
          <a:p>
            <a:pPr algn="r" rtl="1" eaLnBrk="1" hangingPunct="1">
              <a:lnSpc>
                <a:spcPct val="90000"/>
              </a:lnSpc>
              <a:buFontTx/>
              <a:buNone/>
            </a:pPr>
            <a:r>
              <a:rPr lang="fa-IR" altLang="en-US">
                <a:cs typeface="Nazanin" pitchFamily="2" charset="0"/>
              </a:rPr>
              <a:t> </a:t>
            </a:r>
          </a:p>
          <a:p>
            <a:pPr algn="r" rtl="1" eaLnBrk="1" hangingPunct="1">
              <a:lnSpc>
                <a:spcPct val="90000"/>
              </a:lnSpc>
              <a:buFontTx/>
              <a:buNone/>
            </a:pPr>
            <a:endParaRPr lang="fa-IR" altLang="en-US">
              <a:cs typeface="Nazanin" pitchFamily="2" charset="0"/>
            </a:endParaRPr>
          </a:p>
          <a:p>
            <a:pPr algn="r" rtl="1" eaLnBrk="1" hangingPunct="1">
              <a:lnSpc>
                <a:spcPct val="90000"/>
              </a:lnSpc>
              <a:buFontTx/>
              <a:buNone/>
            </a:pPr>
            <a:r>
              <a:rPr lang="fa-IR" altLang="en-US" i="1">
                <a:cs typeface="Nazanin" pitchFamily="2" charset="0"/>
              </a:rPr>
              <a:t>1-جواب بهينه قطعا يکي از جواب هاي گوشه موجه است.</a:t>
            </a:r>
            <a:endParaRPr lang="en-US" altLang="en-US" i="1">
              <a:cs typeface="Nazanin" pitchFamily="2" charset="0"/>
            </a:endParaRPr>
          </a:p>
          <a:p>
            <a:pPr algn="r" rtl="1" eaLnBrk="1" hangingPunct="1">
              <a:lnSpc>
                <a:spcPct val="90000"/>
              </a:lnSpc>
              <a:buFontTx/>
              <a:buNone/>
            </a:pPr>
            <a:endParaRPr lang="fa-IR" altLang="en-US" i="1">
              <a:cs typeface="Nazanin" pitchFamily="2" charset="0"/>
            </a:endParaRPr>
          </a:p>
          <a:p>
            <a:pPr algn="r" rtl="1" eaLnBrk="1" hangingPunct="1">
              <a:lnSpc>
                <a:spcPct val="90000"/>
              </a:lnSpc>
              <a:buFontTx/>
              <a:buNone/>
            </a:pPr>
            <a:r>
              <a:rPr lang="fa-IR" altLang="en-US" i="1">
                <a:cs typeface="Nazanin" pitchFamily="2" charset="0"/>
              </a:rPr>
              <a:t>2-تعداد جوابهاي گوشه موجه،متناهي است.</a:t>
            </a:r>
            <a:endParaRPr lang="en-US" altLang="en-US" i="1">
              <a:cs typeface="Nazanin" pitchFamily="2" charset="0"/>
            </a:endParaRPr>
          </a:p>
          <a:p>
            <a:pPr algn="r" rtl="1" eaLnBrk="1" hangingPunct="1">
              <a:lnSpc>
                <a:spcPct val="90000"/>
              </a:lnSpc>
              <a:buFontTx/>
              <a:buNone/>
            </a:pPr>
            <a:endParaRPr lang="en-US" altLang="en-US" i="1">
              <a:cs typeface="Nazanin" pitchFamily="2" charset="0"/>
            </a:endParaRPr>
          </a:p>
          <a:p>
            <a:pPr algn="r" rtl="1" eaLnBrk="1" hangingPunct="1">
              <a:lnSpc>
                <a:spcPct val="90000"/>
              </a:lnSpc>
              <a:buFontTx/>
              <a:buNone/>
            </a:pPr>
            <a:r>
              <a:rPr lang="fa-IR" altLang="en-US" i="1">
                <a:cs typeface="Nazanin" pitchFamily="2" charset="0"/>
              </a:rPr>
              <a:t>3-اگر يک گوشه موجه از تمام جوابهاي گوشه موجه مجاور خود بهتر باشدگوشه جواب بهينه است</a:t>
            </a:r>
            <a:r>
              <a:rPr lang="en-US" altLang="en-US" i="1">
                <a:cs typeface="Nazanin" pitchFamily="2" charset="0"/>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ChangeArrowheads="1"/>
          </p:cNvSpPr>
          <p:nvPr/>
        </p:nvSpPr>
        <p:spPr bwMode="auto">
          <a:xfrm>
            <a:off x="2466975" y="1844675"/>
            <a:ext cx="807402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1pPr>
            <a:lvl2pPr marL="742950" indent="-28575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9pPr>
          </a:lstStyle>
          <a:p>
            <a:pPr rtl="1" eaLnBrk="1" hangingPunct="1"/>
            <a:r>
              <a:rPr lang="fa-IR" altLang="en-US" sz="2600" i="1">
                <a:ea typeface="Times New Roman" panose="02020603050405020304" pitchFamily="18" charset="0"/>
                <a:cs typeface="B Compset" pitchFamily="2" charset="0"/>
              </a:rPr>
              <a:t>هر گوشه موجه جواب همزمان يک دستگاه </a:t>
            </a:r>
            <a:r>
              <a:rPr lang="en-US" altLang="en-US" sz="2600" i="1">
                <a:ea typeface="Times New Roman" panose="02020603050405020304" pitchFamily="18" charset="0"/>
                <a:cs typeface="B Compset" pitchFamily="2" charset="0"/>
              </a:rPr>
              <a:t>n</a:t>
            </a:r>
            <a:r>
              <a:rPr lang="fa-IR" altLang="en-US" sz="2600" i="1">
                <a:ea typeface="Times New Roman" panose="02020603050405020304" pitchFamily="18" charset="0"/>
                <a:cs typeface="B Compset" pitchFamily="2" charset="0"/>
              </a:rPr>
              <a:t> معادله اي است</a:t>
            </a:r>
            <a:endParaRPr lang="en-US" altLang="en-US" sz="2600" i="1">
              <a:ea typeface="Times New Roman" panose="02020603050405020304" pitchFamily="18" charset="0"/>
              <a:cs typeface="B Compset" pitchFamily="2" charset="0"/>
            </a:endParaRPr>
          </a:p>
          <a:p>
            <a:pPr rtl="1" eaLnBrk="1" hangingPunct="1"/>
            <a:r>
              <a:rPr lang="fa-IR" altLang="en-US" sz="2600" i="1">
                <a:ea typeface="Times New Roman" panose="02020603050405020304" pitchFamily="18" charset="0"/>
                <a:cs typeface="B Compset" pitchFamily="2" charset="0"/>
              </a:rPr>
              <a:t> که از بين</a:t>
            </a:r>
            <a:r>
              <a:rPr lang="en-US" altLang="en-US" sz="2600" i="1">
                <a:ea typeface="Times New Roman" panose="02020603050405020304" pitchFamily="18" charset="0"/>
                <a:cs typeface="B Compset" pitchFamily="2" charset="0"/>
              </a:rPr>
              <a:t>men)</a:t>
            </a:r>
            <a:r>
              <a:rPr lang="fa-IR" altLang="en-US" sz="2600" i="1">
                <a:ea typeface="Times New Roman" panose="02020603050405020304" pitchFamily="18" charset="0"/>
                <a:cs typeface="B Compset" pitchFamily="2" charset="0"/>
              </a:rPr>
              <a:t>)معادله محدوديت انتخاب شده است.</a:t>
            </a:r>
            <a:endParaRPr lang="en-US" altLang="en-US" sz="1100" i="1"/>
          </a:p>
          <a:p>
            <a:endParaRPr lang="en-US" altLang="en-US" sz="1800"/>
          </a:p>
        </p:txBody>
      </p:sp>
      <p:sp>
        <p:nvSpPr>
          <p:cNvPr id="68611" name="Line 4"/>
          <p:cNvSpPr>
            <a:spLocks noChangeShapeType="1"/>
          </p:cNvSpPr>
          <p:nvPr/>
        </p:nvSpPr>
        <p:spPr bwMode="auto">
          <a:xfrm>
            <a:off x="3276600" y="3284538"/>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2" name="Rectangle 6"/>
          <p:cNvSpPr>
            <a:spLocks noChangeArrowheads="1"/>
          </p:cNvSpPr>
          <p:nvPr/>
        </p:nvSpPr>
        <p:spPr bwMode="auto">
          <a:xfrm>
            <a:off x="3348038" y="2852738"/>
            <a:ext cx="55816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1pPr>
            <a:lvl2pPr marL="742950" indent="-28575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2pPr>
            <a:lvl3pPr marL="11430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3pPr>
            <a:lvl4pPr marL="16002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4pPr>
            <a:lvl5pPr marL="2057400" indent="-228600" eaLnBrk="0" hangingPunct="0">
              <a:tabLst>
                <a:tab pos="396875" algn="l"/>
                <a:tab pos="5273675" algn="r"/>
              </a:tabLst>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96875" algn="l"/>
                <a:tab pos="5273675" algn="r"/>
              </a:tabLst>
              <a:defRPr sz="1400">
                <a:solidFill>
                  <a:schemeClr val="tx1"/>
                </a:solidFill>
                <a:latin typeface="Arial" panose="020B0604020202020204" pitchFamily="34" charset="0"/>
                <a:cs typeface="Arial" panose="020B0604020202020204" pitchFamily="34" charset="0"/>
              </a:defRPr>
            </a:lvl9pPr>
          </a:lstStyle>
          <a:p>
            <a:pPr rtl="1" eaLnBrk="1" hangingPunct="1"/>
            <a:r>
              <a:rPr lang="fa-IR" altLang="en-US" sz="2600">
                <a:ea typeface="Times New Roman" panose="02020603050405020304" pitchFamily="18" charset="0"/>
                <a:cs typeface="B Compset" pitchFamily="2" charset="0"/>
              </a:rPr>
              <a:t>پس تعداد ترکيبات برابر است با:          </a:t>
            </a:r>
            <a:r>
              <a:rPr lang="en-US" altLang="en-US" sz="2600">
                <a:ea typeface="Times New Roman" panose="02020603050405020304" pitchFamily="18" charset="0"/>
                <a:cs typeface="B Compset" pitchFamily="2" charset="0"/>
              </a:rPr>
              <a:t> </a:t>
            </a:r>
            <a:r>
              <a:rPr lang="fa-IR" altLang="en-US" sz="2600">
                <a:ea typeface="Times New Roman" panose="02020603050405020304" pitchFamily="18" charset="0"/>
                <a:cs typeface="B Compset" pitchFamily="2" charset="0"/>
              </a:rPr>
              <a:t> </a:t>
            </a:r>
            <a:r>
              <a:rPr lang="en-US" altLang="en-US" sz="2000" b="1">
                <a:ea typeface="Times New Roman" panose="02020603050405020304" pitchFamily="18" charset="0"/>
                <a:cs typeface="B Compset" pitchFamily="2" charset="0"/>
              </a:rPr>
              <a:t>(m+ n)!</a:t>
            </a:r>
            <a:endParaRPr lang="en-US" altLang="en-US" sz="2000" b="1">
              <a:latin typeface="Times New Roman" panose="02020603050405020304" pitchFamily="18" charset="0"/>
              <a:ea typeface="Times New Roman" panose="02020603050405020304" pitchFamily="18" charset="0"/>
              <a:cs typeface="B Compset" pitchFamily="2" charset="0"/>
            </a:endParaRPr>
          </a:p>
          <a:p>
            <a:r>
              <a:rPr lang="en-US" altLang="en-US" sz="2000" b="1"/>
              <a:t>  M! N! </a:t>
            </a:r>
          </a:p>
          <a:p>
            <a:r>
              <a:rPr lang="en-US" altLang="en-US" sz="2600">
                <a:latin typeface="Times New Roman" panose="02020603050405020304" pitchFamily="18" charset="0"/>
                <a:cs typeface="B Compset" pitchFamily="2" charset="0"/>
              </a:rPr>
              <a:t>                                                   </a:t>
            </a:r>
            <a:endParaRPr lang="en-US" altLang="en-US" sz="1100"/>
          </a:p>
        </p:txBody>
      </p:sp>
      <p:sp>
        <p:nvSpPr>
          <p:cNvPr id="68613" name="Line 7"/>
          <p:cNvSpPr>
            <a:spLocks noChangeShapeType="1"/>
          </p:cNvSpPr>
          <p:nvPr/>
        </p:nvSpPr>
        <p:spPr bwMode="auto">
          <a:xfrm flipV="1">
            <a:off x="2700338" y="3860800"/>
            <a:ext cx="0" cy="2376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14" name="Line 8"/>
          <p:cNvSpPr>
            <a:spLocks noChangeShapeType="1"/>
          </p:cNvSpPr>
          <p:nvPr/>
        </p:nvSpPr>
        <p:spPr bwMode="auto">
          <a:xfrm>
            <a:off x="2700338" y="6237288"/>
            <a:ext cx="3384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15" name="Text Box 9"/>
          <p:cNvSpPr txBox="1">
            <a:spLocks noChangeArrowheads="1"/>
          </p:cNvSpPr>
          <p:nvPr/>
        </p:nvSpPr>
        <p:spPr bwMode="auto">
          <a:xfrm>
            <a:off x="2176463" y="3735388"/>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68616" name="Text Box 10"/>
          <p:cNvSpPr txBox="1">
            <a:spLocks noChangeArrowheads="1"/>
          </p:cNvSpPr>
          <p:nvPr/>
        </p:nvSpPr>
        <p:spPr bwMode="auto">
          <a:xfrm>
            <a:off x="5919788" y="6327775"/>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68617" name="Line 11"/>
          <p:cNvSpPr>
            <a:spLocks noChangeShapeType="1"/>
          </p:cNvSpPr>
          <p:nvPr/>
        </p:nvSpPr>
        <p:spPr bwMode="auto">
          <a:xfrm flipH="1" flipV="1">
            <a:off x="2700338" y="4365625"/>
            <a:ext cx="1366837" cy="1871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8" name="Line 12"/>
          <p:cNvSpPr>
            <a:spLocks noChangeShapeType="1"/>
          </p:cNvSpPr>
          <p:nvPr/>
        </p:nvSpPr>
        <p:spPr bwMode="auto">
          <a:xfrm>
            <a:off x="2700338" y="5229225"/>
            <a:ext cx="1871662"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19" name="Text Box 13"/>
          <p:cNvSpPr txBox="1">
            <a:spLocks noChangeArrowheads="1"/>
          </p:cNvSpPr>
          <p:nvPr/>
        </p:nvSpPr>
        <p:spPr bwMode="auto">
          <a:xfrm>
            <a:off x="2032000" y="40957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40</a:t>
            </a:r>
          </a:p>
        </p:txBody>
      </p:sp>
      <p:sp>
        <p:nvSpPr>
          <p:cNvPr id="68620" name="Text Box 14"/>
          <p:cNvSpPr txBox="1">
            <a:spLocks noChangeArrowheads="1"/>
          </p:cNvSpPr>
          <p:nvPr/>
        </p:nvSpPr>
        <p:spPr bwMode="auto">
          <a:xfrm>
            <a:off x="2032000" y="50323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20</a:t>
            </a:r>
          </a:p>
        </p:txBody>
      </p:sp>
      <p:sp>
        <p:nvSpPr>
          <p:cNvPr id="68621" name="Text Box 15"/>
          <p:cNvSpPr txBox="1">
            <a:spLocks noChangeArrowheads="1"/>
          </p:cNvSpPr>
          <p:nvPr/>
        </p:nvSpPr>
        <p:spPr bwMode="auto">
          <a:xfrm>
            <a:off x="2176463" y="61833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
        <p:nvSpPr>
          <p:cNvPr id="68622" name="Text Box 17"/>
          <p:cNvSpPr txBox="1">
            <a:spLocks noChangeArrowheads="1"/>
          </p:cNvSpPr>
          <p:nvPr/>
        </p:nvSpPr>
        <p:spPr bwMode="auto">
          <a:xfrm>
            <a:off x="3708400" y="6400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30</a:t>
            </a:r>
          </a:p>
        </p:txBody>
      </p:sp>
      <p:sp>
        <p:nvSpPr>
          <p:cNvPr id="68623" name="Text Box 18"/>
          <p:cNvSpPr txBox="1">
            <a:spLocks noChangeArrowheads="1"/>
          </p:cNvSpPr>
          <p:nvPr/>
        </p:nvSpPr>
        <p:spPr bwMode="auto">
          <a:xfrm>
            <a:off x="4356100" y="6400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40</a:t>
            </a:r>
          </a:p>
        </p:txBody>
      </p:sp>
      <p:sp>
        <p:nvSpPr>
          <p:cNvPr id="68624" name="Oval 19"/>
          <p:cNvSpPr>
            <a:spLocks noChangeArrowheads="1"/>
          </p:cNvSpPr>
          <p:nvPr/>
        </p:nvSpPr>
        <p:spPr bwMode="auto">
          <a:xfrm>
            <a:off x="1476375" y="4365625"/>
            <a:ext cx="457200" cy="457200"/>
          </a:xfrm>
          <a:prstGeom prst="ellipse">
            <a:avLst/>
          </a:prstGeom>
          <a:solidFill>
            <a:schemeClr val="bg1"/>
          </a:solidFill>
          <a:ln w="6350">
            <a:solidFill>
              <a:schemeClr val="tx1"/>
            </a:solidFill>
            <a:round/>
            <a:headEnd/>
            <a:tailEnd/>
          </a:ln>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t>6</a:t>
            </a:r>
          </a:p>
        </p:txBody>
      </p:sp>
      <p:sp>
        <p:nvSpPr>
          <p:cNvPr id="68625" name="Oval 20"/>
          <p:cNvSpPr>
            <a:spLocks noChangeArrowheads="1"/>
          </p:cNvSpPr>
          <p:nvPr/>
        </p:nvSpPr>
        <p:spPr bwMode="auto">
          <a:xfrm>
            <a:off x="3059113" y="6237288"/>
            <a:ext cx="457200" cy="457200"/>
          </a:xfrm>
          <a:prstGeom prst="ellipse">
            <a:avLst/>
          </a:prstGeom>
          <a:solidFill>
            <a:schemeClr val="bg1"/>
          </a:solidFill>
          <a:ln w="6350">
            <a:solidFill>
              <a:schemeClr val="tx1"/>
            </a:solidFill>
            <a:round/>
            <a:headEnd/>
            <a:tailEnd/>
          </a:ln>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8626" name="Oval 21"/>
          <p:cNvSpPr>
            <a:spLocks noChangeArrowheads="1"/>
          </p:cNvSpPr>
          <p:nvPr/>
        </p:nvSpPr>
        <p:spPr bwMode="auto">
          <a:xfrm>
            <a:off x="3924300" y="4941888"/>
            <a:ext cx="457200" cy="457200"/>
          </a:xfrm>
          <a:prstGeom prst="ellipse">
            <a:avLst/>
          </a:prstGeom>
          <a:solidFill>
            <a:schemeClr val="bg1"/>
          </a:solidFill>
          <a:ln w="6350">
            <a:solidFill>
              <a:schemeClr val="tx1"/>
            </a:solidFill>
            <a:round/>
            <a:headEnd/>
            <a:tailEnd/>
          </a:ln>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8627" name="Oval 22"/>
          <p:cNvSpPr>
            <a:spLocks noChangeArrowheads="1"/>
          </p:cNvSpPr>
          <p:nvPr/>
        </p:nvSpPr>
        <p:spPr bwMode="auto">
          <a:xfrm>
            <a:off x="5076825" y="5300663"/>
            <a:ext cx="457200" cy="457200"/>
          </a:xfrm>
          <a:prstGeom prst="ellipse">
            <a:avLst/>
          </a:prstGeom>
          <a:solidFill>
            <a:schemeClr val="bg1"/>
          </a:solidFill>
          <a:ln w="6350">
            <a:solidFill>
              <a:schemeClr val="tx1"/>
            </a:solidFill>
            <a:round/>
            <a:headEnd/>
            <a:tailEnd/>
          </a:ln>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8628" name="Oval 23"/>
          <p:cNvSpPr>
            <a:spLocks noChangeArrowheads="1"/>
          </p:cNvSpPr>
          <p:nvPr/>
        </p:nvSpPr>
        <p:spPr bwMode="auto">
          <a:xfrm>
            <a:off x="1547813" y="5949950"/>
            <a:ext cx="457200" cy="457200"/>
          </a:xfrm>
          <a:prstGeom prst="ellipse">
            <a:avLst/>
          </a:prstGeom>
          <a:solidFill>
            <a:schemeClr val="bg1"/>
          </a:solidFill>
          <a:ln w="6350">
            <a:solidFill>
              <a:schemeClr val="tx1"/>
            </a:solidFill>
            <a:round/>
            <a:headEnd/>
            <a:tailEnd/>
          </a:ln>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8629" name="Oval 24"/>
          <p:cNvSpPr>
            <a:spLocks noChangeArrowheads="1"/>
          </p:cNvSpPr>
          <p:nvPr/>
        </p:nvSpPr>
        <p:spPr bwMode="auto">
          <a:xfrm>
            <a:off x="1476375" y="5084763"/>
            <a:ext cx="457200" cy="457200"/>
          </a:xfrm>
          <a:prstGeom prst="ellipse">
            <a:avLst/>
          </a:prstGeom>
          <a:solidFill>
            <a:schemeClr val="bg1"/>
          </a:solidFill>
          <a:ln w="6350">
            <a:solidFill>
              <a:schemeClr val="tx1"/>
            </a:solidFill>
            <a:round/>
            <a:headEnd/>
            <a:tailEnd/>
          </a:ln>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t>5</a:t>
            </a:r>
          </a:p>
        </p:txBody>
      </p:sp>
      <p:sp>
        <p:nvSpPr>
          <p:cNvPr id="68630" name="Text Box 25"/>
          <p:cNvSpPr txBox="1">
            <a:spLocks noChangeArrowheads="1"/>
          </p:cNvSpPr>
          <p:nvPr/>
        </p:nvSpPr>
        <p:spPr bwMode="auto">
          <a:xfrm>
            <a:off x="1547813" y="59499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1</a:t>
            </a:r>
          </a:p>
        </p:txBody>
      </p:sp>
      <p:sp>
        <p:nvSpPr>
          <p:cNvPr id="68631" name="Text Box 28"/>
          <p:cNvSpPr txBox="1">
            <a:spLocks noChangeArrowheads="1"/>
          </p:cNvSpPr>
          <p:nvPr/>
        </p:nvSpPr>
        <p:spPr bwMode="auto">
          <a:xfrm>
            <a:off x="3903663" y="49593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a:t>
            </a:r>
          </a:p>
        </p:txBody>
      </p:sp>
      <p:sp>
        <p:nvSpPr>
          <p:cNvPr id="68632" name="Text Box 29"/>
          <p:cNvSpPr txBox="1">
            <a:spLocks noChangeArrowheads="1"/>
          </p:cNvSpPr>
          <p:nvPr/>
        </p:nvSpPr>
        <p:spPr bwMode="auto">
          <a:xfrm>
            <a:off x="3111500" y="62563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2</a:t>
            </a:r>
          </a:p>
        </p:txBody>
      </p:sp>
      <p:sp>
        <p:nvSpPr>
          <p:cNvPr id="68633" name="Text Box 30"/>
          <p:cNvSpPr txBox="1">
            <a:spLocks noChangeArrowheads="1"/>
          </p:cNvSpPr>
          <p:nvPr/>
        </p:nvSpPr>
        <p:spPr bwMode="auto">
          <a:xfrm>
            <a:off x="5127625" y="531971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3</a:t>
            </a:r>
          </a:p>
        </p:txBody>
      </p:sp>
      <p:sp>
        <p:nvSpPr>
          <p:cNvPr id="68634" name="Line 31"/>
          <p:cNvSpPr>
            <a:spLocks noChangeShapeType="1"/>
          </p:cNvSpPr>
          <p:nvPr/>
        </p:nvSpPr>
        <p:spPr bwMode="auto">
          <a:xfrm flipV="1">
            <a:off x="1979613" y="4437063"/>
            <a:ext cx="576262"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5" name="Line 32"/>
          <p:cNvSpPr>
            <a:spLocks noChangeShapeType="1"/>
          </p:cNvSpPr>
          <p:nvPr/>
        </p:nvSpPr>
        <p:spPr bwMode="auto">
          <a:xfrm flipV="1">
            <a:off x="1979613" y="5300663"/>
            <a:ext cx="64770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6" name="Line 33"/>
          <p:cNvSpPr>
            <a:spLocks noChangeShapeType="1"/>
          </p:cNvSpPr>
          <p:nvPr/>
        </p:nvSpPr>
        <p:spPr bwMode="auto">
          <a:xfrm>
            <a:off x="2051050" y="6165850"/>
            <a:ext cx="504825" cy="71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7" name="Line 34"/>
          <p:cNvSpPr>
            <a:spLocks noChangeShapeType="1"/>
          </p:cNvSpPr>
          <p:nvPr/>
        </p:nvSpPr>
        <p:spPr bwMode="auto">
          <a:xfrm flipH="1">
            <a:off x="3708400" y="5373688"/>
            <a:ext cx="287338"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8" name="Line 35"/>
          <p:cNvSpPr>
            <a:spLocks noChangeShapeType="1"/>
          </p:cNvSpPr>
          <p:nvPr/>
        </p:nvSpPr>
        <p:spPr bwMode="auto">
          <a:xfrm flipV="1">
            <a:off x="3492500" y="6308725"/>
            <a:ext cx="431800"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9" name="Line 36"/>
          <p:cNvSpPr>
            <a:spLocks noChangeShapeType="1"/>
          </p:cNvSpPr>
          <p:nvPr/>
        </p:nvSpPr>
        <p:spPr bwMode="auto">
          <a:xfrm flipH="1">
            <a:off x="4643438" y="5661025"/>
            <a:ext cx="433387"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40" name="Line 37"/>
          <p:cNvSpPr>
            <a:spLocks noChangeShapeType="1"/>
          </p:cNvSpPr>
          <p:nvPr/>
        </p:nvSpPr>
        <p:spPr bwMode="auto">
          <a:xfrm>
            <a:off x="3779838" y="594995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1" name="Line 38"/>
          <p:cNvSpPr>
            <a:spLocks noChangeShapeType="1"/>
          </p:cNvSpPr>
          <p:nvPr/>
        </p:nvSpPr>
        <p:spPr bwMode="auto">
          <a:xfrm>
            <a:off x="2843213" y="5373688"/>
            <a:ext cx="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2" name="Line 39"/>
          <p:cNvSpPr>
            <a:spLocks noChangeShapeType="1"/>
          </p:cNvSpPr>
          <p:nvPr/>
        </p:nvSpPr>
        <p:spPr bwMode="auto">
          <a:xfrm>
            <a:off x="3132138" y="5516563"/>
            <a:ext cx="0"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3" name="Line 40"/>
          <p:cNvSpPr>
            <a:spLocks noChangeShapeType="1"/>
          </p:cNvSpPr>
          <p:nvPr/>
        </p:nvSpPr>
        <p:spPr bwMode="auto">
          <a:xfrm>
            <a:off x="3276600" y="5589588"/>
            <a:ext cx="0"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4" name="Line 41"/>
          <p:cNvSpPr>
            <a:spLocks noChangeShapeType="1"/>
          </p:cNvSpPr>
          <p:nvPr/>
        </p:nvSpPr>
        <p:spPr bwMode="auto">
          <a:xfrm>
            <a:off x="3419475" y="566102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5" name="Line 42"/>
          <p:cNvSpPr>
            <a:spLocks noChangeShapeType="1"/>
          </p:cNvSpPr>
          <p:nvPr/>
        </p:nvSpPr>
        <p:spPr bwMode="auto">
          <a:xfrm>
            <a:off x="3635375" y="5734050"/>
            <a:ext cx="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6" name="Line 43"/>
          <p:cNvSpPr>
            <a:spLocks noChangeShapeType="1"/>
          </p:cNvSpPr>
          <p:nvPr/>
        </p:nvSpPr>
        <p:spPr bwMode="auto">
          <a:xfrm>
            <a:off x="3419475" y="5661025"/>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7" name="Line 44"/>
          <p:cNvSpPr>
            <a:spLocks noChangeShapeType="1"/>
          </p:cNvSpPr>
          <p:nvPr/>
        </p:nvSpPr>
        <p:spPr bwMode="auto">
          <a:xfrm>
            <a:off x="3779838" y="5876925"/>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8" name="Line 45"/>
          <p:cNvSpPr>
            <a:spLocks noChangeShapeType="1"/>
          </p:cNvSpPr>
          <p:nvPr/>
        </p:nvSpPr>
        <p:spPr bwMode="auto">
          <a:xfrm>
            <a:off x="2987675" y="5445125"/>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49" name="Rectangle 46"/>
          <p:cNvSpPr>
            <a:spLocks noGrp="1" noChangeArrowheads="1"/>
          </p:cNvSpPr>
          <p:nvPr>
            <p:ph type="title" idx="4294967295"/>
          </p:nvPr>
        </p:nvSpPr>
        <p:spPr>
          <a:xfrm>
            <a:off x="539750" y="260350"/>
            <a:ext cx="8229600" cy="1143000"/>
          </a:xfrm>
        </p:spPr>
        <p:txBody>
          <a:bodyPr/>
          <a:lstStyle/>
          <a:p>
            <a:pPr eaLnBrk="1" hangingPunct="1"/>
            <a:r>
              <a:rPr lang="fa-IR" altLang="en-US" sz="2400" b="1">
                <a:cs typeface="Nazanin" pitchFamily="2" charset="0"/>
              </a:rPr>
              <a:t> نمايش هندسي گوشه ها</a:t>
            </a:r>
            <a:endParaRPr lang="en-US" altLang="en-US" sz="2400" b="1">
              <a:cs typeface="Nazanin" pitchFamily="2"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rtl="1" eaLnBrk="1" hangingPunct="1"/>
            <a:r>
              <a:rPr lang="fa-IR" altLang="en-US" sz="2400" b="1">
                <a:cs typeface="Nazanin" pitchFamily="2" charset="0"/>
              </a:rPr>
              <a:t> </a:t>
            </a:r>
            <a:r>
              <a:rPr lang="fa-IR" altLang="en-US" sz="2800" b="1">
                <a:cs typeface="Nazanin" pitchFamily="2" charset="0"/>
              </a:rPr>
              <a:t>تعداد گوشه ها</a:t>
            </a:r>
            <a:r>
              <a:rPr lang="en-US" altLang="en-US">
                <a:cs typeface="Nazanin" pitchFamily="2" charset="0"/>
              </a:rPr>
              <a:t> </a:t>
            </a:r>
          </a:p>
        </p:txBody>
      </p:sp>
      <p:sp>
        <p:nvSpPr>
          <p:cNvPr id="69635" name="Rectangle 3"/>
          <p:cNvSpPr>
            <a:spLocks noGrp="1" noChangeArrowheads="1"/>
          </p:cNvSpPr>
          <p:nvPr>
            <p:ph type="body" idx="1"/>
          </p:nvPr>
        </p:nvSpPr>
        <p:spPr/>
        <p:txBody>
          <a:bodyPr/>
          <a:lstStyle/>
          <a:p>
            <a:pPr algn="ctr" rtl="1" eaLnBrk="1" hangingPunct="1">
              <a:buFontTx/>
              <a:buNone/>
            </a:pPr>
            <a:r>
              <a:rPr lang="en-US" altLang="en-US">
                <a:cs typeface="Nazanin" pitchFamily="2" charset="0"/>
              </a:rPr>
              <a:t> n=2   , m=2</a:t>
            </a:r>
          </a:p>
          <a:p>
            <a:pPr algn="ctr" rtl="1" eaLnBrk="1" hangingPunct="1">
              <a:buFontTx/>
              <a:buNone/>
            </a:pPr>
            <a:r>
              <a:rPr lang="en-US" altLang="en-US">
                <a:cs typeface="Nazanin" pitchFamily="2" charset="0"/>
              </a:rPr>
              <a:t>4!</a:t>
            </a:r>
          </a:p>
          <a:p>
            <a:pPr algn="ctr" rtl="1" eaLnBrk="1" hangingPunct="1">
              <a:buFontTx/>
              <a:buNone/>
            </a:pPr>
            <a:r>
              <a:rPr lang="en-US" altLang="en-US">
                <a:cs typeface="Nazanin" pitchFamily="2" charset="0"/>
              </a:rPr>
              <a:t>2! 2!</a:t>
            </a:r>
            <a:endParaRPr lang="fa-IR" altLang="en-US">
              <a:cs typeface="Nazanin" pitchFamily="2" charset="0"/>
            </a:endParaRPr>
          </a:p>
          <a:p>
            <a:pPr algn="r" rtl="1" eaLnBrk="1" hangingPunct="1">
              <a:buFontTx/>
              <a:buNone/>
            </a:pPr>
            <a:r>
              <a:rPr lang="fa-IR" altLang="en-US">
                <a:cs typeface="Nazanin" pitchFamily="2" charset="0"/>
              </a:rPr>
              <a:t>                        تعداد گوشه ها= </a:t>
            </a:r>
            <a:r>
              <a:rPr lang="en-US" altLang="en-US">
                <a:cs typeface="Nazanin" pitchFamily="2" charset="0"/>
              </a:rPr>
              <a:t>6</a:t>
            </a:r>
          </a:p>
        </p:txBody>
      </p:sp>
      <p:sp>
        <p:nvSpPr>
          <p:cNvPr id="69636" name="Line 5"/>
          <p:cNvSpPr>
            <a:spLocks noChangeShapeType="1"/>
          </p:cNvSpPr>
          <p:nvPr/>
        </p:nvSpPr>
        <p:spPr bwMode="auto">
          <a:xfrm>
            <a:off x="4140200" y="270827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0" y="274638"/>
            <a:ext cx="8229600" cy="1143000"/>
          </a:xfrm>
        </p:spPr>
        <p:txBody>
          <a:bodyPr/>
          <a:lstStyle/>
          <a:p>
            <a:pPr eaLnBrk="1" hangingPunct="1"/>
            <a:r>
              <a:rPr lang="fa-IR" altLang="en-US">
                <a:cs typeface="Nazanin" pitchFamily="2" charset="0"/>
              </a:rPr>
              <a:t> </a:t>
            </a:r>
            <a:endParaRPr lang="en-US" altLang="en-US">
              <a:cs typeface="Nazanin" pitchFamily="2" charset="0"/>
            </a:endParaRPr>
          </a:p>
        </p:txBody>
      </p:sp>
      <p:sp>
        <p:nvSpPr>
          <p:cNvPr id="70659" name="Rectangle 3"/>
          <p:cNvSpPr>
            <a:spLocks noGrp="1" noChangeArrowheads="1"/>
          </p:cNvSpPr>
          <p:nvPr>
            <p:ph type="body" idx="4294967295"/>
          </p:nvPr>
        </p:nvSpPr>
        <p:spPr>
          <a:xfrm>
            <a:off x="611188" y="404813"/>
            <a:ext cx="8229600" cy="4525962"/>
          </a:xfrm>
        </p:spPr>
        <p:txBody>
          <a:bodyPr/>
          <a:lstStyle/>
          <a:p>
            <a:pPr algn="ctr" eaLnBrk="1" hangingPunct="1">
              <a:lnSpc>
                <a:spcPct val="90000"/>
              </a:lnSpc>
              <a:buFontTx/>
              <a:buNone/>
            </a:pPr>
            <a:r>
              <a:rPr lang="fa-IR" altLang="en-US" sz="3600">
                <a:cs typeface="Nazanin" pitchFamily="2" charset="0"/>
              </a:rPr>
              <a:t> </a:t>
            </a:r>
            <a:r>
              <a:rPr lang="ar-SA" altLang="en-US" sz="2400" b="1">
                <a:cs typeface="Nazanin" pitchFamily="2" charset="0"/>
              </a:rPr>
              <a:t>خلاصه مراحل رويکرد ترسيمي حل مدل</a:t>
            </a:r>
            <a:endParaRPr lang="fa-IR" altLang="en-US" sz="2400" b="1">
              <a:cs typeface="Nazanin" pitchFamily="2" charset="0"/>
            </a:endParaRPr>
          </a:p>
          <a:p>
            <a:pPr algn="ctr" eaLnBrk="1" hangingPunct="1">
              <a:lnSpc>
                <a:spcPct val="90000"/>
              </a:lnSpc>
              <a:buFontTx/>
              <a:buNone/>
            </a:pPr>
            <a:endParaRPr lang="fa-IR" altLang="en-US" sz="3600">
              <a:cs typeface="Nazanin" pitchFamily="2" charset="0"/>
            </a:endParaRPr>
          </a:p>
          <a:p>
            <a:pPr algn="ctr" eaLnBrk="1" hangingPunct="1">
              <a:lnSpc>
                <a:spcPct val="90000"/>
              </a:lnSpc>
              <a:buFontTx/>
              <a:buNone/>
            </a:pPr>
            <a:endParaRPr lang="fa-IR" altLang="en-US" sz="3600">
              <a:cs typeface="Nazanin" pitchFamily="2" charset="0"/>
            </a:endParaRPr>
          </a:p>
          <a:p>
            <a:pPr algn="ctr" eaLnBrk="1" hangingPunct="1">
              <a:lnSpc>
                <a:spcPct val="90000"/>
              </a:lnSpc>
              <a:buFontTx/>
              <a:buNone/>
            </a:pPr>
            <a:endParaRPr lang="fa-IR" altLang="en-US" sz="3600">
              <a:cs typeface="Nazanin" pitchFamily="2" charset="0"/>
            </a:endParaRPr>
          </a:p>
          <a:p>
            <a:pPr algn="ctr" eaLnBrk="1" hangingPunct="1">
              <a:lnSpc>
                <a:spcPct val="90000"/>
              </a:lnSpc>
              <a:buFontTx/>
              <a:buNone/>
            </a:pPr>
            <a:r>
              <a:rPr lang="fa-IR" altLang="en-US" sz="2800" i="1">
                <a:cs typeface="Nazanin" pitchFamily="2" charset="0"/>
              </a:rPr>
              <a:t>1-</a:t>
            </a:r>
            <a:r>
              <a:rPr lang="ar-SA" altLang="en-US" sz="2800" i="1">
                <a:cs typeface="Nazanin" pitchFamily="2" charset="0"/>
              </a:rPr>
              <a:t>رسم محدوديت هاي مدل در قالب يک معادله در دستگاه مختصات.</a:t>
            </a:r>
            <a:endParaRPr lang="fa-IR" altLang="en-US" sz="2800" i="1">
              <a:cs typeface="Nazanin" pitchFamily="2" charset="0"/>
            </a:endParaRPr>
          </a:p>
          <a:p>
            <a:pPr algn="ctr" eaLnBrk="1" hangingPunct="1">
              <a:lnSpc>
                <a:spcPct val="90000"/>
              </a:lnSpc>
              <a:buFontTx/>
              <a:buNone/>
            </a:pPr>
            <a:r>
              <a:rPr lang="ar-SA" altLang="en-US" sz="2800" i="1">
                <a:cs typeface="Nazanin" pitchFamily="2" charset="0"/>
              </a:rPr>
              <a:t>2-رسم تابع هدف به ازاي مقدار دلخواه.</a:t>
            </a:r>
            <a:r>
              <a:rPr lang="fa-IR" altLang="en-US" sz="2800" i="1">
                <a:cs typeface="Nazanin" pitchFamily="2" charset="0"/>
              </a:rPr>
              <a:t>                                  </a:t>
            </a:r>
          </a:p>
          <a:p>
            <a:pPr algn="ctr" eaLnBrk="1" hangingPunct="1">
              <a:lnSpc>
                <a:spcPct val="90000"/>
              </a:lnSpc>
              <a:buFontTx/>
              <a:buNone/>
            </a:pPr>
            <a:r>
              <a:rPr lang="ar-SA" altLang="en-US" sz="2800" i="1">
                <a:cs typeface="Nazanin" pitchFamily="2" charset="0"/>
              </a:rPr>
              <a:t>3-انتقال خط تابع هدف براي تعيين نقطه بهينه، به سمت مناسب.</a:t>
            </a:r>
            <a:r>
              <a:rPr lang="fa-IR" altLang="en-US" sz="2800" i="1">
                <a:cs typeface="Nazanin" pitchFamily="2" charset="0"/>
              </a:rPr>
              <a:t>      </a:t>
            </a:r>
          </a:p>
          <a:p>
            <a:pPr algn="ctr" eaLnBrk="1" hangingPunct="1">
              <a:lnSpc>
                <a:spcPct val="90000"/>
              </a:lnSpc>
              <a:buFontTx/>
              <a:buNone/>
            </a:pPr>
            <a:r>
              <a:rPr lang="ar-SA" altLang="en-US" sz="2800" i="1">
                <a:cs typeface="Nazanin" pitchFamily="2" charset="0"/>
              </a:rPr>
              <a:t>4-حل دستگاه معادلات مشترک گوشه</a:t>
            </a:r>
            <a:r>
              <a:rPr lang="ar-SA" altLang="en-US" sz="3600" i="1">
                <a:cs typeface="Nazanin" pitchFamily="2" charset="0"/>
              </a:rPr>
              <a:t> بهينه.</a:t>
            </a:r>
            <a:r>
              <a:rPr lang="fa-IR" altLang="en-US" sz="3600">
                <a:cs typeface="Nazanin" pitchFamily="2" charset="0"/>
              </a:rPr>
              <a:t>                     </a:t>
            </a:r>
            <a:r>
              <a:rPr lang="en-US" altLang="en-US" sz="3600">
                <a:cs typeface="Nazanin" pitchFamily="2" charset="0"/>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fa-IR" altLang="en-US" sz="2400" b="1">
                <a:cs typeface="Nazanin" pitchFamily="2" charset="0"/>
              </a:rPr>
              <a:t> </a:t>
            </a:r>
            <a:endParaRPr lang="en-US" altLang="en-US" sz="2400" b="1">
              <a:cs typeface="Nazanin" pitchFamily="2" charset="0"/>
            </a:endParaRPr>
          </a:p>
        </p:txBody>
      </p:sp>
      <p:sp>
        <p:nvSpPr>
          <p:cNvPr id="71683" name="Rectangle 3"/>
          <p:cNvSpPr>
            <a:spLocks noGrp="1" noChangeArrowheads="1"/>
          </p:cNvSpPr>
          <p:nvPr>
            <p:ph type="body" idx="1"/>
          </p:nvPr>
        </p:nvSpPr>
        <p:spPr>
          <a:xfrm>
            <a:off x="539750" y="333375"/>
            <a:ext cx="8229600" cy="4525963"/>
          </a:xfrm>
        </p:spPr>
        <p:txBody>
          <a:bodyPr/>
          <a:lstStyle/>
          <a:p>
            <a:pPr algn="ctr" eaLnBrk="1" hangingPunct="1"/>
            <a:r>
              <a:rPr lang="ar-SA" altLang="en-US" b="1">
                <a:cs typeface="Nazanin" pitchFamily="2" charset="0"/>
              </a:rPr>
              <a:t>روش حل ترسيمي- مسائل حداقل سازي</a:t>
            </a:r>
            <a:endParaRPr lang="fa-IR" altLang="en-US" b="1">
              <a:cs typeface="Nazanin" pitchFamily="2" charset="0"/>
            </a:endParaRPr>
          </a:p>
          <a:p>
            <a:pPr algn="ctr" eaLnBrk="1" hangingPunct="1"/>
            <a:endParaRPr lang="fa-IR" altLang="en-US">
              <a:cs typeface="Nazanin" pitchFamily="2" charset="0"/>
            </a:endParaRPr>
          </a:p>
          <a:p>
            <a:pPr algn="ctr" eaLnBrk="1" hangingPunct="1"/>
            <a:endParaRPr lang="fa-IR" altLang="en-US">
              <a:cs typeface="Nazanin" pitchFamily="2" charset="0"/>
            </a:endParaRPr>
          </a:p>
          <a:p>
            <a:pPr algn="ctr" eaLnBrk="1" hangingPunct="1"/>
            <a:endParaRPr lang="fa-IR" altLang="en-US">
              <a:cs typeface="Nazanin" pitchFamily="2" charset="0"/>
            </a:endParaRPr>
          </a:p>
          <a:p>
            <a:pPr algn="ctr" eaLnBrk="1" hangingPunct="1"/>
            <a:r>
              <a:rPr lang="ar-SA" altLang="en-US" i="1">
                <a:cs typeface="Nazanin" pitchFamily="2" charset="0"/>
              </a:rPr>
              <a:t>براساس توضيحات ارائه شده با يک مثال به حل مدل</a:t>
            </a:r>
            <a:r>
              <a:rPr lang="fa-IR" altLang="en-US" i="1">
                <a:cs typeface="Nazanin" pitchFamily="2" charset="0"/>
              </a:rPr>
              <a:t>   </a:t>
            </a:r>
            <a:r>
              <a:rPr lang="ar-SA" altLang="en-US" i="1">
                <a:cs typeface="Nazanin" pitchFamily="2" charset="0"/>
              </a:rPr>
              <a:t> مي</a:t>
            </a:r>
            <a:r>
              <a:rPr lang="fa-IR" altLang="en-US" i="1">
                <a:cs typeface="Nazanin" pitchFamily="2" charset="0"/>
              </a:rPr>
              <a:t> </a:t>
            </a:r>
            <a:r>
              <a:rPr lang="ar-SA" altLang="en-US" i="1">
                <a:cs typeface="Nazanin" pitchFamily="2" charset="0"/>
              </a:rPr>
              <a:t>پردازيم.</a:t>
            </a:r>
            <a:r>
              <a:rPr lang="fa-IR" altLang="en-US">
                <a:cs typeface="Nazanin" pitchFamily="2" charset="0"/>
              </a:rPr>
              <a:t>                               </a:t>
            </a:r>
            <a:r>
              <a:rPr lang="en-US" altLang="en-US">
                <a:cs typeface="Nazanin" pitchFamily="2" charset="0"/>
              </a:rPr>
              <a:t> </a:t>
            </a:r>
          </a:p>
        </p:txBody>
      </p:sp>
      <p:sp>
        <p:nvSpPr>
          <p:cNvPr id="71684" name="Rectangle 4"/>
          <p:cNvSpPr>
            <a:spLocks noChangeArrowheads="1"/>
          </p:cNvSpPr>
          <p:nvPr/>
        </p:nvSpPr>
        <p:spPr bwMode="auto">
          <a:xfrm>
            <a:off x="1403350" y="4005263"/>
            <a:ext cx="756126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ar-SA" altLang="en-US" sz="2400"/>
              <a:t>مثال:</a:t>
            </a:r>
            <a:r>
              <a:rPr lang="fa-IR" altLang="en-US" sz="2400"/>
              <a:t>                                                                           </a:t>
            </a:r>
          </a:p>
          <a:p>
            <a:pPr eaLnBrk="1" hangingPunct="1"/>
            <a:r>
              <a:rPr lang="fa-IR" altLang="en-US" sz="2400"/>
              <a:t>	</a:t>
            </a:r>
            <a:endParaRPr lang="en-US" altLang="en-US" sz="2400"/>
          </a:p>
          <a:p>
            <a:pPr eaLnBrk="1" hangingPunct="1"/>
            <a:r>
              <a:rPr lang="en-US" altLang="en-US" sz="2400"/>
              <a:t>Min Z=6X1+3X2                                </a:t>
            </a:r>
          </a:p>
          <a:p>
            <a:pPr eaLnBrk="1" hangingPunct="1"/>
            <a:r>
              <a:rPr lang="en-US" altLang="en-US" sz="2400"/>
              <a:t>S</a:t>
            </a:r>
            <a:r>
              <a:rPr lang="fa-IR" altLang="en-US" sz="2400"/>
              <a:t> </a:t>
            </a:r>
            <a:r>
              <a:rPr lang="en-US" altLang="en-US" sz="2400"/>
              <a:t>.to:                                                     </a:t>
            </a:r>
          </a:p>
          <a:p>
            <a:pPr eaLnBrk="1" hangingPunct="1"/>
            <a:r>
              <a:rPr lang="en-US" altLang="en-US" sz="2400"/>
              <a:t>2X1+4X2 ≥ 16                             </a:t>
            </a:r>
          </a:p>
          <a:p>
            <a:pPr eaLnBrk="1" hangingPunct="1"/>
            <a:r>
              <a:rPr lang="en-US" altLang="en-US" sz="2400"/>
              <a:t>4X1+3X2  ≥ 24                             </a:t>
            </a:r>
          </a:p>
          <a:p>
            <a:pPr eaLnBrk="1" hangingPunct="1"/>
            <a:r>
              <a:rPr lang="en-US" altLang="en-US" sz="2400"/>
              <a:t>X1, X2 ≥ 0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fa-IR" altLang="en-US">
                <a:cs typeface="Nazanin" pitchFamily="2" charset="0"/>
              </a:rPr>
              <a:t> </a:t>
            </a:r>
            <a:r>
              <a:rPr lang="ar-SA" altLang="en-US" sz="4000" b="1">
                <a:cs typeface="Nazanin" pitchFamily="2" charset="0"/>
              </a:rPr>
              <a:t>حل:</a:t>
            </a:r>
            <a:r>
              <a:rPr lang="fa-IR" altLang="en-US" sz="2400" b="1">
                <a:cs typeface="Nazanin" pitchFamily="2" charset="0"/>
              </a:rPr>
              <a:t> </a:t>
            </a:r>
            <a:endParaRPr lang="en-US" altLang="en-US" sz="2400" b="1">
              <a:cs typeface="Nazanin" pitchFamily="2" charset="0"/>
            </a:endParaRPr>
          </a:p>
        </p:txBody>
      </p:sp>
      <p:sp>
        <p:nvSpPr>
          <p:cNvPr id="72707" name="Rectangle 3"/>
          <p:cNvSpPr>
            <a:spLocks noGrp="1" noChangeArrowheads="1"/>
          </p:cNvSpPr>
          <p:nvPr>
            <p:ph type="body" idx="1"/>
          </p:nvPr>
        </p:nvSpPr>
        <p:spPr/>
        <p:txBody>
          <a:bodyPr/>
          <a:lstStyle/>
          <a:p>
            <a:pPr eaLnBrk="1" hangingPunct="1"/>
            <a:r>
              <a:rPr lang="fa-IR" altLang="en-US" b="1">
                <a:cs typeface="Nazanin" pitchFamily="2" charset="0"/>
              </a:rPr>
              <a:t> </a:t>
            </a:r>
            <a:r>
              <a:rPr lang="fa-IR" altLang="en-US">
                <a:cs typeface="Nazanin" pitchFamily="2" charset="0"/>
              </a:rPr>
              <a:t>                                                            </a:t>
            </a:r>
          </a:p>
          <a:p>
            <a:pPr eaLnBrk="1" hangingPunct="1"/>
            <a:r>
              <a:rPr lang="fa-IR" altLang="en-US">
                <a:cs typeface="Nazanin" pitchFamily="2" charset="0"/>
              </a:rPr>
              <a:t>      </a:t>
            </a:r>
            <a:r>
              <a:rPr lang="ar-SA" altLang="en-US" i="1">
                <a:cs typeface="Nazanin" pitchFamily="2" charset="0"/>
              </a:rPr>
              <a:t>ابتدا رسم معادلات محدوديت</a:t>
            </a:r>
            <a:r>
              <a:rPr lang="fa-IR" altLang="en-US" i="1">
                <a:cs typeface="Nazanin" pitchFamily="2" charset="0"/>
              </a:rPr>
              <a:t>                            </a:t>
            </a:r>
          </a:p>
          <a:p>
            <a:pPr eaLnBrk="1" hangingPunct="1"/>
            <a:r>
              <a:rPr lang="fa-IR" altLang="en-US" i="1">
                <a:cs typeface="Nazanin" pitchFamily="2" charset="0"/>
              </a:rPr>
              <a:t> </a:t>
            </a:r>
          </a:p>
          <a:p>
            <a:pPr eaLnBrk="1" hangingPunct="1"/>
            <a:r>
              <a:rPr lang="fa-IR" altLang="en-US" i="1">
                <a:cs typeface="Nazanin" pitchFamily="2" charset="0"/>
              </a:rPr>
              <a:t>   </a:t>
            </a:r>
            <a:r>
              <a:rPr lang="ar-SA" altLang="en-US" i="1">
                <a:cs typeface="Nazanin" pitchFamily="2" charset="0"/>
              </a:rPr>
              <a:t>1) تعريف هر محدوديت به صورت خط</a:t>
            </a:r>
            <a:r>
              <a:rPr lang="fa-IR" altLang="en-US">
                <a:cs typeface="Nazanin" pitchFamily="2" charset="0"/>
              </a:rPr>
              <a:t>            </a:t>
            </a:r>
            <a:endParaRPr lang="en-US" altLang="en-US">
              <a:cs typeface="Nazanin" pitchFamily="2" charset="0"/>
            </a:endParaRPr>
          </a:p>
          <a:p>
            <a:pPr eaLnBrk="1" hangingPunct="1"/>
            <a:r>
              <a:rPr lang="fa-IR" altLang="en-US">
                <a:cs typeface="Nazanin" pitchFamily="2" charset="0"/>
              </a:rPr>
              <a:t>          </a:t>
            </a:r>
            <a:r>
              <a:rPr lang="en-US" altLang="en-US">
                <a:cs typeface="Nazanin" pitchFamily="2" charset="0"/>
              </a:rPr>
              <a:t>2X1+4X2=16                                       </a:t>
            </a:r>
          </a:p>
          <a:p>
            <a:pPr eaLnBrk="1" hangingPunct="1"/>
            <a:r>
              <a:rPr lang="fa-IR" altLang="en-US">
                <a:cs typeface="Nazanin" pitchFamily="2" charset="0"/>
              </a:rPr>
              <a:t>          </a:t>
            </a:r>
            <a:r>
              <a:rPr lang="en-US" altLang="en-US">
                <a:cs typeface="Nazanin" pitchFamily="2" charset="0"/>
              </a:rPr>
              <a:t>4X1+3X2=24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274638"/>
            <a:ext cx="8229600" cy="1143000"/>
          </a:xfrm>
        </p:spPr>
        <p:txBody>
          <a:bodyPr/>
          <a:lstStyle/>
          <a:p>
            <a:pPr eaLnBrk="1" hangingPunct="1"/>
            <a:r>
              <a:rPr lang="fa-IR" altLang="en-US" sz="2400">
                <a:cs typeface="Nazanin" pitchFamily="2" charset="0"/>
              </a:rPr>
              <a:t> </a:t>
            </a:r>
            <a:r>
              <a:rPr lang="fa-IR" altLang="en-US" sz="2000">
                <a:cs typeface="Nazanin" pitchFamily="2" charset="0"/>
              </a:rPr>
              <a:t>    </a:t>
            </a:r>
            <a:endParaRPr lang="en-US" altLang="en-US" sz="2000">
              <a:cs typeface="Nazanin" pitchFamily="2" charset="0"/>
            </a:endParaRPr>
          </a:p>
        </p:txBody>
      </p:sp>
      <p:sp>
        <p:nvSpPr>
          <p:cNvPr id="9219" name="Rectangle 3"/>
          <p:cNvSpPr>
            <a:spLocks noGrp="1" noChangeArrowheads="1"/>
          </p:cNvSpPr>
          <p:nvPr>
            <p:ph type="body" idx="4294967295"/>
          </p:nvPr>
        </p:nvSpPr>
        <p:spPr>
          <a:xfrm>
            <a:off x="539750" y="1557338"/>
            <a:ext cx="8229600" cy="4525962"/>
          </a:xfrm>
        </p:spPr>
        <p:txBody>
          <a:bodyPr/>
          <a:lstStyle/>
          <a:p>
            <a:pPr algn="r" rtl="1" eaLnBrk="1" hangingPunct="1">
              <a:buFontTx/>
              <a:buNone/>
            </a:pPr>
            <a:endParaRPr lang="fa-IR" altLang="en-US" sz="4000">
              <a:cs typeface="Nazanin" pitchFamily="2" charset="0"/>
            </a:endParaRPr>
          </a:p>
          <a:p>
            <a:pPr algn="r" rtl="1" eaLnBrk="1" hangingPunct="1"/>
            <a:r>
              <a:rPr lang="fa-IR" altLang="en-US">
                <a:cs typeface="Nazanin" pitchFamily="2" charset="0"/>
              </a:rPr>
              <a:t>1- </a:t>
            </a:r>
            <a:r>
              <a:rPr lang="fa-IR" altLang="en-US" i="1">
                <a:cs typeface="Nazanin" pitchFamily="2" charset="0"/>
              </a:rPr>
              <a:t>مجموعه اي از روشهاي علمي که براي شناخت مسائل درون سيستم به کار مي روند و در پي جواب بهينه هستند.</a:t>
            </a:r>
          </a:p>
          <a:p>
            <a:pPr algn="r" rtl="1" eaLnBrk="1" hangingPunct="1"/>
            <a:r>
              <a:rPr lang="fa-IR" altLang="en-US" i="1">
                <a:cs typeface="Nazanin" pitchFamily="2" charset="0"/>
              </a:rPr>
              <a:t>2- کاربرد روشهاي علمي براي مطالعه و بررسي فعاليتها   و عمليات پيچيده در سازمانهاي بزرگ. </a:t>
            </a:r>
          </a:p>
          <a:p>
            <a:pPr algn="r" rtl="1" eaLnBrk="1" hangingPunct="1"/>
            <a:r>
              <a:rPr lang="fa-IR" altLang="en-US" i="1">
                <a:cs typeface="Nazanin" pitchFamily="2" charset="0"/>
              </a:rPr>
              <a:t>3- کاربرد روش علمي براي تحليل و حل مسائل   وتصميمات مديريتي.</a:t>
            </a:r>
            <a:r>
              <a:rPr lang="en-US" altLang="en-US">
                <a:cs typeface="Nazanin" pitchFamily="2" charset="0"/>
              </a:rPr>
              <a:t> </a:t>
            </a:r>
          </a:p>
        </p:txBody>
      </p:sp>
      <p:sp>
        <p:nvSpPr>
          <p:cNvPr id="9220" name="Rectangle 4"/>
          <p:cNvSpPr>
            <a:spLocks noChangeArrowheads="1"/>
          </p:cNvSpPr>
          <p:nvPr/>
        </p:nvSpPr>
        <p:spPr bwMode="auto">
          <a:xfrm>
            <a:off x="3276600" y="450850"/>
            <a:ext cx="3049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rtl="1" eaLnBrk="1" hangingPunct="1">
              <a:spcBef>
                <a:spcPct val="20000"/>
              </a:spcBef>
            </a:pPr>
            <a:r>
              <a:rPr lang="fa-IR" altLang="en-US" sz="2800" b="1"/>
              <a:t>تعريف تحقيق در عمليات</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fa-IR" altLang="en-US" sz="2400" b="1">
                <a:cs typeface="Nazanin" pitchFamily="2" charset="0"/>
              </a:rPr>
              <a:t> </a:t>
            </a:r>
            <a:endParaRPr lang="en-US" altLang="en-US" sz="2400" b="1">
              <a:cs typeface="Nazanin" pitchFamily="2" charset="0"/>
            </a:endParaRPr>
          </a:p>
        </p:txBody>
      </p:sp>
      <p:sp>
        <p:nvSpPr>
          <p:cNvPr id="73731" name="Rectangle 3"/>
          <p:cNvSpPr>
            <a:spLocks noGrp="1" noChangeArrowheads="1"/>
          </p:cNvSpPr>
          <p:nvPr>
            <p:ph type="body" idx="1"/>
          </p:nvPr>
        </p:nvSpPr>
        <p:spPr>
          <a:xfrm>
            <a:off x="323850" y="333375"/>
            <a:ext cx="8229600" cy="4525963"/>
          </a:xfrm>
        </p:spPr>
        <p:txBody>
          <a:bodyPr/>
          <a:lstStyle/>
          <a:p>
            <a:pPr algn="ctr" eaLnBrk="1" hangingPunct="1">
              <a:lnSpc>
                <a:spcPct val="80000"/>
              </a:lnSpc>
            </a:pPr>
            <a:r>
              <a:rPr lang="fa-IR" altLang="en-US" sz="2400" i="1">
                <a:cs typeface="Nazanin" pitchFamily="2" charset="0"/>
              </a:rPr>
              <a:t>2</a:t>
            </a:r>
            <a:r>
              <a:rPr lang="ar-SA" altLang="en-US" sz="2400" i="1">
                <a:cs typeface="Nazanin" pitchFamily="2" charset="0"/>
              </a:rPr>
              <a:t>) </a:t>
            </a:r>
            <a:r>
              <a:rPr lang="ar-SA" altLang="en-US" sz="2000" b="1" i="1">
                <a:cs typeface="Nazanin" pitchFamily="2" charset="0"/>
              </a:rPr>
              <a:t>تعيين دو نقطه از خط روي محور</a:t>
            </a:r>
            <a:r>
              <a:rPr lang="fa-IR" altLang="en-US" sz="2000" b="1" i="1">
                <a:cs typeface="Nazanin" pitchFamily="2" charset="0"/>
              </a:rPr>
              <a:t>ها</a:t>
            </a:r>
            <a:endParaRPr lang="fa-IR" altLang="en-US" sz="2400" i="1">
              <a:cs typeface="Nazanin" pitchFamily="2" charset="0"/>
            </a:endParaRPr>
          </a:p>
          <a:p>
            <a:pPr algn="ctr" eaLnBrk="1" hangingPunct="1">
              <a:lnSpc>
                <a:spcPct val="80000"/>
              </a:lnSpc>
            </a:pPr>
            <a:endParaRPr lang="fa-IR" altLang="en-US" sz="2400" i="1">
              <a:cs typeface="Nazanin" pitchFamily="2" charset="0"/>
            </a:endParaRPr>
          </a:p>
          <a:p>
            <a:pPr algn="ctr" eaLnBrk="1" hangingPunct="1">
              <a:lnSpc>
                <a:spcPct val="80000"/>
              </a:lnSpc>
            </a:pPr>
            <a:endParaRPr lang="fa-IR" altLang="en-US" sz="2400" i="1">
              <a:cs typeface="Nazanin" pitchFamily="2" charset="0"/>
            </a:endParaRPr>
          </a:p>
          <a:p>
            <a:pPr algn="ctr" eaLnBrk="1" hangingPunct="1">
              <a:lnSpc>
                <a:spcPct val="80000"/>
              </a:lnSpc>
            </a:pPr>
            <a:endParaRPr lang="fa-IR" altLang="en-US" sz="2400" i="1">
              <a:cs typeface="Nazanin" pitchFamily="2" charset="0"/>
            </a:endParaRPr>
          </a:p>
          <a:p>
            <a:pPr algn="ctr" eaLnBrk="1" hangingPunct="1">
              <a:lnSpc>
                <a:spcPct val="80000"/>
              </a:lnSpc>
              <a:buFontTx/>
              <a:buNone/>
            </a:pPr>
            <a:endParaRPr lang="fa-IR" altLang="en-US" sz="2400" i="1">
              <a:cs typeface="Nazanin" pitchFamily="2" charset="0"/>
            </a:endParaRPr>
          </a:p>
          <a:p>
            <a:pPr algn="ctr" eaLnBrk="1" hangingPunct="1">
              <a:lnSpc>
                <a:spcPct val="80000"/>
              </a:lnSpc>
            </a:pPr>
            <a:endParaRPr lang="en-US" altLang="en-US" sz="2400" i="1">
              <a:cs typeface="Nazanin" pitchFamily="2" charset="0"/>
            </a:endParaRPr>
          </a:p>
          <a:p>
            <a:pPr eaLnBrk="1" hangingPunct="1">
              <a:lnSpc>
                <a:spcPct val="80000"/>
              </a:lnSpc>
            </a:pPr>
            <a:r>
              <a:rPr lang="en-US" altLang="en-US" sz="2400" i="1">
                <a:cs typeface="Nazanin" pitchFamily="2" charset="0"/>
              </a:rPr>
              <a:t>                     </a:t>
            </a:r>
            <a:r>
              <a:rPr lang="ar-SA" altLang="en-US" sz="2400" i="1">
                <a:cs typeface="Nazanin" pitchFamily="2" charset="0"/>
              </a:rPr>
              <a:t>براي محدوديت اول</a:t>
            </a:r>
            <a:r>
              <a:rPr lang="fa-IR" altLang="en-US" sz="2400" i="1">
                <a:cs typeface="Nazanin" pitchFamily="2" charset="0"/>
              </a:rPr>
              <a:t> :</a:t>
            </a:r>
            <a:r>
              <a:rPr lang="fa-IR" altLang="en-US" sz="2400">
                <a:cs typeface="Nazanin" pitchFamily="2" charset="0"/>
              </a:rPr>
              <a:t>        </a:t>
            </a:r>
          </a:p>
          <a:p>
            <a:pPr eaLnBrk="1" hangingPunct="1">
              <a:lnSpc>
                <a:spcPct val="80000"/>
              </a:lnSpc>
            </a:pPr>
            <a:r>
              <a:rPr lang="fa-IR" altLang="en-US" sz="2400">
                <a:cs typeface="Nazanin" pitchFamily="2" charset="0"/>
              </a:rPr>
              <a:t>     </a:t>
            </a:r>
            <a:r>
              <a:rPr lang="en-US" altLang="en-US" sz="2400">
                <a:cs typeface="Nazanin" pitchFamily="2" charset="0"/>
              </a:rPr>
              <a:t> X1=0 </a:t>
            </a:r>
            <a:r>
              <a:rPr lang="fa-IR" altLang="en-US" sz="2400">
                <a:cs typeface="Nazanin" pitchFamily="2" charset="0"/>
              </a:rPr>
              <a:t>=</a:t>
            </a:r>
            <a:r>
              <a:rPr lang="en-US" altLang="en-US" sz="2400">
                <a:cs typeface="Nazanin" pitchFamily="2" charset="0"/>
              </a:rPr>
              <a:t>&gt;</a:t>
            </a:r>
            <a:r>
              <a:rPr lang="fa-IR" altLang="en-US" sz="2400">
                <a:cs typeface="Nazanin" pitchFamily="2" charset="0"/>
              </a:rPr>
              <a:t> </a:t>
            </a:r>
            <a:r>
              <a:rPr lang="en-US" altLang="en-US" sz="2400">
                <a:cs typeface="Nazanin" pitchFamily="2" charset="0"/>
              </a:rPr>
              <a:t>  2(0) +4X2=16      X2=4                     </a:t>
            </a:r>
          </a:p>
          <a:p>
            <a:pPr eaLnBrk="1" hangingPunct="1">
              <a:lnSpc>
                <a:spcPct val="80000"/>
              </a:lnSpc>
              <a:buFontTx/>
              <a:buNone/>
            </a:pPr>
            <a:r>
              <a:rPr lang="fa-IR" altLang="en-US" sz="2400">
                <a:cs typeface="Nazanin" pitchFamily="2" charset="0"/>
              </a:rPr>
              <a:t>         </a:t>
            </a:r>
            <a:r>
              <a:rPr lang="en-US" altLang="en-US" sz="2400">
                <a:cs typeface="Nazanin" pitchFamily="2" charset="0"/>
              </a:rPr>
              <a:t>X2=0 =&gt;  2X1+4(0) =16      X1=8                     </a:t>
            </a:r>
            <a:endParaRPr lang="fa-IR" altLang="en-US" sz="2400">
              <a:cs typeface="Nazanin" pitchFamily="2" charset="0"/>
            </a:endParaRPr>
          </a:p>
          <a:p>
            <a:pPr algn="ctr" eaLnBrk="1" hangingPunct="1">
              <a:lnSpc>
                <a:spcPct val="80000"/>
              </a:lnSpc>
            </a:pPr>
            <a:r>
              <a:rPr lang="fa-IR" altLang="en-US" sz="2400">
                <a:cs typeface="Nazanin" pitchFamily="2" charset="0"/>
              </a:rPr>
              <a:t>                  </a:t>
            </a:r>
            <a:r>
              <a:rPr lang="ar-SA" altLang="en-US" sz="2400" i="1">
                <a:cs typeface="Nazanin" pitchFamily="2" charset="0"/>
              </a:rPr>
              <a:t>براي محدوديت دوم</a:t>
            </a:r>
            <a:r>
              <a:rPr lang="fa-IR" altLang="en-US" sz="2400" i="1">
                <a:cs typeface="Nazanin" pitchFamily="2" charset="0"/>
              </a:rPr>
              <a:t>                           </a:t>
            </a:r>
            <a:endParaRPr lang="en-US" altLang="en-US" sz="2400" i="1">
              <a:cs typeface="Nazanin" pitchFamily="2" charset="0"/>
            </a:endParaRPr>
          </a:p>
          <a:p>
            <a:pPr eaLnBrk="1" hangingPunct="1">
              <a:lnSpc>
                <a:spcPct val="80000"/>
              </a:lnSpc>
              <a:buFontTx/>
              <a:buNone/>
            </a:pPr>
            <a:r>
              <a:rPr lang="fa-IR" altLang="en-US" sz="2400">
                <a:cs typeface="Nazanin" pitchFamily="2" charset="0"/>
              </a:rPr>
              <a:t>         </a:t>
            </a:r>
            <a:r>
              <a:rPr lang="en-US" altLang="en-US" sz="2400">
                <a:cs typeface="Nazanin" pitchFamily="2" charset="0"/>
              </a:rPr>
              <a:t>X1=0 =&gt; 4(0) +3X2=24      X2=8                       </a:t>
            </a:r>
          </a:p>
          <a:p>
            <a:pPr eaLnBrk="1" hangingPunct="1">
              <a:lnSpc>
                <a:spcPct val="80000"/>
              </a:lnSpc>
              <a:buFontTx/>
              <a:buNone/>
            </a:pPr>
            <a:r>
              <a:rPr lang="fa-IR" altLang="en-US" sz="2400">
                <a:cs typeface="Nazanin" pitchFamily="2" charset="0"/>
              </a:rPr>
              <a:t>         </a:t>
            </a:r>
            <a:r>
              <a:rPr lang="en-US" altLang="en-US" sz="2400">
                <a:cs typeface="Nazanin" pitchFamily="2" charset="0"/>
              </a:rPr>
              <a:t>X2=0 =&gt; 4X1+3(0) =24      X1=6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468313" y="260350"/>
            <a:ext cx="8229600" cy="1143000"/>
          </a:xfrm>
        </p:spPr>
        <p:txBody>
          <a:bodyPr/>
          <a:lstStyle/>
          <a:p>
            <a:pPr eaLnBrk="1" hangingPunct="1"/>
            <a:r>
              <a:rPr lang="fa-IR" altLang="en-US" sz="2400">
                <a:cs typeface="Nazanin" pitchFamily="2" charset="0"/>
              </a:rPr>
              <a:t> </a:t>
            </a:r>
            <a:r>
              <a:rPr lang="fa-IR" altLang="en-US" sz="2400" b="1">
                <a:cs typeface="Nazanin" pitchFamily="2" charset="0"/>
              </a:rPr>
              <a:t> </a:t>
            </a:r>
            <a:endParaRPr lang="en-US" altLang="en-US" sz="2400" b="1">
              <a:cs typeface="Nazanin" pitchFamily="2" charset="0"/>
            </a:endParaRPr>
          </a:p>
        </p:txBody>
      </p:sp>
      <p:sp>
        <p:nvSpPr>
          <p:cNvPr id="74755" name="Line 7"/>
          <p:cNvSpPr>
            <a:spLocks noChangeShapeType="1"/>
          </p:cNvSpPr>
          <p:nvPr/>
        </p:nvSpPr>
        <p:spPr bwMode="auto">
          <a:xfrm flipV="1">
            <a:off x="2411413" y="2492375"/>
            <a:ext cx="0" cy="3097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56" name="Line 8"/>
          <p:cNvSpPr>
            <a:spLocks noChangeShapeType="1"/>
          </p:cNvSpPr>
          <p:nvPr/>
        </p:nvSpPr>
        <p:spPr bwMode="auto">
          <a:xfrm>
            <a:off x="2411413" y="5589588"/>
            <a:ext cx="3455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57" name="Text Box 9"/>
          <p:cNvSpPr txBox="1">
            <a:spLocks noChangeArrowheads="1"/>
          </p:cNvSpPr>
          <p:nvPr/>
        </p:nvSpPr>
        <p:spPr bwMode="auto">
          <a:xfrm>
            <a:off x="1835150" y="45815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2</a:t>
            </a:r>
            <a:endParaRPr lang="en-US" altLang="en-US" sz="2400"/>
          </a:p>
        </p:txBody>
      </p:sp>
      <p:sp>
        <p:nvSpPr>
          <p:cNvPr id="74758" name="Text Box 13"/>
          <p:cNvSpPr txBox="1">
            <a:spLocks noChangeArrowheads="1"/>
          </p:cNvSpPr>
          <p:nvPr/>
        </p:nvSpPr>
        <p:spPr bwMode="auto">
          <a:xfrm>
            <a:off x="1835150" y="31416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6</a:t>
            </a:r>
            <a:endParaRPr lang="en-US" altLang="en-US" sz="2400"/>
          </a:p>
        </p:txBody>
      </p:sp>
      <p:sp>
        <p:nvSpPr>
          <p:cNvPr id="74759" name="Text Box 14"/>
          <p:cNvSpPr txBox="1">
            <a:spLocks noChangeArrowheads="1"/>
          </p:cNvSpPr>
          <p:nvPr/>
        </p:nvSpPr>
        <p:spPr bwMode="auto">
          <a:xfrm>
            <a:off x="1835150" y="37893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4</a:t>
            </a:r>
            <a:endParaRPr lang="en-US" altLang="en-US" sz="2400"/>
          </a:p>
        </p:txBody>
      </p:sp>
      <p:sp>
        <p:nvSpPr>
          <p:cNvPr id="74760" name="Text Box 15"/>
          <p:cNvSpPr txBox="1">
            <a:spLocks noChangeArrowheads="1"/>
          </p:cNvSpPr>
          <p:nvPr/>
        </p:nvSpPr>
        <p:spPr bwMode="auto">
          <a:xfrm>
            <a:off x="1835150" y="249237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8</a:t>
            </a:r>
            <a:endParaRPr lang="en-US" altLang="en-US" sz="2400"/>
          </a:p>
        </p:txBody>
      </p:sp>
      <p:sp>
        <p:nvSpPr>
          <p:cNvPr id="74761" name="Text Box 16"/>
          <p:cNvSpPr txBox="1">
            <a:spLocks noChangeArrowheads="1"/>
          </p:cNvSpPr>
          <p:nvPr/>
        </p:nvSpPr>
        <p:spPr bwMode="auto">
          <a:xfrm>
            <a:off x="3040063" y="56086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2</a:t>
            </a:r>
            <a:endParaRPr lang="en-US" altLang="en-US" sz="2400"/>
          </a:p>
        </p:txBody>
      </p:sp>
      <p:sp>
        <p:nvSpPr>
          <p:cNvPr id="74762" name="Text Box 17"/>
          <p:cNvSpPr txBox="1">
            <a:spLocks noChangeArrowheads="1"/>
          </p:cNvSpPr>
          <p:nvPr/>
        </p:nvSpPr>
        <p:spPr bwMode="auto">
          <a:xfrm>
            <a:off x="3759200" y="56086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4</a:t>
            </a:r>
            <a:endParaRPr lang="en-US" altLang="en-US" sz="2400"/>
          </a:p>
        </p:txBody>
      </p:sp>
      <p:sp>
        <p:nvSpPr>
          <p:cNvPr id="74763" name="Text Box 18"/>
          <p:cNvSpPr txBox="1">
            <a:spLocks noChangeArrowheads="1"/>
          </p:cNvSpPr>
          <p:nvPr/>
        </p:nvSpPr>
        <p:spPr bwMode="auto">
          <a:xfrm>
            <a:off x="4479925" y="56086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6</a:t>
            </a:r>
            <a:endParaRPr lang="en-US" altLang="en-US" sz="2400"/>
          </a:p>
        </p:txBody>
      </p:sp>
      <p:sp>
        <p:nvSpPr>
          <p:cNvPr id="74764" name="Text Box 19"/>
          <p:cNvSpPr txBox="1">
            <a:spLocks noChangeArrowheads="1"/>
          </p:cNvSpPr>
          <p:nvPr/>
        </p:nvSpPr>
        <p:spPr bwMode="auto">
          <a:xfrm>
            <a:off x="5200650" y="56086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8</a:t>
            </a:r>
            <a:endParaRPr lang="en-US" altLang="en-US" sz="2400"/>
          </a:p>
        </p:txBody>
      </p:sp>
      <p:sp>
        <p:nvSpPr>
          <p:cNvPr id="74765" name="Text Box 20"/>
          <p:cNvSpPr txBox="1">
            <a:spLocks noChangeArrowheads="1"/>
          </p:cNvSpPr>
          <p:nvPr/>
        </p:nvSpPr>
        <p:spPr bwMode="auto">
          <a:xfrm>
            <a:off x="1958975" y="553561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0</a:t>
            </a:r>
            <a:endParaRPr lang="en-US" altLang="en-US" sz="2400"/>
          </a:p>
        </p:txBody>
      </p:sp>
      <p:sp>
        <p:nvSpPr>
          <p:cNvPr id="74766" name="Line 21"/>
          <p:cNvSpPr>
            <a:spLocks noChangeShapeType="1"/>
          </p:cNvSpPr>
          <p:nvPr/>
        </p:nvSpPr>
        <p:spPr bwMode="auto">
          <a:xfrm>
            <a:off x="2411413" y="2708275"/>
            <a:ext cx="2160587" cy="2881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7" name="Line 22"/>
          <p:cNvSpPr>
            <a:spLocks noChangeShapeType="1"/>
          </p:cNvSpPr>
          <p:nvPr/>
        </p:nvSpPr>
        <p:spPr bwMode="auto">
          <a:xfrm>
            <a:off x="2411413" y="4076700"/>
            <a:ext cx="2881312" cy="1512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8" name="Text Box 23"/>
          <p:cNvSpPr txBox="1">
            <a:spLocks noChangeArrowheads="1"/>
          </p:cNvSpPr>
          <p:nvPr/>
        </p:nvSpPr>
        <p:spPr bwMode="auto">
          <a:xfrm>
            <a:off x="1958975" y="193516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74769" name="Text Box 24"/>
          <p:cNvSpPr txBox="1">
            <a:spLocks noChangeArrowheads="1"/>
          </p:cNvSpPr>
          <p:nvPr/>
        </p:nvSpPr>
        <p:spPr bwMode="auto">
          <a:xfrm>
            <a:off x="6135688" y="5392738"/>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74770" name="Text Box 25"/>
          <p:cNvSpPr txBox="1">
            <a:spLocks noChangeArrowheads="1"/>
          </p:cNvSpPr>
          <p:nvPr/>
        </p:nvSpPr>
        <p:spPr bwMode="auto">
          <a:xfrm>
            <a:off x="3184525" y="2655888"/>
            <a:ext cx="1441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800"/>
              <a:t>4x1+3x1=24</a:t>
            </a:r>
          </a:p>
        </p:txBody>
      </p:sp>
      <p:sp>
        <p:nvSpPr>
          <p:cNvPr id="74771" name="Text Box 26"/>
          <p:cNvSpPr txBox="1">
            <a:spLocks noChangeArrowheads="1"/>
          </p:cNvSpPr>
          <p:nvPr/>
        </p:nvSpPr>
        <p:spPr bwMode="auto">
          <a:xfrm>
            <a:off x="4911725" y="4240213"/>
            <a:ext cx="1441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800"/>
              <a:t>2x1+4x2=16</a:t>
            </a:r>
          </a:p>
        </p:txBody>
      </p:sp>
      <p:sp>
        <p:nvSpPr>
          <p:cNvPr id="74772" name="Line 27"/>
          <p:cNvSpPr>
            <a:spLocks noChangeShapeType="1"/>
          </p:cNvSpPr>
          <p:nvPr/>
        </p:nvSpPr>
        <p:spPr bwMode="auto">
          <a:xfrm flipH="1">
            <a:off x="2987675" y="2997200"/>
            <a:ext cx="8636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3" name="Line 28"/>
          <p:cNvSpPr>
            <a:spLocks noChangeShapeType="1"/>
          </p:cNvSpPr>
          <p:nvPr/>
        </p:nvSpPr>
        <p:spPr bwMode="auto">
          <a:xfrm flipH="1">
            <a:off x="4787900" y="4581525"/>
            <a:ext cx="720725"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4" name="Rectangle 29"/>
          <p:cNvSpPr>
            <a:spLocks noChangeArrowheads="1"/>
          </p:cNvSpPr>
          <p:nvPr/>
        </p:nvSpPr>
        <p:spPr bwMode="auto">
          <a:xfrm>
            <a:off x="2124075" y="333375"/>
            <a:ext cx="4237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i="1">
                <a:solidFill>
                  <a:schemeClr val="tx2"/>
                </a:solidFill>
              </a:rPr>
              <a:t>3) </a:t>
            </a:r>
            <a:r>
              <a:rPr lang="ar-SA" altLang="en-US" sz="2800" b="1" i="1">
                <a:solidFill>
                  <a:schemeClr val="tx2"/>
                </a:solidFill>
              </a:rPr>
              <a:t>رسم همزمان معادلات محدوديت</a:t>
            </a:r>
            <a:endParaRPr lang="en-US" altLang="en-US" sz="2800" b="1" i="1">
              <a:solidFill>
                <a:schemeClr val="tx2"/>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8"/>
          <p:cNvSpPr>
            <a:spLocks noChangeShapeType="1"/>
          </p:cNvSpPr>
          <p:nvPr/>
        </p:nvSpPr>
        <p:spPr bwMode="auto">
          <a:xfrm flipV="1">
            <a:off x="2411413" y="2205038"/>
            <a:ext cx="0" cy="3313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79" name="Line 9"/>
          <p:cNvSpPr>
            <a:spLocks noChangeShapeType="1"/>
          </p:cNvSpPr>
          <p:nvPr/>
        </p:nvSpPr>
        <p:spPr bwMode="auto">
          <a:xfrm>
            <a:off x="2339975" y="5589588"/>
            <a:ext cx="38877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0" name="Text Box 10"/>
          <p:cNvSpPr txBox="1">
            <a:spLocks noChangeArrowheads="1"/>
          </p:cNvSpPr>
          <p:nvPr/>
        </p:nvSpPr>
        <p:spPr bwMode="auto">
          <a:xfrm>
            <a:off x="1887538" y="46005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4</a:t>
            </a:r>
            <a:endParaRPr lang="en-US" altLang="en-US" sz="2400"/>
          </a:p>
        </p:txBody>
      </p:sp>
      <p:sp>
        <p:nvSpPr>
          <p:cNvPr id="75781" name="Text Box 11"/>
          <p:cNvSpPr txBox="1">
            <a:spLocks noChangeArrowheads="1"/>
          </p:cNvSpPr>
          <p:nvPr/>
        </p:nvSpPr>
        <p:spPr bwMode="auto">
          <a:xfrm>
            <a:off x="1958975" y="380841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8</a:t>
            </a:r>
            <a:endParaRPr lang="en-US" altLang="en-US" sz="2400"/>
          </a:p>
        </p:txBody>
      </p:sp>
      <p:sp>
        <p:nvSpPr>
          <p:cNvPr id="75782" name="Text Box 12"/>
          <p:cNvSpPr txBox="1">
            <a:spLocks noChangeArrowheads="1"/>
          </p:cNvSpPr>
          <p:nvPr/>
        </p:nvSpPr>
        <p:spPr bwMode="auto">
          <a:xfrm>
            <a:off x="3040063" y="56086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4</a:t>
            </a:r>
            <a:endParaRPr lang="en-US" altLang="en-US" sz="2400"/>
          </a:p>
        </p:txBody>
      </p:sp>
      <p:sp>
        <p:nvSpPr>
          <p:cNvPr id="75783" name="Text Box 13"/>
          <p:cNvSpPr txBox="1">
            <a:spLocks noChangeArrowheads="1"/>
          </p:cNvSpPr>
          <p:nvPr/>
        </p:nvSpPr>
        <p:spPr bwMode="auto">
          <a:xfrm>
            <a:off x="3759200" y="56086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8</a:t>
            </a:r>
            <a:endParaRPr lang="en-US" altLang="en-US" sz="2400"/>
          </a:p>
        </p:txBody>
      </p:sp>
      <p:sp>
        <p:nvSpPr>
          <p:cNvPr id="75784" name="Text Box 17"/>
          <p:cNvSpPr txBox="1">
            <a:spLocks noChangeArrowheads="1"/>
          </p:cNvSpPr>
          <p:nvPr/>
        </p:nvSpPr>
        <p:spPr bwMode="auto">
          <a:xfrm>
            <a:off x="3654425" y="209550"/>
            <a:ext cx="163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rtl="1" eaLnBrk="1" hangingPunct="1"/>
            <a:r>
              <a:rPr lang="fa-IR" altLang="en-US" sz="2800" b="1"/>
              <a:t>نا حيه</a:t>
            </a:r>
            <a:r>
              <a:rPr lang="en-GB" altLang="en-US" sz="2800" b="1"/>
              <a:t> </a:t>
            </a:r>
            <a:r>
              <a:rPr lang="fa-IR" altLang="en-US" sz="2800" b="1"/>
              <a:t>موجه</a:t>
            </a:r>
            <a:endParaRPr lang="en-US" altLang="en-US" sz="2800" b="1"/>
          </a:p>
        </p:txBody>
      </p:sp>
      <p:sp>
        <p:nvSpPr>
          <p:cNvPr id="75785" name="Line 18"/>
          <p:cNvSpPr>
            <a:spLocks noChangeShapeType="1"/>
          </p:cNvSpPr>
          <p:nvPr/>
        </p:nvSpPr>
        <p:spPr bwMode="auto">
          <a:xfrm flipH="1" flipV="1">
            <a:off x="3276600" y="5300663"/>
            <a:ext cx="57467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6" name="Line 19"/>
          <p:cNvSpPr>
            <a:spLocks noChangeShapeType="1"/>
          </p:cNvSpPr>
          <p:nvPr/>
        </p:nvSpPr>
        <p:spPr bwMode="auto">
          <a:xfrm>
            <a:off x="2411413" y="4149725"/>
            <a:ext cx="9366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7" name="Text Box 20"/>
          <p:cNvSpPr txBox="1">
            <a:spLocks noChangeArrowheads="1"/>
          </p:cNvSpPr>
          <p:nvPr/>
        </p:nvSpPr>
        <p:spPr bwMode="auto">
          <a:xfrm>
            <a:off x="1887538" y="18637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75788" name="Text Box 21"/>
          <p:cNvSpPr txBox="1">
            <a:spLocks noChangeArrowheads="1"/>
          </p:cNvSpPr>
          <p:nvPr/>
        </p:nvSpPr>
        <p:spPr bwMode="auto">
          <a:xfrm>
            <a:off x="6640513" y="5535613"/>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75789" name="Line 22"/>
          <p:cNvSpPr>
            <a:spLocks noChangeShapeType="1"/>
          </p:cNvSpPr>
          <p:nvPr/>
        </p:nvSpPr>
        <p:spPr bwMode="auto">
          <a:xfrm flipV="1">
            <a:off x="3779838" y="4365625"/>
            <a:ext cx="1728787"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0" name="Line 23"/>
          <p:cNvSpPr>
            <a:spLocks noChangeShapeType="1"/>
          </p:cNvSpPr>
          <p:nvPr/>
        </p:nvSpPr>
        <p:spPr bwMode="auto">
          <a:xfrm flipV="1">
            <a:off x="3203575" y="3933825"/>
            <a:ext cx="1800225"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1" name="Line 24"/>
          <p:cNvSpPr>
            <a:spLocks noChangeShapeType="1"/>
          </p:cNvSpPr>
          <p:nvPr/>
        </p:nvSpPr>
        <p:spPr bwMode="auto">
          <a:xfrm flipV="1">
            <a:off x="2987675" y="3716338"/>
            <a:ext cx="1655763" cy="1225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2" name="Line 25"/>
          <p:cNvSpPr>
            <a:spLocks noChangeShapeType="1"/>
          </p:cNvSpPr>
          <p:nvPr/>
        </p:nvSpPr>
        <p:spPr bwMode="auto">
          <a:xfrm flipV="1">
            <a:off x="2771775" y="3429000"/>
            <a:ext cx="1584325"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3" name="Line 26"/>
          <p:cNvSpPr>
            <a:spLocks noChangeShapeType="1"/>
          </p:cNvSpPr>
          <p:nvPr/>
        </p:nvSpPr>
        <p:spPr bwMode="auto">
          <a:xfrm flipV="1">
            <a:off x="2555875" y="3213100"/>
            <a:ext cx="13684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4" name="Line 27"/>
          <p:cNvSpPr>
            <a:spLocks noChangeShapeType="1"/>
          </p:cNvSpPr>
          <p:nvPr/>
        </p:nvSpPr>
        <p:spPr bwMode="auto">
          <a:xfrm flipV="1">
            <a:off x="2411413" y="2997200"/>
            <a:ext cx="1223962"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5" name="Line 29"/>
          <p:cNvSpPr>
            <a:spLocks noChangeShapeType="1"/>
          </p:cNvSpPr>
          <p:nvPr/>
        </p:nvSpPr>
        <p:spPr bwMode="auto">
          <a:xfrm flipV="1">
            <a:off x="2411413" y="2276475"/>
            <a:ext cx="6477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6" name="Line 30"/>
          <p:cNvSpPr>
            <a:spLocks noChangeShapeType="1"/>
          </p:cNvSpPr>
          <p:nvPr/>
        </p:nvSpPr>
        <p:spPr bwMode="auto">
          <a:xfrm flipV="1">
            <a:off x="2411413" y="2781300"/>
            <a:ext cx="936625"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7" name="Line 31"/>
          <p:cNvSpPr>
            <a:spLocks noChangeShapeType="1"/>
          </p:cNvSpPr>
          <p:nvPr/>
        </p:nvSpPr>
        <p:spPr bwMode="auto">
          <a:xfrm flipV="1">
            <a:off x="2411413" y="2349500"/>
            <a:ext cx="936625"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8" name="Line 32"/>
          <p:cNvSpPr>
            <a:spLocks noChangeShapeType="1"/>
          </p:cNvSpPr>
          <p:nvPr/>
        </p:nvSpPr>
        <p:spPr bwMode="auto">
          <a:xfrm flipV="1">
            <a:off x="4572000" y="4724400"/>
            <a:ext cx="1079500" cy="865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9" name="Line 33"/>
          <p:cNvSpPr>
            <a:spLocks noChangeShapeType="1"/>
          </p:cNvSpPr>
          <p:nvPr/>
        </p:nvSpPr>
        <p:spPr bwMode="auto">
          <a:xfrm flipV="1">
            <a:off x="5292725" y="5084763"/>
            <a:ext cx="64770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0" name="Line 34"/>
          <p:cNvSpPr>
            <a:spLocks noChangeShapeType="1"/>
          </p:cNvSpPr>
          <p:nvPr/>
        </p:nvSpPr>
        <p:spPr bwMode="auto">
          <a:xfrm flipV="1">
            <a:off x="3492500" y="4149725"/>
            <a:ext cx="1800225"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1" name="Text Box 35"/>
          <p:cNvSpPr txBox="1">
            <a:spLocks noChangeArrowheads="1"/>
          </p:cNvSpPr>
          <p:nvPr/>
        </p:nvSpPr>
        <p:spPr bwMode="auto">
          <a:xfrm>
            <a:off x="1887538" y="55356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
        <p:nvSpPr>
          <p:cNvPr id="75802" name="Rectangle 36"/>
          <p:cNvSpPr>
            <a:spLocks noGrp="1" noChangeArrowheads="1"/>
          </p:cNvSpPr>
          <p:nvPr>
            <p:ph type="title" idx="4294967295"/>
          </p:nvPr>
        </p:nvSpPr>
        <p:spPr>
          <a:xfrm>
            <a:off x="0" y="274638"/>
            <a:ext cx="8229600" cy="1143000"/>
          </a:xfrm>
        </p:spPr>
        <p:txBody>
          <a:bodyPr/>
          <a:lstStyle/>
          <a:p>
            <a:pPr eaLnBrk="1" hangingPunct="1"/>
            <a:r>
              <a:rPr lang="fa-IR" altLang="en-US">
                <a:cs typeface="Nazanin" pitchFamily="2" charset="0"/>
              </a:rPr>
              <a:t> </a:t>
            </a:r>
            <a:endParaRPr lang="en-US" altLang="en-US">
              <a:cs typeface="Nazanin" pitchFamily="2"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fa-IR" altLang="en-US" sz="2400" b="1">
                <a:cs typeface="Nazanin" pitchFamily="2" charset="0"/>
              </a:rPr>
              <a:t> توجه</a:t>
            </a:r>
            <a:endParaRPr lang="en-US" altLang="en-US" sz="2400" b="1">
              <a:cs typeface="Nazanin" pitchFamily="2" charset="0"/>
            </a:endParaRPr>
          </a:p>
        </p:txBody>
      </p:sp>
      <p:sp>
        <p:nvSpPr>
          <p:cNvPr id="76803" name="Rectangle 3"/>
          <p:cNvSpPr>
            <a:spLocks noGrp="1" noChangeArrowheads="1"/>
          </p:cNvSpPr>
          <p:nvPr>
            <p:ph type="body" idx="1"/>
          </p:nvPr>
        </p:nvSpPr>
        <p:spPr/>
        <p:txBody>
          <a:bodyPr/>
          <a:lstStyle/>
          <a:p>
            <a:pPr algn="ctr" eaLnBrk="1" hangingPunct="1"/>
            <a:endParaRPr lang="fa-IR" altLang="en-US">
              <a:cs typeface="Nazanin" pitchFamily="2" charset="0"/>
            </a:endParaRPr>
          </a:p>
          <a:p>
            <a:pPr algn="ctr" eaLnBrk="1" hangingPunct="1"/>
            <a:r>
              <a:rPr lang="ar-SA" altLang="en-US" i="1">
                <a:cs typeface="Nazanin" pitchFamily="2" charset="0"/>
              </a:rPr>
              <a:t>به ازاء يک مقدار دلخواه خط تابع هدف رسم گرديده و با توجه به هدف مسئله که حداقل سازي است در يکي از نقاط پايين ناحيه جواب با توجه به شيب خط تابع هدف مماس مي گردد که آن نقطه بهينه است.</a:t>
            </a:r>
            <a:r>
              <a:rPr lang="en-US" altLang="en-US">
                <a:cs typeface="Nazanin" pitchFamily="2" charset="0"/>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fa-IR" altLang="en-US" sz="2400" b="1">
                <a:cs typeface="Nazanin" pitchFamily="2" charset="0"/>
              </a:rPr>
              <a:t> </a:t>
            </a:r>
            <a:endParaRPr lang="en-US" altLang="en-US" sz="2400" b="1">
              <a:cs typeface="Nazanin" pitchFamily="2" charset="0"/>
            </a:endParaRPr>
          </a:p>
        </p:txBody>
      </p:sp>
      <p:sp>
        <p:nvSpPr>
          <p:cNvPr id="77827" name="Rectangle 3"/>
          <p:cNvSpPr>
            <a:spLocks noGrp="1" noChangeArrowheads="1"/>
          </p:cNvSpPr>
          <p:nvPr>
            <p:ph type="body" idx="1"/>
          </p:nvPr>
        </p:nvSpPr>
        <p:spPr/>
        <p:txBody>
          <a:bodyPr/>
          <a:lstStyle/>
          <a:p>
            <a:pPr algn="ctr" eaLnBrk="1" hangingPunct="1">
              <a:buFontTx/>
              <a:buNone/>
            </a:pPr>
            <a:r>
              <a:rPr lang="en-GB" altLang="en-US">
                <a:cs typeface="Nazanin" pitchFamily="2" charset="0"/>
              </a:rPr>
              <a:t>        </a:t>
            </a:r>
            <a:endParaRPr lang="en-US" altLang="en-US">
              <a:cs typeface="Nazanin" pitchFamily="2" charset="0"/>
            </a:endParaRPr>
          </a:p>
          <a:p>
            <a:pPr algn="ctr" eaLnBrk="1" hangingPunct="1">
              <a:buFontTx/>
              <a:buNone/>
            </a:pPr>
            <a:r>
              <a:rPr lang="en-US" altLang="en-US">
                <a:cs typeface="Nazanin" pitchFamily="2" charset="0"/>
              </a:rPr>
              <a:t>                                      </a:t>
            </a:r>
          </a:p>
          <a:p>
            <a:pPr algn="ctr" eaLnBrk="1" hangingPunct="1">
              <a:buFontTx/>
              <a:buNone/>
            </a:pPr>
            <a:endParaRPr lang="en-US" altLang="en-US">
              <a:cs typeface="Nazanin" pitchFamily="2" charset="0"/>
            </a:endParaRPr>
          </a:p>
        </p:txBody>
      </p:sp>
      <p:sp>
        <p:nvSpPr>
          <p:cNvPr id="77828" name="Line 5"/>
          <p:cNvSpPr>
            <a:spLocks noChangeShapeType="1"/>
          </p:cNvSpPr>
          <p:nvPr/>
        </p:nvSpPr>
        <p:spPr bwMode="auto">
          <a:xfrm flipV="1">
            <a:off x="1692275" y="2276475"/>
            <a:ext cx="0" cy="2592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29" name="Line 6"/>
          <p:cNvSpPr>
            <a:spLocks noChangeShapeType="1"/>
          </p:cNvSpPr>
          <p:nvPr/>
        </p:nvSpPr>
        <p:spPr bwMode="auto">
          <a:xfrm>
            <a:off x="1692275" y="4868863"/>
            <a:ext cx="38163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30" name="Text Box 7"/>
          <p:cNvSpPr txBox="1">
            <a:spLocks noChangeArrowheads="1"/>
          </p:cNvSpPr>
          <p:nvPr/>
        </p:nvSpPr>
        <p:spPr bwMode="auto">
          <a:xfrm>
            <a:off x="1023938" y="38798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4</a:t>
            </a:r>
            <a:endParaRPr lang="en-US" altLang="en-US" sz="2400"/>
          </a:p>
        </p:txBody>
      </p:sp>
      <p:sp>
        <p:nvSpPr>
          <p:cNvPr id="77831" name="Text Box 11"/>
          <p:cNvSpPr txBox="1">
            <a:spLocks noChangeArrowheads="1"/>
          </p:cNvSpPr>
          <p:nvPr/>
        </p:nvSpPr>
        <p:spPr bwMode="auto">
          <a:xfrm>
            <a:off x="2319338" y="49593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4</a:t>
            </a:r>
            <a:endParaRPr lang="en-US" altLang="en-US" sz="2400"/>
          </a:p>
        </p:txBody>
      </p:sp>
      <p:sp>
        <p:nvSpPr>
          <p:cNvPr id="77832" name="Text Box 12"/>
          <p:cNvSpPr txBox="1">
            <a:spLocks noChangeArrowheads="1"/>
          </p:cNvSpPr>
          <p:nvPr/>
        </p:nvSpPr>
        <p:spPr bwMode="auto">
          <a:xfrm>
            <a:off x="3040063" y="49593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8</a:t>
            </a:r>
            <a:endParaRPr lang="en-US" altLang="en-US" sz="2400"/>
          </a:p>
        </p:txBody>
      </p:sp>
      <p:sp>
        <p:nvSpPr>
          <p:cNvPr id="77833" name="Text Box 16"/>
          <p:cNvSpPr txBox="1">
            <a:spLocks noChangeArrowheads="1"/>
          </p:cNvSpPr>
          <p:nvPr/>
        </p:nvSpPr>
        <p:spPr bwMode="auto">
          <a:xfrm>
            <a:off x="1042988" y="31416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GB" altLang="en-US" sz="2400"/>
              <a:t>8</a:t>
            </a:r>
            <a:endParaRPr lang="en-US" altLang="en-US" sz="2400"/>
          </a:p>
        </p:txBody>
      </p:sp>
      <p:sp>
        <p:nvSpPr>
          <p:cNvPr id="77834" name="Line 17"/>
          <p:cNvSpPr>
            <a:spLocks noChangeShapeType="1"/>
          </p:cNvSpPr>
          <p:nvPr/>
        </p:nvSpPr>
        <p:spPr bwMode="auto">
          <a:xfrm flipH="1" flipV="1">
            <a:off x="2627313" y="4508500"/>
            <a:ext cx="504825"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5" name="Line 18"/>
          <p:cNvSpPr>
            <a:spLocks noChangeShapeType="1"/>
          </p:cNvSpPr>
          <p:nvPr/>
        </p:nvSpPr>
        <p:spPr bwMode="auto">
          <a:xfrm>
            <a:off x="1692275" y="3429000"/>
            <a:ext cx="1008063"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6" name="Line 19"/>
          <p:cNvSpPr>
            <a:spLocks noChangeShapeType="1"/>
          </p:cNvSpPr>
          <p:nvPr/>
        </p:nvSpPr>
        <p:spPr bwMode="auto">
          <a:xfrm>
            <a:off x="1692275" y="3429000"/>
            <a:ext cx="719138" cy="14398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7837" name="Text Box 20"/>
          <p:cNvSpPr txBox="1">
            <a:spLocks noChangeArrowheads="1"/>
          </p:cNvSpPr>
          <p:nvPr/>
        </p:nvSpPr>
        <p:spPr bwMode="auto">
          <a:xfrm>
            <a:off x="1743075" y="30876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A</a:t>
            </a:r>
          </a:p>
        </p:txBody>
      </p:sp>
      <p:sp>
        <p:nvSpPr>
          <p:cNvPr id="77838" name="Text Box 21"/>
          <p:cNvSpPr txBox="1">
            <a:spLocks noChangeArrowheads="1"/>
          </p:cNvSpPr>
          <p:nvPr/>
        </p:nvSpPr>
        <p:spPr bwMode="auto">
          <a:xfrm>
            <a:off x="2751138" y="40243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B</a:t>
            </a:r>
          </a:p>
        </p:txBody>
      </p:sp>
      <p:sp>
        <p:nvSpPr>
          <p:cNvPr id="77839" name="Text Box 22"/>
          <p:cNvSpPr txBox="1">
            <a:spLocks noChangeArrowheads="1"/>
          </p:cNvSpPr>
          <p:nvPr/>
        </p:nvSpPr>
        <p:spPr bwMode="auto">
          <a:xfrm>
            <a:off x="3327400" y="438308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C</a:t>
            </a:r>
          </a:p>
        </p:txBody>
      </p:sp>
      <p:sp>
        <p:nvSpPr>
          <p:cNvPr id="77840" name="Text Box 23"/>
          <p:cNvSpPr txBox="1">
            <a:spLocks noChangeArrowheads="1"/>
          </p:cNvSpPr>
          <p:nvPr/>
        </p:nvSpPr>
        <p:spPr bwMode="auto">
          <a:xfrm>
            <a:off x="1166813" y="2008188"/>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77841" name="Text Box 24"/>
          <p:cNvSpPr txBox="1">
            <a:spLocks noChangeArrowheads="1"/>
          </p:cNvSpPr>
          <p:nvPr/>
        </p:nvSpPr>
        <p:spPr bwMode="auto">
          <a:xfrm>
            <a:off x="5632450" y="481647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77842" name="Text Box 25"/>
          <p:cNvSpPr txBox="1">
            <a:spLocks noChangeArrowheads="1"/>
          </p:cNvSpPr>
          <p:nvPr/>
        </p:nvSpPr>
        <p:spPr bwMode="auto">
          <a:xfrm>
            <a:off x="3851275" y="3716338"/>
            <a:ext cx="140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800"/>
              <a:t>Z=6X1+3X2</a:t>
            </a:r>
          </a:p>
        </p:txBody>
      </p:sp>
      <p:sp>
        <p:nvSpPr>
          <p:cNvPr id="77843" name="Text Box 26"/>
          <p:cNvSpPr txBox="1">
            <a:spLocks noChangeArrowheads="1"/>
          </p:cNvSpPr>
          <p:nvPr/>
        </p:nvSpPr>
        <p:spPr bwMode="auto">
          <a:xfrm>
            <a:off x="3132138" y="2205038"/>
            <a:ext cx="6524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a:t>X1=0</a:t>
            </a:r>
          </a:p>
          <a:p>
            <a:pPr eaLnBrk="1" hangingPunct="1"/>
            <a:r>
              <a:rPr lang="en-US" altLang="en-US"/>
              <a:t>X2=8</a:t>
            </a:r>
          </a:p>
          <a:p>
            <a:pPr eaLnBrk="1" hangingPunct="1"/>
            <a:r>
              <a:rPr lang="en-US" altLang="en-US" sz="1600"/>
              <a:t>Z=24</a:t>
            </a:r>
          </a:p>
        </p:txBody>
      </p:sp>
      <p:sp>
        <p:nvSpPr>
          <p:cNvPr id="77844" name="Line 27"/>
          <p:cNvSpPr>
            <a:spLocks noChangeShapeType="1"/>
          </p:cNvSpPr>
          <p:nvPr/>
        </p:nvSpPr>
        <p:spPr bwMode="auto">
          <a:xfrm flipH="1">
            <a:off x="1763713" y="2781300"/>
            <a:ext cx="129540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45" name="Line 28"/>
          <p:cNvSpPr>
            <a:spLocks noChangeShapeType="1"/>
          </p:cNvSpPr>
          <p:nvPr/>
        </p:nvSpPr>
        <p:spPr bwMode="auto">
          <a:xfrm flipH="1">
            <a:off x="2268538" y="4076700"/>
            <a:ext cx="19431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46" name="Text Box 29"/>
          <p:cNvSpPr txBox="1">
            <a:spLocks noChangeArrowheads="1"/>
          </p:cNvSpPr>
          <p:nvPr/>
        </p:nvSpPr>
        <p:spPr bwMode="auto">
          <a:xfrm>
            <a:off x="1239838" y="50323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
        <p:nvSpPr>
          <p:cNvPr id="77847" name="Rectangle 30"/>
          <p:cNvSpPr>
            <a:spLocks noChangeArrowheads="1"/>
          </p:cNvSpPr>
          <p:nvPr/>
        </p:nvSpPr>
        <p:spPr bwMode="auto">
          <a:xfrm>
            <a:off x="2411413" y="161925"/>
            <a:ext cx="429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ar-SA" altLang="en-US" sz="2800" b="1" i="1"/>
              <a:t>در مثال نقطه بهينه عبارت است </a:t>
            </a:r>
            <a:r>
              <a:rPr lang="fa-IR" altLang="en-US" sz="2800" b="1" i="1"/>
              <a:t> از</a:t>
            </a:r>
            <a:endParaRPr lang="en-US" altLang="en-US" sz="2800" b="1" i="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fa-IR" altLang="en-US" sz="2400" b="1">
                <a:cs typeface="Nazanin" pitchFamily="2" charset="0"/>
              </a:rPr>
              <a:t>فصل سوم- روش هندسي</a:t>
            </a:r>
            <a:endParaRPr lang="en-US" altLang="en-US" sz="2400" b="1">
              <a:cs typeface="Nazanin" pitchFamily="2" charset="0"/>
            </a:endParaRPr>
          </a:p>
        </p:txBody>
      </p:sp>
      <p:sp>
        <p:nvSpPr>
          <p:cNvPr id="78851" name="Rectangle 3"/>
          <p:cNvSpPr>
            <a:spLocks noGrp="1" noChangeArrowheads="1"/>
          </p:cNvSpPr>
          <p:nvPr>
            <p:ph type="body" idx="1"/>
          </p:nvPr>
        </p:nvSpPr>
        <p:spPr/>
        <p:txBody>
          <a:bodyPr/>
          <a:lstStyle/>
          <a:p>
            <a:pPr eaLnBrk="1" hangingPunct="1"/>
            <a:r>
              <a:rPr lang="ar-SA" altLang="en-US" sz="4800" b="1">
                <a:cs typeface="Nazanin" pitchFamily="2" charset="0"/>
              </a:rPr>
              <a:t>موارد خاص در برنامه ريزي خطي</a:t>
            </a:r>
            <a:r>
              <a:rPr lang="fa-IR" altLang="en-US" sz="4800" b="1">
                <a:cs typeface="Nazanin" pitchFamily="2" charset="0"/>
              </a:rPr>
              <a:t> </a:t>
            </a:r>
          </a:p>
          <a:p>
            <a:pPr eaLnBrk="1" hangingPunct="1"/>
            <a:endParaRPr lang="fa-IR" altLang="en-US" sz="4800" b="1">
              <a:cs typeface="Nazanin" pitchFamily="2" charset="0"/>
            </a:endParaRPr>
          </a:p>
          <a:p>
            <a:pPr eaLnBrk="1" hangingPunct="1"/>
            <a:endParaRPr lang="fa-IR" altLang="en-US" sz="4800" b="1">
              <a:cs typeface="Nazanin" pitchFamily="2" charset="0"/>
            </a:endParaRPr>
          </a:p>
          <a:p>
            <a:pPr eaLnBrk="1" hangingPunct="1"/>
            <a:endParaRPr lang="en-US" altLang="en-US" sz="4800" b="1">
              <a:cs typeface="Nazanin" pitchFamily="2"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fa-IR" altLang="en-US">
                <a:cs typeface="Nazanin" pitchFamily="2" charset="0"/>
              </a:rPr>
              <a:t> </a:t>
            </a:r>
            <a:endParaRPr lang="en-US" altLang="en-US" sz="2400" b="1">
              <a:cs typeface="Nazanin" pitchFamily="2" charset="0"/>
            </a:endParaRPr>
          </a:p>
        </p:txBody>
      </p:sp>
      <p:sp>
        <p:nvSpPr>
          <p:cNvPr id="79875" name="Rectangle 3"/>
          <p:cNvSpPr>
            <a:spLocks noGrp="1" noChangeArrowheads="1"/>
          </p:cNvSpPr>
          <p:nvPr>
            <p:ph type="body" idx="1"/>
          </p:nvPr>
        </p:nvSpPr>
        <p:spPr/>
        <p:txBody>
          <a:bodyPr/>
          <a:lstStyle/>
          <a:p>
            <a:pPr eaLnBrk="1" hangingPunct="1">
              <a:lnSpc>
                <a:spcPct val="90000"/>
              </a:lnSpc>
              <a:buFontTx/>
              <a:buNone/>
            </a:pPr>
            <a:endParaRPr lang="fa-IR" altLang="en-US" i="1">
              <a:cs typeface="Nazanin" pitchFamily="2" charset="0"/>
            </a:endParaRPr>
          </a:p>
          <a:p>
            <a:pPr algn="ctr" eaLnBrk="1" hangingPunct="1">
              <a:lnSpc>
                <a:spcPct val="90000"/>
              </a:lnSpc>
            </a:pPr>
            <a:r>
              <a:rPr lang="fa-IR" altLang="en-US" i="1">
                <a:cs typeface="Nazanin" pitchFamily="2" charset="0"/>
              </a:rPr>
              <a:t>   </a:t>
            </a:r>
            <a:r>
              <a:rPr lang="ar-SA" altLang="en-US" i="1">
                <a:cs typeface="Nazanin" pitchFamily="2" charset="0"/>
              </a:rPr>
              <a:t>مثال</a:t>
            </a:r>
            <a:r>
              <a:rPr lang="fa-IR" altLang="en-US" i="1">
                <a:cs typeface="Nazanin" pitchFamily="2" charset="0"/>
              </a:rPr>
              <a:t>                                                      </a:t>
            </a:r>
            <a:endParaRPr lang="en-US" altLang="en-US" i="1">
              <a:cs typeface="Nazanin" pitchFamily="2" charset="0"/>
            </a:endParaRPr>
          </a:p>
          <a:p>
            <a:pPr algn="ctr" eaLnBrk="1" hangingPunct="1">
              <a:lnSpc>
                <a:spcPct val="90000"/>
              </a:lnSpc>
              <a:buFontTx/>
              <a:buNone/>
            </a:pPr>
            <a:r>
              <a:rPr lang="en-US" altLang="en-US">
                <a:cs typeface="Nazanin" pitchFamily="2" charset="0"/>
              </a:rPr>
              <a:t>Max Z= 40X1 +30X2                                       </a:t>
            </a:r>
          </a:p>
          <a:p>
            <a:pPr algn="ctr" eaLnBrk="1" hangingPunct="1">
              <a:lnSpc>
                <a:spcPct val="90000"/>
              </a:lnSpc>
              <a:buFontTx/>
              <a:buNone/>
            </a:pPr>
            <a:r>
              <a:rPr lang="en-US" altLang="en-US">
                <a:cs typeface="Nazanin" pitchFamily="2" charset="0"/>
              </a:rPr>
              <a:t>                   s .to:  </a:t>
            </a:r>
            <a:r>
              <a:rPr lang="fa-IR" altLang="en-US">
                <a:cs typeface="Nazanin" pitchFamily="2" charset="0"/>
              </a:rPr>
              <a:t>                                                       </a:t>
            </a:r>
            <a:r>
              <a:rPr lang="en-US" altLang="en-US">
                <a:cs typeface="Nazanin" pitchFamily="2" charset="0"/>
              </a:rPr>
              <a:t>                                                                </a:t>
            </a:r>
          </a:p>
          <a:p>
            <a:pPr algn="ctr" eaLnBrk="1" hangingPunct="1">
              <a:lnSpc>
                <a:spcPct val="90000"/>
              </a:lnSpc>
              <a:buFontTx/>
              <a:buNone/>
            </a:pPr>
            <a:r>
              <a:rPr lang="en-US" altLang="en-US">
                <a:cs typeface="Nazanin" pitchFamily="2" charset="0"/>
              </a:rPr>
              <a:t>X1+2X2</a:t>
            </a:r>
            <a:r>
              <a:rPr lang="en-US" altLang="en-US"/>
              <a:t>≤</a:t>
            </a:r>
            <a:r>
              <a:rPr lang="en-US" altLang="en-US">
                <a:cs typeface="Nazanin" pitchFamily="2" charset="0"/>
              </a:rPr>
              <a:t> 40                                      </a:t>
            </a:r>
          </a:p>
          <a:p>
            <a:pPr algn="ctr" eaLnBrk="1" hangingPunct="1">
              <a:lnSpc>
                <a:spcPct val="90000"/>
              </a:lnSpc>
              <a:buFontTx/>
              <a:buNone/>
            </a:pPr>
            <a:r>
              <a:rPr lang="en-US" altLang="en-US">
                <a:cs typeface="Nazanin" pitchFamily="2" charset="0"/>
              </a:rPr>
              <a:t>4X1+3X2</a:t>
            </a:r>
            <a:r>
              <a:rPr lang="en-US" altLang="en-US"/>
              <a:t>≤</a:t>
            </a:r>
            <a:r>
              <a:rPr lang="en-US" altLang="en-US">
                <a:cs typeface="Nazanin" pitchFamily="2" charset="0"/>
              </a:rPr>
              <a:t>120                                   </a:t>
            </a:r>
          </a:p>
          <a:p>
            <a:pPr algn="ctr" eaLnBrk="1" hangingPunct="1">
              <a:lnSpc>
                <a:spcPct val="90000"/>
              </a:lnSpc>
              <a:buFontTx/>
              <a:buNone/>
            </a:pPr>
            <a:r>
              <a:rPr lang="en-US" altLang="en-US">
                <a:cs typeface="Nazanin" pitchFamily="2" charset="0"/>
              </a:rPr>
              <a:t>X1,X2 </a:t>
            </a:r>
            <a:r>
              <a:rPr lang="en-US" altLang="en-US"/>
              <a:t>≥</a:t>
            </a:r>
            <a:r>
              <a:rPr lang="en-US" altLang="en-US">
                <a:cs typeface="Nazanin" pitchFamily="2" charset="0"/>
              </a:rPr>
              <a:t>0 </a:t>
            </a:r>
          </a:p>
        </p:txBody>
      </p:sp>
      <p:sp>
        <p:nvSpPr>
          <p:cNvPr id="79876" name="Rectangle 4"/>
          <p:cNvSpPr>
            <a:spLocks noChangeArrowheads="1"/>
          </p:cNvSpPr>
          <p:nvPr/>
        </p:nvSpPr>
        <p:spPr bwMode="auto">
          <a:xfrm>
            <a:off x="2627313" y="161925"/>
            <a:ext cx="2913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ar-SA" altLang="en-US" sz="2800" b="1" i="1"/>
              <a:t>1)جواب بهينه چند گانه</a:t>
            </a:r>
            <a:endParaRPr lang="en-US" altLang="en-US" sz="2800" b="1" i="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611188" y="260350"/>
            <a:ext cx="8229600" cy="1143000"/>
          </a:xfrm>
        </p:spPr>
        <p:txBody>
          <a:bodyPr/>
          <a:lstStyle/>
          <a:p>
            <a:pPr eaLnBrk="1" hangingPunct="1"/>
            <a:r>
              <a:rPr lang="fa-IR" altLang="en-US">
                <a:cs typeface="Nazanin" pitchFamily="2" charset="0"/>
              </a:rPr>
              <a:t> </a:t>
            </a:r>
            <a:r>
              <a:rPr lang="en-US" altLang="en-US">
                <a:cs typeface="Nazanin" pitchFamily="2" charset="0"/>
              </a:rPr>
              <a:t> </a:t>
            </a:r>
          </a:p>
        </p:txBody>
      </p:sp>
      <p:sp>
        <p:nvSpPr>
          <p:cNvPr id="80899" name="Line 7"/>
          <p:cNvSpPr>
            <a:spLocks noChangeShapeType="1"/>
          </p:cNvSpPr>
          <p:nvPr/>
        </p:nvSpPr>
        <p:spPr bwMode="auto">
          <a:xfrm flipV="1">
            <a:off x="2700338" y="2420938"/>
            <a:ext cx="0" cy="2879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0" name="Line 8"/>
          <p:cNvSpPr>
            <a:spLocks noChangeShapeType="1"/>
          </p:cNvSpPr>
          <p:nvPr/>
        </p:nvSpPr>
        <p:spPr bwMode="auto">
          <a:xfrm>
            <a:off x="2700338" y="5300663"/>
            <a:ext cx="36718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1" name="Text Box 9"/>
          <p:cNvSpPr txBox="1">
            <a:spLocks noChangeArrowheads="1"/>
          </p:cNvSpPr>
          <p:nvPr/>
        </p:nvSpPr>
        <p:spPr bwMode="auto">
          <a:xfrm>
            <a:off x="1887538" y="2224088"/>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80902" name="Text Box 10"/>
          <p:cNvSpPr txBox="1">
            <a:spLocks noChangeArrowheads="1"/>
          </p:cNvSpPr>
          <p:nvPr/>
        </p:nvSpPr>
        <p:spPr bwMode="auto">
          <a:xfrm>
            <a:off x="6640513" y="5608638"/>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80903" name="Text Box 11"/>
          <p:cNvSpPr txBox="1">
            <a:spLocks noChangeArrowheads="1"/>
          </p:cNvSpPr>
          <p:nvPr/>
        </p:nvSpPr>
        <p:spPr bwMode="auto">
          <a:xfrm>
            <a:off x="2103438" y="40957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20</a:t>
            </a:r>
          </a:p>
        </p:txBody>
      </p:sp>
      <p:sp>
        <p:nvSpPr>
          <p:cNvPr id="80904" name="Text Box 12"/>
          <p:cNvSpPr txBox="1">
            <a:spLocks noChangeArrowheads="1"/>
          </p:cNvSpPr>
          <p:nvPr/>
        </p:nvSpPr>
        <p:spPr bwMode="auto">
          <a:xfrm>
            <a:off x="3851275" y="53006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30</a:t>
            </a:r>
          </a:p>
        </p:txBody>
      </p:sp>
      <p:sp>
        <p:nvSpPr>
          <p:cNvPr id="80905" name="Line 13"/>
          <p:cNvSpPr>
            <a:spLocks noChangeShapeType="1"/>
          </p:cNvSpPr>
          <p:nvPr/>
        </p:nvSpPr>
        <p:spPr bwMode="auto">
          <a:xfrm>
            <a:off x="2700338" y="4292600"/>
            <a:ext cx="10795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6" name="Line 14"/>
          <p:cNvSpPr>
            <a:spLocks noChangeShapeType="1"/>
          </p:cNvSpPr>
          <p:nvPr/>
        </p:nvSpPr>
        <p:spPr bwMode="auto">
          <a:xfrm flipH="1" flipV="1">
            <a:off x="3708400" y="4797425"/>
            <a:ext cx="358775"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7" name="Line 15"/>
          <p:cNvSpPr>
            <a:spLocks noChangeShapeType="1"/>
          </p:cNvSpPr>
          <p:nvPr/>
        </p:nvSpPr>
        <p:spPr bwMode="auto">
          <a:xfrm flipH="1">
            <a:off x="3563938" y="5084763"/>
            <a:ext cx="287337"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8" name="Line 16"/>
          <p:cNvSpPr>
            <a:spLocks noChangeShapeType="1"/>
          </p:cNvSpPr>
          <p:nvPr/>
        </p:nvSpPr>
        <p:spPr bwMode="auto">
          <a:xfrm flipH="1">
            <a:off x="3059113" y="4797425"/>
            <a:ext cx="504825"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9" name="Line 17"/>
          <p:cNvSpPr>
            <a:spLocks noChangeShapeType="1"/>
          </p:cNvSpPr>
          <p:nvPr/>
        </p:nvSpPr>
        <p:spPr bwMode="auto">
          <a:xfrm flipH="1">
            <a:off x="2700338" y="4652963"/>
            <a:ext cx="503237"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0" name="Line 18"/>
          <p:cNvSpPr>
            <a:spLocks noChangeShapeType="1"/>
          </p:cNvSpPr>
          <p:nvPr/>
        </p:nvSpPr>
        <p:spPr bwMode="auto">
          <a:xfrm flipH="1">
            <a:off x="2700338" y="4437063"/>
            <a:ext cx="21590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1" name="Text Box 19"/>
          <p:cNvSpPr txBox="1">
            <a:spLocks noChangeArrowheads="1"/>
          </p:cNvSpPr>
          <p:nvPr/>
        </p:nvSpPr>
        <p:spPr bwMode="auto">
          <a:xfrm>
            <a:off x="2679700" y="38084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A</a:t>
            </a:r>
          </a:p>
        </p:txBody>
      </p:sp>
      <p:sp>
        <p:nvSpPr>
          <p:cNvPr id="80912" name="Text Box 20"/>
          <p:cNvSpPr txBox="1">
            <a:spLocks noChangeArrowheads="1"/>
          </p:cNvSpPr>
          <p:nvPr/>
        </p:nvSpPr>
        <p:spPr bwMode="auto">
          <a:xfrm>
            <a:off x="3759200" y="43830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B</a:t>
            </a:r>
          </a:p>
        </p:txBody>
      </p:sp>
      <p:sp>
        <p:nvSpPr>
          <p:cNvPr id="80913" name="Text Box 21"/>
          <p:cNvSpPr txBox="1">
            <a:spLocks noChangeArrowheads="1"/>
          </p:cNvSpPr>
          <p:nvPr/>
        </p:nvSpPr>
        <p:spPr bwMode="auto">
          <a:xfrm>
            <a:off x="4335463" y="481647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C</a:t>
            </a:r>
          </a:p>
        </p:txBody>
      </p:sp>
      <p:sp>
        <p:nvSpPr>
          <p:cNvPr id="80914" name="Line 22"/>
          <p:cNvSpPr>
            <a:spLocks noChangeShapeType="1"/>
          </p:cNvSpPr>
          <p:nvPr/>
        </p:nvSpPr>
        <p:spPr bwMode="auto">
          <a:xfrm flipH="1" flipV="1">
            <a:off x="2700338" y="3860800"/>
            <a:ext cx="107950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5" name="Line 23"/>
          <p:cNvSpPr>
            <a:spLocks noChangeShapeType="1"/>
          </p:cNvSpPr>
          <p:nvPr/>
        </p:nvSpPr>
        <p:spPr bwMode="auto">
          <a:xfrm flipH="1" flipV="1">
            <a:off x="2700338" y="3644900"/>
            <a:ext cx="1223962" cy="165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6" name="Line 24"/>
          <p:cNvSpPr>
            <a:spLocks noChangeShapeType="1"/>
          </p:cNvSpPr>
          <p:nvPr/>
        </p:nvSpPr>
        <p:spPr bwMode="auto">
          <a:xfrm flipH="1" flipV="1">
            <a:off x="2700338" y="3357563"/>
            <a:ext cx="1439862" cy="20161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0917" name="Text Box 25"/>
          <p:cNvSpPr txBox="1">
            <a:spLocks noChangeArrowheads="1"/>
          </p:cNvSpPr>
          <p:nvPr/>
        </p:nvSpPr>
        <p:spPr bwMode="auto">
          <a:xfrm>
            <a:off x="2247900" y="30876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40</a:t>
            </a:r>
          </a:p>
        </p:txBody>
      </p:sp>
      <p:sp>
        <p:nvSpPr>
          <p:cNvPr id="80918" name="Text Box 26"/>
          <p:cNvSpPr txBox="1">
            <a:spLocks noChangeArrowheads="1"/>
          </p:cNvSpPr>
          <p:nvPr/>
        </p:nvSpPr>
        <p:spPr bwMode="auto">
          <a:xfrm>
            <a:off x="2319338" y="54641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
        <p:nvSpPr>
          <p:cNvPr id="80919" name="Rectangle 27"/>
          <p:cNvSpPr>
            <a:spLocks noChangeArrowheads="1"/>
          </p:cNvSpPr>
          <p:nvPr/>
        </p:nvSpPr>
        <p:spPr bwMode="auto">
          <a:xfrm>
            <a:off x="3276600" y="260350"/>
            <a:ext cx="16843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ar-SA" altLang="en-US" sz="3600" b="1">
                <a:solidFill>
                  <a:schemeClr val="tx2"/>
                </a:solidFill>
              </a:rPr>
              <a:t>رسم شکل</a:t>
            </a:r>
            <a:endParaRPr lang="en-US" altLang="en-US" sz="3600" b="1">
              <a:solidFill>
                <a:schemeClr val="tx2"/>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1"/>
          </p:nvPr>
        </p:nvSpPr>
        <p:spPr/>
        <p:txBody>
          <a:bodyPr/>
          <a:lstStyle/>
          <a:p>
            <a:pPr algn="ctr" eaLnBrk="1" hangingPunct="1"/>
            <a:r>
              <a:rPr lang="ar-SA" altLang="en-US" i="1">
                <a:cs typeface="Nazanin" pitchFamily="2" charset="0"/>
              </a:rPr>
              <a:t>همان طور که ديده مي شود شيب خط تابع هدف و معادل</a:t>
            </a:r>
            <a:r>
              <a:rPr lang="fa-IR" altLang="en-US" i="1">
                <a:cs typeface="Nazanin" pitchFamily="2" charset="0"/>
              </a:rPr>
              <a:t>ه </a:t>
            </a:r>
          </a:p>
          <a:p>
            <a:pPr algn="ctr" eaLnBrk="1" hangingPunct="1">
              <a:buFontTx/>
              <a:buNone/>
            </a:pPr>
            <a:r>
              <a:rPr lang="fa-IR" altLang="en-US" i="1">
                <a:cs typeface="Nazanin" pitchFamily="2" charset="0"/>
              </a:rPr>
              <a:t>محدوديت ودوم يكسانند.پس كليه نقاط روي پاره خط </a:t>
            </a:r>
            <a:r>
              <a:rPr lang="en-GB" altLang="en-US" i="1">
                <a:cs typeface="Nazanin" pitchFamily="2" charset="0"/>
              </a:rPr>
              <a:t>  </a:t>
            </a:r>
          </a:p>
          <a:p>
            <a:pPr algn="ctr" eaLnBrk="1" hangingPunct="1">
              <a:buFontTx/>
              <a:buNone/>
            </a:pPr>
            <a:r>
              <a:rPr lang="fa-IR" altLang="en-US" i="1">
                <a:cs typeface="Nazanin" pitchFamily="2" charset="0"/>
              </a:rPr>
              <a:t>جزء نقاط بهينه مدل قراردارند</a:t>
            </a:r>
            <a:r>
              <a:rPr lang="en-GB" altLang="en-US">
                <a:cs typeface="Nazanin" pitchFamily="2" charset="0"/>
              </a:rPr>
              <a:t> </a:t>
            </a:r>
            <a:r>
              <a:rPr lang="fa-IR" altLang="en-US">
                <a:cs typeface="Nazanin" pitchFamily="2" charset="0"/>
              </a:rPr>
              <a:t> </a:t>
            </a:r>
            <a:r>
              <a:rPr lang="en-US" altLang="en-US">
                <a:cs typeface="Nazanin" pitchFamily="2" charset="0"/>
              </a:rPr>
              <a:t>   </a:t>
            </a:r>
          </a:p>
        </p:txBody>
      </p:sp>
      <p:sp>
        <p:nvSpPr>
          <p:cNvPr id="81923" name="Text Box 4"/>
          <p:cNvSpPr txBox="1">
            <a:spLocks noChangeArrowheads="1"/>
          </p:cNvSpPr>
          <p:nvPr/>
        </p:nvSpPr>
        <p:spPr bwMode="auto">
          <a:xfrm>
            <a:off x="684213" y="2205038"/>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BC</a:t>
            </a:r>
          </a:p>
        </p:txBody>
      </p:sp>
      <p:sp>
        <p:nvSpPr>
          <p:cNvPr id="81924" name="Rectangle 5"/>
          <p:cNvSpPr>
            <a:spLocks noGrp="1" noChangeArrowheads="1"/>
          </p:cNvSpPr>
          <p:nvPr>
            <p:ph type="title"/>
          </p:nvPr>
        </p:nvSpPr>
        <p:spPr>
          <a:noFill/>
        </p:spPr>
        <p:txBody>
          <a:bodyPr/>
          <a:lstStyle/>
          <a:p>
            <a:pPr algn="l" eaLnBrk="1" hangingPunct="1"/>
            <a:r>
              <a:rPr lang="en-US" altLang="en-US" sz="2400" b="1">
                <a:cs typeface="Nazanin" pitchFamily="2" charset="0"/>
              </a:rPr>
              <a:t> </a:t>
            </a:r>
            <a:r>
              <a:rPr lang="fa-IR" altLang="en-US" sz="2400" b="1">
                <a:cs typeface="Nazanin" pitchFamily="2" charset="0"/>
              </a:rPr>
              <a:t>                             نتيجه                                          </a:t>
            </a:r>
            <a:endParaRPr lang="en-US" altLang="en-US" sz="2400" b="1">
              <a:cs typeface="Nazanin" pitchFamily="2"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fa-IR" altLang="en-US">
                <a:cs typeface="Nazanin" pitchFamily="2" charset="0"/>
              </a:rPr>
              <a:t> </a:t>
            </a:r>
            <a:r>
              <a:rPr lang="ar-SA" altLang="en-US" sz="2800" b="1">
                <a:cs typeface="Nazanin" pitchFamily="2" charset="0"/>
              </a:rPr>
              <a:t>2) </a:t>
            </a:r>
            <a:r>
              <a:rPr lang="ar-SA" altLang="en-US" sz="2800" b="1" i="1">
                <a:cs typeface="Nazanin" pitchFamily="2" charset="0"/>
              </a:rPr>
              <a:t>فاقد ناحيه موجه(جواب</a:t>
            </a:r>
            <a:r>
              <a:rPr lang="ar-SA" altLang="en-US" sz="4000" i="1">
                <a:cs typeface="Nazanin" pitchFamily="2" charset="0"/>
              </a:rPr>
              <a:t>)</a:t>
            </a:r>
            <a:endParaRPr lang="en-US" altLang="en-US" sz="4000" i="1">
              <a:cs typeface="Nazanin" pitchFamily="2" charset="0"/>
            </a:endParaRPr>
          </a:p>
        </p:txBody>
      </p:sp>
      <p:sp>
        <p:nvSpPr>
          <p:cNvPr id="82947" name="Rectangle 3"/>
          <p:cNvSpPr>
            <a:spLocks noGrp="1" noChangeArrowheads="1"/>
          </p:cNvSpPr>
          <p:nvPr>
            <p:ph type="body" idx="1"/>
          </p:nvPr>
        </p:nvSpPr>
        <p:spPr/>
        <p:txBody>
          <a:bodyPr/>
          <a:lstStyle/>
          <a:p>
            <a:pPr algn="ctr" eaLnBrk="1" hangingPunct="1">
              <a:lnSpc>
                <a:spcPct val="90000"/>
              </a:lnSpc>
              <a:buFontTx/>
              <a:buNone/>
            </a:pPr>
            <a:endParaRPr lang="fa-IR" altLang="en-US">
              <a:cs typeface="Nazanin" pitchFamily="2" charset="0"/>
            </a:endParaRPr>
          </a:p>
          <a:p>
            <a:pPr eaLnBrk="1" hangingPunct="1">
              <a:lnSpc>
                <a:spcPct val="90000"/>
              </a:lnSpc>
            </a:pPr>
            <a:r>
              <a:rPr lang="fa-IR" altLang="en-US">
                <a:cs typeface="Nazanin" pitchFamily="2" charset="0"/>
              </a:rPr>
              <a:t>                              </a:t>
            </a:r>
            <a:r>
              <a:rPr lang="en-US" altLang="en-US">
                <a:cs typeface="Nazanin" pitchFamily="2" charset="0"/>
              </a:rPr>
              <a:t>  </a:t>
            </a:r>
            <a:endParaRPr lang="fa-IR" altLang="en-US">
              <a:cs typeface="Nazanin" pitchFamily="2" charset="0"/>
            </a:endParaRPr>
          </a:p>
          <a:p>
            <a:pPr algn="ctr" eaLnBrk="1" hangingPunct="1">
              <a:lnSpc>
                <a:spcPct val="90000"/>
              </a:lnSpc>
              <a:buFontTx/>
              <a:buNone/>
            </a:pPr>
            <a:r>
              <a:rPr lang="fa-IR" altLang="en-US">
                <a:cs typeface="Nazanin" pitchFamily="2" charset="0"/>
              </a:rPr>
              <a:t>	</a:t>
            </a:r>
            <a:r>
              <a:rPr lang="en-US" altLang="en-US">
                <a:cs typeface="Nazanin" pitchFamily="2" charset="0"/>
              </a:rPr>
              <a:t>Max Z=5X1+3X2 </a:t>
            </a:r>
            <a:r>
              <a:rPr lang="ar-SA" altLang="en-US">
                <a:cs typeface="Nazanin" pitchFamily="2" charset="0"/>
              </a:rPr>
              <a:t>مثال:</a:t>
            </a:r>
            <a:r>
              <a:rPr lang="fa-IR" altLang="en-US">
                <a:cs typeface="Nazanin" pitchFamily="2" charset="0"/>
              </a:rPr>
              <a:t>                   </a:t>
            </a:r>
            <a:r>
              <a:rPr lang="en-US" altLang="en-US">
                <a:cs typeface="Nazanin" pitchFamily="2" charset="0"/>
              </a:rPr>
              <a:t> </a:t>
            </a:r>
          </a:p>
          <a:p>
            <a:pPr algn="ctr" eaLnBrk="1" hangingPunct="1">
              <a:lnSpc>
                <a:spcPct val="90000"/>
              </a:lnSpc>
              <a:buFontTx/>
              <a:buNone/>
            </a:pPr>
            <a:r>
              <a:rPr lang="en-US" altLang="en-US">
                <a:cs typeface="Nazanin" pitchFamily="2" charset="0"/>
              </a:rPr>
              <a:t>s.</a:t>
            </a:r>
            <a:r>
              <a:rPr lang="fa-IR" altLang="en-US">
                <a:cs typeface="Nazanin" pitchFamily="2" charset="0"/>
              </a:rPr>
              <a:t> </a:t>
            </a:r>
            <a:r>
              <a:rPr lang="en-US" altLang="en-US">
                <a:cs typeface="Nazanin" pitchFamily="2" charset="0"/>
              </a:rPr>
              <a:t>to:                         </a:t>
            </a:r>
            <a:r>
              <a:rPr lang="fa-IR" altLang="en-US">
                <a:cs typeface="Nazanin" pitchFamily="2" charset="0"/>
              </a:rPr>
              <a:t>               </a:t>
            </a:r>
            <a:r>
              <a:rPr lang="en-US" altLang="en-US">
                <a:cs typeface="Nazanin" pitchFamily="2" charset="0"/>
              </a:rPr>
              <a:t>                         </a:t>
            </a:r>
          </a:p>
          <a:p>
            <a:pPr algn="ctr" eaLnBrk="1" hangingPunct="1">
              <a:lnSpc>
                <a:spcPct val="90000"/>
              </a:lnSpc>
              <a:buFontTx/>
              <a:buNone/>
            </a:pPr>
            <a:r>
              <a:rPr lang="en-US" altLang="en-US">
                <a:cs typeface="Nazanin" pitchFamily="2" charset="0"/>
              </a:rPr>
              <a:t>2X1+2X2 </a:t>
            </a:r>
            <a:r>
              <a:rPr lang="en-US" altLang="en-US"/>
              <a:t>≤</a:t>
            </a:r>
            <a:r>
              <a:rPr lang="en-US" altLang="en-US">
                <a:cs typeface="Nazanin" pitchFamily="2" charset="0"/>
              </a:rPr>
              <a:t> 8 </a:t>
            </a:r>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                      </a:t>
            </a:r>
          </a:p>
          <a:p>
            <a:pPr algn="ctr" eaLnBrk="1" hangingPunct="1">
              <a:lnSpc>
                <a:spcPct val="90000"/>
              </a:lnSpc>
              <a:buFontTx/>
              <a:buNone/>
            </a:pPr>
            <a:r>
              <a:rPr lang="en-US" altLang="en-US">
                <a:cs typeface="Nazanin" pitchFamily="2" charset="0"/>
              </a:rPr>
              <a:t>X1            </a:t>
            </a:r>
            <a:r>
              <a:rPr lang="en-US" altLang="en-US"/>
              <a:t>≥</a:t>
            </a:r>
            <a:r>
              <a:rPr lang="en-US" altLang="en-US">
                <a:cs typeface="Nazanin" pitchFamily="2" charset="0"/>
              </a:rPr>
              <a:t>4                      </a:t>
            </a:r>
            <a:r>
              <a:rPr lang="fa-IR" altLang="en-US">
                <a:cs typeface="Nazanin" pitchFamily="2" charset="0"/>
              </a:rPr>
              <a:t> </a:t>
            </a:r>
            <a:r>
              <a:rPr lang="en-US" altLang="en-US">
                <a:cs typeface="Nazanin" pitchFamily="2" charset="0"/>
              </a:rPr>
              <a:t>                                </a:t>
            </a:r>
          </a:p>
          <a:p>
            <a:pPr algn="ctr" eaLnBrk="1" hangingPunct="1">
              <a:lnSpc>
                <a:spcPct val="90000"/>
              </a:lnSpc>
              <a:buFontTx/>
              <a:buNone/>
            </a:pPr>
            <a:r>
              <a:rPr lang="en-US" altLang="en-US">
                <a:cs typeface="Nazanin" pitchFamily="2" charset="0"/>
              </a:rPr>
              <a:t>X2 </a:t>
            </a:r>
            <a:r>
              <a:rPr lang="en-US" altLang="en-US"/>
              <a:t>≥</a:t>
            </a:r>
            <a:r>
              <a:rPr lang="en-US" altLang="en-US">
                <a:cs typeface="Nazanin" pitchFamily="2" charset="0"/>
              </a:rPr>
              <a:t> 6   </a:t>
            </a:r>
            <a:r>
              <a:rPr lang="fa-IR" altLang="en-US">
                <a:cs typeface="Nazanin" pitchFamily="2" charset="0"/>
              </a:rPr>
              <a:t>  </a:t>
            </a:r>
            <a:r>
              <a:rPr lang="en-US" altLang="en-US">
                <a:cs typeface="Nazanin" pitchFamily="2" charset="0"/>
              </a:rPr>
              <a:t>     </a:t>
            </a:r>
            <a:r>
              <a:rPr lang="fa-IR" altLang="en-US">
                <a:cs typeface="Nazanin" pitchFamily="2" charset="0"/>
              </a:rPr>
              <a:t>    </a:t>
            </a:r>
            <a:r>
              <a:rPr lang="en-US" altLang="en-US">
                <a:cs typeface="Nazanin" pitchFamily="2" charset="0"/>
              </a:rPr>
              <a:t>                                     </a:t>
            </a:r>
          </a:p>
          <a:p>
            <a:pPr algn="ctr" eaLnBrk="1" hangingPunct="1">
              <a:lnSpc>
                <a:spcPct val="90000"/>
              </a:lnSpc>
              <a:buFontTx/>
              <a:buNone/>
            </a:pPr>
            <a:r>
              <a:rPr lang="en-US" altLang="en-US">
                <a:cs typeface="Nazanin" pitchFamily="2" charset="0"/>
              </a:rPr>
              <a:t>X1, X2 </a:t>
            </a:r>
            <a:r>
              <a:rPr lang="en-US" altLang="en-US"/>
              <a:t>≥</a:t>
            </a:r>
            <a:r>
              <a:rPr lang="en-US" altLang="en-US">
                <a:cs typeface="Nazanin" pitchFamily="2" charset="0"/>
              </a:rPr>
              <a:t> 0 </a:t>
            </a:r>
            <a:r>
              <a:rPr lang="fa-IR" altLang="en-US">
                <a:cs typeface="Nazanin" pitchFamily="2" charset="0"/>
              </a:rPr>
              <a:t>             </a:t>
            </a:r>
            <a:endParaRPr lang="en-US" altLang="en-US">
              <a:cs typeface="Nazanin"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a-IR" altLang="en-US" sz="2400" b="1">
                <a:cs typeface="Nazanin" pitchFamily="2" charset="0"/>
              </a:rPr>
              <a:t> </a:t>
            </a:r>
            <a:endParaRPr lang="en-US" altLang="en-US" sz="2400" b="1">
              <a:cs typeface="Nazanin" pitchFamily="2" charset="0"/>
            </a:endParaRPr>
          </a:p>
        </p:txBody>
      </p:sp>
      <p:sp>
        <p:nvSpPr>
          <p:cNvPr id="10243" name="Rectangle 3"/>
          <p:cNvSpPr>
            <a:spLocks noGrp="1" noChangeArrowheads="1"/>
          </p:cNvSpPr>
          <p:nvPr>
            <p:ph type="body" idx="1"/>
          </p:nvPr>
        </p:nvSpPr>
        <p:spPr/>
        <p:txBody>
          <a:bodyPr/>
          <a:lstStyle/>
          <a:p>
            <a:pPr algn="r" rtl="1" eaLnBrk="1" hangingPunct="1">
              <a:buFontTx/>
              <a:buNone/>
            </a:pPr>
            <a:endParaRPr lang="fa-IR" altLang="en-US" sz="4400">
              <a:cs typeface="Nazanin" pitchFamily="2" charset="0"/>
            </a:endParaRPr>
          </a:p>
          <a:p>
            <a:pPr algn="r" rtl="1" eaLnBrk="1" hangingPunct="1"/>
            <a:r>
              <a:rPr lang="fa-IR" altLang="en-US">
                <a:cs typeface="Nazanin" pitchFamily="2" charset="0"/>
              </a:rPr>
              <a:t>1- تمرکز اصلي روي تصميم گيري مديران</a:t>
            </a:r>
          </a:p>
          <a:p>
            <a:pPr algn="r" rtl="1" eaLnBrk="1" hangingPunct="1"/>
            <a:r>
              <a:rPr lang="fa-IR" altLang="en-US">
                <a:cs typeface="Nazanin" pitchFamily="2" charset="0"/>
              </a:rPr>
              <a:t>2- رويکرد علمي</a:t>
            </a:r>
          </a:p>
          <a:p>
            <a:pPr algn="r" rtl="1" eaLnBrk="1" hangingPunct="1"/>
            <a:r>
              <a:rPr lang="fa-IR" altLang="en-US">
                <a:cs typeface="Nazanin" pitchFamily="2" charset="0"/>
              </a:rPr>
              <a:t>3- ديدگاه سيستمي</a:t>
            </a:r>
          </a:p>
          <a:p>
            <a:pPr algn="r" rtl="1" eaLnBrk="1" hangingPunct="1"/>
            <a:r>
              <a:rPr lang="fa-IR" altLang="en-US">
                <a:cs typeface="Nazanin" pitchFamily="2" charset="0"/>
              </a:rPr>
              <a:t>4- ميان رشته اي بودن</a:t>
            </a:r>
          </a:p>
          <a:p>
            <a:pPr algn="r" rtl="1" eaLnBrk="1" hangingPunct="1"/>
            <a:r>
              <a:rPr lang="fa-IR" altLang="en-US">
                <a:cs typeface="Nazanin" pitchFamily="2" charset="0"/>
              </a:rPr>
              <a:t>5- استفاده از مدلهاي رياضي</a:t>
            </a:r>
          </a:p>
          <a:p>
            <a:pPr algn="r" rtl="1" eaLnBrk="1" hangingPunct="1"/>
            <a:r>
              <a:rPr lang="fa-IR" altLang="en-US">
                <a:cs typeface="Nazanin" pitchFamily="2" charset="0"/>
              </a:rPr>
              <a:t>6- استفاده از رايانه</a:t>
            </a:r>
            <a:r>
              <a:rPr lang="en-US" altLang="en-US">
                <a:cs typeface="Nazanin" pitchFamily="2" charset="0"/>
              </a:rPr>
              <a:t> </a:t>
            </a:r>
          </a:p>
        </p:txBody>
      </p:sp>
      <p:sp>
        <p:nvSpPr>
          <p:cNvPr id="10244" name="Rectangle 5"/>
          <p:cNvSpPr>
            <a:spLocks noChangeArrowheads="1"/>
          </p:cNvSpPr>
          <p:nvPr/>
        </p:nvSpPr>
        <p:spPr bwMode="auto">
          <a:xfrm>
            <a:off x="3419475" y="471488"/>
            <a:ext cx="34131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rtl="1" eaLnBrk="1" hangingPunct="1">
              <a:lnSpc>
                <a:spcPct val="80000"/>
              </a:lnSpc>
              <a:spcBef>
                <a:spcPct val="20000"/>
              </a:spcBef>
            </a:pPr>
            <a:r>
              <a:rPr lang="fa-IR" altLang="en-US" sz="2800" b="1"/>
              <a:t>ويژگيهاي تحقيق در عمليات</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539750" y="333375"/>
            <a:ext cx="8229600" cy="1143000"/>
          </a:xfrm>
        </p:spPr>
        <p:txBody>
          <a:bodyPr/>
          <a:lstStyle/>
          <a:p>
            <a:pPr eaLnBrk="1" hangingPunct="1"/>
            <a:r>
              <a:rPr lang="fa-IR" altLang="en-US" sz="2400" b="1">
                <a:cs typeface="Nazanin" pitchFamily="2" charset="0"/>
              </a:rPr>
              <a:t> </a:t>
            </a:r>
            <a:r>
              <a:rPr lang="en-US" altLang="en-US">
                <a:cs typeface="Nazanin" pitchFamily="2" charset="0"/>
              </a:rPr>
              <a:t> </a:t>
            </a:r>
          </a:p>
        </p:txBody>
      </p:sp>
      <p:sp>
        <p:nvSpPr>
          <p:cNvPr id="83971" name="Line 7"/>
          <p:cNvSpPr>
            <a:spLocks noChangeShapeType="1"/>
          </p:cNvSpPr>
          <p:nvPr/>
        </p:nvSpPr>
        <p:spPr bwMode="auto">
          <a:xfrm flipV="1">
            <a:off x="1763713" y="2205038"/>
            <a:ext cx="0" cy="3095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72" name="Line 8"/>
          <p:cNvSpPr>
            <a:spLocks noChangeShapeType="1"/>
          </p:cNvSpPr>
          <p:nvPr/>
        </p:nvSpPr>
        <p:spPr bwMode="auto">
          <a:xfrm>
            <a:off x="1763713" y="5300663"/>
            <a:ext cx="3744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73" name="Line 9"/>
          <p:cNvSpPr>
            <a:spLocks noChangeShapeType="1"/>
          </p:cNvSpPr>
          <p:nvPr/>
        </p:nvSpPr>
        <p:spPr bwMode="auto">
          <a:xfrm flipV="1">
            <a:off x="2700338" y="2565400"/>
            <a:ext cx="0" cy="2735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4" name="Line 10"/>
          <p:cNvSpPr>
            <a:spLocks noChangeShapeType="1"/>
          </p:cNvSpPr>
          <p:nvPr/>
        </p:nvSpPr>
        <p:spPr bwMode="auto">
          <a:xfrm>
            <a:off x="1763713" y="3860800"/>
            <a:ext cx="3168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5" name="Line 11"/>
          <p:cNvSpPr>
            <a:spLocks noChangeShapeType="1"/>
          </p:cNvSpPr>
          <p:nvPr/>
        </p:nvSpPr>
        <p:spPr bwMode="auto">
          <a:xfrm>
            <a:off x="1763713" y="4365625"/>
            <a:ext cx="431800" cy="935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6" name="Line 12"/>
          <p:cNvSpPr>
            <a:spLocks noChangeShapeType="1"/>
          </p:cNvSpPr>
          <p:nvPr/>
        </p:nvSpPr>
        <p:spPr bwMode="auto">
          <a:xfrm>
            <a:off x="1835150" y="4581525"/>
            <a:ext cx="0"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7" name="Line 13"/>
          <p:cNvSpPr>
            <a:spLocks noChangeShapeType="1"/>
          </p:cNvSpPr>
          <p:nvPr/>
        </p:nvSpPr>
        <p:spPr bwMode="auto">
          <a:xfrm>
            <a:off x="1979613" y="486886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8" name="Line 14"/>
          <p:cNvSpPr>
            <a:spLocks noChangeShapeType="1"/>
          </p:cNvSpPr>
          <p:nvPr/>
        </p:nvSpPr>
        <p:spPr bwMode="auto">
          <a:xfrm>
            <a:off x="1763713" y="249237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9" name="Line 15"/>
          <p:cNvSpPr>
            <a:spLocks noChangeShapeType="1"/>
          </p:cNvSpPr>
          <p:nvPr/>
        </p:nvSpPr>
        <p:spPr bwMode="auto">
          <a:xfrm flipV="1">
            <a:off x="1763713" y="2060575"/>
            <a:ext cx="129540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0" name="Line 16"/>
          <p:cNvSpPr>
            <a:spLocks noChangeShapeType="1"/>
          </p:cNvSpPr>
          <p:nvPr/>
        </p:nvSpPr>
        <p:spPr bwMode="auto">
          <a:xfrm flipV="1">
            <a:off x="1763713" y="2349500"/>
            <a:ext cx="15843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1" name="Line 17"/>
          <p:cNvSpPr>
            <a:spLocks noChangeShapeType="1"/>
          </p:cNvSpPr>
          <p:nvPr/>
        </p:nvSpPr>
        <p:spPr bwMode="auto">
          <a:xfrm flipV="1">
            <a:off x="1763713" y="2636838"/>
            <a:ext cx="1800225"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2" name="Line 18"/>
          <p:cNvSpPr>
            <a:spLocks noChangeShapeType="1"/>
          </p:cNvSpPr>
          <p:nvPr/>
        </p:nvSpPr>
        <p:spPr bwMode="auto">
          <a:xfrm flipV="1">
            <a:off x="2411413" y="2924175"/>
            <a:ext cx="14398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3" name="Line 19"/>
          <p:cNvSpPr>
            <a:spLocks noChangeShapeType="1"/>
          </p:cNvSpPr>
          <p:nvPr/>
        </p:nvSpPr>
        <p:spPr bwMode="auto">
          <a:xfrm flipV="1">
            <a:off x="2700338" y="3284538"/>
            <a:ext cx="1439862" cy="865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4" name="Line 20"/>
          <p:cNvSpPr>
            <a:spLocks noChangeShapeType="1"/>
          </p:cNvSpPr>
          <p:nvPr/>
        </p:nvSpPr>
        <p:spPr bwMode="auto">
          <a:xfrm flipV="1">
            <a:off x="2700338" y="3644900"/>
            <a:ext cx="172720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5" name="Line 21"/>
          <p:cNvSpPr>
            <a:spLocks noChangeShapeType="1"/>
          </p:cNvSpPr>
          <p:nvPr/>
        </p:nvSpPr>
        <p:spPr bwMode="auto">
          <a:xfrm flipV="1">
            <a:off x="2700338" y="3789363"/>
            <a:ext cx="2303462"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6" name="Line 22"/>
          <p:cNvSpPr>
            <a:spLocks noChangeShapeType="1"/>
          </p:cNvSpPr>
          <p:nvPr/>
        </p:nvSpPr>
        <p:spPr bwMode="auto">
          <a:xfrm flipV="1">
            <a:off x="3348038" y="4221163"/>
            <a:ext cx="20161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7" name="Line 23"/>
          <p:cNvSpPr>
            <a:spLocks noChangeShapeType="1"/>
          </p:cNvSpPr>
          <p:nvPr/>
        </p:nvSpPr>
        <p:spPr bwMode="auto">
          <a:xfrm flipV="1">
            <a:off x="4211638" y="4508500"/>
            <a:ext cx="1439862"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8" name="Line 24"/>
          <p:cNvSpPr>
            <a:spLocks noChangeShapeType="1"/>
          </p:cNvSpPr>
          <p:nvPr/>
        </p:nvSpPr>
        <p:spPr bwMode="auto">
          <a:xfrm flipV="1">
            <a:off x="5076825" y="4941888"/>
            <a:ext cx="790575"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9" name="Text Box 26"/>
          <p:cNvSpPr txBox="1">
            <a:spLocks noChangeArrowheads="1"/>
          </p:cNvSpPr>
          <p:nvPr/>
        </p:nvSpPr>
        <p:spPr bwMode="auto">
          <a:xfrm>
            <a:off x="1095375" y="2008188"/>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83990" name="Text Box 27"/>
          <p:cNvSpPr txBox="1">
            <a:spLocks noChangeArrowheads="1"/>
          </p:cNvSpPr>
          <p:nvPr/>
        </p:nvSpPr>
        <p:spPr bwMode="auto">
          <a:xfrm>
            <a:off x="6424613" y="5175250"/>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83991" name="Text Box 28"/>
          <p:cNvSpPr txBox="1">
            <a:spLocks noChangeArrowheads="1"/>
          </p:cNvSpPr>
          <p:nvPr/>
        </p:nvSpPr>
        <p:spPr bwMode="auto">
          <a:xfrm>
            <a:off x="1239838" y="53197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
        <p:nvSpPr>
          <p:cNvPr id="83992" name="Text Box 29"/>
          <p:cNvSpPr txBox="1">
            <a:spLocks noChangeArrowheads="1"/>
          </p:cNvSpPr>
          <p:nvPr/>
        </p:nvSpPr>
        <p:spPr bwMode="auto">
          <a:xfrm>
            <a:off x="1239838" y="40957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a:t>
            </a:r>
          </a:p>
        </p:txBody>
      </p:sp>
      <p:sp>
        <p:nvSpPr>
          <p:cNvPr id="83993" name="Text Box 30"/>
          <p:cNvSpPr txBox="1">
            <a:spLocks noChangeArrowheads="1"/>
          </p:cNvSpPr>
          <p:nvPr/>
        </p:nvSpPr>
        <p:spPr bwMode="auto">
          <a:xfrm>
            <a:off x="1166813" y="35925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6</a:t>
            </a:r>
          </a:p>
        </p:txBody>
      </p:sp>
      <p:sp>
        <p:nvSpPr>
          <p:cNvPr id="83994" name="Text Box 31"/>
          <p:cNvSpPr txBox="1">
            <a:spLocks noChangeArrowheads="1"/>
          </p:cNvSpPr>
          <p:nvPr/>
        </p:nvSpPr>
        <p:spPr bwMode="auto">
          <a:xfrm>
            <a:off x="2608263" y="54641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a:t>
            </a:r>
          </a:p>
        </p:txBody>
      </p:sp>
      <p:sp>
        <p:nvSpPr>
          <p:cNvPr id="83995" name="Text Box 32"/>
          <p:cNvSpPr txBox="1">
            <a:spLocks noChangeArrowheads="1"/>
          </p:cNvSpPr>
          <p:nvPr/>
        </p:nvSpPr>
        <p:spPr bwMode="auto">
          <a:xfrm>
            <a:off x="2411413" y="1989138"/>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X1=4</a:t>
            </a:r>
          </a:p>
        </p:txBody>
      </p:sp>
      <p:sp>
        <p:nvSpPr>
          <p:cNvPr id="83996" name="Text Box 33"/>
          <p:cNvSpPr txBox="1">
            <a:spLocks noChangeArrowheads="1"/>
          </p:cNvSpPr>
          <p:nvPr/>
        </p:nvSpPr>
        <p:spPr bwMode="auto">
          <a:xfrm>
            <a:off x="5127625" y="3592513"/>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X2=6</a:t>
            </a:r>
          </a:p>
        </p:txBody>
      </p:sp>
      <p:sp>
        <p:nvSpPr>
          <p:cNvPr id="83997" name="Text Box 34"/>
          <p:cNvSpPr txBox="1">
            <a:spLocks noChangeArrowheads="1"/>
          </p:cNvSpPr>
          <p:nvPr/>
        </p:nvSpPr>
        <p:spPr bwMode="auto">
          <a:xfrm>
            <a:off x="4695825" y="1863725"/>
            <a:ext cx="1795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4X1=2X2=8</a:t>
            </a:r>
          </a:p>
        </p:txBody>
      </p:sp>
      <p:sp>
        <p:nvSpPr>
          <p:cNvPr id="83998" name="Line 35"/>
          <p:cNvSpPr>
            <a:spLocks noChangeShapeType="1"/>
          </p:cNvSpPr>
          <p:nvPr/>
        </p:nvSpPr>
        <p:spPr bwMode="auto">
          <a:xfrm flipH="1">
            <a:off x="2124075" y="2420938"/>
            <a:ext cx="3168650" cy="23764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99" name="Rectangle 37"/>
          <p:cNvSpPr>
            <a:spLocks noChangeArrowheads="1"/>
          </p:cNvSpPr>
          <p:nvPr/>
        </p:nvSpPr>
        <p:spPr bwMode="auto">
          <a:xfrm>
            <a:off x="3276600" y="333375"/>
            <a:ext cx="1878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ar-SA" altLang="en-US" sz="2800" b="1">
                <a:solidFill>
                  <a:schemeClr val="tx2"/>
                </a:solidFill>
              </a:rPr>
              <a:t>رسم شکل مدل</a:t>
            </a:r>
            <a:endParaRPr lang="en-US" altLang="en-US" sz="2800" b="1">
              <a:solidFill>
                <a:schemeClr val="tx2"/>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fa-IR" altLang="en-US" sz="2400" b="1">
                <a:cs typeface="Nazanin" pitchFamily="2" charset="0"/>
              </a:rPr>
              <a:t> جواب</a:t>
            </a:r>
            <a:endParaRPr lang="en-US" altLang="en-US" sz="2400" b="1">
              <a:cs typeface="Nazanin" pitchFamily="2" charset="0"/>
            </a:endParaRPr>
          </a:p>
        </p:txBody>
      </p:sp>
      <p:sp>
        <p:nvSpPr>
          <p:cNvPr id="84995" name="Rectangle 3"/>
          <p:cNvSpPr>
            <a:spLocks noGrp="1" noChangeArrowheads="1"/>
          </p:cNvSpPr>
          <p:nvPr>
            <p:ph type="body" idx="1"/>
          </p:nvPr>
        </p:nvSpPr>
        <p:spPr/>
        <p:txBody>
          <a:bodyPr/>
          <a:lstStyle/>
          <a:p>
            <a:pPr algn="ctr" eaLnBrk="1" hangingPunct="1"/>
            <a:r>
              <a:rPr lang="ar-SA" altLang="en-US" i="1">
                <a:cs typeface="Nazanin" pitchFamily="2" charset="0"/>
              </a:rPr>
              <a:t>با توجه به شکل بين محدوديت هاي اول با دوم و سوم اشتراکي وجود ندارد. پس هيچ نقطه</a:t>
            </a:r>
            <a:r>
              <a:rPr lang="fa-IR" altLang="en-US" i="1">
                <a:cs typeface="Nazanin" pitchFamily="2" charset="0"/>
              </a:rPr>
              <a:t> </a:t>
            </a:r>
            <a:r>
              <a:rPr lang="ar-SA" altLang="en-US" i="1">
                <a:cs typeface="Nazanin" pitchFamily="2" charset="0"/>
              </a:rPr>
              <a:t>اي که در هر سه محدوديت صدق کند يافت نمي شود. يعني مسئله جواب ندارد.</a:t>
            </a:r>
            <a:r>
              <a:rPr lang="en-US" altLang="en-US">
                <a:cs typeface="Nazanin" pitchFamily="2" charset="0"/>
              </a:rPr>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fa-IR" altLang="en-US">
                <a:cs typeface="Nazanin" pitchFamily="2" charset="0"/>
              </a:rPr>
              <a:t> </a:t>
            </a:r>
            <a:r>
              <a:rPr lang="fa-IR" altLang="en-US" sz="2400" b="1">
                <a:cs typeface="Nazanin" pitchFamily="2" charset="0"/>
              </a:rPr>
              <a:t> </a:t>
            </a:r>
            <a:endParaRPr lang="en-US" altLang="en-US" sz="2400" b="1">
              <a:cs typeface="Nazanin" pitchFamily="2" charset="0"/>
            </a:endParaRPr>
          </a:p>
        </p:txBody>
      </p:sp>
      <p:sp>
        <p:nvSpPr>
          <p:cNvPr id="86019" name="Rectangle 3"/>
          <p:cNvSpPr>
            <a:spLocks noGrp="1" noChangeArrowheads="1"/>
          </p:cNvSpPr>
          <p:nvPr>
            <p:ph type="body" idx="1"/>
          </p:nvPr>
        </p:nvSpPr>
        <p:spPr>
          <a:xfrm>
            <a:off x="395288" y="333375"/>
            <a:ext cx="8229600" cy="4525963"/>
          </a:xfrm>
        </p:spPr>
        <p:txBody>
          <a:bodyPr/>
          <a:lstStyle/>
          <a:p>
            <a:pPr algn="ctr" eaLnBrk="1" hangingPunct="1">
              <a:lnSpc>
                <a:spcPct val="80000"/>
              </a:lnSpc>
              <a:buFontTx/>
              <a:buNone/>
            </a:pPr>
            <a:r>
              <a:rPr lang="fa-IR" altLang="en-US" sz="2400">
                <a:cs typeface="Nazanin" pitchFamily="2" charset="0"/>
              </a:rPr>
              <a:t> </a:t>
            </a:r>
            <a:r>
              <a:rPr lang="ar-SA" altLang="en-US" b="1">
                <a:cs typeface="Nazanin" pitchFamily="2" charset="0"/>
              </a:rPr>
              <a:t>جواب بيکران</a:t>
            </a:r>
            <a:endParaRPr lang="fa-IR" altLang="en-US" b="1">
              <a:cs typeface="Nazanin" pitchFamily="2" charset="0"/>
            </a:endParaRPr>
          </a:p>
          <a:p>
            <a:pPr algn="ctr" eaLnBrk="1" hangingPunct="1">
              <a:lnSpc>
                <a:spcPct val="80000"/>
              </a:lnSpc>
              <a:buFontTx/>
              <a:buNone/>
            </a:pPr>
            <a:endParaRPr lang="fa-IR" altLang="en-US" sz="2400">
              <a:cs typeface="Nazanin" pitchFamily="2" charset="0"/>
            </a:endParaRPr>
          </a:p>
          <a:p>
            <a:pPr algn="ctr" eaLnBrk="1" hangingPunct="1">
              <a:lnSpc>
                <a:spcPct val="80000"/>
              </a:lnSpc>
              <a:buFontTx/>
              <a:buNone/>
            </a:pPr>
            <a:endParaRPr lang="fa-IR" altLang="en-US" sz="2400">
              <a:cs typeface="Nazanin" pitchFamily="2" charset="0"/>
            </a:endParaRPr>
          </a:p>
          <a:p>
            <a:pPr algn="ctr" eaLnBrk="1" hangingPunct="1">
              <a:lnSpc>
                <a:spcPct val="80000"/>
              </a:lnSpc>
              <a:buFontTx/>
              <a:buNone/>
            </a:pPr>
            <a:endParaRPr lang="fa-IR" altLang="en-US" sz="2400">
              <a:cs typeface="Nazanin" pitchFamily="2" charset="0"/>
            </a:endParaRPr>
          </a:p>
          <a:p>
            <a:pPr algn="ctr" eaLnBrk="1" hangingPunct="1">
              <a:lnSpc>
                <a:spcPct val="80000"/>
              </a:lnSpc>
              <a:buFontTx/>
              <a:buNone/>
            </a:pPr>
            <a:endParaRPr lang="fa-IR" altLang="en-US" sz="2400">
              <a:cs typeface="Nazanin" pitchFamily="2" charset="0"/>
            </a:endParaRPr>
          </a:p>
          <a:p>
            <a:pPr algn="ctr" eaLnBrk="1" hangingPunct="1">
              <a:lnSpc>
                <a:spcPct val="80000"/>
              </a:lnSpc>
              <a:buFontTx/>
              <a:buNone/>
            </a:pPr>
            <a:r>
              <a:rPr lang="en-US" altLang="en-US" sz="2400">
                <a:cs typeface="Nazanin" pitchFamily="2" charset="0"/>
              </a:rPr>
              <a:t> </a:t>
            </a:r>
          </a:p>
          <a:p>
            <a:pPr eaLnBrk="1" hangingPunct="1">
              <a:lnSpc>
                <a:spcPct val="80000"/>
              </a:lnSpc>
              <a:buFontTx/>
              <a:buNone/>
            </a:pPr>
            <a:r>
              <a:rPr lang="en-US" altLang="en-US" sz="2400">
                <a:cs typeface="Nazanin" pitchFamily="2" charset="0"/>
              </a:rPr>
              <a:t>MAX Z=4X1+2X2</a:t>
            </a:r>
            <a:r>
              <a:rPr lang="fa-IR" altLang="en-US" sz="2400">
                <a:cs typeface="Nazanin" pitchFamily="2" charset="0"/>
              </a:rPr>
              <a:t>                                         </a:t>
            </a:r>
            <a:r>
              <a:rPr lang="en-US" altLang="en-US" sz="2400">
                <a:cs typeface="Nazanin" pitchFamily="2" charset="0"/>
              </a:rPr>
              <a:t>:</a:t>
            </a:r>
            <a:r>
              <a:rPr lang="fa-IR" altLang="en-US" sz="2400">
                <a:cs typeface="Nazanin" pitchFamily="2" charset="0"/>
              </a:rPr>
              <a:t>مثال</a:t>
            </a:r>
            <a:r>
              <a:rPr lang="en-US" altLang="en-US" sz="2400">
                <a:cs typeface="Nazanin" pitchFamily="2" charset="0"/>
              </a:rPr>
              <a:t>  </a:t>
            </a:r>
            <a:endParaRPr lang="fa-IR" altLang="en-US" sz="2400">
              <a:cs typeface="Nazanin" pitchFamily="2" charset="0"/>
            </a:endParaRPr>
          </a:p>
          <a:p>
            <a:pPr eaLnBrk="1" hangingPunct="1">
              <a:lnSpc>
                <a:spcPct val="80000"/>
              </a:lnSpc>
              <a:buFontTx/>
              <a:buNone/>
            </a:pPr>
            <a:endParaRPr lang="en-US" altLang="en-US" sz="2400">
              <a:cs typeface="Nazanin" pitchFamily="2" charset="0"/>
            </a:endParaRPr>
          </a:p>
          <a:p>
            <a:pPr eaLnBrk="1" hangingPunct="1">
              <a:lnSpc>
                <a:spcPct val="80000"/>
              </a:lnSpc>
              <a:buFontTx/>
              <a:buNone/>
            </a:pPr>
            <a:r>
              <a:rPr lang="en-US" altLang="en-US" sz="2400">
                <a:cs typeface="Nazanin" pitchFamily="2" charset="0"/>
              </a:rPr>
              <a:t>S.TO</a:t>
            </a:r>
          </a:p>
          <a:p>
            <a:pPr eaLnBrk="1" hangingPunct="1">
              <a:lnSpc>
                <a:spcPct val="80000"/>
              </a:lnSpc>
              <a:buFontTx/>
              <a:buNone/>
            </a:pPr>
            <a:r>
              <a:rPr lang="en-US" altLang="en-US" sz="2400">
                <a:cs typeface="Nazanin" pitchFamily="2" charset="0"/>
              </a:rPr>
              <a:t>              X1&gt;4</a:t>
            </a:r>
          </a:p>
          <a:p>
            <a:pPr eaLnBrk="1" hangingPunct="1">
              <a:lnSpc>
                <a:spcPct val="80000"/>
              </a:lnSpc>
              <a:buFontTx/>
              <a:buNone/>
            </a:pPr>
            <a:r>
              <a:rPr lang="en-US" altLang="en-US" sz="2400">
                <a:cs typeface="Nazanin" pitchFamily="2" charset="0"/>
              </a:rPr>
              <a:t>              X2&gt;8</a:t>
            </a:r>
          </a:p>
          <a:p>
            <a:pPr eaLnBrk="1" hangingPunct="1">
              <a:lnSpc>
                <a:spcPct val="80000"/>
              </a:lnSpc>
              <a:buFontTx/>
              <a:buNone/>
            </a:pPr>
            <a:r>
              <a:rPr lang="en-US" altLang="en-US" sz="2400">
                <a:cs typeface="Nazanin" pitchFamily="2" charset="0"/>
              </a:rPr>
              <a:t>         X1,X2&gt;0</a:t>
            </a:r>
          </a:p>
        </p:txBody>
      </p:sp>
      <p:sp>
        <p:nvSpPr>
          <p:cNvPr id="86020" name="Line 4"/>
          <p:cNvSpPr>
            <a:spLocks noChangeShapeType="1"/>
          </p:cNvSpPr>
          <p:nvPr/>
        </p:nvSpPr>
        <p:spPr bwMode="auto">
          <a:xfrm flipH="1">
            <a:off x="2124075" y="4005263"/>
            <a:ext cx="714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1" name="Line 7"/>
          <p:cNvSpPr>
            <a:spLocks noChangeShapeType="1"/>
          </p:cNvSpPr>
          <p:nvPr/>
        </p:nvSpPr>
        <p:spPr bwMode="auto">
          <a:xfrm>
            <a:off x="2051050" y="4365625"/>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2" name="Line 8"/>
          <p:cNvSpPr>
            <a:spLocks noChangeShapeType="1"/>
          </p:cNvSpPr>
          <p:nvPr/>
        </p:nvSpPr>
        <p:spPr bwMode="auto">
          <a:xfrm>
            <a:off x="2124075" y="4724400"/>
            <a:ext cx="714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611188" y="260350"/>
            <a:ext cx="8229600" cy="1143000"/>
          </a:xfrm>
        </p:spPr>
        <p:txBody>
          <a:bodyPr/>
          <a:lstStyle/>
          <a:p>
            <a:pPr eaLnBrk="1" hangingPunct="1"/>
            <a:r>
              <a:rPr lang="fa-IR" altLang="en-US">
                <a:cs typeface="Nazanin" pitchFamily="2" charset="0"/>
              </a:rPr>
              <a:t> </a:t>
            </a:r>
            <a:r>
              <a:rPr lang="fa-IR" altLang="en-US" sz="2400" b="1">
                <a:cs typeface="Nazanin" pitchFamily="2" charset="0"/>
              </a:rPr>
              <a:t> </a:t>
            </a:r>
            <a:r>
              <a:rPr lang="en-US" altLang="en-US">
                <a:cs typeface="Nazanin" pitchFamily="2" charset="0"/>
              </a:rPr>
              <a:t> </a:t>
            </a:r>
          </a:p>
        </p:txBody>
      </p:sp>
      <p:sp>
        <p:nvSpPr>
          <p:cNvPr id="87043" name="Line 7"/>
          <p:cNvSpPr>
            <a:spLocks noChangeShapeType="1"/>
          </p:cNvSpPr>
          <p:nvPr/>
        </p:nvSpPr>
        <p:spPr bwMode="auto">
          <a:xfrm flipV="1">
            <a:off x="2700338" y="1412875"/>
            <a:ext cx="0" cy="3887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44" name="Line 8"/>
          <p:cNvSpPr>
            <a:spLocks noChangeShapeType="1"/>
          </p:cNvSpPr>
          <p:nvPr/>
        </p:nvSpPr>
        <p:spPr bwMode="auto">
          <a:xfrm>
            <a:off x="2700338" y="5300663"/>
            <a:ext cx="41767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45" name="Line 9"/>
          <p:cNvSpPr>
            <a:spLocks noChangeShapeType="1"/>
          </p:cNvSpPr>
          <p:nvPr/>
        </p:nvSpPr>
        <p:spPr bwMode="auto">
          <a:xfrm flipV="1">
            <a:off x="3635375" y="2420938"/>
            <a:ext cx="0" cy="2879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46" name="Line 10"/>
          <p:cNvSpPr>
            <a:spLocks noChangeShapeType="1"/>
          </p:cNvSpPr>
          <p:nvPr/>
        </p:nvSpPr>
        <p:spPr bwMode="auto">
          <a:xfrm>
            <a:off x="2700338" y="4797425"/>
            <a:ext cx="3743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47" name="Text Box 11"/>
          <p:cNvSpPr txBox="1">
            <a:spLocks noChangeArrowheads="1"/>
          </p:cNvSpPr>
          <p:nvPr/>
        </p:nvSpPr>
        <p:spPr bwMode="auto">
          <a:xfrm>
            <a:off x="2032000" y="1287463"/>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87048" name="Text Box 12"/>
          <p:cNvSpPr txBox="1">
            <a:spLocks noChangeArrowheads="1"/>
          </p:cNvSpPr>
          <p:nvPr/>
        </p:nvSpPr>
        <p:spPr bwMode="auto">
          <a:xfrm>
            <a:off x="7720013" y="5175250"/>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87049" name="Line 13"/>
          <p:cNvSpPr>
            <a:spLocks noChangeShapeType="1"/>
          </p:cNvSpPr>
          <p:nvPr/>
        </p:nvSpPr>
        <p:spPr bwMode="auto">
          <a:xfrm flipH="1">
            <a:off x="3635375" y="4797425"/>
            <a:ext cx="288925"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0" name="Line 14"/>
          <p:cNvSpPr>
            <a:spLocks noChangeShapeType="1"/>
          </p:cNvSpPr>
          <p:nvPr/>
        </p:nvSpPr>
        <p:spPr bwMode="auto">
          <a:xfrm flipH="1">
            <a:off x="3851275" y="4797425"/>
            <a:ext cx="504825"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1" name="Line 15"/>
          <p:cNvSpPr>
            <a:spLocks noChangeShapeType="1"/>
          </p:cNvSpPr>
          <p:nvPr/>
        </p:nvSpPr>
        <p:spPr bwMode="auto">
          <a:xfrm flipH="1">
            <a:off x="4284663" y="4797425"/>
            <a:ext cx="503237"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2" name="Line 16"/>
          <p:cNvSpPr>
            <a:spLocks noChangeShapeType="1"/>
          </p:cNvSpPr>
          <p:nvPr/>
        </p:nvSpPr>
        <p:spPr bwMode="auto">
          <a:xfrm flipH="1">
            <a:off x="4787900" y="4797425"/>
            <a:ext cx="4318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3" name="Line 17"/>
          <p:cNvSpPr>
            <a:spLocks noChangeShapeType="1"/>
          </p:cNvSpPr>
          <p:nvPr/>
        </p:nvSpPr>
        <p:spPr bwMode="auto">
          <a:xfrm flipH="1">
            <a:off x="5292725" y="4797425"/>
            <a:ext cx="358775"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4" name="Line 18"/>
          <p:cNvSpPr>
            <a:spLocks noChangeShapeType="1"/>
          </p:cNvSpPr>
          <p:nvPr/>
        </p:nvSpPr>
        <p:spPr bwMode="auto">
          <a:xfrm flipH="1">
            <a:off x="5724525" y="4797425"/>
            <a:ext cx="287338"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5" name="Line 19"/>
          <p:cNvSpPr>
            <a:spLocks noChangeShapeType="1"/>
          </p:cNvSpPr>
          <p:nvPr/>
        </p:nvSpPr>
        <p:spPr bwMode="auto">
          <a:xfrm flipH="1">
            <a:off x="6156325" y="4797425"/>
            <a:ext cx="2159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6" name="Line 20"/>
          <p:cNvSpPr>
            <a:spLocks noChangeShapeType="1"/>
          </p:cNvSpPr>
          <p:nvPr/>
        </p:nvSpPr>
        <p:spPr bwMode="auto">
          <a:xfrm flipH="1" flipV="1">
            <a:off x="2627313" y="3789363"/>
            <a:ext cx="720725" cy="15113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57" name="Line 21"/>
          <p:cNvSpPr>
            <a:spLocks noChangeShapeType="1"/>
          </p:cNvSpPr>
          <p:nvPr/>
        </p:nvSpPr>
        <p:spPr bwMode="auto">
          <a:xfrm flipH="1" flipV="1">
            <a:off x="2700338" y="2924175"/>
            <a:ext cx="1150937" cy="2376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58" name="Line 22"/>
          <p:cNvSpPr>
            <a:spLocks noChangeShapeType="1"/>
          </p:cNvSpPr>
          <p:nvPr/>
        </p:nvSpPr>
        <p:spPr bwMode="auto">
          <a:xfrm flipH="1" flipV="1">
            <a:off x="3348038" y="2852738"/>
            <a:ext cx="1223962" cy="24479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59" name="Line 23"/>
          <p:cNvSpPr>
            <a:spLocks noChangeShapeType="1"/>
          </p:cNvSpPr>
          <p:nvPr/>
        </p:nvSpPr>
        <p:spPr bwMode="auto">
          <a:xfrm flipH="1" flipV="1">
            <a:off x="4356100" y="3068638"/>
            <a:ext cx="1223963" cy="22320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0" name="Text Box 24"/>
          <p:cNvSpPr txBox="1">
            <a:spLocks noChangeArrowheads="1"/>
          </p:cNvSpPr>
          <p:nvPr/>
        </p:nvSpPr>
        <p:spPr bwMode="auto">
          <a:xfrm>
            <a:off x="2176463" y="25828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10</a:t>
            </a:r>
          </a:p>
        </p:txBody>
      </p:sp>
      <p:sp>
        <p:nvSpPr>
          <p:cNvPr id="87061" name="Text Box 25"/>
          <p:cNvSpPr txBox="1">
            <a:spLocks noChangeArrowheads="1"/>
          </p:cNvSpPr>
          <p:nvPr/>
        </p:nvSpPr>
        <p:spPr bwMode="auto">
          <a:xfrm>
            <a:off x="2176463" y="36639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6</a:t>
            </a:r>
          </a:p>
        </p:txBody>
      </p:sp>
      <p:sp>
        <p:nvSpPr>
          <p:cNvPr id="87062" name="Text Box 26"/>
          <p:cNvSpPr txBox="1">
            <a:spLocks noChangeArrowheads="1"/>
          </p:cNvSpPr>
          <p:nvPr/>
        </p:nvSpPr>
        <p:spPr bwMode="auto">
          <a:xfrm>
            <a:off x="3543300" y="546417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a:t>
            </a:r>
          </a:p>
        </p:txBody>
      </p:sp>
      <p:sp>
        <p:nvSpPr>
          <p:cNvPr id="87063" name="Text Box 27"/>
          <p:cNvSpPr txBox="1">
            <a:spLocks noChangeArrowheads="1"/>
          </p:cNvSpPr>
          <p:nvPr/>
        </p:nvSpPr>
        <p:spPr bwMode="auto">
          <a:xfrm>
            <a:off x="4479925" y="546417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8</a:t>
            </a:r>
          </a:p>
        </p:txBody>
      </p:sp>
      <p:sp>
        <p:nvSpPr>
          <p:cNvPr id="87064" name="Text Box 28"/>
          <p:cNvSpPr txBox="1">
            <a:spLocks noChangeArrowheads="1"/>
          </p:cNvSpPr>
          <p:nvPr/>
        </p:nvSpPr>
        <p:spPr bwMode="auto">
          <a:xfrm>
            <a:off x="5416550" y="54641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12</a:t>
            </a:r>
          </a:p>
        </p:txBody>
      </p:sp>
      <p:sp>
        <p:nvSpPr>
          <p:cNvPr id="87065" name="Text Box 29"/>
          <p:cNvSpPr txBox="1">
            <a:spLocks noChangeArrowheads="1"/>
          </p:cNvSpPr>
          <p:nvPr/>
        </p:nvSpPr>
        <p:spPr bwMode="auto">
          <a:xfrm>
            <a:off x="4911725" y="3376613"/>
            <a:ext cx="140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1800"/>
              <a:t>Z=4X1+2X2</a:t>
            </a:r>
          </a:p>
        </p:txBody>
      </p:sp>
      <p:sp>
        <p:nvSpPr>
          <p:cNvPr id="87066" name="Text Box 30"/>
          <p:cNvSpPr txBox="1">
            <a:spLocks noChangeArrowheads="1"/>
          </p:cNvSpPr>
          <p:nvPr/>
        </p:nvSpPr>
        <p:spPr bwMode="auto">
          <a:xfrm>
            <a:off x="2319338" y="54641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
        <p:nvSpPr>
          <p:cNvPr id="87067" name="Rectangle 31"/>
          <p:cNvSpPr>
            <a:spLocks noChangeArrowheads="1"/>
          </p:cNvSpPr>
          <p:nvPr/>
        </p:nvSpPr>
        <p:spPr bwMode="auto">
          <a:xfrm>
            <a:off x="3419475" y="188913"/>
            <a:ext cx="1878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ar-SA" altLang="en-US" sz="2800" b="1">
                <a:solidFill>
                  <a:schemeClr val="tx2"/>
                </a:solidFill>
              </a:rPr>
              <a:t>رسم شکل مدل</a:t>
            </a:r>
            <a:endParaRPr lang="en-US" altLang="en-US" sz="2800" b="1">
              <a:solidFill>
                <a:schemeClr val="tx2"/>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title" idx="4294967295"/>
          </p:nvPr>
        </p:nvSpPr>
        <p:spPr>
          <a:xfrm>
            <a:off x="0" y="274638"/>
            <a:ext cx="8229600" cy="1143000"/>
          </a:xfrm>
        </p:spPr>
        <p:txBody>
          <a:bodyPr/>
          <a:lstStyle/>
          <a:p>
            <a:pPr eaLnBrk="1" hangingPunct="1"/>
            <a:r>
              <a:rPr lang="fa-IR" altLang="en-US" sz="2400" b="1">
                <a:cs typeface="Nazanin" pitchFamily="2" charset="0"/>
              </a:rPr>
              <a:t> جواب</a:t>
            </a:r>
            <a:endParaRPr lang="en-US" altLang="en-US" sz="2400" b="1">
              <a:cs typeface="Nazanin" pitchFamily="2" charset="0"/>
            </a:endParaRPr>
          </a:p>
        </p:txBody>
      </p:sp>
      <p:sp>
        <p:nvSpPr>
          <p:cNvPr id="88067" name="Rectangle 3"/>
          <p:cNvSpPr>
            <a:spLocks noGrp="1" noChangeArrowheads="1"/>
          </p:cNvSpPr>
          <p:nvPr>
            <p:ph type="body" idx="4294967295"/>
          </p:nvPr>
        </p:nvSpPr>
        <p:spPr>
          <a:xfrm>
            <a:off x="0" y="1600200"/>
            <a:ext cx="8229600" cy="4525963"/>
          </a:xfrm>
        </p:spPr>
        <p:txBody>
          <a:bodyPr/>
          <a:lstStyle/>
          <a:p>
            <a:pPr algn="ctr" eaLnBrk="1" hangingPunct="1"/>
            <a:r>
              <a:rPr lang="ar-SA" altLang="en-US" i="1">
                <a:cs typeface="Nazanin" pitchFamily="2" charset="0"/>
              </a:rPr>
              <a:t>شکل بيانگر ناحيه موجه و ارتباط آن با خط تابع هدف است که بدون هيچ حد و مرزي مي تواند در فضاي بيکران جواب موجه رسم شود.</a:t>
            </a:r>
            <a:r>
              <a:rPr lang="en-US" altLang="en-US">
                <a:cs typeface="Nazanin" pitchFamily="2" charset="0"/>
              </a:rPr>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title"/>
          </p:nvPr>
        </p:nvSpPr>
        <p:spPr/>
        <p:txBody>
          <a:bodyPr/>
          <a:lstStyle/>
          <a:p>
            <a:pPr eaLnBrk="1" hangingPunct="1"/>
            <a:r>
              <a:rPr lang="fa-IR" altLang="en-US" sz="2400" b="1">
                <a:cs typeface="Nazanin" pitchFamily="2" charset="0"/>
              </a:rPr>
              <a:t> مثال</a:t>
            </a:r>
            <a:endParaRPr lang="en-US" altLang="en-US" sz="2400" b="1">
              <a:cs typeface="Nazanin" pitchFamily="2" charset="0"/>
            </a:endParaRPr>
          </a:p>
        </p:txBody>
      </p:sp>
      <p:sp>
        <p:nvSpPr>
          <p:cNvPr id="89091" name="Rectangle 7"/>
          <p:cNvSpPr>
            <a:spLocks noGrp="1" noChangeArrowheads="1"/>
          </p:cNvSpPr>
          <p:nvPr>
            <p:ph idx="1"/>
          </p:nvPr>
        </p:nvSpPr>
        <p:spPr/>
        <p:txBody>
          <a:bodyPr/>
          <a:lstStyle/>
          <a:p>
            <a:pPr eaLnBrk="1" hangingPunct="1">
              <a:buFontTx/>
              <a:buNone/>
            </a:pPr>
            <a:r>
              <a:rPr lang="en-US" altLang="en-US"/>
              <a:t>Max Z=6x1-2x2</a:t>
            </a:r>
          </a:p>
          <a:p>
            <a:pPr eaLnBrk="1" hangingPunct="1">
              <a:buFontTx/>
              <a:buNone/>
            </a:pPr>
            <a:r>
              <a:rPr lang="en-US" altLang="en-US"/>
              <a:t>S .to:</a:t>
            </a:r>
          </a:p>
          <a:p>
            <a:pPr eaLnBrk="1" hangingPunct="1">
              <a:buFontTx/>
              <a:buNone/>
            </a:pPr>
            <a:r>
              <a:rPr lang="en-US" altLang="en-US"/>
              <a:t>            2x1-x2&lt;2</a:t>
            </a:r>
          </a:p>
          <a:p>
            <a:pPr eaLnBrk="1" hangingPunct="1">
              <a:buFontTx/>
              <a:buNone/>
            </a:pPr>
            <a:r>
              <a:rPr lang="en-US" altLang="en-US"/>
              <a:t>              X1    &lt;4</a:t>
            </a:r>
          </a:p>
          <a:p>
            <a:pPr eaLnBrk="1" hangingPunct="1">
              <a:buFontTx/>
              <a:buNone/>
            </a:pPr>
            <a:endParaRPr lang="en-US" altLang="en-US"/>
          </a:p>
          <a:p>
            <a:pPr eaLnBrk="1" hangingPunct="1">
              <a:buFontTx/>
              <a:buNone/>
            </a:pPr>
            <a:r>
              <a:rPr lang="en-US" altLang="en-US"/>
              <a:t>              X1,x2&gt;0</a:t>
            </a:r>
          </a:p>
        </p:txBody>
      </p:sp>
      <p:sp>
        <p:nvSpPr>
          <p:cNvPr id="89092" name="Line 8"/>
          <p:cNvSpPr>
            <a:spLocks noChangeShapeType="1"/>
          </p:cNvSpPr>
          <p:nvPr/>
        </p:nvSpPr>
        <p:spPr bwMode="auto">
          <a:xfrm>
            <a:off x="3132138" y="3213100"/>
            <a:ext cx="287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3" name="Line 9"/>
          <p:cNvSpPr>
            <a:spLocks noChangeShapeType="1"/>
          </p:cNvSpPr>
          <p:nvPr/>
        </p:nvSpPr>
        <p:spPr bwMode="auto">
          <a:xfrm>
            <a:off x="3059113" y="3789363"/>
            <a:ext cx="288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4" name="Line 10"/>
          <p:cNvSpPr>
            <a:spLocks noChangeShapeType="1"/>
          </p:cNvSpPr>
          <p:nvPr/>
        </p:nvSpPr>
        <p:spPr bwMode="auto">
          <a:xfrm>
            <a:off x="3132138" y="5013325"/>
            <a:ext cx="287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Line 5"/>
          <p:cNvSpPr>
            <a:spLocks noChangeShapeType="1"/>
          </p:cNvSpPr>
          <p:nvPr/>
        </p:nvSpPr>
        <p:spPr bwMode="auto">
          <a:xfrm>
            <a:off x="2700338" y="5300663"/>
            <a:ext cx="3743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15" name="Line 6"/>
          <p:cNvSpPr>
            <a:spLocks noChangeShapeType="1"/>
          </p:cNvSpPr>
          <p:nvPr/>
        </p:nvSpPr>
        <p:spPr bwMode="auto">
          <a:xfrm flipV="1">
            <a:off x="3635375" y="2492375"/>
            <a:ext cx="0" cy="280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16" name="Line 7"/>
          <p:cNvSpPr>
            <a:spLocks noChangeShapeType="1"/>
          </p:cNvSpPr>
          <p:nvPr/>
        </p:nvSpPr>
        <p:spPr bwMode="auto">
          <a:xfrm flipV="1">
            <a:off x="2916238" y="2492375"/>
            <a:ext cx="1079500" cy="280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17" name="Line 8"/>
          <p:cNvSpPr>
            <a:spLocks noChangeShapeType="1"/>
          </p:cNvSpPr>
          <p:nvPr/>
        </p:nvSpPr>
        <p:spPr bwMode="auto">
          <a:xfrm>
            <a:off x="2700338" y="5084763"/>
            <a:ext cx="21590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18" name="Line 9"/>
          <p:cNvSpPr>
            <a:spLocks noChangeShapeType="1"/>
          </p:cNvSpPr>
          <p:nvPr/>
        </p:nvSpPr>
        <p:spPr bwMode="auto">
          <a:xfrm>
            <a:off x="2700338" y="4652963"/>
            <a:ext cx="358775"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19" name="Line 10"/>
          <p:cNvSpPr>
            <a:spLocks noChangeShapeType="1"/>
          </p:cNvSpPr>
          <p:nvPr/>
        </p:nvSpPr>
        <p:spPr bwMode="auto">
          <a:xfrm>
            <a:off x="2700338" y="4149725"/>
            <a:ext cx="50323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0" name="Line 11"/>
          <p:cNvSpPr>
            <a:spLocks noChangeShapeType="1"/>
          </p:cNvSpPr>
          <p:nvPr/>
        </p:nvSpPr>
        <p:spPr bwMode="auto">
          <a:xfrm>
            <a:off x="2700338" y="3573463"/>
            <a:ext cx="64770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1" name="Line 12"/>
          <p:cNvSpPr>
            <a:spLocks noChangeShapeType="1"/>
          </p:cNvSpPr>
          <p:nvPr/>
        </p:nvSpPr>
        <p:spPr bwMode="auto">
          <a:xfrm>
            <a:off x="2700338" y="3068638"/>
            <a:ext cx="792162"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2" name="Line 13"/>
          <p:cNvSpPr>
            <a:spLocks noChangeShapeType="1"/>
          </p:cNvSpPr>
          <p:nvPr/>
        </p:nvSpPr>
        <p:spPr bwMode="auto">
          <a:xfrm>
            <a:off x="2627313" y="2708275"/>
            <a:ext cx="73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3" name="Line 14"/>
          <p:cNvSpPr>
            <a:spLocks noChangeShapeType="1"/>
          </p:cNvSpPr>
          <p:nvPr/>
        </p:nvSpPr>
        <p:spPr bwMode="auto">
          <a:xfrm>
            <a:off x="2700338" y="2708275"/>
            <a:ext cx="935037"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4" name="Line 15"/>
          <p:cNvSpPr>
            <a:spLocks noChangeShapeType="1"/>
          </p:cNvSpPr>
          <p:nvPr/>
        </p:nvSpPr>
        <p:spPr bwMode="auto">
          <a:xfrm>
            <a:off x="2700338" y="2349500"/>
            <a:ext cx="935037"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5" name="Line 16"/>
          <p:cNvSpPr>
            <a:spLocks noChangeShapeType="1"/>
          </p:cNvSpPr>
          <p:nvPr/>
        </p:nvSpPr>
        <p:spPr bwMode="auto">
          <a:xfrm flipV="1">
            <a:off x="2700338" y="1628775"/>
            <a:ext cx="0" cy="3671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6" name="Line 17"/>
          <p:cNvSpPr>
            <a:spLocks noChangeShapeType="1"/>
          </p:cNvSpPr>
          <p:nvPr/>
        </p:nvSpPr>
        <p:spPr bwMode="auto">
          <a:xfrm>
            <a:off x="2700338" y="1989138"/>
            <a:ext cx="935037" cy="719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7" name="Text Box 18"/>
          <p:cNvSpPr txBox="1">
            <a:spLocks noChangeArrowheads="1"/>
          </p:cNvSpPr>
          <p:nvPr/>
        </p:nvSpPr>
        <p:spPr bwMode="auto">
          <a:xfrm>
            <a:off x="2103438" y="14319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a:t>
            </a:r>
          </a:p>
        </p:txBody>
      </p:sp>
      <p:sp>
        <p:nvSpPr>
          <p:cNvPr id="90128" name="Text Box 19"/>
          <p:cNvSpPr txBox="1">
            <a:spLocks noChangeArrowheads="1"/>
          </p:cNvSpPr>
          <p:nvPr/>
        </p:nvSpPr>
        <p:spPr bwMode="auto">
          <a:xfrm>
            <a:off x="6351588" y="5535613"/>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90129" name="Text Box 20"/>
          <p:cNvSpPr txBox="1">
            <a:spLocks noChangeArrowheads="1"/>
          </p:cNvSpPr>
          <p:nvPr/>
        </p:nvSpPr>
        <p:spPr bwMode="auto">
          <a:xfrm>
            <a:off x="2103438" y="54641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o</a:t>
            </a:r>
          </a:p>
        </p:txBody>
      </p:sp>
      <p:sp>
        <p:nvSpPr>
          <p:cNvPr id="90130" name="Text Box 21"/>
          <p:cNvSpPr txBox="1">
            <a:spLocks noChangeArrowheads="1"/>
          </p:cNvSpPr>
          <p:nvPr/>
        </p:nvSpPr>
        <p:spPr bwMode="auto">
          <a:xfrm>
            <a:off x="4932363" y="2924175"/>
            <a:ext cx="125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rtl="1" eaLnBrk="1" hangingPunct="1"/>
            <a:r>
              <a:rPr lang="fa-IR" altLang="en-US" sz="2400"/>
              <a:t>گوشه بهينه</a:t>
            </a:r>
            <a:endParaRPr lang="en-US" altLang="en-US" sz="2400"/>
          </a:p>
        </p:txBody>
      </p:sp>
      <p:sp>
        <p:nvSpPr>
          <p:cNvPr id="90131" name="Line 22"/>
          <p:cNvSpPr>
            <a:spLocks noChangeShapeType="1"/>
          </p:cNvSpPr>
          <p:nvPr/>
        </p:nvSpPr>
        <p:spPr bwMode="auto">
          <a:xfrm flipH="1">
            <a:off x="3635375" y="3284538"/>
            <a:ext cx="1368425"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32" name="Text Box 23"/>
          <p:cNvSpPr txBox="1">
            <a:spLocks noChangeArrowheads="1"/>
          </p:cNvSpPr>
          <p:nvPr/>
        </p:nvSpPr>
        <p:spPr bwMode="auto">
          <a:xfrm rot="-4326833">
            <a:off x="2730500" y="4191000"/>
            <a:ext cx="154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2X1-X2=2</a:t>
            </a:r>
          </a:p>
        </p:txBody>
      </p:sp>
      <p:sp>
        <p:nvSpPr>
          <p:cNvPr id="90133" name="Line 24"/>
          <p:cNvSpPr>
            <a:spLocks noChangeShapeType="1"/>
          </p:cNvSpPr>
          <p:nvPr/>
        </p:nvSpPr>
        <p:spPr bwMode="auto">
          <a:xfrm flipV="1">
            <a:off x="3779838" y="2781300"/>
            <a:ext cx="936625" cy="2519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0134" name="Text Box 25"/>
          <p:cNvSpPr txBox="1">
            <a:spLocks noChangeArrowheads="1"/>
          </p:cNvSpPr>
          <p:nvPr/>
        </p:nvSpPr>
        <p:spPr bwMode="auto">
          <a:xfrm rot="-4181041">
            <a:off x="3694907" y="4090194"/>
            <a:ext cx="1922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X0=6X1-2X2</a:t>
            </a:r>
          </a:p>
        </p:txBody>
      </p:sp>
      <p:sp>
        <p:nvSpPr>
          <p:cNvPr id="90135" name="Rectangle 26"/>
          <p:cNvSpPr>
            <a:spLocks noGrp="1" noChangeArrowheads="1"/>
          </p:cNvSpPr>
          <p:nvPr>
            <p:ph type="title" idx="4294967295"/>
          </p:nvPr>
        </p:nvSpPr>
        <p:spPr>
          <a:xfrm>
            <a:off x="611188" y="333375"/>
            <a:ext cx="8229600" cy="1143000"/>
          </a:xfrm>
        </p:spPr>
        <p:txBody>
          <a:bodyPr/>
          <a:lstStyle/>
          <a:p>
            <a:pPr eaLnBrk="1" hangingPunct="1"/>
            <a:r>
              <a:rPr lang="fa-IR" altLang="en-US" sz="2400" b="1">
                <a:cs typeface="Nazanin" pitchFamily="2" charset="0"/>
              </a:rPr>
              <a:t> رسم مدل</a:t>
            </a:r>
            <a:endParaRPr lang="en-US" altLang="en-US" sz="2400" b="1">
              <a:cs typeface="Nazanin" pitchFamily="2"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fa-IR" altLang="en-US">
                <a:cs typeface="Nazanin" pitchFamily="2" charset="0"/>
              </a:rPr>
              <a:t> </a:t>
            </a:r>
            <a:r>
              <a:rPr lang="fa-IR" altLang="en-US" sz="2400" b="1">
                <a:cs typeface="Nazanin" pitchFamily="2" charset="0"/>
              </a:rPr>
              <a:t> </a:t>
            </a:r>
            <a:endParaRPr lang="en-US" altLang="en-US" sz="2400" b="1">
              <a:cs typeface="Nazanin" pitchFamily="2" charset="0"/>
            </a:endParaRPr>
          </a:p>
        </p:txBody>
      </p:sp>
      <p:sp>
        <p:nvSpPr>
          <p:cNvPr id="91139" name="Rectangle 3"/>
          <p:cNvSpPr>
            <a:spLocks noGrp="1" noChangeArrowheads="1"/>
          </p:cNvSpPr>
          <p:nvPr>
            <p:ph type="body" idx="1"/>
          </p:nvPr>
        </p:nvSpPr>
        <p:spPr>
          <a:xfrm>
            <a:off x="468313" y="404813"/>
            <a:ext cx="8229600" cy="4525962"/>
          </a:xfrm>
        </p:spPr>
        <p:txBody>
          <a:bodyPr/>
          <a:lstStyle/>
          <a:p>
            <a:pPr algn="ctr" eaLnBrk="1" hangingPunct="1">
              <a:buFontTx/>
              <a:buNone/>
            </a:pPr>
            <a:r>
              <a:rPr lang="fa-IR" altLang="en-US" sz="2800" b="1">
                <a:cs typeface="Nazanin" pitchFamily="2" charset="0"/>
              </a:rPr>
              <a:t>جواب تبهگن</a:t>
            </a:r>
          </a:p>
          <a:p>
            <a:pPr algn="ctr" eaLnBrk="1" hangingPunct="1">
              <a:buFontTx/>
              <a:buNone/>
            </a:pPr>
            <a:endParaRPr lang="fa-IR" altLang="en-US">
              <a:cs typeface="Nazanin" pitchFamily="2" charset="0"/>
            </a:endParaRPr>
          </a:p>
          <a:p>
            <a:pPr algn="ctr" eaLnBrk="1" hangingPunct="1">
              <a:buFontTx/>
              <a:buNone/>
            </a:pPr>
            <a:endParaRPr lang="fa-IR" altLang="en-US">
              <a:cs typeface="Nazanin" pitchFamily="2" charset="0"/>
            </a:endParaRPr>
          </a:p>
          <a:p>
            <a:pPr algn="ctr" eaLnBrk="1" hangingPunct="1"/>
            <a:endParaRPr lang="fa-IR" altLang="en-US">
              <a:cs typeface="Nazanin" pitchFamily="2" charset="0"/>
            </a:endParaRPr>
          </a:p>
          <a:p>
            <a:pPr algn="ctr" eaLnBrk="1" hangingPunct="1"/>
            <a:endParaRPr lang="fa-IR" altLang="en-US">
              <a:cs typeface="Nazanin" pitchFamily="2" charset="0"/>
            </a:endParaRPr>
          </a:p>
          <a:p>
            <a:pPr algn="ctr" eaLnBrk="1" hangingPunct="1"/>
            <a:r>
              <a:rPr lang="ar-SA" altLang="en-US" i="1">
                <a:cs typeface="Nazanin" pitchFamily="2" charset="0"/>
              </a:rPr>
              <a:t>براي تشکيل هر گوشه، دو معادله کافيست</a:t>
            </a:r>
            <a:r>
              <a:rPr lang="fa-IR" altLang="en-US" i="1">
                <a:cs typeface="Nazanin" pitchFamily="2" charset="0"/>
              </a:rPr>
              <a:t>.      </a:t>
            </a:r>
          </a:p>
          <a:p>
            <a:pPr algn="ctr" eaLnBrk="1" hangingPunct="1"/>
            <a:r>
              <a:rPr lang="fa-IR" altLang="en-US" i="1">
                <a:cs typeface="Nazanin" pitchFamily="2" charset="0"/>
              </a:rPr>
              <a:t>    </a:t>
            </a:r>
            <a:r>
              <a:rPr lang="ar-SA" altLang="en-US" i="1">
                <a:cs typeface="Nazanin" pitchFamily="2" charset="0"/>
              </a:rPr>
              <a:t>اگر گوشه اي بر اثر تلاقي بيش از دو معادله تشکيل شده باشد آن گوشه بتهگن است.</a:t>
            </a:r>
            <a:r>
              <a:rPr lang="en-US" altLang="en-US">
                <a:cs typeface="Nazanin" pitchFamily="2" charset="0"/>
              </a:rPr>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fa-IR" altLang="en-US">
                <a:cs typeface="Nazanin" pitchFamily="2" charset="0"/>
              </a:rPr>
              <a:t>مثال</a:t>
            </a:r>
            <a:endParaRPr lang="en-US" altLang="en-US">
              <a:cs typeface="Nazanin" pitchFamily="2" charset="0"/>
            </a:endParaRPr>
          </a:p>
        </p:txBody>
      </p:sp>
      <p:sp>
        <p:nvSpPr>
          <p:cNvPr id="92163" name="Rectangle 3"/>
          <p:cNvSpPr>
            <a:spLocks noGrp="1" noChangeArrowheads="1"/>
          </p:cNvSpPr>
          <p:nvPr>
            <p:ph type="body" idx="1"/>
          </p:nvPr>
        </p:nvSpPr>
        <p:spPr/>
        <p:txBody>
          <a:bodyPr/>
          <a:lstStyle/>
          <a:p>
            <a:pPr eaLnBrk="1" hangingPunct="1">
              <a:buFontTx/>
              <a:buNone/>
            </a:pPr>
            <a:r>
              <a:rPr lang="en-US" altLang="en-US">
                <a:cs typeface="Nazanin" pitchFamily="2" charset="0"/>
              </a:rPr>
              <a:t>Max z=</a:t>
            </a:r>
            <a:r>
              <a:rPr lang="en-US" altLang="en-US" sz="2400" b="1">
                <a:cs typeface="Nazanin" pitchFamily="2" charset="0"/>
              </a:rPr>
              <a:t>4</a:t>
            </a:r>
            <a:r>
              <a:rPr lang="en-US" altLang="en-US" b="1">
                <a:cs typeface="Nazanin" pitchFamily="2" charset="0"/>
              </a:rPr>
              <a:t>x</a:t>
            </a:r>
            <a:r>
              <a:rPr lang="en-US" altLang="en-US" sz="2400" b="1">
                <a:cs typeface="Nazanin" pitchFamily="2" charset="0"/>
              </a:rPr>
              <a:t>1+6</a:t>
            </a:r>
            <a:r>
              <a:rPr lang="en-US" altLang="en-US" b="1">
                <a:cs typeface="Nazanin" pitchFamily="2" charset="0"/>
              </a:rPr>
              <a:t>x</a:t>
            </a:r>
            <a:r>
              <a:rPr lang="en-US" altLang="en-US" sz="800" b="1">
                <a:cs typeface="Nazanin" pitchFamily="2" charset="0"/>
              </a:rPr>
              <a:t>x</a:t>
            </a:r>
            <a:r>
              <a:rPr lang="en-US" altLang="en-US" sz="2400" b="1">
                <a:cs typeface="Nazanin" pitchFamily="2" charset="0"/>
              </a:rPr>
              <a:t>2</a:t>
            </a:r>
          </a:p>
          <a:p>
            <a:pPr eaLnBrk="1" hangingPunct="1">
              <a:buFontTx/>
              <a:buNone/>
            </a:pPr>
            <a:r>
              <a:rPr lang="en-US" altLang="en-US" sz="1800" b="1">
                <a:cs typeface="Nazanin" pitchFamily="2" charset="0"/>
              </a:rPr>
              <a:t>s. to:</a:t>
            </a:r>
          </a:p>
          <a:p>
            <a:pPr eaLnBrk="1" hangingPunct="1">
              <a:buFontTx/>
              <a:buNone/>
            </a:pPr>
            <a:r>
              <a:rPr lang="en-US" altLang="en-US" sz="1800" b="1">
                <a:cs typeface="Nazanin" pitchFamily="2" charset="0"/>
              </a:rPr>
              <a:t>                    6</a:t>
            </a:r>
            <a:r>
              <a:rPr lang="en-US" altLang="en-US" b="1">
                <a:cs typeface="Nazanin" pitchFamily="2" charset="0"/>
              </a:rPr>
              <a:t>x</a:t>
            </a:r>
            <a:r>
              <a:rPr lang="en-US" altLang="en-US" sz="1800" b="1">
                <a:cs typeface="Nazanin" pitchFamily="2" charset="0"/>
              </a:rPr>
              <a:t>1+4</a:t>
            </a:r>
            <a:r>
              <a:rPr lang="en-US" altLang="en-US" b="1">
                <a:cs typeface="Nazanin" pitchFamily="2" charset="0"/>
              </a:rPr>
              <a:t>x</a:t>
            </a:r>
            <a:r>
              <a:rPr lang="en-US" altLang="en-US" sz="1800" b="1">
                <a:cs typeface="Nazanin" pitchFamily="2" charset="0"/>
              </a:rPr>
              <a:t>2&lt;24</a:t>
            </a:r>
          </a:p>
          <a:p>
            <a:pPr eaLnBrk="1" hangingPunct="1">
              <a:buFontTx/>
              <a:buNone/>
            </a:pPr>
            <a:r>
              <a:rPr lang="en-US" altLang="en-US" sz="1800" b="1">
                <a:cs typeface="Nazanin" pitchFamily="2" charset="0"/>
              </a:rPr>
              <a:t>                               </a:t>
            </a:r>
            <a:r>
              <a:rPr lang="en-US" altLang="en-US" b="1">
                <a:cs typeface="Nazanin" pitchFamily="2" charset="0"/>
              </a:rPr>
              <a:t>x</a:t>
            </a:r>
            <a:r>
              <a:rPr lang="en-US" altLang="en-US" sz="1800" b="1">
                <a:cs typeface="Nazanin" pitchFamily="2" charset="0"/>
              </a:rPr>
              <a:t>2&lt;3</a:t>
            </a:r>
          </a:p>
          <a:p>
            <a:pPr eaLnBrk="1" hangingPunct="1">
              <a:buFontTx/>
              <a:buNone/>
            </a:pPr>
            <a:r>
              <a:rPr lang="en-US" altLang="en-US" sz="1800" b="1">
                <a:cs typeface="Nazanin" pitchFamily="2" charset="0"/>
              </a:rPr>
              <a:t>                    5</a:t>
            </a:r>
            <a:r>
              <a:rPr lang="en-US" altLang="en-US" b="1">
                <a:cs typeface="Nazanin" pitchFamily="2" charset="0"/>
              </a:rPr>
              <a:t>x</a:t>
            </a:r>
            <a:r>
              <a:rPr lang="en-US" altLang="en-US" sz="1800" b="1">
                <a:cs typeface="Nazanin" pitchFamily="2" charset="0"/>
              </a:rPr>
              <a:t>1+10</a:t>
            </a:r>
            <a:r>
              <a:rPr lang="en-US" altLang="en-US" b="1">
                <a:cs typeface="Nazanin" pitchFamily="2" charset="0"/>
              </a:rPr>
              <a:t>x</a:t>
            </a:r>
            <a:r>
              <a:rPr lang="en-US" altLang="en-US" sz="1800" b="1">
                <a:cs typeface="Nazanin" pitchFamily="2" charset="0"/>
              </a:rPr>
              <a:t>2&lt;40</a:t>
            </a:r>
          </a:p>
          <a:p>
            <a:pPr eaLnBrk="1" hangingPunct="1">
              <a:buFontTx/>
              <a:buNone/>
            </a:pPr>
            <a:r>
              <a:rPr lang="en-US" altLang="en-US" sz="1800" b="1">
                <a:cs typeface="Nazanin" pitchFamily="2" charset="0"/>
              </a:rPr>
              <a:t>                         x1,x2&gt;0</a:t>
            </a:r>
            <a:endParaRPr lang="en-US" altLang="en-US">
              <a:cs typeface="Nazanin" pitchFamily="2" charset="0"/>
            </a:endParaRPr>
          </a:p>
        </p:txBody>
      </p:sp>
      <p:sp>
        <p:nvSpPr>
          <p:cNvPr id="92164" name="Line 7"/>
          <p:cNvSpPr>
            <a:spLocks noChangeShapeType="1"/>
          </p:cNvSpPr>
          <p:nvPr/>
        </p:nvSpPr>
        <p:spPr bwMode="auto">
          <a:xfrm>
            <a:off x="2916238" y="3573463"/>
            <a:ext cx="714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65" name="Line 8"/>
          <p:cNvSpPr>
            <a:spLocks noChangeShapeType="1"/>
          </p:cNvSpPr>
          <p:nvPr/>
        </p:nvSpPr>
        <p:spPr bwMode="auto">
          <a:xfrm>
            <a:off x="3059113" y="4149725"/>
            <a:ext cx="144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66" name="Line 9"/>
          <p:cNvSpPr>
            <a:spLocks noChangeShapeType="1"/>
          </p:cNvSpPr>
          <p:nvPr/>
        </p:nvSpPr>
        <p:spPr bwMode="auto">
          <a:xfrm>
            <a:off x="2987675" y="2997200"/>
            <a:ext cx="144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Line 7"/>
          <p:cNvSpPr>
            <a:spLocks noChangeShapeType="1"/>
          </p:cNvSpPr>
          <p:nvPr/>
        </p:nvSpPr>
        <p:spPr bwMode="auto">
          <a:xfrm flipV="1">
            <a:off x="2700338" y="2276475"/>
            <a:ext cx="0" cy="3960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87" name="Line 8"/>
          <p:cNvSpPr>
            <a:spLocks noChangeShapeType="1"/>
          </p:cNvSpPr>
          <p:nvPr/>
        </p:nvSpPr>
        <p:spPr bwMode="auto">
          <a:xfrm>
            <a:off x="2700338" y="6237288"/>
            <a:ext cx="41036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88" name="Text Box 9"/>
          <p:cNvSpPr txBox="1">
            <a:spLocks noChangeArrowheads="1"/>
          </p:cNvSpPr>
          <p:nvPr/>
        </p:nvSpPr>
        <p:spPr bwMode="auto">
          <a:xfrm>
            <a:off x="1908175" y="191611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rtl="1" eaLnBrk="1" hangingPunct="1"/>
            <a:r>
              <a:rPr lang="en-US" altLang="en-US" sz="2400"/>
              <a:t>x2</a:t>
            </a:r>
          </a:p>
        </p:txBody>
      </p:sp>
      <p:sp>
        <p:nvSpPr>
          <p:cNvPr id="93189" name="Text Box 10"/>
          <p:cNvSpPr txBox="1">
            <a:spLocks noChangeArrowheads="1"/>
          </p:cNvSpPr>
          <p:nvPr/>
        </p:nvSpPr>
        <p:spPr bwMode="auto">
          <a:xfrm>
            <a:off x="7504113" y="6040438"/>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x1</a:t>
            </a:r>
          </a:p>
        </p:txBody>
      </p:sp>
      <p:sp>
        <p:nvSpPr>
          <p:cNvPr id="93190" name="Text Box 11"/>
          <p:cNvSpPr txBox="1">
            <a:spLocks noChangeArrowheads="1"/>
          </p:cNvSpPr>
          <p:nvPr/>
        </p:nvSpPr>
        <p:spPr bwMode="auto">
          <a:xfrm>
            <a:off x="2247900" y="611187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0</a:t>
            </a:r>
          </a:p>
        </p:txBody>
      </p:sp>
      <p:sp>
        <p:nvSpPr>
          <p:cNvPr id="93191" name="Text Box 12"/>
          <p:cNvSpPr txBox="1">
            <a:spLocks noChangeArrowheads="1"/>
          </p:cNvSpPr>
          <p:nvPr/>
        </p:nvSpPr>
        <p:spPr bwMode="auto">
          <a:xfrm>
            <a:off x="2195513" y="46529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3</a:t>
            </a:r>
          </a:p>
        </p:txBody>
      </p:sp>
      <p:sp>
        <p:nvSpPr>
          <p:cNvPr id="93192" name="Text Box 13"/>
          <p:cNvSpPr txBox="1">
            <a:spLocks noChangeArrowheads="1"/>
          </p:cNvSpPr>
          <p:nvPr/>
        </p:nvSpPr>
        <p:spPr bwMode="auto">
          <a:xfrm>
            <a:off x="4356100" y="64008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a:t>
            </a:r>
          </a:p>
        </p:txBody>
      </p:sp>
      <p:sp>
        <p:nvSpPr>
          <p:cNvPr id="93193" name="Line 15"/>
          <p:cNvSpPr>
            <a:spLocks noChangeShapeType="1"/>
          </p:cNvSpPr>
          <p:nvPr/>
        </p:nvSpPr>
        <p:spPr bwMode="auto">
          <a:xfrm flipH="1" flipV="1">
            <a:off x="3635375" y="4797425"/>
            <a:ext cx="936625"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4" name="Line 16"/>
          <p:cNvSpPr>
            <a:spLocks noChangeShapeType="1"/>
          </p:cNvSpPr>
          <p:nvPr/>
        </p:nvSpPr>
        <p:spPr bwMode="auto">
          <a:xfrm flipH="1">
            <a:off x="2700338" y="479742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5" name="Line 17"/>
          <p:cNvSpPr>
            <a:spLocks noChangeShapeType="1"/>
          </p:cNvSpPr>
          <p:nvPr/>
        </p:nvSpPr>
        <p:spPr bwMode="auto">
          <a:xfrm>
            <a:off x="3635375" y="4797425"/>
            <a:ext cx="17287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3196" name="Line 18"/>
          <p:cNvSpPr>
            <a:spLocks noChangeShapeType="1"/>
          </p:cNvSpPr>
          <p:nvPr/>
        </p:nvSpPr>
        <p:spPr bwMode="auto">
          <a:xfrm>
            <a:off x="2700338" y="3357563"/>
            <a:ext cx="935037" cy="1439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3197" name="Line 19"/>
          <p:cNvSpPr>
            <a:spLocks noChangeShapeType="1"/>
          </p:cNvSpPr>
          <p:nvPr/>
        </p:nvSpPr>
        <p:spPr bwMode="auto">
          <a:xfrm>
            <a:off x="2700338" y="4365625"/>
            <a:ext cx="3743325" cy="18716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3198" name="Text Box 20"/>
          <p:cNvSpPr txBox="1">
            <a:spLocks noChangeArrowheads="1"/>
          </p:cNvSpPr>
          <p:nvPr/>
        </p:nvSpPr>
        <p:spPr bwMode="auto">
          <a:xfrm>
            <a:off x="2247900" y="40957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a:t>
            </a:r>
          </a:p>
        </p:txBody>
      </p:sp>
      <p:sp>
        <p:nvSpPr>
          <p:cNvPr id="93199" name="Text Box 21"/>
          <p:cNvSpPr txBox="1">
            <a:spLocks noChangeArrowheads="1"/>
          </p:cNvSpPr>
          <p:nvPr/>
        </p:nvSpPr>
        <p:spPr bwMode="auto">
          <a:xfrm>
            <a:off x="6351588" y="63277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8</a:t>
            </a:r>
          </a:p>
        </p:txBody>
      </p:sp>
      <p:sp>
        <p:nvSpPr>
          <p:cNvPr id="93200" name="Text Box 22"/>
          <p:cNvSpPr txBox="1">
            <a:spLocks noChangeArrowheads="1"/>
          </p:cNvSpPr>
          <p:nvPr/>
        </p:nvSpPr>
        <p:spPr bwMode="auto">
          <a:xfrm>
            <a:off x="3687763" y="41671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B</a:t>
            </a:r>
          </a:p>
        </p:txBody>
      </p:sp>
      <p:sp>
        <p:nvSpPr>
          <p:cNvPr id="93201" name="Text Box 23"/>
          <p:cNvSpPr txBox="1">
            <a:spLocks noChangeArrowheads="1"/>
          </p:cNvSpPr>
          <p:nvPr/>
        </p:nvSpPr>
        <p:spPr bwMode="auto">
          <a:xfrm>
            <a:off x="2751138" y="43830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A</a:t>
            </a:r>
          </a:p>
        </p:txBody>
      </p:sp>
      <p:sp>
        <p:nvSpPr>
          <p:cNvPr id="93202" name="Text Box 24"/>
          <p:cNvSpPr txBox="1">
            <a:spLocks noChangeArrowheads="1"/>
          </p:cNvSpPr>
          <p:nvPr/>
        </p:nvSpPr>
        <p:spPr bwMode="auto">
          <a:xfrm>
            <a:off x="4551363" y="575151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C</a:t>
            </a:r>
          </a:p>
        </p:txBody>
      </p:sp>
      <p:sp>
        <p:nvSpPr>
          <p:cNvPr id="93203" name="Text Box 25"/>
          <p:cNvSpPr txBox="1">
            <a:spLocks noChangeArrowheads="1"/>
          </p:cNvSpPr>
          <p:nvPr/>
        </p:nvSpPr>
        <p:spPr bwMode="auto">
          <a:xfrm>
            <a:off x="5200650" y="4311650"/>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X2=3</a:t>
            </a:r>
          </a:p>
        </p:txBody>
      </p:sp>
      <p:sp>
        <p:nvSpPr>
          <p:cNvPr id="93204" name="Text Box 26"/>
          <p:cNvSpPr txBox="1">
            <a:spLocks noChangeArrowheads="1"/>
          </p:cNvSpPr>
          <p:nvPr/>
        </p:nvSpPr>
        <p:spPr bwMode="auto">
          <a:xfrm>
            <a:off x="2967038" y="3375025"/>
            <a:ext cx="196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6X1+4X2=24</a:t>
            </a:r>
          </a:p>
        </p:txBody>
      </p:sp>
      <p:sp>
        <p:nvSpPr>
          <p:cNvPr id="93205" name="Text Box 27"/>
          <p:cNvSpPr txBox="1">
            <a:spLocks noChangeArrowheads="1"/>
          </p:cNvSpPr>
          <p:nvPr/>
        </p:nvSpPr>
        <p:spPr bwMode="auto">
          <a:xfrm>
            <a:off x="5632450" y="5319713"/>
            <a:ext cx="2135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400"/>
              <a:t>4X1+10X2=40</a:t>
            </a:r>
          </a:p>
        </p:txBody>
      </p:sp>
      <p:sp>
        <p:nvSpPr>
          <p:cNvPr id="93206" name="Line 28"/>
          <p:cNvSpPr>
            <a:spLocks noChangeShapeType="1"/>
          </p:cNvSpPr>
          <p:nvPr/>
        </p:nvSpPr>
        <p:spPr bwMode="auto">
          <a:xfrm flipH="1">
            <a:off x="2700338" y="4797425"/>
            <a:ext cx="503237"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7" name="Line 29"/>
          <p:cNvSpPr>
            <a:spLocks noChangeShapeType="1"/>
          </p:cNvSpPr>
          <p:nvPr/>
        </p:nvSpPr>
        <p:spPr bwMode="auto">
          <a:xfrm flipH="1">
            <a:off x="2700338" y="4941888"/>
            <a:ext cx="1008062"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8" name="Line 30"/>
          <p:cNvSpPr>
            <a:spLocks noChangeShapeType="1"/>
          </p:cNvSpPr>
          <p:nvPr/>
        </p:nvSpPr>
        <p:spPr bwMode="auto">
          <a:xfrm flipH="1">
            <a:off x="2916238" y="5300663"/>
            <a:ext cx="10795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9" name="Line 31"/>
          <p:cNvSpPr>
            <a:spLocks noChangeShapeType="1"/>
          </p:cNvSpPr>
          <p:nvPr/>
        </p:nvSpPr>
        <p:spPr bwMode="auto">
          <a:xfrm flipH="1">
            <a:off x="3563938" y="5734050"/>
            <a:ext cx="6477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10" name="Rectangle 32"/>
          <p:cNvSpPr>
            <a:spLocks noGrp="1" noChangeArrowheads="1"/>
          </p:cNvSpPr>
          <p:nvPr>
            <p:ph type="title" idx="4294967295"/>
          </p:nvPr>
        </p:nvSpPr>
        <p:spPr>
          <a:xfrm>
            <a:off x="611188" y="333375"/>
            <a:ext cx="8229600" cy="1143000"/>
          </a:xfrm>
        </p:spPr>
        <p:txBody>
          <a:bodyPr/>
          <a:lstStyle/>
          <a:p>
            <a:pPr eaLnBrk="1" hangingPunct="1"/>
            <a:r>
              <a:rPr lang="fa-IR" altLang="en-US" sz="2400" b="1">
                <a:cs typeface="Nazanin" pitchFamily="2" charset="0"/>
              </a:rPr>
              <a:t> رسم مدل</a:t>
            </a:r>
            <a:endParaRPr lang="en-US" altLang="en-US" sz="2400" b="1">
              <a:cs typeface="Nazanin"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274638"/>
            <a:ext cx="8229600" cy="1143000"/>
          </a:xfrm>
        </p:spPr>
        <p:txBody>
          <a:bodyPr/>
          <a:lstStyle/>
          <a:p>
            <a:pPr eaLnBrk="1" hangingPunct="1"/>
            <a:r>
              <a:rPr lang="fa-IR" altLang="en-US" sz="2400" b="1">
                <a:cs typeface="Nazanin" pitchFamily="2" charset="0"/>
              </a:rPr>
              <a:t> </a:t>
            </a:r>
            <a:r>
              <a:rPr lang="fa-IR" altLang="en-US" sz="2000">
                <a:cs typeface="Nazanin" pitchFamily="2" charset="0"/>
              </a:rPr>
              <a:t> </a:t>
            </a:r>
            <a:endParaRPr lang="en-US" altLang="en-US" sz="2000">
              <a:cs typeface="Nazanin" pitchFamily="2" charset="0"/>
            </a:endParaRPr>
          </a:p>
        </p:txBody>
      </p:sp>
      <p:sp>
        <p:nvSpPr>
          <p:cNvPr id="11267" name="Rectangle 3"/>
          <p:cNvSpPr>
            <a:spLocks noGrp="1" noChangeArrowheads="1"/>
          </p:cNvSpPr>
          <p:nvPr>
            <p:ph type="body" idx="4294967295"/>
          </p:nvPr>
        </p:nvSpPr>
        <p:spPr>
          <a:xfrm>
            <a:off x="468313" y="1628775"/>
            <a:ext cx="8229600" cy="4525963"/>
          </a:xfrm>
        </p:spPr>
        <p:txBody>
          <a:bodyPr/>
          <a:lstStyle/>
          <a:p>
            <a:pPr eaLnBrk="1" hangingPunct="1">
              <a:buFontTx/>
              <a:buNone/>
            </a:pPr>
            <a:r>
              <a:rPr lang="fa-IR" altLang="en-US" sz="4000" b="1">
                <a:cs typeface="Nazanin" pitchFamily="2" charset="0"/>
              </a:rPr>
              <a:t> </a:t>
            </a:r>
            <a:r>
              <a:rPr lang="fa-IR" altLang="en-US" sz="4000">
                <a:cs typeface="Nazanin" pitchFamily="2" charset="0"/>
              </a:rPr>
              <a:t>                                 </a:t>
            </a:r>
            <a:r>
              <a:rPr lang="fa-IR" altLang="en-US" sz="2800">
                <a:cs typeface="Nazanin" pitchFamily="2" charset="0"/>
              </a:rPr>
              <a:t>       </a:t>
            </a:r>
          </a:p>
          <a:p>
            <a:pPr eaLnBrk="1" hangingPunct="1"/>
            <a:r>
              <a:rPr lang="fa-IR" altLang="en-US" sz="2800">
                <a:cs typeface="Nazanin" pitchFamily="2" charset="0"/>
              </a:rPr>
              <a:t>-</a:t>
            </a:r>
            <a:r>
              <a:rPr lang="fa-IR" altLang="en-US" sz="2800" i="1">
                <a:cs typeface="Nazanin" pitchFamily="2" charset="0"/>
              </a:rPr>
              <a:t>تعريف تصميمگيري                                                 </a:t>
            </a:r>
          </a:p>
          <a:p>
            <a:pPr eaLnBrk="1" hangingPunct="1"/>
            <a:r>
              <a:rPr lang="fa-IR" altLang="en-US" sz="2800" i="1">
                <a:cs typeface="Nazanin" pitchFamily="2" charset="0"/>
              </a:rPr>
              <a:t>-فرايند تصميمگيري:                                                 </a:t>
            </a:r>
          </a:p>
          <a:p>
            <a:pPr eaLnBrk="1" hangingPunct="1"/>
            <a:r>
              <a:rPr lang="fa-IR" altLang="en-US" sz="2800" i="1">
                <a:cs typeface="Nazanin" pitchFamily="2" charset="0"/>
              </a:rPr>
              <a:t>1- تعريف مساله                                  </a:t>
            </a:r>
          </a:p>
          <a:p>
            <a:pPr eaLnBrk="1" hangingPunct="1"/>
            <a:r>
              <a:rPr lang="fa-IR" altLang="en-US" sz="2800" i="1">
                <a:cs typeface="Nazanin" pitchFamily="2" charset="0"/>
              </a:rPr>
              <a:t>2- شناخت راه حلهاي  ممكن                    </a:t>
            </a:r>
          </a:p>
          <a:p>
            <a:pPr eaLnBrk="1" hangingPunct="1"/>
            <a:r>
              <a:rPr lang="fa-IR" altLang="en-US" sz="2800" i="1">
                <a:cs typeface="Nazanin" pitchFamily="2" charset="0"/>
              </a:rPr>
              <a:t>3- ارزيابي راه حلهاي ممكن                     </a:t>
            </a:r>
          </a:p>
          <a:p>
            <a:pPr eaLnBrk="1" hangingPunct="1"/>
            <a:r>
              <a:rPr lang="fa-IR" altLang="en-US" sz="2800" i="1">
                <a:cs typeface="Nazanin" pitchFamily="2" charset="0"/>
              </a:rPr>
              <a:t>4- انتخاب  يك راه حل</a:t>
            </a:r>
            <a:r>
              <a:rPr lang="fa-IR" altLang="en-US" sz="2800">
                <a:cs typeface="Nazanin" pitchFamily="2" charset="0"/>
              </a:rPr>
              <a:t>                             </a:t>
            </a:r>
          </a:p>
          <a:p>
            <a:pPr eaLnBrk="1" hangingPunct="1"/>
            <a:r>
              <a:rPr lang="fa-IR" altLang="en-US" sz="2800">
                <a:cs typeface="Nazanin" pitchFamily="2" charset="0"/>
              </a:rPr>
              <a:t>                                                 </a:t>
            </a:r>
            <a:endParaRPr lang="en-US" altLang="en-US" sz="2800">
              <a:cs typeface="Nazanin" pitchFamily="2" charset="0"/>
            </a:endParaRPr>
          </a:p>
        </p:txBody>
      </p:sp>
      <p:sp>
        <p:nvSpPr>
          <p:cNvPr id="11268" name="Rectangle 4"/>
          <p:cNvSpPr>
            <a:spLocks noChangeArrowheads="1"/>
          </p:cNvSpPr>
          <p:nvPr/>
        </p:nvSpPr>
        <p:spPr bwMode="auto">
          <a:xfrm>
            <a:off x="4356100" y="306388"/>
            <a:ext cx="178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fa-IR" altLang="en-US" sz="2800" b="1"/>
              <a:t> تصميمگيري</a:t>
            </a:r>
            <a:r>
              <a:rPr lang="fa-IR" altLang="en-US" sz="2000"/>
              <a:t> </a:t>
            </a:r>
            <a:endParaRPr lang="en-US" altLang="en-US" sz="20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ChangeArrowheads="1"/>
          </p:cNvSpPr>
          <p:nvPr>
            <p:ph type="title" idx="4294967295"/>
          </p:nvPr>
        </p:nvSpPr>
        <p:spPr>
          <a:xfrm>
            <a:off x="0" y="274638"/>
            <a:ext cx="8229600" cy="1143000"/>
          </a:xfrm>
        </p:spPr>
        <p:txBody>
          <a:bodyPr/>
          <a:lstStyle/>
          <a:p>
            <a:pPr eaLnBrk="1" hangingPunct="1"/>
            <a:r>
              <a:rPr lang="fa-IR" altLang="en-US" sz="2400" b="1">
                <a:cs typeface="Nazanin" pitchFamily="2" charset="0"/>
              </a:rPr>
              <a:t> جواب</a:t>
            </a:r>
            <a:endParaRPr lang="en-US" altLang="en-US" sz="2400" b="1">
              <a:cs typeface="Nazanin" pitchFamily="2" charset="0"/>
            </a:endParaRPr>
          </a:p>
        </p:txBody>
      </p:sp>
      <p:sp>
        <p:nvSpPr>
          <p:cNvPr id="94211" name="Rectangle 3"/>
          <p:cNvSpPr>
            <a:spLocks noGrp="1" noChangeArrowheads="1"/>
          </p:cNvSpPr>
          <p:nvPr>
            <p:ph type="body" idx="4294967295"/>
          </p:nvPr>
        </p:nvSpPr>
        <p:spPr>
          <a:xfrm>
            <a:off x="0" y="1600200"/>
            <a:ext cx="8229600" cy="4525963"/>
          </a:xfrm>
        </p:spPr>
        <p:txBody>
          <a:bodyPr/>
          <a:lstStyle/>
          <a:p>
            <a:pPr eaLnBrk="1" hangingPunct="1">
              <a:buFontTx/>
              <a:buNone/>
            </a:pPr>
            <a:r>
              <a:rPr lang="en-US" altLang="en-US">
                <a:cs typeface="Nazanin" pitchFamily="2" charset="0"/>
              </a:rPr>
              <a:t> </a:t>
            </a:r>
            <a:r>
              <a:rPr lang="fa-IR" altLang="en-US" sz="2800">
                <a:cs typeface="Nazanin" pitchFamily="2" charset="0"/>
              </a:rPr>
              <a:t>نقطه     نقطه بهينه است و از طلاقي سه معادله مرزي </a:t>
            </a:r>
          </a:p>
          <a:p>
            <a:pPr eaLnBrk="1" hangingPunct="1">
              <a:buFontTx/>
              <a:buNone/>
            </a:pPr>
            <a:r>
              <a:rPr lang="fa-IR" altLang="en-US" sz="2800">
                <a:cs typeface="Nazanin" pitchFamily="2" charset="0"/>
              </a:rPr>
              <a:t>تشكيل شده است. </a:t>
            </a:r>
          </a:p>
          <a:p>
            <a:pPr eaLnBrk="1" hangingPunct="1">
              <a:buFontTx/>
              <a:buNone/>
            </a:pPr>
            <a:r>
              <a:rPr lang="fa-IR" altLang="en-US" sz="2800">
                <a:cs typeface="Nazanin" pitchFamily="2" charset="0"/>
              </a:rPr>
              <a:t>يكي از معادلات فوق زائدبوده وچنين گوشه اي راتبهگن گويند.</a:t>
            </a:r>
            <a:endParaRPr lang="en-US" altLang="en-US" sz="2800">
              <a:cs typeface="Nazanin" pitchFamily="2" charset="0"/>
            </a:endParaRPr>
          </a:p>
        </p:txBody>
      </p:sp>
      <p:sp>
        <p:nvSpPr>
          <p:cNvPr id="94212" name="Text Box 6"/>
          <p:cNvSpPr txBox="1">
            <a:spLocks noChangeArrowheads="1"/>
          </p:cNvSpPr>
          <p:nvPr/>
        </p:nvSpPr>
        <p:spPr bwMode="auto">
          <a:xfrm>
            <a:off x="5580063" y="170021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en-US" sz="2000"/>
              <a:t>B</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ar-SA" altLang="en-US" sz="12000">
                <a:cs typeface="Nazanin" pitchFamily="2" charset="0"/>
              </a:rPr>
              <a:t>فصل چهارم</a:t>
            </a:r>
            <a:endParaRPr lang="en-US" altLang="en-US" sz="12000">
              <a:cs typeface="Nazanin" pitchFamily="2" charset="0"/>
            </a:endParaRPr>
          </a:p>
        </p:txBody>
      </p:sp>
      <p:sp>
        <p:nvSpPr>
          <p:cNvPr id="95235" name="Rectangle 3"/>
          <p:cNvSpPr>
            <a:spLocks noGrp="1" noChangeArrowheads="1"/>
          </p:cNvSpPr>
          <p:nvPr>
            <p:ph type="body" idx="1"/>
          </p:nvPr>
        </p:nvSpPr>
        <p:spPr>
          <a:xfrm>
            <a:off x="468313" y="2205038"/>
            <a:ext cx="8229600" cy="1944687"/>
          </a:xfrm>
        </p:spPr>
        <p:txBody>
          <a:bodyPr/>
          <a:lstStyle/>
          <a:p>
            <a:pPr algn="ctr" eaLnBrk="1" hangingPunct="1">
              <a:buFontTx/>
              <a:buNone/>
            </a:pPr>
            <a:r>
              <a:rPr lang="ar-SA" altLang="en-US">
                <a:cs typeface="Nazanin" pitchFamily="2" charset="0"/>
              </a:rPr>
              <a:t>برنامه ريزي خطي- روش سيمپلکس</a:t>
            </a:r>
            <a:r>
              <a:rPr lang="en-US" altLang="en-US">
                <a:cs typeface="Nazanin" pitchFamily="2" charset="0"/>
              </a:rPr>
              <a:t>  </a:t>
            </a:r>
            <a:r>
              <a:rPr lang="en-US" altLang="en-US" sz="9600">
                <a:cs typeface="Nazanin" pitchFamily="2" charset="0"/>
              </a:rPr>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ar-SA" altLang="en-US">
                <a:cs typeface="Nazanin" pitchFamily="2" charset="0"/>
              </a:rPr>
              <a:t>هدف فصل</a:t>
            </a:r>
            <a:endParaRPr lang="en-US" altLang="en-US">
              <a:cs typeface="Nazanin" pitchFamily="2" charset="0"/>
            </a:endParaRPr>
          </a:p>
        </p:txBody>
      </p:sp>
      <p:sp>
        <p:nvSpPr>
          <p:cNvPr id="96259" name="Rectangle 3"/>
          <p:cNvSpPr>
            <a:spLocks noGrp="1" noChangeArrowheads="1"/>
          </p:cNvSpPr>
          <p:nvPr>
            <p:ph type="body" idx="1"/>
          </p:nvPr>
        </p:nvSpPr>
        <p:spPr/>
        <p:txBody>
          <a:bodyPr/>
          <a:lstStyle/>
          <a:p>
            <a:pPr algn="ctr" eaLnBrk="1" hangingPunct="1"/>
            <a:r>
              <a:rPr lang="ar-SA" altLang="en-US">
                <a:cs typeface="Nazanin" pitchFamily="2" charset="0"/>
              </a:rPr>
              <a:t>آشنائي با روش سيمپلکس براي حل مسائل دو و چند </a:t>
            </a:r>
            <a:r>
              <a:rPr lang="en-US" altLang="en-US">
                <a:cs typeface="Nazanin" pitchFamily="2" charset="0"/>
              </a:rPr>
              <a:t> </a:t>
            </a:r>
            <a:r>
              <a:rPr lang="ar-SA" altLang="en-US">
                <a:cs typeface="Nazanin" pitchFamily="2" charset="0"/>
              </a:rPr>
              <a:t>متغيره خطي</a:t>
            </a:r>
            <a:endParaRPr lang="fa-IR" altLang="en-US">
              <a:cs typeface="Nazanin" pitchFamily="2" charset="0"/>
            </a:endParaRPr>
          </a:p>
          <a:p>
            <a:pPr algn="ctr" eaLnBrk="1" hangingPunct="1"/>
            <a:r>
              <a:rPr lang="ar-SA" altLang="en-US">
                <a:cs typeface="Nazanin" pitchFamily="2" charset="0"/>
              </a:rPr>
              <a:t>-آشنائي با موارد خاص و تشخيص آنها</a:t>
            </a:r>
            <a:r>
              <a:rPr lang="fa-IR" altLang="en-US">
                <a:cs typeface="Nazanin" pitchFamily="2" charset="0"/>
              </a:rPr>
              <a:t>  </a:t>
            </a:r>
            <a:r>
              <a:rPr lang="ar-SA" altLang="en-US">
                <a:cs typeface="Nazanin" pitchFamily="2" charset="0"/>
              </a:rPr>
              <a:t>از موارد استاندارد.</a:t>
            </a:r>
            <a:endParaRPr lang="en-US" altLang="en-US">
              <a:cs typeface="Nazanin" pitchFamily="2"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ar-SA" altLang="en-US" sz="2800" b="1">
                <a:cs typeface="Nazanin" pitchFamily="2" charset="0"/>
              </a:rPr>
              <a:t>روش سيمپلکس</a:t>
            </a:r>
            <a:r>
              <a:rPr lang="ar-SA" altLang="en-US">
                <a:cs typeface="Nazanin" pitchFamily="2" charset="0"/>
              </a:rPr>
              <a:t> </a:t>
            </a:r>
            <a:endParaRPr lang="en-US" altLang="en-US">
              <a:cs typeface="Nazanin" pitchFamily="2" charset="0"/>
            </a:endParaRPr>
          </a:p>
        </p:txBody>
      </p:sp>
      <p:sp>
        <p:nvSpPr>
          <p:cNvPr id="97283" name="Rectangle 3"/>
          <p:cNvSpPr>
            <a:spLocks noGrp="1" noChangeArrowheads="1"/>
          </p:cNvSpPr>
          <p:nvPr>
            <p:ph type="body" idx="1"/>
          </p:nvPr>
        </p:nvSpPr>
        <p:spPr/>
        <p:txBody>
          <a:bodyPr/>
          <a:lstStyle/>
          <a:p>
            <a:pPr algn="ctr" eaLnBrk="1" hangingPunct="1"/>
            <a:r>
              <a:rPr lang="ar-SA" altLang="en-US">
                <a:cs typeface="Nazanin" pitchFamily="2" charset="0"/>
              </a:rPr>
              <a:t>-يک فن کلي براي حل مسائل برنامه ريزي خطي اس</a:t>
            </a:r>
            <a:r>
              <a:rPr lang="fa-IR" altLang="en-US">
                <a:cs typeface="Nazanin" pitchFamily="2" charset="0"/>
              </a:rPr>
              <a:t>ت</a:t>
            </a:r>
          </a:p>
          <a:p>
            <a:pPr algn="ctr" eaLnBrk="1" hangingPunct="1"/>
            <a:r>
              <a:rPr lang="ar-SA" altLang="en-US">
                <a:cs typeface="Nazanin" pitchFamily="2" charset="0"/>
              </a:rPr>
              <a:t>-در اين روش ابتدا مدل وارد يک يک جدول گرديده و سپس يک سري مراحل رياضي بر روي جدول اجرا مي گردد.</a:t>
            </a:r>
            <a:endParaRPr lang="fa-IR" altLang="en-US">
              <a:cs typeface="Nazanin" pitchFamily="2" charset="0"/>
            </a:endParaRPr>
          </a:p>
          <a:p>
            <a:pPr algn="ctr" eaLnBrk="1" hangingPunct="1"/>
            <a:r>
              <a:rPr lang="ar-SA" altLang="en-US">
                <a:cs typeface="Nazanin" pitchFamily="2" charset="0"/>
              </a:rPr>
              <a:t>- در روش سيمپلکس همواره از يک گوشه به گوشه اي بهتر حرکت کرده تا بهترين گوشه پيدا شود. </a:t>
            </a:r>
            <a:endParaRPr lang="en-US" altLang="en-US">
              <a:cs typeface="Nazanin" pitchFamily="2"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ar-SA" altLang="en-US" sz="2800" b="1">
                <a:cs typeface="Nazanin" pitchFamily="2" charset="0"/>
              </a:rPr>
              <a:t>فرم استاندارد</a:t>
            </a:r>
            <a:r>
              <a:rPr lang="en-US" altLang="en-US">
                <a:cs typeface="Nazanin" pitchFamily="2" charset="0"/>
              </a:rPr>
              <a:t> </a:t>
            </a:r>
          </a:p>
        </p:txBody>
      </p:sp>
      <p:sp>
        <p:nvSpPr>
          <p:cNvPr id="98307" name="Rectangle 3"/>
          <p:cNvSpPr>
            <a:spLocks noGrp="1" noChangeArrowheads="1"/>
          </p:cNvSpPr>
          <p:nvPr>
            <p:ph type="body" idx="1"/>
          </p:nvPr>
        </p:nvSpPr>
        <p:spPr/>
        <p:txBody>
          <a:bodyPr/>
          <a:lstStyle/>
          <a:p>
            <a:pPr algn="ctr" eaLnBrk="1" hangingPunct="1">
              <a:buFontTx/>
              <a:buNone/>
            </a:pPr>
            <a:endParaRPr lang="fa-IR" altLang="en-US">
              <a:cs typeface="Nazanin" pitchFamily="2" charset="0"/>
            </a:endParaRPr>
          </a:p>
          <a:p>
            <a:pPr algn="ctr" eaLnBrk="1" hangingPunct="1">
              <a:buFontTx/>
              <a:buNone/>
            </a:pPr>
            <a:endParaRPr lang="fa-IR" altLang="en-US">
              <a:cs typeface="Nazanin" pitchFamily="2" charset="0"/>
            </a:endParaRPr>
          </a:p>
          <a:p>
            <a:pPr algn="ctr" eaLnBrk="1" hangingPunct="1">
              <a:buFontTx/>
              <a:buNone/>
            </a:pPr>
            <a:r>
              <a:rPr lang="fa-IR" altLang="en-US">
                <a:cs typeface="Nazanin" pitchFamily="2" charset="0"/>
              </a:rPr>
              <a:t> </a:t>
            </a:r>
            <a:r>
              <a:rPr lang="ar-SA" altLang="en-US">
                <a:cs typeface="Nazanin" pitchFamily="2" charset="0"/>
              </a:rPr>
              <a:t>اولين قدم در حل يک مدل برنامه ريزي خطي در روش سيمپلکس تبديل مدل به فرم استاندارد است.</a:t>
            </a:r>
            <a:endParaRPr lang="en-US" altLang="en-US">
              <a:cs typeface="Nazanin" pitchFamily="2"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ChangeArrowheads="1"/>
          </p:cNvSpPr>
          <p:nvPr/>
        </p:nvSpPr>
        <p:spPr bwMode="auto">
          <a:xfrm>
            <a:off x="971550" y="765175"/>
            <a:ext cx="68405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r>
              <a:rPr lang="ar-SA" altLang="en-US" sz="2800" b="1"/>
              <a:t>ويژگي هاي فرم استاندارد</a:t>
            </a:r>
            <a:endParaRPr lang="en-GB" altLang="en-US" sz="2800" b="1"/>
          </a:p>
          <a:p>
            <a:pPr algn="ctr" eaLnBrk="1" hangingPunct="1"/>
            <a:endParaRPr lang="fa-IR" altLang="en-US" sz="3200"/>
          </a:p>
          <a:p>
            <a:pPr algn="ctr" eaLnBrk="1" hangingPunct="1"/>
            <a:endParaRPr lang="fa-IR" altLang="en-US" sz="3200"/>
          </a:p>
          <a:p>
            <a:pPr algn="ctr" eaLnBrk="1" hangingPunct="1"/>
            <a:endParaRPr lang="en-US" altLang="en-US" sz="3200"/>
          </a:p>
          <a:p>
            <a:pPr algn="ctr" eaLnBrk="1" hangingPunct="1"/>
            <a:r>
              <a:rPr lang="fa-IR" altLang="en-US" sz="4000"/>
              <a:t>       </a:t>
            </a:r>
            <a:r>
              <a:rPr lang="ar-SA" altLang="en-US" sz="4000"/>
              <a:t>1) تابع هدف حداکثر سازي</a:t>
            </a:r>
            <a:r>
              <a:rPr lang="fa-IR" altLang="en-US" sz="4000"/>
              <a:t>       </a:t>
            </a:r>
          </a:p>
          <a:p>
            <a:pPr algn="ctr" eaLnBrk="1" hangingPunct="1"/>
            <a:r>
              <a:rPr lang="fa-IR" altLang="en-US" sz="4000"/>
              <a:t>     </a:t>
            </a:r>
          </a:p>
          <a:p>
            <a:pPr algn="ctr" eaLnBrk="1" hangingPunct="1"/>
            <a:r>
              <a:rPr lang="fa-IR" altLang="en-US" sz="4000"/>
              <a:t> </a:t>
            </a:r>
            <a:r>
              <a:rPr lang="ar-SA" altLang="en-US" sz="4000"/>
              <a:t>2) محدوديت هابه فرم مساوي</a:t>
            </a:r>
            <a:endParaRPr lang="en-US" altLang="en-US" sz="40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ar-SA" altLang="en-US" sz="2800" b="1">
                <a:cs typeface="Nazanin" pitchFamily="2" charset="0"/>
              </a:rPr>
              <a:t>مثال</a:t>
            </a:r>
            <a:r>
              <a:rPr lang="ar-SA" altLang="en-US">
                <a:cs typeface="Nazanin" pitchFamily="2" charset="0"/>
              </a:rPr>
              <a:t>1</a:t>
            </a:r>
            <a:r>
              <a:rPr lang="en-US" altLang="en-US">
                <a:cs typeface="Nazanin" pitchFamily="2" charset="0"/>
              </a:rPr>
              <a:t> </a:t>
            </a:r>
          </a:p>
        </p:txBody>
      </p:sp>
      <p:sp>
        <p:nvSpPr>
          <p:cNvPr id="100355" name="Rectangle 3"/>
          <p:cNvSpPr>
            <a:spLocks noGrp="1" noChangeArrowheads="1"/>
          </p:cNvSpPr>
          <p:nvPr>
            <p:ph type="body" idx="1"/>
          </p:nvPr>
        </p:nvSpPr>
        <p:spPr/>
        <p:txBody>
          <a:bodyPr/>
          <a:lstStyle/>
          <a:p>
            <a:pPr algn="ctr" eaLnBrk="1" hangingPunct="1"/>
            <a:endParaRPr lang="fa-IR" altLang="en-US">
              <a:cs typeface="Nazanin" pitchFamily="2" charset="0"/>
            </a:endParaRPr>
          </a:p>
          <a:p>
            <a:pPr algn="ctr" eaLnBrk="1" hangingPunct="1">
              <a:buFontTx/>
              <a:buNone/>
            </a:pPr>
            <a:r>
              <a:rPr lang="en-US" altLang="en-US">
                <a:cs typeface="Nazanin" pitchFamily="2" charset="0"/>
              </a:rPr>
              <a:t>max Z=40X1+50X2  </a:t>
            </a:r>
            <a:endParaRPr lang="fa-IR" altLang="en-US">
              <a:cs typeface="Nazanin" pitchFamily="2" charset="0"/>
            </a:endParaRPr>
          </a:p>
          <a:p>
            <a:pPr algn="ctr" eaLnBrk="1" hangingPunct="1">
              <a:buFontTx/>
              <a:buNone/>
            </a:pPr>
            <a:r>
              <a:rPr lang="en-US" altLang="en-US">
                <a:cs typeface="Nazanin" pitchFamily="2" charset="0"/>
              </a:rPr>
              <a:t>             </a:t>
            </a:r>
          </a:p>
          <a:p>
            <a:pPr algn="ctr" eaLnBrk="1" hangingPunct="1">
              <a:buFontTx/>
              <a:buNone/>
            </a:pPr>
            <a:r>
              <a:rPr lang="en-US" altLang="en-US">
                <a:cs typeface="Nazanin" pitchFamily="2" charset="0"/>
              </a:rPr>
              <a:t>S.</a:t>
            </a:r>
            <a:r>
              <a:rPr lang="fa-IR" altLang="en-US">
                <a:cs typeface="Nazanin" pitchFamily="2" charset="0"/>
              </a:rPr>
              <a:t> </a:t>
            </a:r>
            <a:r>
              <a:rPr lang="en-US" altLang="en-US">
                <a:cs typeface="Nazanin" pitchFamily="2" charset="0"/>
              </a:rPr>
              <a:t>to </a:t>
            </a:r>
            <a:r>
              <a:rPr lang="fa-IR" altLang="en-US">
                <a:cs typeface="Nazanin" pitchFamily="2" charset="0"/>
              </a:rPr>
              <a:t>         </a:t>
            </a:r>
            <a:r>
              <a:rPr lang="en-US" altLang="en-US">
                <a:cs typeface="Nazanin" pitchFamily="2" charset="0"/>
              </a:rPr>
              <a:t> </a:t>
            </a:r>
            <a:r>
              <a:rPr lang="fa-IR" altLang="en-US">
                <a:cs typeface="Nazanin" pitchFamily="2" charset="0"/>
              </a:rPr>
              <a:t>            </a:t>
            </a:r>
          </a:p>
          <a:p>
            <a:pPr algn="ctr" eaLnBrk="1" hangingPunct="1">
              <a:buFontTx/>
              <a:buNone/>
            </a:pPr>
            <a:r>
              <a:rPr lang="en-US" altLang="en-US">
                <a:cs typeface="Nazanin" pitchFamily="2" charset="0"/>
              </a:rPr>
              <a:t> X1+2X2</a:t>
            </a:r>
            <a:r>
              <a:rPr lang="en-US" altLang="en-US"/>
              <a:t>≤</a:t>
            </a:r>
            <a:r>
              <a:rPr lang="en-US" altLang="en-US">
                <a:cs typeface="Nazanin" pitchFamily="2" charset="0"/>
              </a:rPr>
              <a:t>40                            </a:t>
            </a:r>
          </a:p>
          <a:p>
            <a:pPr algn="ctr" eaLnBrk="1" hangingPunct="1">
              <a:buFontTx/>
              <a:buNone/>
            </a:pPr>
            <a:r>
              <a:rPr lang="en-US" altLang="en-US">
                <a:cs typeface="Nazanin" pitchFamily="2" charset="0"/>
              </a:rPr>
              <a:t>          4X1+3X2</a:t>
            </a:r>
            <a:r>
              <a:rPr lang="en-US" altLang="en-US"/>
              <a:t>≤</a:t>
            </a:r>
            <a:r>
              <a:rPr lang="en-US" altLang="en-US">
                <a:cs typeface="Nazanin" pitchFamily="2" charset="0"/>
              </a:rPr>
              <a:t>120</a:t>
            </a:r>
            <a:r>
              <a:rPr lang="fa-IR" altLang="en-US">
                <a:cs typeface="Nazanin" pitchFamily="2" charset="0"/>
              </a:rPr>
              <a:t>         </a:t>
            </a:r>
            <a:r>
              <a:rPr lang="en-US" altLang="en-US">
                <a:cs typeface="Nazanin" pitchFamily="2" charset="0"/>
              </a:rPr>
              <a:t>                            X1,X2</a:t>
            </a:r>
            <a:r>
              <a:rPr lang="en-US" altLang="en-US"/>
              <a:t>≥</a:t>
            </a:r>
            <a:r>
              <a:rPr lang="en-US" altLang="en-US">
                <a:cs typeface="Nazanin" pitchFamily="2" charset="0"/>
              </a:rPr>
              <a:t>0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fa-IR" altLang="en-US" sz="2800" b="1">
                <a:cs typeface="Nazanin" pitchFamily="2" charset="0"/>
              </a:rPr>
              <a:t> متغيرهاي كمكي</a:t>
            </a:r>
            <a:endParaRPr lang="en-US" altLang="en-US" sz="2800" b="1">
              <a:cs typeface="Nazanin" pitchFamily="2" charset="0"/>
            </a:endParaRPr>
          </a:p>
        </p:txBody>
      </p:sp>
      <p:sp>
        <p:nvSpPr>
          <p:cNvPr id="101379" name="Rectangle 3"/>
          <p:cNvSpPr>
            <a:spLocks noGrp="1" noChangeArrowheads="1"/>
          </p:cNvSpPr>
          <p:nvPr>
            <p:ph type="body" idx="1"/>
          </p:nvPr>
        </p:nvSpPr>
        <p:spPr/>
        <p:txBody>
          <a:bodyPr/>
          <a:lstStyle/>
          <a:p>
            <a:pPr algn="ctr" eaLnBrk="1" hangingPunct="1"/>
            <a:r>
              <a:rPr lang="ar-SA" altLang="en-US" sz="2000">
                <a:cs typeface="Nazanin" pitchFamily="2" charset="0"/>
              </a:rPr>
              <a:t>نامعادلات محدوديت ها ؛با استفاده از </a:t>
            </a:r>
            <a:r>
              <a:rPr lang="ar-SA" altLang="en-US" sz="2400" b="1">
                <a:cs typeface="Nazanin" pitchFamily="2" charset="0"/>
              </a:rPr>
              <a:t>متغير هاي کمکي</a:t>
            </a:r>
            <a:r>
              <a:rPr lang="ar-SA" altLang="en-US" sz="2000">
                <a:cs typeface="Nazanin" pitchFamily="2" charset="0"/>
              </a:rPr>
              <a:t> به معادله با علامت مساوي تبديل شدن</a:t>
            </a:r>
            <a:r>
              <a:rPr lang="fa-IR" altLang="en-US" sz="2000">
                <a:cs typeface="Nazanin" pitchFamily="2" charset="0"/>
              </a:rPr>
              <a:t>د</a:t>
            </a:r>
          </a:p>
          <a:p>
            <a:pPr algn="ctr" eaLnBrk="1" hangingPunct="1"/>
            <a:endParaRPr lang="fa-IR" altLang="en-US" sz="2000">
              <a:cs typeface="Nazanin" pitchFamily="2" charset="0"/>
            </a:endParaRPr>
          </a:p>
          <a:p>
            <a:pPr algn="ctr" eaLnBrk="1" hangingPunct="1"/>
            <a:r>
              <a:rPr lang="ar-SA" altLang="en-US" sz="2000">
                <a:cs typeface="Nazanin" pitchFamily="2" charset="0"/>
              </a:rPr>
              <a:t>اين متغير هاي کمکي را در معادلات با علامت کوچکتر مساوي&lt;&lt;</a:t>
            </a:r>
            <a:r>
              <a:rPr lang="ar-SA" altLang="en-US" sz="2400" b="1">
                <a:cs typeface="Nazanin" pitchFamily="2" charset="0"/>
              </a:rPr>
              <a:t>متغير کمبود</a:t>
            </a:r>
            <a:r>
              <a:rPr lang="ar-SA" altLang="en-US" sz="2000">
                <a:cs typeface="Nazanin" pitchFamily="2" charset="0"/>
              </a:rPr>
              <a:t>&gt;&gt;</a:t>
            </a:r>
            <a:r>
              <a:rPr lang="fa-IR" altLang="en-US" sz="2000">
                <a:cs typeface="Nazanin" pitchFamily="2" charset="0"/>
              </a:rPr>
              <a:t>          </a:t>
            </a:r>
          </a:p>
          <a:p>
            <a:pPr algn="ctr" eaLnBrk="1" hangingPunct="1"/>
            <a:r>
              <a:rPr lang="ar-SA" altLang="en-US" sz="2000">
                <a:cs typeface="Nazanin" pitchFamily="2" charset="0"/>
              </a:rPr>
              <a:t>و براي نامعادلات باعلامت بزرگتر مساوي &lt;&lt;</a:t>
            </a:r>
            <a:r>
              <a:rPr lang="ar-SA" altLang="en-US" sz="2400" b="1">
                <a:cs typeface="Nazanin" pitchFamily="2" charset="0"/>
              </a:rPr>
              <a:t>متغير مازاد</a:t>
            </a:r>
            <a:r>
              <a:rPr lang="ar-SA" altLang="en-US" sz="2000">
                <a:cs typeface="Nazanin" pitchFamily="2" charset="0"/>
              </a:rPr>
              <a:t>&gt;&gt; مي گويند .</a:t>
            </a:r>
            <a:r>
              <a:rPr lang="fa-IR" altLang="en-US" sz="2000">
                <a:cs typeface="Nazanin" pitchFamily="2" charset="0"/>
              </a:rPr>
              <a:t>                  </a:t>
            </a:r>
            <a:r>
              <a:rPr lang="en-US" altLang="en-US">
                <a:cs typeface="Nazanin" pitchFamily="2" charset="0"/>
              </a:rPr>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fa-IR" altLang="en-US" sz="2800" b="1">
                <a:cs typeface="Nazanin" pitchFamily="2" charset="0"/>
              </a:rPr>
              <a:t>متغيرهاي كمبود</a:t>
            </a:r>
            <a:endParaRPr lang="en-US" altLang="en-US" sz="2800" b="1">
              <a:cs typeface="Nazanin" pitchFamily="2" charset="0"/>
            </a:endParaRPr>
          </a:p>
        </p:txBody>
      </p:sp>
      <p:sp>
        <p:nvSpPr>
          <p:cNvPr id="102403" name="Rectangle 3"/>
          <p:cNvSpPr>
            <a:spLocks noGrp="1" noChangeArrowheads="1"/>
          </p:cNvSpPr>
          <p:nvPr>
            <p:ph type="body" idx="1"/>
          </p:nvPr>
        </p:nvSpPr>
        <p:spPr/>
        <p:txBody>
          <a:bodyPr/>
          <a:lstStyle/>
          <a:p>
            <a:pPr algn="ctr" eaLnBrk="1" hangingPunct="1"/>
            <a:r>
              <a:rPr lang="ar-SA" altLang="en-US" sz="2400">
                <a:cs typeface="Nazanin" pitchFamily="2" charset="0"/>
              </a:rPr>
              <a:t>متغيرهاي کمبود بيانگر منابع مصرف نشده يا موجودي منابع هستند .</a:t>
            </a:r>
            <a:r>
              <a:rPr lang="fa-IR" altLang="en-US" sz="2400">
                <a:cs typeface="Nazanin" pitchFamily="2" charset="0"/>
              </a:rPr>
              <a:t>     </a:t>
            </a:r>
          </a:p>
          <a:p>
            <a:pPr eaLnBrk="1" hangingPunct="1"/>
            <a:r>
              <a:rPr lang="ar-SA" altLang="en-US" sz="2400">
                <a:cs typeface="Nazanin" pitchFamily="2" charset="0"/>
              </a:rPr>
              <a:t>متغير هاي کمبود هيچ سهمي در ايجاد سود ندارند.</a:t>
            </a:r>
            <a:r>
              <a:rPr lang="fa-IR" altLang="en-US" sz="2400">
                <a:cs typeface="Nazanin" pitchFamily="2" charset="0"/>
              </a:rPr>
              <a:t>                              </a:t>
            </a:r>
          </a:p>
          <a:p>
            <a:pPr algn="ctr" eaLnBrk="1" hangingPunct="1"/>
            <a:r>
              <a:rPr lang="ar-SA" altLang="en-US" sz="2400">
                <a:cs typeface="Nazanin" pitchFamily="2" charset="0"/>
              </a:rPr>
              <a:t>متغيرهاي کمبود همواره نا منفي هستند</a:t>
            </a:r>
            <a:r>
              <a:rPr lang="fa-IR" altLang="en-US" sz="2400">
                <a:cs typeface="Nazanin" pitchFamily="2" charset="0"/>
              </a:rPr>
              <a:t>                                        </a:t>
            </a:r>
            <a:r>
              <a:rPr lang="en-US" altLang="en-US">
                <a:cs typeface="Nazanin" pitchFamily="2" charset="0"/>
              </a:rPr>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fa-IR" altLang="en-US" sz="2800" b="1">
                <a:cs typeface="Nazanin" pitchFamily="2" charset="0"/>
              </a:rPr>
              <a:t>تبديل نامعادله به معادله</a:t>
            </a:r>
            <a:endParaRPr lang="en-US" altLang="en-US" sz="2800" b="1">
              <a:cs typeface="Nazanin" pitchFamily="2" charset="0"/>
            </a:endParaRPr>
          </a:p>
        </p:txBody>
      </p:sp>
      <p:sp>
        <p:nvSpPr>
          <p:cNvPr id="103427" name="Rectangle 3"/>
          <p:cNvSpPr>
            <a:spLocks noGrp="1" noChangeArrowheads="1"/>
          </p:cNvSpPr>
          <p:nvPr>
            <p:ph type="body" idx="1"/>
          </p:nvPr>
        </p:nvSpPr>
        <p:spPr/>
        <p:txBody>
          <a:bodyPr/>
          <a:lstStyle/>
          <a:p>
            <a:pPr eaLnBrk="1" hangingPunct="1">
              <a:buFontTx/>
              <a:buNone/>
            </a:pPr>
            <a:r>
              <a:rPr lang="fa-IR" altLang="en-US">
                <a:cs typeface="Nazanin" pitchFamily="2" charset="0"/>
              </a:rPr>
              <a:t>     </a:t>
            </a:r>
            <a:r>
              <a:rPr lang="en-US" altLang="en-US">
                <a:cs typeface="Nazanin" pitchFamily="2" charset="0"/>
              </a:rPr>
              <a:t>X1+2X2+S1=40</a:t>
            </a:r>
          </a:p>
          <a:p>
            <a:pPr eaLnBrk="1" hangingPunct="1">
              <a:buFontTx/>
              <a:buNone/>
            </a:pPr>
            <a:r>
              <a:rPr lang="fa-IR" altLang="en-US">
                <a:cs typeface="Nazanin" pitchFamily="2" charset="0"/>
              </a:rPr>
              <a:t>   </a:t>
            </a:r>
            <a:r>
              <a:rPr lang="en-US" altLang="en-US">
                <a:cs typeface="Nazanin" pitchFamily="2" charset="0"/>
              </a:rPr>
              <a:t>4X1+3X2+S2=120</a:t>
            </a:r>
          </a:p>
          <a:p>
            <a:pPr eaLnBrk="1" hangingPunct="1">
              <a:buFontTx/>
              <a:buNone/>
            </a:pPr>
            <a:r>
              <a:rPr lang="fa-IR" altLang="en-US">
                <a:cs typeface="Nazanin" pitchFamily="2" charset="0"/>
              </a:rPr>
              <a:t>    </a:t>
            </a:r>
            <a:r>
              <a:rPr lang="en-US" altLang="en-US">
                <a:cs typeface="Nazanin" pitchFamily="2" charset="0"/>
              </a:rPr>
              <a:t>X1,X2,S1,S2 </a:t>
            </a:r>
            <a:r>
              <a:rPr lang="en-US" altLang="en-US"/>
              <a:t>≥</a:t>
            </a:r>
            <a:r>
              <a:rPr lang="en-US" altLang="en-US">
                <a:cs typeface="Nazanin" pitchFamily="2" charset="0"/>
              </a:rPr>
              <a:t> 0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2566</TotalTime>
  <Words>10087</Words>
  <Application>Microsoft Office PowerPoint</Application>
  <PresentationFormat>On-screen Show (4:3)</PresentationFormat>
  <Paragraphs>2255</Paragraphs>
  <Slides>256</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256</vt:i4>
      </vt:variant>
    </vt:vector>
  </HeadingPairs>
  <TitlesOfParts>
    <vt:vector size="262" baseType="lpstr">
      <vt:lpstr>Arial</vt:lpstr>
      <vt:lpstr>B Compset</vt:lpstr>
      <vt:lpstr>B Farnaz</vt:lpstr>
      <vt:lpstr>Times New Roman</vt:lpstr>
      <vt:lpstr>Default Design</vt:lpstr>
      <vt:lpstr>Equation</vt:lpstr>
      <vt:lpstr>PowerPoint Presentation</vt:lpstr>
      <vt:lpstr>PowerPoint Presentation</vt:lpstr>
      <vt:lpstr>PowerPoint Presentation</vt:lpstr>
      <vt:lpstr>اهداف </vt:lpstr>
      <vt:lpstr>                                                                                                      </vt:lpstr>
      <vt:lpstr> </vt:lpstr>
      <vt:lpstr>     </vt:lpstr>
      <vt:lpstr> </vt:lpstr>
      <vt:lpstr>  </vt:lpstr>
      <vt:lpstr>   </vt:lpstr>
      <vt:lpstr>     </vt:lpstr>
      <vt:lpstr>      </vt:lpstr>
      <vt:lpstr>                                                                                                </vt:lpstr>
      <vt:lpstr>                                                                                               </vt:lpstr>
      <vt:lpstr>      </vt:lpstr>
      <vt:lpstr> فرايند حل مسئله در  </vt:lpstr>
      <vt:lpstr>                                                                                                </vt:lpstr>
      <vt:lpstr>PowerPoint Presentation</vt:lpstr>
      <vt:lpstr>   </vt:lpstr>
      <vt:lpstr> </vt:lpstr>
      <vt:lpstr>اجراء مدل LP عبارتند از </vt:lpstr>
      <vt:lpstr> </vt:lpstr>
      <vt:lpstr>تابع هدف مدل</vt:lpstr>
      <vt:lpstr> محدوديت هاي مدل</vt:lpstr>
      <vt:lpstr>  </vt:lpstr>
      <vt:lpstr> </vt:lpstr>
      <vt:lpstr>-      حل مسئله </vt:lpstr>
      <vt:lpstr>  </vt:lpstr>
      <vt:lpstr>  </vt:lpstr>
      <vt:lpstr> </vt:lpstr>
      <vt:lpstr> </vt:lpstr>
      <vt:lpstr>     </vt:lpstr>
      <vt:lpstr> </vt:lpstr>
      <vt:lpstr>  </vt:lpstr>
      <vt:lpstr> </vt:lpstr>
      <vt:lpstr> </vt:lpstr>
      <vt:lpstr>گام سوم</vt:lpstr>
      <vt:lpstr> </vt:lpstr>
      <vt:lpstr> </vt:lpstr>
      <vt:lpstr>PowerPoint Presentation</vt:lpstr>
      <vt:lpstr>اهداف فصل </vt:lpstr>
      <vt:lpstr> </vt:lpstr>
      <vt:lpstr> </vt:lpstr>
      <vt:lpstr>    فرض تنا سب  </vt:lpstr>
      <vt:lpstr>   فرض جمع پذيري   </vt:lpstr>
      <vt:lpstr>  </vt:lpstr>
      <vt:lpstr>  </vt:lpstr>
      <vt:lpstr> مثال</vt:lpstr>
      <vt:lpstr>  روش هندسي</vt:lpstr>
      <vt:lpstr>  روش هندسي</vt:lpstr>
      <vt:lpstr>  روش هندسي</vt:lpstr>
      <vt:lpstr>   روش هندسي</vt:lpstr>
      <vt:lpstr>  روش هند سي </vt:lpstr>
      <vt:lpstr>  روش هندسي</vt:lpstr>
      <vt:lpstr>  روش هندسي</vt:lpstr>
      <vt:lpstr>  روش هندسي</vt:lpstr>
      <vt:lpstr>  </vt:lpstr>
      <vt:lpstr>  </vt:lpstr>
      <vt:lpstr>   روش هندسي</vt:lpstr>
      <vt:lpstr>  روش هندسي</vt:lpstr>
      <vt:lpstr>  روش هندسي </vt:lpstr>
      <vt:lpstr>  خلاصه  </vt:lpstr>
      <vt:lpstr> </vt:lpstr>
      <vt:lpstr> جواب بهينه   </vt:lpstr>
      <vt:lpstr> نمايش هندسي گوشه ها</vt:lpstr>
      <vt:lpstr> تعداد گوشه ها </vt:lpstr>
      <vt:lpstr> </vt:lpstr>
      <vt:lpstr> </vt:lpstr>
      <vt:lpstr> حل: </vt:lpstr>
      <vt:lpstr> </vt:lpstr>
      <vt:lpstr>  </vt:lpstr>
      <vt:lpstr> </vt:lpstr>
      <vt:lpstr> توجه</vt:lpstr>
      <vt:lpstr> </vt:lpstr>
      <vt:lpstr>فصل سوم- روش هندسي</vt:lpstr>
      <vt:lpstr> </vt:lpstr>
      <vt:lpstr>  </vt:lpstr>
      <vt:lpstr>                              نتيجه                                          </vt:lpstr>
      <vt:lpstr> 2) فاقد ناحيه موجه(جواب)</vt:lpstr>
      <vt:lpstr>  </vt:lpstr>
      <vt:lpstr> جواب</vt:lpstr>
      <vt:lpstr>  </vt:lpstr>
      <vt:lpstr>   </vt:lpstr>
      <vt:lpstr> جواب</vt:lpstr>
      <vt:lpstr> مثال</vt:lpstr>
      <vt:lpstr> رسم مدل</vt:lpstr>
      <vt:lpstr>  </vt:lpstr>
      <vt:lpstr>مثال</vt:lpstr>
      <vt:lpstr> رسم مدل</vt:lpstr>
      <vt:lpstr> جواب</vt:lpstr>
      <vt:lpstr>فصل چهارم</vt:lpstr>
      <vt:lpstr>هدف فصل</vt:lpstr>
      <vt:lpstr>روش سيمپلکس </vt:lpstr>
      <vt:lpstr>فرم استاندارد </vt:lpstr>
      <vt:lpstr>PowerPoint Presentation</vt:lpstr>
      <vt:lpstr>مثال1 </vt:lpstr>
      <vt:lpstr> متغيرهاي كمكي</vt:lpstr>
      <vt:lpstr>متغيرهاي كمبود</vt:lpstr>
      <vt:lpstr>تبديل نامعادله به معادله</vt:lpstr>
      <vt:lpstr>مثال 2 </vt:lpstr>
      <vt:lpstr>تبديل مدل به فرم استاندارد </vt:lpstr>
      <vt:lpstr>متغير مازاد</vt:lpstr>
      <vt:lpstr>متغيرهاي کمکي   </vt:lpstr>
      <vt:lpstr>خلاصه مدل استاندارد شده</vt:lpstr>
      <vt:lpstr> تبديل مدل برنامه ريزي خطي به شکل استاندارد.</vt:lpstr>
      <vt:lpstr> تبديل مدل برنامه ريزي خطي به شکل استاندارد.</vt:lpstr>
      <vt:lpstr>روش سيمپلکس </vt:lpstr>
      <vt:lpstr>مثال </vt:lpstr>
      <vt:lpstr>تابلوي اوليه سيمپلکس</vt:lpstr>
      <vt:lpstr>شرح تابلوي سيمپلکس</vt:lpstr>
      <vt:lpstr>تابلوي اوليه سيمپلکس</vt:lpstr>
      <vt:lpstr>PowerPoint Presentation</vt:lpstr>
      <vt:lpstr>پر کردن تابلوي سيمپلکس</vt:lpstr>
      <vt:lpstr>انتقال ضرايب فني به تابلو</vt:lpstr>
      <vt:lpstr>طريقه نوشتن سطر صفر</vt:lpstr>
      <vt:lpstr>متغيرهاي اساسي</vt:lpstr>
      <vt:lpstr>انتخاب متغير ورودي</vt:lpstr>
      <vt:lpstr>انتخاب متغير ورودي</vt:lpstr>
      <vt:lpstr>نمايش هندسي</vt:lpstr>
      <vt:lpstr>انتخاب متغير خروجي </vt:lpstr>
      <vt:lpstr>سطر لولا</vt:lpstr>
      <vt:lpstr>نمايش هندسي</vt:lpstr>
      <vt:lpstr>سطر- ستون وعنصر لولا</vt:lpstr>
      <vt:lpstr>تابلوي جديد سيمپلکس</vt:lpstr>
      <vt:lpstr>محاسبه سطر جديد لولا</vt:lpstr>
      <vt:lpstr>تابلوي جديد</vt:lpstr>
      <vt:lpstr>مقادير سطر جديد</vt:lpstr>
      <vt:lpstr>محاسبه ضرايب            </vt:lpstr>
      <vt:lpstr>محاسبه ضرايب</vt:lpstr>
      <vt:lpstr>تابلوي سيمپلكس</vt:lpstr>
      <vt:lpstr>محاسبات تابلوي جديد </vt:lpstr>
      <vt:lpstr>سطروستون لولاي جديد</vt:lpstr>
      <vt:lpstr>تابلوي جديد</vt:lpstr>
      <vt:lpstr>شرط بهينگي تابلوي سيمپلکس</vt:lpstr>
      <vt:lpstr>خلاصه مراحل روش سيمپلکس </vt:lpstr>
      <vt:lpstr>روش سيمپلکس براي حل مسائل حداقل سازي </vt:lpstr>
      <vt:lpstr>مثال </vt:lpstr>
      <vt:lpstr>ايجاد فرم استاندارد </vt:lpstr>
      <vt:lpstr>ايجاد فرم استاندارد </vt:lpstr>
      <vt:lpstr>ايجاد فرم استاندارد </vt:lpstr>
      <vt:lpstr>ازمون شرايط تابلوي سيمپلكس</vt:lpstr>
      <vt:lpstr>ورود متغيرمصنوعي </vt:lpstr>
      <vt:lpstr>متغير مصنوعي ( R  ) چيست ؟ </vt:lpstr>
      <vt:lpstr>بررسي جواب در محدوديت اول</vt:lpstr>
      <vt:lpstr>توجه</vt:lpstr>
      <vt:lpstr> چيستM  </vt:lpstr>
      <vt:lpstr>پس داريم :</vt:lpstr>
      <vt:lpstr>وِِيژگي تابلوي سيمپلکس</vt:lpstr>
      <vt:lpstr>توجه</vt:lpstr>
      <vt:lpstr>تابلوي مقدماتي</vt:lpstr>
      <vt:lpstr>صفر كردن ضرايب   </vt:lpstr>
      <vt:lpstr>تابلوي اول</vt:lpstr>
      <vt:lpstr>تابلوي دوم تا چهارم</vt:lpstr>
      <vt:lpstr>شرط بهينگي</vt:lpstr>
      <vt:lpstr>نمايش هندسي مسير حركت</vt:lpstr>
      <vt:lpstr>حل مسائل با ترکيبي از محدوديت ها </vt:lpstr>
      <vt:lpstr>حل مسئله </vt:lpstr>
      <vt:lpstr>خلاصه مدل</vt:lpstr>
      <vt:lpstr>تابلوي مقدماتي</vt:lpstr>
      <vt:lpstr>چگونگي تبديل انواع مدل</vt:lpstr>
      <vt:lpstr>تابلوي اول</vt:lpstr>
      <vt:lpstr>تابلوي دوم تا چهارم</vt:lpstr>
      <vt:lpstr>شرط بهينگي</vt:lpstr>
      <vt:lpstr>روش دو مرحله اي</vt:lpstr>
      <vt:lpstr>مثال</vt:lpstr>
      <vt:lpstr>مدل گسترده مرحله اول</vt:lpstr>
      <vt:lpstr>تابلوي مقدماتي مرحله اول</vt:lpstr>
      <vt:lpstr>تابلوي اول تا سوم</vt:lpstr>
      <vt:lpstr>مرحله دوم</vt:lpstr>
      <vt:lpstr>تابلوي مقدماتي</vt:lpstr>
      <vt:lpstr>مراحل حل</vt:lpstr>
      <vt:lpstr>نتيجه</vt:lpstr>
      <vt:lpstr>تفاوت روش دو مرحله اي وروش     بزرگ     </vt:lpstr>
      <vt:lpstr>مثال</vt:lpstr>
      <vt:lpstr>مرحله اول</vt:lpstr>
      <vt:lpstr>تابلوهاي مرحله اول   </vt:lpstr>
      <vt:lpstr>تابلوهاي مرحله دوم</vt:lpstr>
      <vt:lpstr>جواب بهينه</vt:lpstr>
      <vt:lpstr>موارد خاص</vt:lpstr>
      <vt:lpstr>جواب بهينه چند گانه   </vt:lpstr>
      <vt:lpstr>حل مثال</vt:lpstr>
      <vt:lpstr>تابلوي بعدي</vt:lpstr>
      <vt:lpstr>نتيجه</vt:lpstr>
      <vt:lpstr>٢) فاقد ناحيه جواب </vt:lpstr>
      <vt:lpstr> فرم استاندارد</vt:lpstr>
      <vt:lpstr>حل</vt:lpstr>
      <vt:lpstr>ادامه حل</vt:lpstr>
      <vt:lpstr>٣) ناحيه جواب بيکران </vt:lpstr>
      <vt:lpstr>حل</vt:lpstr>
      <vt:lpstr>جواب تهبگن</vt:lpstr>
      <vt:lpstr>تابلوي1و2</vt:lpstr>
      <vt:lpstr>تابلوي3و4</vt:lpstr>
      <vt:lpstr>قائده كلي</vt:lpstr>
      <vt:lpstr>متغير هاي منفي</vt:lpstr>
      <vt:lpstr>متغير هاي ازاد در علامت</vt:lpstr>
      <vt:lpstr>مثال</vt:lpstr>
      <vt:lpstr>حل</vt:lpstr>
      <vt:lpstr>استاندارد سازي</vt:lpstr>
      <vt:lpstr>حل مثال</vt:lpstr>
      <vt:lpstr>نتيجه</vt:lpstr>
      <vt:lpstr>متغيرهاي با حد پايين منفي </vt:lpstr>
      <vt:lpstr>فصل پنجم</vt:lpstr>
      <vt:lpstr>هدف فصل</vt:lpstr>
      <vt:lpstr> مسئته ثانويه</vt:lpstr>
      <vt:lpstr>تحليل عناصر تابلوي سيمپلكس </vt:lpstr>
      <vt:lpstr> مفهوم علامتها در سطر صفر</vt:lpstr>
      <vt:lpstr>تحليل عناصرتابلوي دوم</vt:lpstr>
      <vt:lpstr>تحليل عناصرتابلوي دوم</vt:lpstr>
      <vt:lpstr> </vt:lpstr>
      <vt:lpstr> </vt:lpstr>
      <vt:lpstr>                               </vt:lpstr>
      <vt:lpstr>                              </vt:lpstr>
      <vt:lpstr>تحليل عناصر تابلوي سوم</vt:lpstr>
      <vt:lpstr>تحليل عناصر تابلوي سوم</vt:lpstr>
      <vt:lpstr>تحليل عناصر تابلوي سوم</vt:lpstr>
      <vt:lpstr> مفهوم قيمت سايه اي shadow price</vt:lpstr>
      <vt:lpstr>تحليل عناصر تابلوي سوم</vt:lpstr>
      <vt:lpstr>تحليل عناصر تابلوي سوم</vt:lpstr>
      <vt:lpstr>قيمت هاي سايه براي مدلهاي غير استاندارد</vt:lpstr>
      <vt:lpstr>مثال</vt:lpstr>
      <vt:lpstr>حل</vt:lpstr>
      <vt:lpstr>تابلوهاي مسئله</vt:lpstr>
      <vt:lpstr>تابلو  نهايي</vt:lpstr>
      <vt:lpstr>قيمت هاي سايه</vt:lpstr>
      <vt:lpstr> مقدار تابع هدف</vt:lpstr>
      <vt:lpstr>قائده كلي</vt:lpstr>
      <vt:lpstr>مسئله ثانويه</vt:lpstr>
      <vt:lpstr>مثال</vt:lpstr>
      <vt:lpstr>تابلو بهينه</vt:lpstr>
      <vt:lpstr>مسئله ثانويه</vt:lpstr>
      <vt:lpstr> ثانويه مدل </vt:lpstr>
      <vt:lpstr> مسئله اوليه وثانويه</vt:lpstr>
      <vt:lpstr>خلاصه</vt:lpstr>
      <vt:lpstr>موارد خاص</vt:lpstr>
      <vt:lpstr> 1-محدوديت مساوي </vt:lpstr>
      <vt:lpstr>براي نوشتن متغير متناظر در مسئله ثانويه داريم :</vt:lpstr>
      <vt:lpstr>مثال</vt:lpstr>
      <vt:lpstr>مثالي ديگر</vt:lpstr>
      <vt:lpstr>مثالي ديگر</vt:lpstr>
      <vt:lpstr>براي تابع هدف   قواعد زير بر قرار است :</vt:lpstr>
      <vt:lpstr>قضايا</vt:lpstr>
      <vt:lpstr>قضيه 2</vt:lpstr>
      <vt:lpstr>قضيه 3</vt:lpstr>
      <vt:lpstr>Z=y دامنه تغييرات مقدار </vt:lpstr>
      <vt:lpstr>رابطه لنگي مكمل براي جوابهاي اساسي</vt:lpstr>
      <vt:lpstr>رابطه لنگي مكمل</vt:lpstr>
      <vt:lpstr>تعيين جواب با استفاده ازتابلوي بهينه ثانويه</vt:lpstr>
      <vt:lpstr>تابلوي بهينه ثانويه</vt:lpstr>
      <vt:lpstr>نتيجه</vt:lpstr>
      <vt:lpstr>روش سيمپلكس ثانويه</vt:lpstr>
      <vt:lpstr>مثال</vt:lpstr>
      <vt:lpstr>حل</vt:lpstr>
      <vt:lpstr>جواب بهينه</vt:lpstr>
      <vt:lpstr>مقاديرجواب بهينه</vt:lpstr>
      <vt:lpstr>تحليل حساسيت</vt:lpstr>
      <vt:lpstr>PowerPoint Presentation</vt:lpstr>
    </vt:vector>
  </TitlesOfParts>
  <Company>PARADISE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mgt</dc:creator>
  <cp:lastModifiedBy>Admin</cp:lastModifiedBy>
  <cp:revision>58</cp:revision>
  <dcterms:created xsi:type="dcterms:W3CDTF">2007-05-04T09:35:02Z</dcterms:created>
  <dcterms:modified xsi:type="dcterms:W3CDTF">2023-04-07T18:36:13Z</dcterms:modified>
</cp:coreProperties>
</file>