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60" r:id="rId2"/>
    <p:sldId id="259" r:id="rId3"/>
    <p:sldId id="261" r:id="rId4"/>
    <p:sldId id="265" r:id="rId5"/>
    <p:sldId id="262" r:id="rId6"/>
    <p:sldId id="263" r:id="rId7"/>
    <p:sldId id="264" r:id="rId8"/>
    <p:sldId id="266" r:id="rId9"/>
    <p:sldId id="267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A45BB-D317-4265-A235-83EABFF5EA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13FF1-6A9E-4394-89CE-12D0468CA093}">
      <dgm:prSet phldrT="[Text]"/>
      <dgm:spPr/>
      <dgm:t>
        <a:bodyPr/>
        <a:lstStyle/>
        <a:p>
          <a:r>
            <a:rPr lang="fa-IR" dirty="0"/>
            <a:t>تکنیک های مدل سازی ریاضی</a:t>
          </a:r>
          <a:endParaRPr lang="en-US" dirty="0"/>
        </a:p>
      </dgm:t>
    </dgm:pt>
    <dgm:pt modelId="{32B6E78F-9926-4BA5-BE43-E7D8F03BAB19}" type="parTrans" cxnId="{384A1484-BAEC-4F5F-99A1-04A6ABCC1CF0}">
      <dgm:prSet/>
      <dgm:spPr/>
      <dgm:t>
        <a:bodyPr/>
        <a:lstStyle/>
        <a:p>
          <a:endParaRPr lang="en-US"/>
        </a:p>
      </dgm:t>
    </dgm:pt>
    <dgm:pt modelId="{8B03502C-65D4-4E8B-9C96-CEC14D2E0E74}" type="sibTrans" cxnId="{384A1484-BAEC-4F5F-99A1-04A6ABCC1CF0}">
      <dgm:prSet/>
      <dgm:spPr/>
      <dgm:t>
        <a:bodyPr/>
        <a:lstStyle/>
        <a:p>
          <a:endParaRPr lang="en-US"/>
        </a:p>
      </dgm:t>
    </dgm:pt>
    <dgm:pt modelId="{EA5F4C55-4A68-439F-A165-172E4356ED8F}">
      <dgm:prSet phldrT="[Text]"/>
      <dgm:spPr/>
      <dgm:t>
        <a:bodyPr/>
        <a:lstStyle/>
        <a:p>
          <a:r>
            <a:rPr lang="fa-IR" dirty="0"/>
            <a:t>فنون آمار</a:t>
          </a:r>
          <a:endParaRPr lang="en-US" dirty="0"/>
        </a:p>
      </dgm:t>
    </dgm:pt>
    <dgm:pt modelId="{A697D918-FC8B-40A9-A98C-9AAEF512D7FA}" type="parTrans" cxnId="{57CFC653-3B2E-48AB-8CF3-B389F14C95D5}">
      <dgm:prSet/>
      <dgm:spPr/>
      <dgm:t>
        <a:bodyPr/>
        <a:lstStyle/>
        <a:p>
          <a:endParaRPr lang="en-US"/>
        </a:p>
      </dgm:t>
    </dgm:pt>
    <dgm:pt modelId="{A85A79AD-81BA-48BF-80D2-44354D89C130}" type="sibTrans" cxnId="{57CFC653-3B2E-48AB-8CF3-B389F14C95D5}">
      <dgm:prSet/>
      <dgm:spPr/>
      <dgm:t>
        <a:bodyPr/>
        <a:lstStyle/>
        <a:p>
          <a:endParaRPr lang="en-US"/>
        </a:p>
      </dgm:t>
    </dgm:pt>
    <dgm:pt modelId="{785F4328-4488-426B-9A08-26A78D8C4D4E}" type="pres">
      <dgm:prSet presAssocID="{3EDA45BB-D317-4265-A235-83EABFF5EA4F}" presName="linear" presStyleCnt="0">
        <dgm:presLayoutVars>
          <dgm:animLvl val="lvl"/>
          <dgm:resizeHandles val="exact"/>
        </dgm:presLayoutVars>
      </dgm:prSet>
      <dgm:spPr/>
    </dgm:pt>
    <dgm:pt modelId="{AC43A44C-581A-4392-AA3E-C06C65590415}" type="pres">
      <dgm:prSet presAssocID="{04413FF1-6A9E-4394-89CE-12D0468CA09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F5C308-FCB4-42C8-A128-3946DA6C42DF}" type="pres">
      <dgm:prSet presAssocID="{8B03502C-65D4-4E8B-9C96-CEC14D2E0E74}" presName="spacer" presStyleCnt="0"/>
      <dgm:spPr/>
    </dgm:pt>
    <dgm:pt modelId="{A9336527-27F3-4C2B-B63B-32D40EBB8C7D}" type="pres">
      <dgm:prSet presAssocID="{EA5F4C55-4A68-439F-A165-172E4356ED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7AD9B7C-9A98-4936-8BDA-4D358FEEFDFB}" type="presOf" srcId="{EA5F4C55-4A68-439F-A165-172E4356ED8F}" destId="{A9336527-27F3-4C2B-B63B-32D40EBB8C7D}" srcOrd="0" destOrd="0" presId="urn:microsoft.com/office/officeart/2005/8/layout/vList2"/>
    <dgm:cxn modelId="{40B315B6-0BA5-4296-A32F-D6BAA6A0FDC0}" type="presOf" srcId="{04413FF1-6A9E-4394-89CE-12D0468CA093}" destId="{AC43A44C-581A-4392-AA3E-C06C65590415}" srcOrd="0" destOrd="0" presId="urn:microsoft.com/office/officeart/2005/8/layout/vList2"/>
    <dgm:cxn modelId="{94A62E43-BA9D-4564-9D18-4CDD7DD9ADD1}" type="presOf" srcId="{3EDA45BB-D317-4265-A235-83EABFF5EA4F}" destId="{785F4328-4488-426B-9A08-26A78D8C4D4E}" srcOrd="0" destOrd="0" presId="urn:microsoft.com/office/officeart/2005/8/layout/vList2"/>
    <dgm:cxn modelId="{384A1484-BAEC-4F5F-99A1-04A6ABCC1CF0}" srcId="{3EDA45BB-D317-4265-A235-83EABFF5EA4F}" destId="{04413FF1-6A9E-4394-89CE-12D0468CA093}" srcOrd="0" destOrd="0" parTransId="{32B6E78F-9926-4BA5-BE43-E7D8F03BAB19}" sibTransId="{8B03502C-65D4-4E8B-9C96-CEC14D2E0E74}"/>
    <dgm:cxn modelId="{57CFC653-3B2E-48AB-8CF3-B389F14C95D5}" srcId="{3EDA45BB-D317-4265-A235-83EABFF5EA4F}" destId="{EA5F4C55-4A68-439F-A165-172E4356ED8F}" srcOrd="1" destOrd="0" parTransId="{A697D918-FC8B-40A9-A98C-9AAEF512D7FA}" sibTransId="{A85A79AD-81BA-48BF-80D2-44354D89C130}"/>
    <dgm:cxn modelId="{61666374-BE11-4867-AF0C-165C99AD5DFB}" type="presParOf" srcId="{785F4328-4488-426B-9A08-26A78D8C4D4E}" destId="{AC43A44C-581A-4392-AA3E-C06C65590415}" srcOrd="0" destOrd="0" presId="urn:microsoft.com/office/officeart/2005/8/layout/vList2"/>
    <dgm:cxn modelId="{3D565CD5-B251-4DBC-8506-BC83121CC9C1}" type="presParOf" srcId="{785F4328-4488-426B-9A08-26A78D8C4D4E}" destId="{45F5C308-FCB4-42C8-A128-3946DA6C42DF}" srcOrd="1" destOrd="0" presId="urn:microsoft.com/office/officeart/2005/8/layout/vList2"/>
    <dgm:cxn modelId="{286139A9-A7B5-4230-B709-745186A525AB}" type="presParOf" srcId="{785F4328-4488-426B-9A08-26A78D8C4D4E}" destId="{A9336527-27F3-4C2B-B63B-32D40EBB8C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3A44C-581A-4392-AA3E-C06C65590415}">
      <dsp:nvSpPr>
        <dsp:cNvPr id="0" name=""/>
        <dsp:cNvSpPr/>
      </dsp:nvSpPr>
      <dsp:spPr>
        <a:xfrm>
          <a:off x="0" y="3867"/>
          <a:ext cx="7731125" cy="147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5300" kern="1200" dirty="0"/>
            <a:t>تکنیک های مدل سازی ریاضی</a:t>
          </a:r>
          <a:endParaRPr lang="en-US" sz="5300" kern="1200" dirty="0"/>
        </a:p>
      </dsp:txBody>
      <dsp:txXfrm>
        <a:off x="71798" y="75665"/>
        <a:ext cx="7587529" cy="1327203"/>
      </dsp:txXfrm>
    </dsp:sp>
    <dsp:sp modelId="{A9336527-27F3-4C2B-B63B-32D40EBB8C7D}">
      <dsp:nvSpPr>
        <dsp:cNvPr id="0" name=""/>
        <dsp:cNvSpPr/>
      </dsp:nvSpPr>
      <dsp:spPr>
        <a:xfrm>
          <a:off x="0" y="1627307"/>
          <a:ext cx="7731125" cy="1470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5300" kern="1200" dirty="0"/>
            <a:t>فنون آمار</a:t>
          </a:r>
          <a:endParaRPr lang="en-US" sz="5300" kern="1200" dirty="0"/>
        </a:p>
      </dsp:txBody>
      <dsp:txXfrm>
        <a:off x="71798" y="1699105"/>
        <a:ext cx="7587529" cy="132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74CCE-742F-4885-AA61-2A2BF63FBDAF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192EE-AE30-4B54-A677-4C61FABDA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94" y="0"/>
            <a:ext cx="8235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5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46742"/>
            <a:ext cx="11858171" cy="3563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3947886"/>
            <a:ext cx="11858171" cy="29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8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97" y="0"/>
            <a:ext cx="10784606" cy="6541760"/>
          </a:xfrm>
        </p:spPr>
      </p:pic>
    </p:spTree>
    <p:extLst>
      <p:ext uri="{BB962C8B-B14F-4D97-AF65-F5344CB8AC3E}">
        <p14:creationId xmlns:p14="http://schemas.microsoft.com/office/powerpoint/2010/main" val="12419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پایان بخش اول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>
              <a:buNone/>
            </a:pPr>
            <a:r>
              <a:rPr lang="fa-IR" sz="2800" dirty="0"/>
              <a:t>تشکر فراوان از تمام عزیزان و علاقه مندان که به این جلسه تشریف آوردند .</a:t>
            </a:r>
          </a:p>
          <a:p>
            <a:pPr marL="0" indent="0" algn="r">
              <a:buNone/>
            </a:pPr>
            <a:endParaRPr lang="fa-IR" sz="2800" dirty="0"/>
          </a:p>
          <a:p>
            <a:pPr marL="0" indent="0" algn="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2800" dirty="0"/>
              <a:t>ترا </a:t>
            </a:r>
            <a:r>
              <a:rPr lang="fa-IR" sz="2800" b="1" dirty="0"/>
              <a:t> دين و دانش </a:t>
            </a:r>
            <a:r>
              <a:rPr lang="fa-IR" sz="2800" dirty="0"/>
              <a:t> رهاند درست               در رستگاري ببايست جست</a:t>
            </a:r>
            <a:endParaRPr lang="fa-IR" sz="2800" dirty="0"/>
          </a:p>
          <a:p>
            <a:pPr marL="0" indent="0" algn="r">
              <a:buNone/>
            </a:pPr>
            <a:endParaRPr lang="fa-IR" sz="2800" dirty="0"/>
          </a:p>
          <a:p>
            <a:pPr marL="0" indent="0" algn="ctr">
              <a:buNone/>
            </a:pPr>
            <a:r>
              <a:rPr lang="fa-IR" sz="2800" dirty="0"/>
              <a:t>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845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583" y="108374"/>
            <a:ext cx="4494998" cy="1134640"/>
          </a:xfrm>
        </p:spPr>
        <p:txBody>
          <a:bodyPr/>
          <a:lstStyle/>
          <a:p>
            <a:r>
              <a:rPr lang="fa-IR" dirty="0"/>
              <a:t>سر فصل ها (سیاست داخلی-خارجی) 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9" y="1243014"/>
            <a:ext cx="5272086" cy="5429250"/>
          </a:xfrm>
        </p:spPr>
        <p:txBody>
          <a:bodyPr>
            <a:noAutofit/>
          </a:bodyPr>
          <a:lstStyle/>
          <a:p>
            <a:pPr rtl="1"/>
            <a:r>
              <a:rPr lang="fa-IR" sz="2100" dirty="0">
                <a:solidFill>
                  <a:schemeClr val="bg1"/>
                </a:solidFill>
              </a:rPr>
              <a:t>مقدمه تاریخی و بیان سه اصل موضوعه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رسالت ریاضی 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حل یک سوال تاریخی 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مدل سازی منطقه (روابط)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...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مسائل ترکیبیاتی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دو اصل دیگر (انتخاب اجتماعی – قدرت سیاسی)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پیش بینی (آنالیز)در مسائل انتخاباتی و امور مالی 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...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نظریه مجموعه ها (طرح های استراتژیک)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برسی مسئله با نظریه بازی ها (نبرد بین کشور ها )</a:t>
            </a:r>
          </a:p>
          <a:p>
            <a:pPr rtl="1"/>
            <a:r>
              <a:rPr lang="fa-IR" sz="2100" dirty="0">
                <a:solidFill>
                  <a:schemeClr val="bg1"/>
                </a:solidFill>
              </a:rPr>
              <a:t>عملیات الگوریتم سنگ-پله  (افزودن – کاستن) ، تحقیق در عملیات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6102098" cy="68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0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572190"/>
            <a:ext cx="4486656" cy="1141497"/>
          </a:xfrm>
        </p:spPr>
        <p:txBody>
          <a:bodyPr/>
          <a:lstStyle/>
          <a:p>
            <a:r>
              <a:rPr lang="fa-IR" dirty="0"/>
              <a:t>شکل گیری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525" y="0"/>
            <a:ext cx="4816475" cy="38933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3258" y="2428396"/>
            <a:ext cx="3794760" cy="2194036"/>
          </a:xfrm>
        </p:spPr>
        <p:txBody>
          <a:bodyPr>
            <a:normAutofit/>
          </a:bodyPr>
          <a:lstStyle/>
          <a:p>
            <a:r>
              <a:rPr lang="fa-IR" sz="2800" dirty="0"/>
              <a:t>رشد جمعیت به زمان</a:t>
            </a:r>
          </a:p>
          <a:p>
            <a:endParaRPr lang="fa-IR" sz="2800" dirty="0"/>
          </a:p>
          <a:p>
            <a:r>
              <a:rPr lang="fa-IR" sz="2800" dirty="0"/>
              <a:t>وابستگی بسیار زیاد انسان به طبیعت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115" y="4114800"/>
            <a:ext cx="4233672" cy="27432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5750" y="4671986"/>
            <a:ext cx="1476186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85750" y="3157511"/>
            <a:ext cx="0" cy="152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flipH="1">
            <a:off x="288037" y="3893317"/>
            <a:ext cx="3086100" cy="11961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Down 23"/>
          <p:cNvSpPr/>
          <p:nvPr/>
        </p:nvSpPr>
        <p:spPr>
          <a:xfrm>
            <a:off x="3113405" y="4814833"/>
            <a:ext cx="2500313" cy="8001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/>
          <p:cNvSpPr/>
          <p:nvPr/>
        </p:nvSpPr>
        <p:spPr>
          <a:xfrm flipH="1" flipV="1">
            <a:off x="3012948" y="5807361"/>
            <a:ext cx="2500313" cy="8001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2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43" y="299225"/>
            <a:ext cx="11717715" cy="6172200"/>
          </a:xfrm>
        </p:spPr>
      </p:pic>
    </p:spTree>
    <p:extLst>
      <p:ext uri="{BB962C8B-B14F-4D97-AF65-F5344CB8AC3E}">
        <p14:creationId xmlns:p14="http://schemas.microsoft.com/office/powerpoint/2010/main" val="342280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" y="572190"/>
            <a:ext cx="4486656" cy="1141497"/>
          </a:xfrm>
        </p:spPr>
        <p:txBody>
          <a:bodyPr/>
          <a:lstStyle/>
          <a:p>
            <a:r>
              <a:rPr lang="fa-IR" dirty="0"/>
              <a:t>شکل گیری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160" y="1042986"/>
            <a:ext cx="4419600" cy="24860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95" y="4171950"/>
            <a:ext cx="4368365" cy="2472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037" y="2779040"/>
            <a:ext cx="2286000" cy="179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95" y="1854589"/>
            <a:ext cx="3620200" cy="27151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525" y="4799250"/>
            <a:ext cx="2957512" cy="203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43657"/>
            <a:ext cx="8991600" cy="1645920"/>
          </a:xfrm>
        </p:spPr>
        <p:txBody>
          <a:bodyPr/>
          <a:lstStyle/>
          <a:p>
            <a:r>
              <a:rPr lang="fa-IR" dirty="0"/>
              <a:t>اصل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543175"/>
            <a:ext cx="8991600" cy="3857625"/>
          </a:xfrm>
        </p:spPr>
        <p:txBody>
          <a:bodyPr>
            <a:normAutofit/>
          </a:bodyPr>
          <a:lstStyle/>
          <a:p>
            <a:pPr algn="r"/>
            <a:r>
              <a:rPr lang="fa-IR" sz="3600" dirty="0"/>
              <a:t>الف) منابع                                                           ب) حفظ قدرت</a:t>
            </a:r>
          </a:p>
          <a:p>
            <a:pPr algn="r"/>
            <a:r>
              <a:rPr lang="fa-IR" sz="3600" dirty="0"/>
              <a:t> سیستم )</a:t>
            </a:r>
            <a:r>
              <a:rPr lang="en-US" sz="3600" dirty="0"/>
              <a:t>anarchy</a:t>
            </a:r>
            <a:r>
              <a:rPr lang="fa-IR" sz="3600" dirty="0"/>
              <a:t> پ) حفظ ثبات اجتماع ( عدم آنارشی </a:t>
            </a:r>
          </a:p>
          <a:p>
            <a:pPr algn="r"/>
            <a:endParaRPr lang="fa-IR" sz="3600" dirty="0"/>
          </a:p>
          <a:p>
            <a:pPr algn="r"/>
            <a:endParaRPr lang="fa-IR" sz="3600" dirty="0"/>
          </a:p>
          <a:p>
            <a:pPr algn="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67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ریاضیات</a:t>
            </a:r>
            <a:br>
              <a:rPr lang="fa-IR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746544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30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a-IR" dirty="0"/>
              <a:t>حل یک سوال تاریخی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52543"/>
            <a:ext cx="8991600" cy="2334007"/>
          </a:xfrm>
        </p:spPr>
        <p:txBody>
          <a:bodyPr>
            <a:normAutofit/>
          </a:bodyPr>
          <a:lstStyle/>
          <a:p>
            <a:pPr algn="r"/>
            <a:r>
              <a:rPr lang="fa-IR" sz="2400" dirty="0"/>
              <a:t>تعریف ) دشمن : هر شناخته ای که به اصول ضربه (صدمه) وارد کند .</a:t>
            </a:r>
            <a:endParaRPr lang="fa-IR" sz="2400" dirty="0"/>
          </a:p>
          <a:p>
            <a:pPr algn="r"/>
            <a:r>
              <a:rPr lang="fa-IR" sz="2400" dirty="0"/>
              <a:t>تعریف ) دوست : </a:t>
            </a:r>
            <a:r>
              <a:rPr lang="fa-IR" sz="2400" dirty="0"/>
              <a:t>هر شناخته ای که هم جهت با اصول باشد .</a:t>
            </a:r>
          </a:p>
          <a:p>
            <a:pPr algn="r"/>
            <a:endParaRPr lang="fa-IR" sz="3600" dirty="0"/>
          </a:p>
          <a:p>
            <a:pPr algn="r"/>
            <a:r>
              <a:rPr lang="fa-IR" sz="3600" dirty="0"/>
              <a:t>سوال ) آیا دشمن دشمن ، دوست است؟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3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1015"/>
            <a:ext cx="8991600" cy="1645920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chemeClr val="bg1"/>
                </a:solidFill>
              </a:rPr>
              <a:t>مدل سازی منطقه (روابط) در بازه تاریخی 2006 تا امروز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83545"/>
            <a:ext cx="8991600" cy="4703005"/>
          </a:xfrm>
        </p:spPr>
        <p:txBody>
          <a:bodyPr>
            <a:normAutofit/>
          </a:bodyPr>
          <a:lstStyle/>
          <a:p>
            <a:pPr algn="r"/>
            <a:r>
              <a:rPr lang="fa-IR" sz="2800" dirty="0"/>
              <a:t>در این مدل شناخته های موجود را بصورت نقطه و عارضه ها و روابط بین شناخته ها  رابصورت پاره خط های نشان دار در نظر میگیریم ...               </a:t>
            </a:r>
            <a:r>
              <a:rPr lang="fa-IR" dirty="0"/>
              <a:t> (رسم دیاگرام)</a:t>
            </a:r>
            <a:endParaRPr lang="fa-IR" sz="2800" dirty="0"/>
          </a:p>
          <a:p>
            <a:pPr algn="r"/>
            <a:r>
              <a:rPr lang="fa-IR" sz="2800" dirty="0"/>
              <a:t>رسم چارت های نتیجه گیری تفکر سیستمی برای هر شناخته ...</a:t>
            </a:r>
          </a:p>
          <a:p>
            <a:pPr algn="r"/>
            <a:endParaRPr lang="fa-IR" sz="2800" dirty="0"/>
          </a:p>
          <a:p>
            <a:pPr algn="r"/>
            <a:r>
              <a:rPr lang="fa-IR" sz="2800" dirty="0"/>
              <a:t>....    </a:t>
            </a:r>
          </a:p>
          <a:p>
            <a:pPr algn="r"/>
            <a:r>
              <a:rPr lang="fa-IR" sz="2800" dirty="0"/>
              <a:t>داده یابی  </a:t>
            </a:r>
          </a:p>
          <a:p>
            <a:pPr algn="r"/>
            <a:r>
              <a:rPr lang="fa-IR" sz="2800" dirty="0"/>
              <a:t>رسم نمودار ها و آنالیز آن ها                                                                          </a:t>
            </a:r>
          </a:p>
          <a:p>
            <a:pPr algn="r"/>
            <a:r>
              <a:rPr lang="fa-IR" sz="2800" dirty="0"/>
              <a:t>استفاده از نظریه های موجود</a:t>
            </a:r>
          </a:p>
        </p:txBody>
      </p:sp>
    </p:spTree>
    <p:extLst>
      <p:ext uri="{BB962C8B-B14F-4D97-AF65-F5344CB8AC3E}">
        <p14:creationId xmlns:p14="http://schemas.microsoft.com/office/powerpoint/2010/main" val="8642450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160</TotalTime>
  <Words>258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Majalla UI</vt:lpstr>
      <vt:lpstr>Parcel</vt:lpstr>
      <vt:lpstr>PowerPoint Presentation</vt:lpstr>
      <vt:lpstr>سر فصل ها (سیاست داخلی-خارجی) :</vt:lpstr>
      <vt:lpstr>شکل گیری</vt:lpstr>
      <vt:lpstr>PowerPoint Presentation</vt:lpstr>
      <vt:lpstr>شکل گیری</vt:lpstr>
      <vt:lpstr>اصل</vt:lpstr>
      <vt:lpstr>ریاضیات </vt:lpstr>
      <vt:lpstr>حل یک سوال تاریخی </vt:lpstr>
      <vt:lpstr>مدل سازی منطقه (روابط) در بازه تاریخی 2006 تا امروز</vt:lpstr>
      <vt:lpstr>PowerPoint Presentation</vt:lpstr>
      <vt:lpstr>PowerPoint Presentation</vt:lpstr>
      <vt:lpstr>پایان بخش اول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 rab</dc:creator>
  <cp:lastModifiedBy>ya rab</cp:lastModifiedBy>
  <cp:revision>19</cp:revision>
  <dcterms:created xsi:type="dcterms:W3CDTF">2016-12-20T15:28:05Z</dcterms:created>
  <dcterms:modified xsi:type="dcterms:W3CDTF">2016-12-20T18:08:15Z</dcterms:modified>
</cp:coreProperties>
</file>