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64" r:id="rId3"/>
    <p:sldId id="266" r:id="rId4"/>
    <p:sldId id="267" r:id="rId5"/>
    <p:sldId id="268" r:id="rId6"/>
    <p:sldId id="285" r:id="rId7"/>
    <p:sldId id="269" r:id="rId8"/>
    <p:sldId id="286" r:id="rId9"/>
    <p:sldId id="287" r:id="rId10"/>
    <p:sldId id="288" r:id="rId11"/>
    <p:sldId id="289" r:id="rId12"/>
    <p:sldId id="270" r:id="rId13"/>
    <p:sldId id="271" r:id="rId14"/>
    <p:sldId id="311" r:id="rId15"/>
    <p:sldId id="290" r:id="rId16"/>
    <p:sldId id="272" r:id="rId17"/>
    <p:sldId id="273" r:id="rId18"/>
    <p:sldId id="274" r:id="rId19"/>
    <p:sldId id="275" r:id="rId20"/>
    <p:sldId id="312" r:id="rId21"/>
    <p:sldId id="276" r:id="rId22"/>
    <p:sldId id="277" r:id="rId23"/>
    <p:sldId id="278" r:id="rId24"/>
    <p:sldId id="279" r:id="rId25"/>
    <p:sldId id="291" r:id="rId26"/>
    <p:sldId id="280" r:id="rId27"/>
    <p:sldId id="281" r:id="rId28"/>
    <p:sldId id="282" r:id="rId29"/>
    <p:sldId id="283" r:id="rId30"/>
    <p:sldId id="284" r:id="rId31"/>
    <p:sldId id="257" r:id="rId32"/>
    <p:sldId id="258" r:id="rId33"/>
    <p:sldId id="259" r:id="rId34"/>
    <p:sldId id="260" r:id="rId35"/>
    <p:sldId id="261" r:id="rId36"/>
    <p:sldId id="309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454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BE5C-9726-0640-9DB5-58C9C4E8012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0A98-6036-EE4A-A86D-9DCF0D41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UGC = User Generated Content</a:t>
            </a:r>
          </a:p>
          <a:p>
            <a:r>
              <a:rPr lang="en-US" dirty="0"/>
              <a:t>GGG = Giant Global Graph (what</a:t>
            </a:r>
            <a:r>
              <a:rPr lang="en-US" baseline="0" dirty="0"/>
              <a:t> the web will become)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strictly</a:t>
            </a:r>
            <a:r>
              <a:rPr lang="en-US" baseline="0" dirty="0"/>
              <a:t> about connected data – joins kill performance there.</a:t>
            </a:r>
          </a:p>
          <a:p>
            <a:endParaRPr lang="en-US" baseline="0" dirty="0"/>
          </a:p>
          <a:p>
            <a:r>
              <a:rPr lang="en-US" baseline="0" dirty="0"/>
              <a:t>No bashing of RDBMS performance for tabular transaction processing</a:t>
            </a:r>
          </a:p>
          <a:p>
            <a:endParaRPr lang="en-US" baseline="0" dirty="0"/>
          </a:p>
          <a:p>
            <a:r>
              <a:rPr lang="en-US" baseline="0" dirty="0"/>
              <a:t>Green line denotes “zone of </a:t>
            </a:r>
            <a:r>
              <a:rPr lang="en-US" baseline="0"/>
              <a:t>SQL adequacy”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in which edges have no orientation. The edge (a, b) is identical to the edge (b, a).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ordered pair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loops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for multiple edges between nodes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an edge to join more than two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baseline="0" dirty="0"/>
              <a:t> has a number assigned to each edge</a:t>
            </a:r>
          </a:p>
          <a:p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labeled graph</a:t>
            </a:r>
            <a:r>
              <a:rPr lang="en-US" baseline="0" dirty="0"/>
              <a:t> has a label assigned to each node or edge</a:t>
            </a:r>
          </a:p>
          <a:p>
            <a:r>
              <a:rPr lang="en-US" baseline="0" dirty="0"/>
              <a:t>A </a:t>
            </a:r>
            <a:r>
              <a:rPr lang="en-US" b="1" baseline="0" dirty="0"/>
              <a:t>property graph</a:t>
            </a:r>
            <a:r>
              <a:rPr lang="en-US" baseline="0" dirty="0"/>
              <a:t> has keys and values for each node or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A3E-3743-7948-956E-F21A6DCC019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/>
              <a:t>: Graph </a:t>
            </a:r>
            <a:r>
              <a:rPr lang="en-US" dirty="0"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471" y="1755152"/>
            <a:ext cx="1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2000’s: SOA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86726" y="2736272"/>
            <a:ext cx="1858818" cy="2996046"/>
            <a:chOff x="3486726" y="2736272"/>
            <a:chExt cx="1858818" cy="2996046"/>
          </a:xfrm>
        </p:grpSpPr>
        <p:sp>
          <p:nvSpPr>
            <p:cNvPr id="13" name="Magnetic Disk 12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15" name="Straight Arrow Connector 14"/>
            <p:cNvCxnSpPr>
              <a:stCxn id="14" idx="2"/>
              <a:endCxn id="13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"/>
          <p:cNvGrpSpPr/>
          <p:nvPr/>
        </p:nvGrpSpPr>
        <p:grpSpPr>
          <a:xfrm>
            <a:off x="5555669" y="2736272"/>
            <a:ext cx="1858818" cy="2996046"/>
            <a:chOff x="3486726" y="2736272"/>
            <a:chExt cx="1858818" cy="2996046"/>
          </a:xfrm>
        </p:grpSpPr>
        <p:sp>
          <p:nvSpPr>
            <p:cNvPr id="17" name="Magnetic Disk 16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19" name="Straight Arrow Connector 18"/>
            <p:cNvCxnSpPr>
              <a:stCxn id="18" idx="2"/>
              <a:endCxn id="17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447798" y="2736272"/>
            <a:ext cx="1858818" cy="2996046"/>
            <a:chOff x="3486726" y="2736272"/>
            <a:chExt cx="1858818" cy="2996046"/>
          </a:xfrm>
        </p:grpSpPr>
        <p:sp>
          <p:nvSpPr>
            <p:cNvPr id="21" name="Magnetic Disk 20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1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/>
          <p:cNvSpPr/>
          <p:nvPr/>
        </p:nvSpPr>
        <p:spPr>
          <a:xfrm>
            <a:off x="1447798" y="2124727"/>
            <a:ext cx="5848929" cy="64630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</a:t>
            </a:r>
            <a:r>
              <a:rPr lang="en-US" dirty="0"/>
              <a:t>, hypermedia, composite apps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583" y="11828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RDBMS performance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" y="1417638"/>
            <a:ext cx="7585364" cy="49273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0" y="1817254"/>
            <a:ext cx="3603337" cy="405151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00546" y="1817254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9128" y="1818411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1764" y="288290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34347" y="390121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33425" y="491952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9182" y="145369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7218" y="2514730"/>
            <a:ext cx="166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Web apps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2983" y="35318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Network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3425" y="4539810"/>
            <a:ext cx="240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30678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NOSQL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Only SQL</a:t>
            </a:r>
          </a:p>
        </p:txBody>
      </p:sp>
    </p:spTree>
    <p:extLst>
      <p:ext uri="{BB962C8B-B14F-4D97-AF65-F5344CB8AC3E}">
        <p14:creationId xmlns:p14="http://schemas.microsoft.com/office/powerpoint/2010/main" val="33193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Less than 10% of the NOSQL Vendors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7" y="1907626"/>
            <a:ext cx="5079365" cy="3911111"/>
          </a:xfrm>
        </p:spPr>
      </p:pic>
    </p:spTree>
    <p:extLst>
      <p:ext uri="{BB962C8B-B14F-4D97-AF65-F5344CB8AC3E}">
        <p14:creationId xmlns:p14="http://schemas.microsoft.com/office/powerpoint/2010/main" val="8026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from a research article written by Amazon (Dynamo)</a:t>
            </a:r>
          </a:p>
          <a:p>
            <a:pPr lvl="1"/>
            <a:r>
              <a:rPr lang="en-US" dirty="0"/>
              <a:t>Global Distributed Hash Table</a:t>
            </a:r>
          </a:p>
          <a:p>
            <a:pPr lvl="2"/>
            <a:r>
              <a:rPr lang="en-US" dirty="0"/>
              <a:t>Global collection of key value pairs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6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NOSQL 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64" y="3600450"/>
            <a:ext cx="1549400" cy="207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3687618"/>
            <a:ext cx="2006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4" y="254000"/>
            <a:ext cx="18288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18" y="127000"/>
            <a:ext cx="1981200" cy="226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6700"/>
            <a:ext cx="9144000" cy="6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Based on </a:t>
            </a:r>
            <a:r>
              <a:rPr lang="en-US" b="1" dirty="0"/>
              <a:t>Dynamo</a:t>
            </a:r>
            <a:r>
              <a:rPr lang="en-US" dirty="0"/>
              <a:t>: Amazon Highly Available Key-Value Store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Global key-value mapping</a:t>
            </a:r>
          </a:p>
          <a:p>
            <a:pPr lvl="1"/>
            <a:r>
              <a:rPr lang="en-US" dirty="0"/>
              <a:t>Big scalable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Highly fault tolerant (typically)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Voldemort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complex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Based on </a:t>
            </a:r>
            <a:r>
              <a:rPr lang="en-US" b="1" dirty="0" err="1"/>
              <a:t>BigTable</a:t>
            </a:r>
            <a:r>
              <a:rPr lang="en-US" dirty="0"/>
              <a:t>: Google’s Distributed Storage System for Structured Data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big table, with column families</a:t>
            </a:r>
          </a:p>
          <a:p>
            <a:pPr lvl="2"/>
            <a:r>
              <a:rPr lang="en-US" dirty="0"/>
              <a:t>Every row can have its own schema</a:t>
            </a:r>
          </a:p>
          <a:p>
            <a:pPr lvl="2"/>
            <a:r>
              <a:rPr lang="en-US" dirty="0"/>
              <a:t>Helps capture more “messy” data </a:t>
            </a:r>
          </a:p>
          <a:p>
            <a:pPr lvl="1"/>
            <a:r>
              <a:rPr lang="en-US" dirty="0"/>
              <a:t>Map Reduce for querying/processing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HyperTable</a:t>
            </a:r>
            <a:r>
              <a:rPr lang="en-US" dirty="0"/>
              <a:t>, Cassandra</a:t>
            </a:r>
          </a:p>
        </p:txBody>
      </p:sp>
    </p:spTree>
    <p:extLst>
      <p:ext uri="{BB962C8B-B14F-4D97-AF65-F5344CB8AC3E}">
        <p14:creationId xmlns:p14="http://schemas.microsoft.com/office/powerpoint/2010/main" val="53513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Supports Simi-Structured Data</a:t>
            </a:r>
          </a:p>
          <a:p>
            <a:pPr lvl="1"/>
            <a:r>
              <a:rPr lang="en-US" dirty="0"/>
              <a:t>Naturally Indexed (columns)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00" y="2313542"/>
            <a:ext cx="7962673" cy="6959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</a:t>
            </a:r>
            <a:r>
              <a:rPr lang="en-US" dirty="0" err="1"/>
              <a:t>NoSQL</a:t>
            </a:r>
            <a:r>
              <a:rPr lang="en-US" dirty="0"/>
              <a:t> Databases?</a:t>
            </a:r>
          </a:p>
        </p:txBody>
      </p:sp>
    </p:spTree>
    <p:extLst>
      <p:ext uri="{BB962C8B-B14F-4D97-AF65-F5344CB8AC3E}">
        <p14:creationId xmlns:p14="http://schemas.microsoft.com/office/powerpoint/2010/main" val="140832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Lotus Notes</a:t>
            </a:r>
          </a:p>
          <a:p>
            <a:pPr lvl="1"/>
            <a:r>
              <a:rPr lang="en-US" dirty="0"/>
              <a:t>Collection of Key value pair collections (called Documents)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8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collection of documents</a:t>
            </a:r>
          </a:p>
          <a:p>
            <a:pPr lvl="1"/>
            <a:r>
              <a:rPr lang="en-US" dirty="0"/>
              <a:t>A document is a key value collection</a:t>
            </a:r>
          </a:p>
          <a:p>
            <a:pPr lvl="1"/>
            <a:r>
              <a:rPr lang="en-US" dirty="0"/>
              <a:t>Index-centric, lots of map-reduce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3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00"/>
            <a:ext cx="9144000" cy="59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powerful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r>
              <a:rPr lang="en-US" dirty="0"/>
              <a:t>Query model limited to keys and indexes</a:t>
            </a:r>
          </a:p>
          <a:p>
            <a:pPr lvl="1"/>
            <a:r>
              <a:rPr lang="en-US" dirty="0"/>
              <a:t>Map reduce for larger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Nodes and Relationships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/>
              <a:t>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InfiniteGraph</a:t>
            </a:r>
            <a:r>
              <a:rPr lang="en-US" dirty="0"/>
              <a:t>, </a:t>
            </a:r>
            <a:r>
              <a:rPr lang="en-US" dirty="0" err="1"/>
              <a:t>AllegroGraph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1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Powerful data model, as general as RDBMS</a:t>
            </a:r>
          </a:p>
          <a:p>
            <a:pPr lvl="1"/>
            <a:r>
              <a:rPr lang="en-US" dirty="0"/>
              <a:t>Connected data locally indexed</a:t>
            </a:r>
          </a:p>
          <a:p>
            <a:pPr lvl="1"/>
            <a:r>
              <a:rPr lang="en-US" dirty="0"/>
              <a:t>Easy to query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 err="1"/>
              <a:t>Sharding</a:t>
            </a:r>
            <a:r>
              <a:rPr lang="en-US" dirty="0"/>
              <a:t> ( lots of people working on this)</a:t>
            </a:r>
          </a:p>
          <a:p>
            <a:pPr lvl="2"/>
            <a:r>
              <a:rPr lang="en-US" dirty="0"/>
              <a:t>Scales UP reasonably well</a:t>
            </a:r>
          </a:p>
          <a:p>
            <a:pPr lvl="1"/>
            <a:r>
              <a:rPr lang="en-US" dirty="0"/>
              <a:t>Requires rewiring your brain</a:t>
            </a:r>
          </a:p>
        </p:txBody>
      </p:sp>
    </p:spTree>
    <p:extLst>
      <p:ext uri="{BB962C8B-B14F-4D97-AF65-F5344CB8AC3E}">
        <p14:creationId xmlns:p14="http://schemas.microsoft.com/office/powerpoint/2010/main" val="93319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 good for?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Recommendations</a:t>
            </a:r>
          </a:p>
          <a:p>
            <a:r>
              <a:rPr lang="en-US" dirty="0"/>
              <a:t>Business intelligence</a:t>
            </a:r>
          </a:p>
          <a:p>
            <a:r>
              <a:rPr lang="en-US" dirty="0"/>
              <a:t>Social computing</a:t>
            </a:r>
          </a:p>
          <a:p>
            <a:r>
              <a:rPr lang="en-US" dirty="0"/>
              <a:t>Geospatial</a:t>
            </a:r>
          </a:p>
          <a:p>
            <a:r>
              <a:rPr lang="en-US" dirty="0"/>
              <a:t>Systems management</a:t>
            </a:r>
          </a:p>
          <a:p>
            <a:r>
              <a:rPr lang="en-US" dirty="0"/>
              <a:t>Web of things</a:t>
            </a:r>
          </a:p>
          <a:p>
            <a:r>
              <a:rPr lang="en-US" dirty="0"/>
              <a:t>Genealogy</a:t>
            </a:r>
          </a:p>
          <a:p>
            <a:r>
              <a:rPr lang="en-US" dirty="0"/>
              <a:t>Time series data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Web analytics</a:t>
            </a:r>
          </a:p>
          <a:p>
            <a:r>
              <a:rPr lang="en-US" dirty="0"/>
              <a:t>Scientific computing (especially bioinformatics)</a:t>
            </a:r>
          </a:p>
          <a:p>
            <a:r>
              <a:rPr lang="en-US" dirty="0"/>
              <a:t>Indexing your </a:t>
            </a:r>
            <a:r>
              <a:rPr lang="en-US" i="1" dirty="0"/>
              <a:t>slow</a:t>
            </a:r>
            <a:r>
              <a:rPr lang="en-US" dirty="0"/>
              <a:t> RDBMS</a:t>
            </a:r>
          </a:p>
          <a:p>
            <a:r>
              <a:rPr lang="en-US" dirty="0"/>
              <a:t>And much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What is a Graph?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representation of a set of objects where some pairs are connected by links.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5619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11497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(Vertex, Node)</a:t>
            </a:r>
          </a:p>
          <a:p>
            <a:endParaRPr lang="en-US" dirty="0"/>
          </a:p>
          <a:p>
            <a:r>
              <a:rPr lang="en-US" dirty="0"/>
              <a:t>Link (Edge, Arc,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99783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  <a:p>
            <a:r>
              <a:rPr lang="en-US" dirty="0"/>
              <a:t>Directed Graph</a:t>
            </a:r>
          </a:p>
          <a:p>
            <a:endParaRPr lang="en-US" dirty="0"/>
          </a:p>
          <a:p>
            <a:r>
              <a:rPr lang="en-US" dirty="0"/>
              <a:t>Pseudo Graph</a:t>
            </a:r>
          </a:p>
          <a:p>
            <a:r>
              <a:rPr lang="en-US" dirty="0"/>
              <a:t>Multi Graph</a:t>
            </a:r>
          </a:p>
          <a:p>
            <a:endParaRPr lang="en-US" dirty="0"/>
          </a:p>
          <a:p>
            <a:r>
              <a:rPr lang="en-US" dirty="0"/>
              <a:t>Hyper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18097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17621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024868"/>
            <a:ext cx="70485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99114"/>
            <a:ext cx="18764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0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  <a:p>
            <a:endParaRPr lang="en-US" dirty="0"/>
          </a:p>
          <a:p>
            <a:r>
              <a:rPr lang="en-US" dirty="0"/>
              <a:t>Labeled Graph</a:t>
            </a:r>
          </a:p>
          <a:p>
            <a:endParaRPr lang="en-US" dirty="0"/>
          </a:p>
          <a:p>
            <a:r>
              <a:rPr lang="en-US" dirty="0"/>
              <a:t>Property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43200"/>
            <a:ext cx="1838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86200"/>
            <a:ext cx="25336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600200"/>
            <a:ext cx="1905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Trends in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with an explicit graph structure</a:t>
            </a:r>
          </a:p>
          <a:p>
            <a:r>
              <a:rPr lang="en-US" dirty="0"/>
              <a:t>Each node knows its adjacent nodes </a:t>
            </a:r>
          </a:p>
          <a:p>
            <a:r>
              <a:rPr lang="en-US" dirty="0"/>
              <a:t>As the number of nodes increases, the cost of a local step (or hop) remains the same</a:t>
            </a:r>
          </a:p>
          <a:p>
            <a:r>
              <a:rPr lang="en-US" dirty="0"/>
              <a:t>Plus an Index for lookups</a:t>
            </a:r>
          </a:p>
        </p:txBody>
      </p:sp>
    </p:spTree>
    <p:extLst>
      <p:ext uri="{BB962C8B-B14F-4D97-AF65-F5344CB8AC3E}">
        <p14:creationId xmlns:p14="http://schemas.microsoft.com/office/powerpoint/2010/main" val="347092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774" r="37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375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92300"/>
            <a:ext cx="8737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092"/>
          <a:stretch/>
        </p:blipFill>
        <p:spPr>
          <a:xfrm>
            <a:off x="1003964" y="838361"/>
            <a:ext cx="7134346" cy="44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2" y="865306"/>
            <a:ext cx="8119397" cy="48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entity table is represented by a label on nodes</a:t>
            </a:r>
          </a:p>
          <a:p>
            <a:r>
              <a:rPr lang="en-US" dirty="0"/>
              <a:t>Each row in a entity table is a node</a:t>
            </a:r>
          </a:p>
          <a:p>
            <a:r>
              <a:rPr lang="en-US" dirty="0"/>
              <a:t>Columns on those tables become node properties.</a:t>
            </a:r>
          </a:p>
          <a:p>
            <a:r>
              <a:rPr lang="en-US" dirty="0"/>
              <a:t>Join tables are transformed into relationships, columns on those tables become relationship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 Neo4j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85900"/>
            <a:ext cx="41275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851400"/>
            <a:ext cx="198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nodes are a key part of Neo4j.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10234"/>
            <a:ext cx="8077200" cy="34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1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Neo4j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49400"/>
            <a:ext cx="41148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5000"/>
            <a:ext cx="829945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0" y="5041900"/>
            <a:ext cx="2374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57800" y="228600"/>
            <a:ext cx="388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is getting bigger:</a:t>
            </a:r>
          </a:p>
          <a:p>
            <a:pPr marL="0" indent="0">
              <a:buNone/>
            </a:pPr>
            <a:r>
              <a:rPr lang="en-US" dirty="0"/>
              <a:t>“Every 2 days we create as much information as we did up to 2003”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– Eric Schmidt, Google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381000"/>
            <a:ext cx="5048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7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and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562600" cy="4660900"/>
          </a:xfrm>
          <a:prstGeom prst="rect">
            <a:avLst/>
          </a:prstGeom>
        </p:spPr>
      </p:pic>
      <p:pic>
        <p:nvPicPr>
          <p:cNvPr id="5" name="Picture 4" descr="Angry_bird_invite_to_Twitter_by_up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" y="4572000"/>
            <a:ext cx="2207172" cy="1828800"/>
          </a:xfrm>
          <a:prstGeom prst="rect">
            <a:avLst/>
          </a:prstGeom>
        </p:spPr>
      </p:pic>
      <p:pic>
        <p:nvPicPr>
          <p:cNvPr id="6" name="Picture 5" descr="new_twitter_bird_vector_by_eagl0r-d2yth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14" y="4751333"/>
            <a:ext cx="2932386" cy="16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Both nodes and relationships can have properties.</a:t>
            </a:r>
          </a:p>
          <a:p>
            <a:pPr algn="just"/>
            <a:r>
              <a:rPr lang="en-US" dirty="0"/>
              <a:t>Properties are key-value pairs where the key is a string.</a:t>
            </a:r>
          </a:p>
          <a:p>
            <a:pPr algn="just"/>
            <a:r>
              <a:rPr lang="en-US" dirty="0"/>
              <a:t>Property values can be either a primitive or an</a:t>
            </a:r>
          </a:p>
          <a:p>
            <a:pPr algn="just">
              <a:buNone/>
            </a:pPr>
            <a:r>
              <a:rPr lang="en-US" dirty="0"/>
              <a:t>	array of one primitive type.</a:t>
            </a:r>
          </a:p>
          <a:p>
            <a:pPr algn="just">
              <a:buNone/>
            </a:pPr>
            <a:r>
              <a:rPr lang="en-US" dirty="0"/>
              <a:t> 	For example String, </a:t>
            </a:r>
            <a:r>
              <a:rPr lang="en-US" dirty="0" err="1"/>
              <a:t>int</a:t>
            </a:r>
            <a:r>
              <a:rPr lang="en-US" dirty="0"/>
              <a:t> and </a:t>
            </a:r>
            <a:r>
              <a:rPr lang="en-US" dirty="0" err="1"/>
              <a:t>int</a:t>
            </a:r>
            <a:r>
              <a:rPr lang="en-US" dirty="0"/>
              <a:t>[] values are valid for properties.</a:t>
            </a:r>
          </a:p>
        </p:txBody>
      </p:sp>
    </p:spTree>
    <p:extLst>
      <p:ext uri="{BB962C8B-B14F-4D97-AF65-F5344CB8AC3E}">
        <p14:creationId xmlns:p14="http://schemas.microsoft.com/office/powerpoint/2010/main" val="1403210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477000" cy="53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3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5022960"/>
          </a:xfrm>
        </p:spPr>
        <p:txBody>
          <a:bodyPr/>
          <a:lstStyle/>
          <a:p>
            <a:r>
              <a:rPr lang="en-US" dirty="0"/>
              <a:t>A path is one or more nodes with connecting relationships, typically retrieved as a query or traversal result.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181460"/>
            <a:ext cx="4038600" cy="2944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81460"/>
            <a:ext cx="1358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235560"/>
            <a:ext cx="245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247088" cy="63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438400"/>
            <a:ext cx="2590801" cy="41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24200"/>
            <a:ext cx="8229601" cy="37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8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small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48600" cy="1954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3372548"/>
            <a:ext cx="3670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6858000" cy="1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3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0" y="2895600"/>
            <a:ext cx="827133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Graph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80400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connected: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</a:t>
            </a:r>
          </a:p>
          <a:p>
            <a:r>
              <a:rPr lang="en-US" dirty="0" err="1"/>
              <a:t>HyperText</a:t>
            </a:r>
            <a:r>
              <a:rPr lang="en-US" dirty="0"/>
              <a:t> </a:t>
            </a:r>
          </a:p>
          <a:p>
            <a:r>
              <a:rPr lang="en-US" dirty="0"/>
              <a:t>RSS </a:t>
            </a:r>
          </a:p>
          <a:p>
            <a:r>
              <a:rPr lang="en-US" dirty="0"/>
              <a:t>Blogs </a:t>
            </a:r>
          </a:p>
          <a:p>
            <a:r>
              <a:rPr lang="en-US" dirty="0"/>
              <a:t>Tagging </a:t>
            </a:r>
          </a:p>
          <a:p>
            <a:r>
              <a:rPr lang="en-US" dirty="0"/>
              <a:t>RDF</a:t>
            </a:r>
          </a:p>
        </p:txBody>
      </p:sp>
    </p:spTree>
    <p:extLst>
      <p:ext uri="{BB962C8B-B14F-4D97-AF65-F5344CB8AC3E}">
        <p14:creationId xmlns:p14="http://schemas.microsoft.com/office/powerpoint/2010/main" val="665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793750" y="673046"/>
            <a:ext cx="7130418" cy="521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2: Connectedness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1" y="1613372"/>
            <a:ext cx="6847516" cy="431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848" y="5750504"/>
            <a:ext cx="6265320" cy="65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232" y="5476123"/>
            <a:ext cx="5387604" cy="4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692717" y="3484635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connectivity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5317" y="5340936"/>
            <a:ext cx="1280893" cy="48850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Documents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99631" y="5069546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42143" y="4456630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80524" y="4060824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Blogs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72403" y="319322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12849" y="36825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UGC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20970" y="274856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Tagging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34859" y="247717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Folksonomies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264" y="18859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RDFa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775305" y="147767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Onotologies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296346" y="113451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GGG</a:t>
            </a:r>
          </a:p>
        </p:txBody>
      </p:sp>
    </p:spTree>
    <p:extLst>
      <p:ext uri="{BB962C8B-B14F-4D97-AF65-F5344CB8AC3E}">
        <p14:creationId xmlns:p14="http://schemas.microsoft.com/office/powerpoint/2010/main" val="11235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Semi-Structured: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tried to collect all the data of every movie ever made, how would you model it?</a:t>
            </a:r>
          </a:p>
          <a:p>
            <a:r>
              <a:rPr lang="en-US" dirty="0"/>
              <a:t>Actors, Characters, Locations, Dates, Costs, Ratings, Showings, Ticket Sales,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833089" y="4312227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86726" y="2736272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16135" y="3452091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58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1980’s: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8678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821544" y="4433454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75181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04590" y="3573318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1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1990’s: Integration </a:t>
            </a:r>
          </a:p>
          <a:p>
            <a:r>
              <a:rPr lang="en-US" dirty="0"/>
              <a:t>Database </a:t>
            </a:r>
            <a:r>
              <a:rPr lang="en-US" dirty="0" err="1"/>
              <a:t>Antipattern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13399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7617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883727" y="3573318"/>
            <a:ext cx="1659081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077026" y="3573318"/>
            <a:ext cx="1883065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860</Words>
  <Application>Microsoft Office PowerPoint</Application>
  <PresentationFormat>On-screen Show (4:3)</PresentationFormat>
  <Paragraphs>209</Paragraphs>
  <Slides>48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NoSQL: Graph Databases</vt:lpstr>
      <vt:lpstr>Databases</vt:lpstr>
      <vt:lpstr>Trends in Data</vt:lpstr>
      <vt:lpstr>PowerPoint Presentation</vt:lpstr>
      <vt:lpstr>Data is more connected:</vt:lpstr>
      <vt:lpstr>Trend 2: Connectedness</vt:lpstr>
      <vt:lpstr>Data is more Semi-Structured:</vt:lpstr>
      <vt:lpstr>Architecture Changes Over Time</vt:lpstr>
      <vt:lpstr>Architecture Changes Over Time</vt:lpstr>
      <vt:lpstr>Architecture Changes Over Time</vt:lpstr>
      <vt:lpstr>Side note: RDBMS performance</vt:lpstr>
      <vt:lpstr>NOSQL</vt:lpstr>
      <vt:lpstr> Less than 10% of the NOSQL Vendors</vt:lpstr>
      <vt:lpstr>Key Value Stores</vt:lpstr>
      <vt:lpstr>Four NOSQL Categories</vt:lpstr>
      <vt:lpstr>Key Value Stores</vt:lpstr>
      <vt:lpstr>Key Value Stores: Pros and Cons</vt:lpstr>
      <vt:lpstr>Column Family</vt:lpstr>
      <vt:lpstr>Column Family: Pros and Cons</vt:lpstr>
      <vt:lpstr>Document Databases</vt:lpstr>
      <vt:lpstr>Document Databases</vt:lpstr>
      <vt:lpstr>Document Databases: Pros and Cons</vt:lpstr>
      <vt:lpstr>Graph Databases</vt:lpstr>
      <vt:lpstr>Graph Databases: Pros and Cons</vt:lpstr>
      <vt:lpstr>What are graphs good for?</vt:lpstr>
      <vt:lpstr>What is a Graph?</vt:lpstr>
      <vt:lpstr>What is a Graph?</vt:lpstr>
      <vt:lpstr>Different Kinds of Graphs</vt:lpstr>
      <vt:lpstr>More Kinds of Graphs</vt:lpstr>
      <vt:lpstr>What is a Graph Database?</vt:lpstr>
      <vt:lpstr>Relational Databases</vt:lpstr>
      <vt:lpstr>Graph Databases</vt:lpstr>
      <vt:lpstr>PowerPoint Presentation</vt:lpstr>
      <vt:lpstr>PowerPoint Presentation</vt:lpstr>
      <vt:lpstr>PowerPoint Presentation</vt:lpstr>
      <vt:lpstr>Neo4j Tips</vt:lpstr>
      <vt:lpstr>Node in Neo4j</vt:lpstr>
      <vt:lpstr>Relationships in Neo4j</vt:lpstr>
      <vt:lpstr>Relationships in Neo4j</vt:lpstr>
      <vt:lpstr>Twitter and relationships</vt:lpstr>
      <vt:lpstr>Properties</vt:lpstr>
      <vt:lpstr>Properties</vt:lpstr>
      <vt:lpstr>Paths in Neo4j</vt:lpstr>
      <vt:lpstr>Starting and Stopping</vt:lpstr>
      <vt:lpstr>Creating a small graph</vt:lpstr>
      <vt:lpstr>Print the data</vt:lpstr>
      <vt:lpstr>Remove the data</vt:lpstr>
      <vt:lpstr>The Matrix Graph Database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Jason Carter</dc:creator>
  <cp:lastModifiedBy>Jason Carter (jasocart)</cp:lastModifiedBy>
  <cp:revision>23</cp:revision>
  <dcterms:created xsi:type="dcterms:W3CDTF">2015-03-31T17:06:03Z</dcterms:created>
  <dcterms:modified xsi:type="dcterms:W3CDTF">2017-04-13T20:17:28Z</dcterms:modified>
</cp:coreProperties>
</file>