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Franklin Gothic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regular.fntdata"/><Relationship Id="rId10" Type="http://schemas.openxmlformats.org/officeDocument/2006/relationships/slide" Target="slides/slide4.xml"/><Relationship Id="rId13" Type="http://schemas.openxmlformats.org/officeDocument/2006/relationships/font" Target="fonts/LibreFranklin-italic.fntdata"/><Relationship Id="rId12" Type="http://schemas.openxmlformats.org/officeDocument/2006/relationships/font" Target="fonts/LibreFranklin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font" Target="fonts/LibreFranklin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FranklinGothic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55306a2ce_2_1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2455306a2ce_2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55306a2ce_2_2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2455306a2ce_2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55306a2ce_2_2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2455306a2ce_2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55306a2ce_2_2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2455306a2ce_2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4775291" y="1587136"/>
            <a:ext cx="4118678" cy="11355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8" name="Google Shape;58;p14"/>
          <p:cNvGrpSpPr/>
          <p:nvPr/>
        </p:nvGrpSpPr>
        <p:grpSpPr>
          <a:xfrm>
            <a:off x="1" y="569064"/>
            <a:ext cx="4574436" cy="4574436"/>
            <a:chOff x="0" y="12289"/>
            <a:chExt cx="3550" cy="3551"/>
          </a:xfrm>
        </p:grpSpPr>
        <p:sp>
          <p:nvSpPr>
            <p:cNvPr id="59" name="Google Shape;59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775291" y="3412165"/>
            <a:ext cx="4118677" cy="715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4379875" y="4338262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66" name="Google Shape;66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9" name="Google Shape;69;p15"/>
          <p:cNvSpPr/>
          <p:nvPr>
            <p:ph idx="2" type="pic"/>
          </p:nvPr>
        </p:nvSpPr>
        <p:spPr>
          <a:xfrm>
            <a:off x="4572000" y="-16907"/>
            <a:ext cx="4572000" cy="517731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1" name="Google Shape;71;p15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714374" y="1717022"/>
            <a:ext cx="3429001" cy="2096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2610">
          <p15:clr>
            <a:srgbClr val="FBAE40"/>
          </p15:clr>
        </p15:guide>
        <p15:guide id="3" orient="horz" pos="1080">
          <p15:clr>
            <a:srgbClr val="FBAE40"/>
          </p15:clr>
        </p15:guide>
        <p15:guide id="4" orient="horz" pos="91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8" name="Google Shape;78;p16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714375" y="1992678"/>
            <a:ext cx="3629025" cy="4307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80" name="Google Shape;80;p16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81" name="Google Shape;81;p1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714375" y="1714500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3" type="body"/>
          </p:nvPr>
        </p:nvSpPr>
        <p:spPr>
          <a:xfrm>
            <a:off x="715241" y="2881385"/>
            <a:ext cx="3629025" cy="4775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4" type="body"/>
          </p:nvPr>
        </p:nvSpPr>
        <p:spPr>
          <a:xfrm>
            <a:off x="715241" y="2603207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5" type="body"/>
          </p:nvPr>
        </p:nvSpPr>
        <p:spPr>
          <a:xfrm>
            <a:off x="714375" y="3763426"/>
            <a:ext cx="3629025" cy="6812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6" type="body"/>
          </p:nvPr>
        </p:nvSpPr>
        <p:spPr>
          <a:xfrm>
            <a:off x="714375" y="3485248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7" type="body"/>
          </p:nvPr>
        </p:nvSpPr>
        <p:spPr>
          <a:xfrm>
            <a:off x="4799735" y="1992678"/>
            <a:ext cx="3629025" cy="4307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8" type="body"/>
          </p:nvPr>
        </p:nvSpPr>
        <p:spPr>
          <a:xfrm>
            <a:off x="4799735" y="1714500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9" type="body"/>
          </p:nvPr>
        </p:nvSpPr>
        <p:spPr>
          <a:xfrm>
            <a:off x="4799735" y="2881385"/>
            <a:ext cx="3629025" cy="6812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3" type="body"/>
          </p:nvPr>
        </p:nvSpPr>
        <p:spPr>
          <a:xfrm>
            <a:off x="4799735" y="2603207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98" name="Google Shape;98;p17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3" name="Google Shape;103;p17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4" name="Google Shape;104;p17"/>
          <p:cNvCxnSpPr/>
          <p:nvPr/>
        </p:nvCxnSpPr>
        <p:spPr>
          <a:xfrm>
            <a:off x="714375" y="145099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14375" y="211372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714375" y="1657350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07" name="Google Shape;107;p17"/>
          <p:cNvCxnSpPr/>
          <p:nvPr/>
        </p:nvCxnSpPr>
        <p:spPr>
          <a:xfrm>
            <a:off x="2747282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7"/>
          <p:cNvSpPr txBox="1"/>
          <p:nvPr>
            <p:ph idx="3" type="body"/>
          </p:nvPr>
        </p:nvSpPr>
        <p:spPr>
          <a:xfrm>
            <a:off x="2747281" y="2113722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4" type="body"/>
          </p:nvPr>
        </p:nvSpPr>
        <p:spPr>
          <a:xfrm>
            <a:off x="2747281" y="1657350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0" name="Google Shape;110;p17"/>
          <p:cNvCxnSpPr/>
          <p:nvPr/>
        </p:nvCxnSpPr>
        <p:spPr>
          <a:xfrm>
            <a:off x="714375" y="3186089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7"/>
          <p:cNvSpPr txBox="1"/>
          <p:nvPr>
            <p:ph idx="5" type="body"/>
          </p:nvPr>
        </p:nvSpPr>
        <p:spPr>
          <a:xfrm>
            <a:off x="714375" y="3848474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6" type="body"/>
          </p:nvPr>
        </p:nvSpPr>
        <p:spPr>
          <a:xfrm>
            <a:off x="714375" y="3392102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3" name="Google Shape;113;p17"/>
          <p:cNvCxnSpPr/>
          <p:nvPr/>
        </p:nvCxnSpPr>
        <p:spPr>
          <a:xfrm>
            <a:off x="2747282" y="3189083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7"/>
          <p:cNvSpPr txBox="1"/>
          <p:nvPr>
            <p:ph idx="7" type="body"/>
          </p:nvPr>
        </p:nvSpPr>
        <p:spPr>
          <a:xfrm>
            <a:off x="2747281" y="3848474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8" type="body"/>
          </p:nvPr>
        </p:nvSpPr>
        <p:spPr>
          <a:xfrm>
            <a:off x="2747281" y="3392102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6" name="Google Shape;116;p17"/>
          <p:cNvCxnSpPr/>
          <p:nvPr/>
        </p:nvCxnSpPr>
        <p:spPr>
          <a:xfrm>
            <a:off x="4775291" y="3189083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7"/>
          <p:cNvSpPr txBox="1"/>
          <p:nvPr>
            <p:ph idx="9" type="body"/>
          </p:nvPr>
        </p:nvSpPr>
        <p:spPr>
          <a:xfrm>
            <a:off x="4775291" y="3848474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3" type="body"/>
          </p:nvPr>
        </p:nvSpPr>
        <p:spPr>
          <a:xfrm>
            <a:off x="4775291" y="3392102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>
            <p:ph idx="2" type="pic"/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5395457" y="2284078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anklin Gothic"/>
              <a:buNone/>
              <a:defRPr b="1" i="0" sz="3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5" name="Google Shape;125;p18"/>
          <p:cNvCxnSpPr/>
          <p:nvPr/>
        </p:nvCxnSpPr>
        <p:spPr>
          <a:xfrm>
            <a:off x="5366041" y="3002908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6" name="Google Shape;126;p18"/>
          <p:cNvGrpSpPr/>
          <p:nvPr/>
        </p:nvGrpSpPr>
        <p:grpSpPr>
          <a:xfrm rot="10800000">
            <a:off x="7132320" y="-2"/>
            <a:ext cx="2011679" cy="2011679"/>
            <a:chOff x="0" y="12289"/>
            <a:chExt cx="3550" cy="3551"/>
          </a:xfrm>
        </p:grpSpPr>
        <p:sp>
          <p:nvSpPr>
            <p:cNvPr id="127" name="Google Shape;127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5328">
          <p15:clr>
            <a:srgbClr val="FBAE40"/>
          </p15:clr>
        </p15:guide>
        <p15:guide id="2" pos="3258">
          <p15:clr>
            <a:srgbClr val="FBAE40"/>
          </p15:clr>
        </p15:guide>
        <p15:guide id="3" pos="3420">
          <p15:clr>
            <a:srgbClr val="FBAE40"/>
          </p15:clr>
        </p15:guide>
        <p15:guide id="4" orient="horz" pos="13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>
            <p:ph idx="2" type="chart"/>
          </p:nvPr>
        </p:nvSpPr>
        <p:spPr>
          <a:xfrm>
            <a:off x="714375" y="1454331"/>
            <a:ext cx="7764608" cy="30830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3016" y="1857375"/>
            <a:ext cx="5349240" cy="246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Franklin"/>
              <a:buNone/>
              <a:defRPr b="0" i="0" sz="2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/>
        </p:nvSpPr>
        <p:spPr>
          <a:xfrm>
            <a:off x="524961" y="411218"/>
            <a:ext cx="1192029" cy="2377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1" i="0" lang="en-GB" sz="15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145" name="Google Shape;145;p21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50" name="Google Shape;150;p21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51" name="Google Shape;151;p2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1170">
          <p15:clr>
            <a:srgbClr val="FBAE40"/>
          </p15:clr>
        </p15:guide>
        <p15:guide id="8" orient="horz" pos="1314">
          <p15:clr>
            <a:srgbClr val="FBAE40"/>
          </p15:clr>
        </p15:guide>
        <p15:guide id="9" orient="horz" pos="9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2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56" name="Google Shape;156;p2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9" name="Google Shape;159;p22"/>
          <p:cNvSpPr/>
          <p:nvPr>
            <p:ph idx="2" type="pic"/>
          </p:nvPr>
        </p:nvSpPr>
        <p:spPr>
          <a:xfrm>
            <a:off x="715701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723016" y="659297"/>
            <a:ext cx="56492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1" name="Google Shape;161;p22"/>
          <p:cNvCxnSpPr/>
          <p:nvPr/>
        </p:nvCxnSpPr>
        <p:spPr>
          <a:xfrm>
            <a:off x="714375" y="1454331"/>
            <a:ext cx="16002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2"/>
          <p:cNvSpPr/>
          <p:nvPr>
            <p:ph idx="3" type="pic"/>
          </p:nvPr>
        </p:nvSpPr>
        <p:spPr>
          <a:xfrm>
            <a:off x="2743710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14375" y="4044877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4" type="body"/>
          </p:nvPr>
        </p:nvSpPr>
        <p:spPr>
          <a:xfrm>
            <a:off x="714375" y="3740059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5" type="body"/>
          </p:nvPr>
        </p:nvSpPr>
        <p:spPr>
          <a:xfrm>
            <a:off x="2747281" y="4044877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6" type="body"/>
          </p:nvPr>
        </p:nvSpPr>
        <p:spPr>
          <a:xfrm>
            <a:off x="2747281" y="3740059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7" type="body"/>
          </p:nvPr>
        </p:nvSpPr>
        <p:spPr>
          <a:xfrm>
            <a:off x="4775291" y="4044877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8" type="body"/>
          </p:nvPr>
        </p:nvSpPr>
        <p:spPr>
          <a:xfrm>
            <a:off x="4775291" y="3740059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9" type="body"/>
          </p:nvPr>
        </p:nvSpPr>
        <p:spPr>
          <a:xfrm>
            <a:off x="6832691" y="4044877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3" type="body"/>
          </p:nvPr>
        </p:nvSpPr>
        <p:spPr>
          <a:xfrm>
            <a:off x="6832691" y="3740059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171" name="Google Shape;171;p22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172" name="Google Shape;172;p22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7" name="Google Shape;177;p22"/>
          <p:cNvSpPr/>
          <p:nvPr>
            <p:ph idx="14" type="pic"/>
          </p:nvPr>
        </p:nvSpPr>
        <p:spPr>
          <a:xfrm>
            <a:off x="4771719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2"/>
          <p:cNvSpPr/>
          <p:nvPr>
            <p:ph idx="15" type="pic"/>
          </p:nvPr>
        </p:nvSpPr>
        <p:spPr>
          <a:xfrm>
            <a:off x="6834017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2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3006">
          <p15:clr>
            <a:srgbClr val="FBAE40"/>
          </p15:clr>
        </p15:guide>
        <p15:guide id="5" pos="1458">
          <p15:clr>
            <a:srgbClr val="FBAE40"/>
          </p15:clr>
        </p15:guide>
        <p15:guide id="6" pos="2736">
          <p15:clr>
            <a:srgbClr val="FBAE40"/>
          </p15:clr>
        </p15:guide>
        <p15:guide id="7" orient="horz" pos="1044">
          <p15:clr>
            <a:srgbClr val="FBAE40"/>
          </p15:clr>
        </p15:guide>
        <p15:guide id="8" orient="horz" pos="414">
          <p15:clr>
            <a:srgbClr val="FBAE40"/>
          </p15:clr>
        </p15:guide>
        <p15:guide id="9" orient="horz" pos="918">
          <p15:clr>
            <a:srgbClr val="FBAE40"/>
          </p15:clr>
        </p15:guide>
        <p15:guide id="10" pos="4014">
          <p15:clr>
            <a:srgbClr val="FBAE40"/>
          </p15:clr>
        </p15:guide>
        <p15:guide id="11" pos="4302">
          <p15:clr>
            <a:srgbClr val="FBAE40"/>
          </p15:clr>
        </p15:guide>
        <p15:guide id="12" orient="horz" pos="2178">
          <p15:clr>
            <a:srgbClr val="FBAE40"/>
          </p15:clr>
        </p15:guide>
        <p15:guide id="13" orient="horz" pos="1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3"/>
          <p:cNvCxnSpPr/>
          <p:nvPr/>
        </p:nvCxnSpPr>
        <p:spPr>
          <a:xfrm flipH="1">
            <a:off x="784469" y="1660337"/>
            <a:ext cx="1602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23"/>
          <p:cNvCxnSpPr/>
          <p:nvPr/>
        </p:nvCxnSpPr>
        <p:spPr>
          <a:xfrm flipH="1">
            <a:off x="4635370" y="1660337"/>
            <a:ext cx="8326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23"/>
          <p:cNvCxnSpPr/>
          <p:nvPr/>
        </p:nvCxnSpPr>
        <p:spPr>
          <a:xfrm flipH="1">
            <a:off x="6559217" y="2928534"/>
            <a:ext cx="1602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23"/>
          <p:cNvCxnSpPr/>
          <p:nvPr/>
        </p:nvCxnSpPr>
        <p:spPr>
          <a:xfrm flipH="1">
            <a:off x="2708317" y="2921956"/>
            <a:ext cx="1602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23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972716" y="220114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2" type="body"/>
          </p:nvPr>
        </p:nvSpPr>
        <p:spPr>
          <a:xfrm>
            <a:off x="972716" y="1926514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3" type="body"/>
          </p:nvPr>
        </p:nvSpPr>
        <p:spPr>
          <a:xfrm>
            <a:off x="2923349" y="3815496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4" type="body"/>
          </p:nvPr>
        </p:nvSpPr>
        <p:spPr>
          <a:xfrm>
            <a:off x="2923349" y="3526431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5" type="body"/>
          </p:nvPr>
        </p:nvSpPr>
        <p:spPr>
          <a:xfrm>
            <a:off x="6751283" y="3815496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6" type="body"/>
          </p:nvPr>
        </p:nvSpPr>
        <p:spPr>
          <a:xfrm>
            <a:off x="6751283" y="3526431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7" type="body"/>
          </p:nvPr>
        </p:nvSpPr>
        <p:spPr>
          <a:xfrm>
            <a:off x="4828607" y="220114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8" type="body"/>
          </p:nvPr>
        </p:nvSpPr>
        <p:spPr>
          <a:xfrm>
            <a:off x="4828607" y="1926514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96" name="Google Shape;196;p23"/>
          <p:cNvCxnSpPr/>
          <p:nvPr/>
        </p:nvCxnSpPr>
        <p:spPr>
          <a:xfrm>
            <a:off x="725767" y="2976585"/>
            <a:ext cx="7706608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23"/>
          <p:cNvSpPr/>
          <p:nvPr/>
        </p:nvSpPr>
        <p:spPr>
          <a:xfrm>
            <a:off x="723242" y="2912431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2648693" y="2919009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574143" y="2912431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6499593" y="2919009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23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2826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orient="horz" pos="1134">
          <p15:clr>
            <a:srgbClr val="FBAE40"/>
          </p15:clr>
        </p15:guide>
        <p15:guide id="11" orient="horz" pos="21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4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06" name="Google Shape;206;p2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9" name="Google Shape;209;p24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10" name="Google Shape;210;p24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723017" y="1725738"/>
            <a:ext cx="3620384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2" name="Google Shape;212;p24"/>
          <p:cNvSpPr txBox="1"/>
          <p:nvPr>
            <p:ph idx="2" type="body"/>
          </p:nvPr>
        </p:nvSpPr>
        <p:spPr>
          <a:xfrm>
            <a:off x="4772025" y="1725738"/>
            <a:ext cx="3573622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3" name="Google Shape;213;p24"/>
          <p:cNvSpPr txBox="1"/>
          <p:nvPr>
            <p:ph idx="3" type="body"/>
          </p:nvPr>
        </p:nvSpPr>
        <p:spPr>
          <a:xfrm>
            <a:off x="723017" y="2099360"/>
            <a:ext cx="3620384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4" type="body"/>
          </p:nvPr>
        </p:nvSpPr>
        <p:spPr>
          <a:xfrm>
            <a:off x="4772025" y="2099360"/>
            <a:ext cx="3567181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15" name="Google Shape;215;p24"/>
          <p:cNvCxnSpPr/>
          <p:nvPr/>
        </p:nvCxnSpPr>
        <p:spPr>
          <a:xfrm>
            <a:off x="477202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24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5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21" name="Google Shape;221;p2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24" name="Google Shape;224;p25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25" name="Google Shape;225;p25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714375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7" name="Google Shape;227;p25"/>
          <p:cNvSpPr txBox="1"/>
          <p:nvPr>
            <p:ph idx="2" type="body"/>
          </p:nvPr>
        </p:nvSpPr>
        <p:spPr>
          <a:xfrm>
            <a:off x="714375" y="2099360"/>
            <a:ext cx="2277358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3" type="body"/>
          </p:nvPr>
        </p:nvSpPr>
        <p:spPr>
          <a:xfrm>
            <a:off x="3427029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9" name="Google Shape;229;p25"/>
          <p:cNvSpPr txBox="1"/>
          <p:nvPr>
            <p:ph idx="4" type="body"/>
          </p:nvPr>
        </p:nvSpPr>
        <p:spPr>
          <a:xfrm>
            <a:off x="3427029" y="2099360"/>
            <a:ext cx="2287971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5" type="body"/>
          </p:nvPr>
        </p:nvSpPr>
        <p:spPr>
          <a:xfrm>
            <a:off x="6140263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1" name="Google Shape;231;p25"/>
          <p:cNvSpPr txBox="1"/>
          <p:nvPr>
            <p:ph idx="6" type="body"/>
          </p:nvPr>
        </p:nvSpPr>
        <p:spPr>
          <a:xfrm>
            <a:off x="6140263" y="2099360"/>
            <a:ext cx="2277358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32" name="Google Shape;232;p25"/>
          <p:cNvCxnSpPr/>
          <p:nvPr/>
        </p:nvCxnSpPr>
        <p:spPr>
          <a:xfrm>
            <a:off x="3427029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6140263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25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890">
          <p15:clr>
            <a:srgbClr val="FBAE40"/>
          </p15:clr>
        </p15:guide>
        <p15:guide id="4" pos="3870">
          <p15:clr>
            <a:srgbClr val="FBAE40"/>
          </p15:clr>
        </p15:guide>
        <p15:guide id="5" orient="horz" pos="918">
          <p15:clr>
            <a:srgbClr val="FBAE40"/>
          </p15:clr>
        </p15:guide>
        <p15:guide id="6" orient="horz" pos="1080">
          <p15:clr>
            <a:srgbClr val="FBAE40"/>
          </p15:clr>
        </p15:guide>
        <p15:guide id="7" orient="horz" pos="414">
          <p15:clr>
            <a:srgbClr val="FBAE40"/>
          </p15:clr>
        </p15:guide>
        <p15:guide id="8" pos="3600">
          <p15:clr>
            <a:srgbClr val="FBAE40"/>
          </p15:clr>
        </p15:guide>
        <p15:guide id="9" pos="2160">
          <p15:clr>
            <a:srgbClr val="FBAE40"/>
          </p15:clr>
        </p15:guide>
        <p15:guide id="10" orient="horz" pos="131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5172075" y="3826547"/>
            <a:ext cx="3686175" cy="441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0" i="0"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idx="2" type="subTitle"/>
          </p:nvPr>
        </p:nvSpPr>
        <p:spPr>
          <a:xfrm>
            <a:off x="5180717" y="2693324"/>
            <a:ext cx="3677533" cy="793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0" name="Google Shape;240;p26"/>
          <p:cNvSpPr txBox="1"/>
          <p:nvPr>
            <p:ph type="title"/>
          </p:nvPr>
        </p:nvSpPr>
        <p:spPr>
          <a:xfrm>
            <a:off x="5180717" y="1630244"/>
            <a:ext cx="3677533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41" name="Google Shape;241;p26"/>
          <p:cNvCxnSpPr/>
          <p:nvPr/>
        </p:nvCxnSpPr>
        <p:spPr>
          <a:xfrm>
            <a:off x="5172075" y="2425277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26"/>
          <p:cNvSpPr/>
          <p:nvPr>
            <p:ph idx="3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43" name="Google Shape;243;p26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244" name="Google Shape;244;p2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728663" y="1369219"/>
            <a:ext cx="778668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14375" y="273844"/>
            <a:ext cx="780097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45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  <p15:guide id="17" pos="2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5.png"/><Relationship Id="rId13" Type="http://schemas.openxmlformats.org/officeDocument/2006/relationships/image" Target="../media/image9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ctrTitle"/>
          </p:nvPr>
        </p:nvSpPr>
        <p:spPr>
          <a:xfrm>
            <a:off x="3305175" y="150825"/>
            <a:ext cx="52806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ranklin Gothic"/>
              <a:buNone/>
            </a:pPr>
            <a:r>
              <a:rPr b="1" lang="en-GB" sz="2700"/>
              <a:t>Basic Details of the Team and Problem Statement</a:t>
            </a:r>
            <a:endParaRPr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3531000" y="1242388"/>
            <a:ext cx="5613000" cy="28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sz="15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Government of Gujarat (Climate Change Department)</a:t>
            </a:r>
            <a:endParaRPr b="1" sz="15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150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b="1" lang="en-GB" sz="1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SIH1362 </a:t>
            </a:r>
            <a:endParaRPr b="1" sz="15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GB" sz="150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sz="15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-GB" sz="1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Dropout Analysis For School Education</a:t>
            </a:r>
            <a:endParaRPr b="1" sz="15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GB" sz="150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r>
              <a:rPr b="1" lang="en-GB" sz="1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Excel   </a:t>
            </a:r>
            <a:endParaRPr b="1" sz="15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GB" sz="150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b="1" lang="en-GB" sz="1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Anushka Singh</a:t>
            </a:r>
            <a:br>
              <a:rPr lang="en-GB" sz="15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GB" sz="150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b="1" lang="en-GB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U-0891</a:t>
            </a:r>
            <a:endParaRPr b="1" sz="15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3462600" y="4000550"/>
            <a:ext cx="6028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GB" sz="15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4360600" y="4280650"/>
            <a:ext cx="1715100" cy="11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4228375" y="4000550"/>
            <a:ext cx="4915500" cy="36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Name: </a:t>
            </a:r>
            <a:r>
              <a:rPr b="1" lang="en-GB" sz="1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MIT ADT - SOC       </a:t>
            </a:r>
            <a:r>
              <a:rPr lang="en-GB" sz="15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b="1" lang="en-GB" sz="1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Education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56" name="Google Shape;2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8237"/>
            <a:ext cx="1932865" cy="11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285742" y="108197"/>
            <a:ext cx="4150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GB"/>
              <a:t>Idea/Approach Details</a:t>
            </a:r>
            <a:endParaRPr/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179300" y="843150"/>
            <a:ext cx="5014800" cy="382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GB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sz="14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sz="14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main goal of this project is to use the available datasets to undertake an extensive investigation of student dropout rates in schooling by having a software that can analyze the data on various parameter and provide factual information that can be used to bring chances in the current policies and rules of the government </a:t>
            </a:r>
            <a:r>
              <a:rPr lang="en-GB"/>
              <a:t>The analysis aims to provide insights into the following key aspects: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School Wise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Gender Wise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Area Wise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Caste Wise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Standard/Age Wise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have a Web Interface for the software which will monitor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the dropout rates and will make data-driven decision on the basis of above parameters.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5538981" y="90307"/>
            <a:ext cx="351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Flow</a:t>
            </a:r>
            <a:r>
              <a:rPr lang="en-GB" sz="1100">
                <a:solidFill>
                  <a:schemeClr val="lt2"/>
                </a:solidFill>
              </a:rPr>
              <a:t> </a:t>
            </a:r>
            <a:r>
              <a:rPr lang="en-GB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Chart</a:t>
            </a:r>
            <a:endParaRPr b="0" i="0" sz="11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5686325" y="3175750"/>
            <a:ext cx="3250200" cy="2027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here</a:t>
            </a:r>
            <a:r>
              <a:rPr b="0" i="0" lang="en-GB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917" y="4025118"/>
            <a:ext cx="939603" cy="52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681" y="3475968"/>
            <a:ext cx="694804" cy="43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8"/>
          <p:cNvPicPr preferRelativeResize="0"/>
          <p:nvPr/>
        </p:nvPicPr>
        <p:blipFill rotWithShape="1">
          <a:blip r:embed="rId5">
            <a:alphaModFix/>
          </a:blip>
          <a:srcRect b="26579" l="28251" r="25563" t="27412"/>
          <a:stretch/>
        </p:blipFill>
        <p:spPr>
          <a:xfrm>
            <a:off x="5717789" y="4659437"/>
            <a:ext cx="694823" cy="4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2433" y="4001787"/>
            <a:ext cx="475654" cy="475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80228" y="4602855"/>
            <a:ext cx="640604" cy="400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54235" y="3475958"/>
            <a:ext cx="640604" cy="40038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8"/>
          <p:cNvSpPr/>
          <p:nvPr/>
        </p:nvSpPr>
        <p:spPr>
          <a:xfrm>
            <a:off x="266200" y="649675"/>
            <a:ext cx="1892700" cy="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75574" y="4061243"/>
            <a:ext cx="761010" cy="356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56789" y="3516507"/>
            <a:ext cx="761007" cy="39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55110" y="4568213"/>
            <a:ext cx="761006" cy="46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45998" y="4109832"/>
            <a:ext cx="582600" cy="35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48295" y="4697806"/>
            <a:ext cx="371960" cy="37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24735" y="3494583"/>
            <a:ext cx="694797" cy="4562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28"/>
          <p:cNvCxnSpPr/>
          <p:nvPr/>
        </p:nvCxnSpPr>
        <p:spPr>
          <a:xfrm>
            <a:off x="5230900" y="412375"/>
            <a:ext cx="39300" cy="439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8"/>
          <p:cNvCxnSpPr/>
          <p:nvPr/>
        </p:nvCxnSpPr>
        <p:spPr>
          <a:xfrm rot="10800000">
            <a:off x="5498825" y="3134300"/>
            <a:ext cx="3385200" cy="1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1" name="Google Shape;281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28713" y="-45750"/>
            <a:ext cx="2925423" cy="329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233749" y="56710"/>
            <a:ext cx="4335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GB"/>
              <a:t>Idea/Approach Details</a:t>
            </a:r>
            <a:endParaRPr/>
          </a:p>
        </p:txBody>
      </p:sp>
      <p:sp>
        <p:nvSpPr>
          <p:cNvPr id="287" name="Google Shape;287;p29"/>
          <p:cNvSpPr txBox="1"/>
          <p:nvPr>
            <p:ph idx="2" type="body"/>
          </p:nvPr>
        </p:nvSpPr>
        <p:spPr>
          <a:xfrm>
            <a:off x="285750" y="1596038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 txBox="1"/>
          <p:nvPr>
            <p:ph idx="12" type="sldNum"/>
          </p:nvPr>
        </p:nvSpPr>
        <p:spPr>
          <a:xfrm>
            <a:off x="119075" y="4934900"/>
            <a:ext cx="392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266200" y="573475"/>
            <a:ext cx="1892700" cy="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309950" y="750775"/>
            <a:ext cx="4115400" cy="426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GB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Use Cases here:</a:t>
            </a:r>
            <a:endParaRPr sz="14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sz="14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-&gt; Government can use the website to analyze dropout rates and patterns based on </a:t>
            </a:r>
            <a:r>
              <a:rPr b="1" lang="en-GB" sz="1400">
                <a:latin typeface="Franklin Gothic"/>
                <a:ea typeface="Franklin Gothic"/>
                <a:cs typeface="Franklin Gothic"/>
                <a:sym typeface="Franklin Gothic"/>
              </a:rPr>
              <a:t>demographic</a:t>
            </a:r>
            <a:endParaRPr b="1"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And </a:t>
            </a:r>
            <a:r>
              <a:rPr b="1" lang="en-GB" sz="1400">
                <a:latin typeface="Franklin Gothic"/>
                <a:ea typeface="Franklin Gothic"/>
                <a:cs typeface="Franklin Gothic"/>
                <a:sym typeface="Franklin Gothic"/>
              </a:rPr>
              <a:t>social-specific</a:t>
            </a: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 factors.</a:t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-&gt; School can access the data to </a:t>
            </a:r>
            <a:r>
              <a:rPr b="1" lang="en-GB" sz="1400">
                <a:latin typeface="Franklin Gothic"/>
                <a:ea typeface="Franklin Gothic"/>
                <a:cs typeface="Franklin Gothic"/>
                <a:sym typeface="Franklin Gothic"/>
              </a:rPr>
              <a:t>identify trends</a:t>
            </a: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 in their dropout rates and take proactive measures to reduce them.</a:t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-&gt; Parents can use the website to monitor their child’s </a:t>
            </a:r>
            <a:r>
              <a:rPr b="1" lang="en-GB" sz="1400">
                <a:latin typeface="Franklin Gothic"/>
                <a:ea typeface="Franklin Gothic"/>
                <a:cs typeface="Franklin Gothic"/>
                <a:sym typeface="Franklin Gothic"/>
              </a:rPr>
              <a:t>performance, receiving alerts</a:t>
            </a: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 if their child is at risk of dropping out.</a:t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-&gt; Educational institutions can use this website to </a:t>
            </a:r>
            <a:r>
              <a:rPr b="1" lang="en-GB" sz="1400">
                <a:latin typeface="Franklin Gothic"/>
                <a:ea typeface="Franklin Gothic"/>
                <a:cs typeface="Franklin Gothic"/>
                <a:sym typeface="Franklin Gothic"/>
              </a:rPr>
              <a:t>plan interventions</a:t>
            </a: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 such as after-school programs, counseling services, or </a:t>
            </a:r>
            <a:r>
              <a:rPr b="1" lang="en-GB" sz="1400">
                <a:latin typeface="Franklin Gothic"/>
                <a:ea typeface="Franklin Gothic"/>
                <a:cs typeface="Franklin Gothic"/>
                <a:sym typeface="Franklin Gothic"/>
              </a:rPr>
              <a:t>scholarship</a:t>
            </a: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 initiatives for specific group at the risk of dropping out.</a:t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-&gt; Additionally, users have to provide the </a:t>
            </a:r>
            <a:r>
              <a:rPr b="1" lang="en-GB" sz="1400">
                <a:latin typeface="Franklin Gothic"/>
                <a:ea typeface="Franklin Gothic"/>
                <a:cs typeface="Franklin Gothic"/>
                <a:sym typeface="Franklin Gothic"/>
              </a:rPr>
              <a:t>required</a:t>
            </a: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 input </a:t>
            </a:r>
            <a:r>
              <a:rPr b="1" lang="en-GB" sz="1400">
                <a:latin typeface="Franklin Gothic"/>
                <a:ea typeface="Franklin Gothic"/>
                <a:cs typeface="Franklin Gothic"/>
                <a:sym typeface="Franklin Gothic"/>
              </a:rPr>
              <a:t>dataset</a:t>
            </a: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 and ensure that the website meets the needs of its intended users effectively.</a:t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sz="14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sz="14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4715025" y="674575"/>
            <a:ext cx="4228800" cy="418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GB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Dependencies:</a:t>
            </a:r>
            <a:endParaRPr sz="14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 -&gt;User has to provide with </a:t>
            </a:r>
            <a:r>
              <a:rPr b="1" lang="en-GB" sz="1400">
                <a:latin typeface="Franklin Gothic"/>
                <a:ea typeface="Franklin Gothic"/>
                <a:cs typeface="Franklin Gothic"/>
                <a:sym typeface="Franklin Gothic"/>
              </a:rPr>
              <a:t>proper dataset</a:t>
            </a: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 that fulfils the requirements of the algorithm.</a:t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139700" lvl="0" marL="215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-&gt;</a:t>
            </a:r>
            <a:r>
              <a:rPr b="1" lang="en-GB" sz="1400">
                <a:latin typeface="Franklin Gothic"/>
                <a:ea typeface="Franklin Gothic"/>
                <a:cs typeface="Franklin Gothic"/>
                <a:sym typeface="Franklin Gothic"/>
              </a:rPr>
              <a:t>Improper datasets</a:t>
            </a: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 i.e. data inconsistency and redundancy in the dataset can lead to improper results.</a:t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139700" lvl="0" marL="215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-&gt;Dataset should be </a:t>
            </a:r>
            <a:r>
              <a:rPr b="1" lang="en-GB" sz="1400">
                <a:latin typeface="Franklin Gothic"/>
                <a:ea typeface="Franklin Gothic"/>
                <a:cs typeface="Franklin Gothic"/>
                <a:sym typeface="Franklin Gothic"/>
              </a:rPr>
              <a:t>updated with time</a:t>
            </a: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 in order to get the most latest analysis.</a:t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139700" lvl="0" marL="215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-&gt;As it is going to be a web based software, there is a dependency on the </a:t>
            </a:r>
            <a:r>
              <a:rPr b="1" lang="en-GB" sz="1400">
                <a:latin typeface="Franklin Gothic"/>
                <a:ea typeface="Franklin Gothic"/>
                <a:cs typeface="Franklin Gothic"/>
                <a:sym typeface="Franklin Gothic"/>
              </a:rPr>
              <a:t>internet connection</a:t>
            </a: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.</a:t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GB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Show stopper here: </a:t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1397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-&gt;Government has to give</a:t>
            </a:r>
            <a:r>
              <a:rPr b="1" lang="en-GB" sz="1400">
                <a:latin typeface="Franklin Gothic"/>
                <a:ea typeface="Franklin Gothic"/>
                <a:cs typeface="Franklin Gothic"/>
                <a:sym typeface="Franklin Gothic"/>
              </a:rPr>
              <a:t> valid dataset</a:t>
            </a: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 for further processing.</a:t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1397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-&gt;Dataset should be provided </a:t>
            </a:r>
            <a:r>
              <a:rPr b="1" lang="en-GB" sz="1400">
                <a:latin typeface="Franklin Gothic"/>
                <a:ea typeface="Franklin Gothic"/>
                <a:cs typeface="Franklin Gothic"/>
                <a:sym typeface="Franklin Gothic"/>
              </a:rPr>
              <a:t>on time</a:t>
            </a:r>
            <a:r>
              <a:rPr lang="en-GB" sz="1400">
                <a:latin typeface="Franklin Gothic"/>
                <a:ea typeface="Franklin Gothic"/>
                <a:cs typeface="Franklin Gothic"/>
                <a:sym typeface="Franklin Gothic"/>
              </a:rPr>
              <a:t> to get analysis done on time.</a:t>
            </a:r>
            <a:endParaRPr sz="1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title"/>
          </p:nvPr>
        </p:nvSpPr>
        <p:spPr>
          <a:xfrm>
            <a:off x="261605" y="173322"/>
            <a:ext cx="4963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-GB"/>
              <a:t>Team Member Details </a:t>
            </a:r>
            <a:endParaRPr/>
          </a:p>
        </p:txBody>
      </p:sp>
      <p:sp>
        <p:nvSpPr>
          <p:cNvPr id="297" name="Google Shape;297;p30"/>
          <p:cNvSpPr txBox="1"/>
          <p:nvPr>
            <p:ph idx="1" type="body"/>
          </p:nvPr>
        </p:nvSpPr>
        <p:spPr>
          <a:xfrm>
            <a:off x="285750" y="952675"/>
            <a:ext cx="7524900" cy="382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5D7C3F"/>
                </a:solidFill>
              </a:rPr>
              <a:t>Team Leader Name: </a:t>
            </a:r>
            <a:r>
              <a:rPr b="1" lang="en-GB" sz="1000"/>
              <a:t>Anushka Singh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000"/>
              <a:t>Branch: </a:t>
            </a:r>
            <a:r>
              <a:rPr lang="en-GB" sz="1000"/>
              <a:t>B.Tech</a:t>
            </a:r>
            <a:r>
              <a:rPr lang="en-GB" sz="1000"/>
              <a:t>			Stream: CSE			Year: III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5D7C3F"/>
                </a:solidFill>
              </a:rPr>
              <a:t>Team Member 1 Name: </a:t>
            </a:r>
            <a:r>
              <a:rPr b="1" lang="en-GB" sz="1000"/>
              <a:t>Shruti karpe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000"/>
              <a:t>Branch: </a:t>
            </a:r>
            <a:r>
              <a:rPr lang="en-GB" sz="1000"/>
              <a:t>B.Tech</a:t>
            </a:r>
            <a:r>
              <a:rPr lang="en-GB" sz="1000"/>
              <a:t>			Stream:CSE			Year: III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5D7C3F"/>
                </a:solidFill>
              </a:rPr>
              <a:t>Team Member 2 Name: </a:t>
            </a:r>
            <a:r>
              <a:rPr b="1" lang="en-GB" sz="1000"/>
              <a:t>Manas Auti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000"/>
              <a:t>Branch: </a:t>
            </a:r>
            <a:r>
              <a:rPr lang="en-GB" sz="1000"/>
              <a:t>B.Tech</a:t>
            </a:r>
            <a:r>
              <a:rPr lang="en-GB" sz="1000"/>
              <a:t>			Stream:CSE	                                  Year: III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5D7C3F"/>
                </a:solidFill>
              </a:rPr>
              <a:t>Team Member 3 Name: </a:t>
            </a:r>
            <a:r>
              <a:rPr b="1" lang="en-GB" sz="1000"/>
              <a:t>Aditya Kulkarni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000"/>
              <a:t>Branch: </a:t>
            </a:r>
            <a:r>
              <a:rPr lang="en-GB" sz="1000"/>
              <a:t>B.Tech</a:t>
            </a:r>
            <a:r>
              <a:rPr lang="en-GB" sz="1000"/>
              <a:t>			Stream:  CSE			 Year: III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5D7C3F"/>
                </a:solidFill>
              </a:rPr>
              <a:t>Team Member 4 Name: </a:t>
            </a:r>
            <a:r>
              <a:rPr b="1" lang="en-GB" sz="1000"/>
              <a:t>Jaydeep Jare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000"/>
              <a:t>Branch: </a:t>
            </a:r>
            <a:r>
              <a:rPr lang="en-GB" sz="1000"/>
              <a:t>B.Tech</a:t>
            </a:r>
            <a:r>
              <a:rPr lang="en-GB" sz="1000"/>
              <a:t>			Stream: CSE		</a:t>
            </a:r>
            <a:r>
              <a:rPr lang="en-GB" sz="1000"/>
              <a:t>	 </a:t>
            </a:r>
            <a:r>
              <a:rPr lang="en-GB" sz="1000"/>
              <a:t>Year:III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5D7C3F"/>
                </a:solidFill>
              </a:rPr>
              <a:t>Team Member 5 Name: </a:t>
            </a:r>
            <a:r>
              <a:rPr b="1" lang="en-GB" sz="1000"/>
              <a:t>Atharva Tupe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000"/>
              <a:t>Branch: </a:t>
            </a:r>
            <a:r>
              <a:rPr lang="en-GB" sz="1000"/>
              <a:t>B.Tech</a:t>
            </a:r>
            <a:r>
              <a:rPr lang="en-GB" sz="1000"/>
              <a:t>		                   Stream:  CSE			Year: III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04160"/>
                </a:solidFill>
              </a:rPr>
              <a:t>Team Mentor 1 Name:</a:t>
            </a:r>
            <a:r>
              <a:rPr b="1" lang="en-GB" sz="1000"/>
              <a:t> Shahin Makubhai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000"/>
              <a:t>Category : Academic		Expertise : AI &amp; Cloud		Domain Experience : 4 Years       </a:t>
            </a:r>
            <a:endParaRPr sz="1300"/>
          </a:p>
        </p:txBody>
      </p:sp>
      <p:sp>
        <p:nvSpPr>
          <p:cNvPr id="298" name="Google Shape;298;p30"/>
          <p:cNvSpPr/>
          <p:nvPr/>
        </p:nvSpPr>
        <p:spPr>
          <a:xfrm>
            <a:off x="285750" y="631425"/>
            <a:ext cx="1892700" cy="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