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9" r:id="rId1"/>
  </p:sldMasterIdLst>
  <p:sldIdLst>
    <p:sldId id="328" r:id="rId2"/>
    <p:sldId id="257" r:id="rId3"/>
    <p:sldId id="335" r:id="rId4"/>
    <p:sldId id="334" r:id="rId5"/>
    <p:sldId id="337" r:id="rId6"/>
    <p:sldId id="356" r:id="rId7"/>
    <p:sldId id="357" r:id="rId8"/>
    <p:sldId id="360" r:id="rId9"/>
    <p:sldId id="362" r:id="rId10"/>
    <p:sldId id="361" r:id="rId11"/>
    <p:sldId id="358" r:id="rId12"/>
    <p:sldId id="359" r:id="rId13"/>
    <p:sldId id="377" r:id="rId14"/>
    <p:sldId id="363" r:id="rId15"/>
    <p:sldId id="364" r:id="rId16"/>
    <p:sldId id="365" r:id="rId17"/>
    <p:sldId id="366" r:id="rId18"/>
    <p:sldId id="367" r:id="rId19"/>
    <p:sldId id="368" r:id="rId20"/>
    <p:sldId id="369" r:id="rId21"/>
    <p:sldId id="375" r:id="rId22"/>
    <p:sldId id="376" r:id="rId23"/>
    <p:sldId id="263"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053" autoAdjust="0"/>
    <p:restoredTop sz="93343" autoAdjust="0"/>
  </p:normalViewPr>
  <p:slideViewPr>
    <p:cSldViewPr snapToGrid="0">
      <p:cViewPr varScale="1">
        <p:scale>
          <a:sx n="89" d="100"/>
          <a:sy n="89" d="100"/>
        </p:scale>
        <p:origin x="660"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04E4D0-D93A-7261-D550-76759B34F71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12C5741-C738-9FDE-E096-005EC901679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2319625-E759-6956-825A-D1A025E200ED}"/>
              </a:ext>
            </a:extLst>
          </p:cNvPr>
          <p:cNvSpPr>
            <a:spLocks noGrp="1"/>
          </p:cNvSpPr>
          <p:nvPr>
            <p:ph type="dt" sz="half" idx="10"/>
          </p:nvPr>
        </p:nvSpPr>
        <p:spPr/>
        <p:txBody>
          <a:bodyPr/>
          <a:lstStyle/>
          <a:p>
            <a:fld id="{3160411E-E077-4A05-9CB1-334BA8A29E2A}" type="datetimeFigureOut">
              <a:rPr lang="en-IN" smtClean="0"/>
              <a:t>20-12-2022</a:t>
            </a:fld>
            <a:endParaRPr lang="en-IN"/>
          </a:p>
        </p:txBody>
      </p:sp>
      <p:sp>
        <p:nvSpPr>
          <p:cNvPr id="5" name="Footer Placeholder 4">
            <a:extLst>
              <a:ext uri="{FF2B5EF4-FFF2-40B4-BE49-F238E27FC236}">
                <a16:creationId xmlns:a16="http://schemas.microsoft.com/office/drawing/2014/main" id="{3998B0D6-7387-D52B-A717-000640EF475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3D8BEDE-6F98-7492-B039-F3F8517EB7E7}"/>
              </a:ext>
            </a:extLst>
          </p:cNvPr>
          <p:cNvSpPr>
            <a:spLocks noGrp="1"/>
          </p:cNvSpPr>
          <p:nvPr>
            <p:ph type="sldNum" sz="quarter" idx="12"/>
          </p:nvPr>
        </p:nvSpPr>
        <p:spPr/>
        <p:txBody>
          <a:bodyPr/>
          <a:lstStyle/>
          <a:p>
            <a:fld id="{F09472E1-21D8-4BD7-A683-55BC32005088}" type="slidenum">
              <a:rPr lang="en-IN" smtClean="0"/>
              <a:t>‹#›</a:t>
            </a:fld>
            <a:endParaRPr lang="en-IN"/>
          </a:p>
        </p:txBody>
      </p:sp>
    </p:spTree>
    <p:extLst>
      <p:ext uri="{BB962C8B-B14F-4D97-AF65-F5344CB8AC3E}">
        <p14:creationId xmlns:p14="http://schemas.microsoft.com/office/powerpoint/2010/main" val="23876967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AB8B46-0CD7-4D04-1767-A3F227E662B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5257DBE-66F4-79AB-7E47-7836F091FCC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93DC623-7DAF-6919-5927-B4717553B8CD}"/>
              </a:ext>
            </a:extLst>
          </p:cNvPr>
          <p:cNvSpPr>
            <a:spLocks noGrp="1"/>
          </p:cNvSpPr>
          <p:nvPr>
            <p:ph type="dt" sz="half" idx="10"/>
          </p:nvPr>
        </p:nvSpPr>
        <p:spPr/>
        <p:txBody>
          <a:bodyPr/>
          <a:lstStyle/>
          <a:p>
            <a:fld id="{3160411E-E077-4A05-9CB1-334BA8A29E2A}" type="datetimeFigureOut">
              <a:rPr lang="en-IN" smtClean="0"/>
              <a:t>20-12-2022</a:t>
            </a:fld>
            <a:endParaRPr lang="en-IN"/>
          </a:p>
        </p:txBody>
      </p:sp>
      <p:sp>
        <p:nvSpPr>
          <p:cNvPr id="5" name="Footer Placeholder 4">
            <a:extLst>
              <a:ext uri="{FF2B5EF4-FFF2-40B4-BE49-F238E27FC236}">
                <a16:creationId xmlns:a16="http://schemas.microsoft.com/office/drawing/2014/main" id="{D6B450B3-5711-07BC-2C5F-7A05D837934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4C1D93E-D1C4-0AD6-C710-BF2713322F50}"/>
              </a:ext>
            </a:extLst>
          </p:cNvPr>
          <p:cNvSpPr>
            <a:spLocks noGrp="1"/>
          </p:cNvSpPr>
          <p:nvPr>
            <p:ph type="sldNum" sz="quarter" idx="12"/>
          </p:nvPr>
        </p:nvSpPr>
        <p:spPr/>
        <p:txBody>
          <a:bodyPr/>
          <a:lstStyle/>
          <a:p>
            <a:fld id="{F09472E1-21D8-4BD7-A683-55BC32005088}" type="slidenum">
              <a:rPr lang="en-IN" smtClean="0"/>
              <a:t>‹#›</a:t>
            </a:fld>
            <a:endParaRPr lang="en-IN"/>
          </a:p>
        </p:txBody>
      </p:sp>
    </p:spTree>
    <p:extLst>
      <p:ext uri="{BB962C8B-B14F-4D97-AF65-F5344CB8AC3E}">
        <p14:creationId xmlns:p14="http://schemas.microsoft.com/office/powerpoint/2010/main" val="3802415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1EF668F-5C21-2024-52A7-805F9EE417C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D52254A-C179-AAD7-310D-D3701E6170D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538EDC7-DA2A-9B51-F410-AE47C5434F64}"/>
              </a:ext>
            </a:extLst>
          </p:cNvPr>
          <p:cNvSpPr>
            <a:spLocks noGrp="1"/>
          </p:cNvSpPr>
          <p:nvPr>
            <p:ph type="dt" sz="half" idx="10"/>
          </p:nvPr>
        </p:nvSpPr>
        <p:spPr/>
        <p:txBody>
          <a:bodyPr/>
          <a:lstStyle/>
          <a:p>
            <a:fld id="{3160411E-E077-4A05-9CB1-334BA8A29E2A}" type="datetimeFigureOut">
              <a:rPr lang="en-IN" smtClean="0"/>
              <a:t>20-12-2022</a:t>
            </a:fld>
            <a:endParaRPr lang="en-IN"/>
          </a:p>
        </p:txBody>
      </p:sp>
      <p:sp>
        <p:nvSpPr>
          <p:cNvPr id="5" name="Footer Placeholder 4">
            <a:extLst>
              <a:ext uri="{FF2B5EF4-FFF2-40B4-BE49-F238E27FC236}">
                <a16:creationId xmlns:a16="http://schemas.microsoft.com/office/drawing/2014/main" id="{A1F336F7-F3CA-1BD8-57FC-06ADFAF33B3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4FC8FF5-0A58-B75F-B3BC-823CAEDFB568}"/>
              </a:ext>
            </a:extLst>
          </p:cNvPr>
          <p:cNvSpPr>
            <a:spLocks noGrp="1"/>
          </p:cNvSpPr>
          <p:nvPr>
            <p:ph type="sldNum" sz="quarter" idx="12"/>
          </p:nvPr>
        </p:nvSpPr>
        <p:spPr/>
        <p:txBody>
          <a:bodyPr/>
          <a:lstStyle/>
          <a:p>
            <a:fld id="{F09472E1-21D8-4BD7-A683-55BC32005088}" type="slidenum">
              <a:rPr lang="en-IN" smtClean="0"/>
              <a:t>‹#›</a:t>
            </a:fld>
            <a:endParaRPr lang="en-IN"/>
          </a:p>
        </p:txBody>
      </p:sp>
    </p:spTree>
    <p:extLst>
      <p:ext uri="{BB962C8B-B14F-4D97-AF65-F5344CB8AC3E}">
        <p14:creationId xmlns:p14="http://schemas.microsoft.com/office/powerpoint/2010/main" val="24344365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270F55-A68B-1087-7999-22DDC62275B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E2668C1-F0B6-8675-1DDA-F2849A423CB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2660C66-FC14-BC3C-2899-F4F8AAC999BC}"/>
              </a:ext>
            </a:extLst>
          </p:cNvPr>
          <p:cNvSpPr>
            <a:spLocks noGrp="1"/>
          </p:cNvSpPr>
          <p:nvPr>
            <p:ph type="dt" sz="half" idx="10"/>
          </p:nvPr>
        </p:nvSpPr>
        <p:spPr/>
        <p:txBody>
          <a:bodyPr/>
          <a:lstStyle/>
          <a:p>
            <a:fld id="{3160411E-E077-4A05-9CB1-334BA8A29E2A}" type="datetimeFigureOut">
              <a:rPr lang="en-IN" smtClean="0"/>
              <a:t>20-12-2022</a:t>
            </a:fld>
            <a:endParaRPr lang="en-IN"/>
          </a:p>
        </p:txBody>
      </p:sp>
      <p:sp>
        <p:nvSpPr>
          <p:cNvPr id="5" name="Footer Placeholder 4">
            <a:extLst>
              <a:ext uri="{FF2B5EF4-FFF2-40B4-BE49-F238E27FC236}">
                <a16:creationId xmlns:a16="http://schemas.microsoft.com/office/drawing/2014/main" id="{6DD37F77-2E24-B3FD-DD2D-D12B7FBD484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F1ACE8C-4910-DBAF-2995-A624E5D20104}"/>
              </a:ext>
            </a:extLst>
          </p:cNvPr>
          <p:cNvSpPr>
            <a:spLocks noGrp="1"/>
          </p:cNvSpPr>
          <p:nvPr>
            <p:ph type="sldNum" sz="quarter" idx="12"/>
          </p:nvPr>
        </p:nvSpPr>
        <p:spPr/>
        <p:txBody>
          <a:bodyPr/>
          <a:lstStyle/>
          <a:p>
            <a:fld id="{F09472E1-21D8-4BD7-A683-55BC32005088}" type="slidenum">
              <a:rPr lang="en-IN" smtClean="0"/>
              <a:t>‹#›</a:t>
            </a:fld>
            <a:endParaRPr lang="en-IN"/>
          </a:p>
        </p:txBody>
      </p:sp>
    </p:spTree>
    <p:extLst>
      <p:ext uri="{BB962C8B-B14F-4D97-AF65-F5344CB8AC3E}">
        <p14:creationId xmlns:p14="http://schemas.microsoft.com/office/powerpoint/2010/main" val="22712443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97EA4-21B5-0DF4-DC7F-8A17862F5AB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48E727B-FC6D-BFE9-ADD8-8D4466F1653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0B1C81B-70E2-5482-661B-F3EB85E16432}"/>
              </a:ext>
            </a:extLst>
          </p:cNvPr>
          <p:cNvSpPr>
            <a:spLocks noGrp="1"/>
          </p:cNvSpPr>
          <p:nvPr>
            <p:ph type="dt" sz="half" idx="10"/>
          </p:nvPr>
        </p:nvSpPr>
        <p:spPr/>
        <p:txBody>
          <a:bodyPr/>
          <a:lstStyle/>
          <a:p>
            <a:fld id="{3160411E-E077-4A05-9CB1-334BA8A29E2A}" type="datetimeFigureOut">
              <a:rPr lang="en-IN" smtClean="0"/>
              <a:t>20-12-2022</a:t>
            </a:fld>
            <a:endParaRPr lang="en-IN"/>
          </a:p>
        </p:txBody>
      </p:sp>
      <p:sp>
        <p:nvSpPr>
          <p:cNvPr id="5" name="Footer Placeholder 4">
            <a:extLst>
              <a:ext uri="{FF2B5EF4-FFF2-40B4-BE49-F238E27FC236}">
                <a16:creationId xmlns:a16="http://schemas.microsoft.com/office/drawing/2014/main" id="{0B017A89-7405-C83C-A7C8-C1B61B0A8DD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D378CE3-7DF2-CDBE-CFF5-5FCA516820C1}"/>
              </a:ext>
            </a:extLst>
          </p:cNvPr>
          <p:cNvSpPr>
            <a:spLocks noGrp="1"/>
          </p:cNvSpPr>
          <p:nvPr>
            <p:ph type="sldNum" sz="quarter" idx="12"/>
          </p:nvPr>
        </p:nvSpPr>
        <p:spPr/>
        <p:txBody>
          <a:bodyPr/>
          <a:lstStyle/>
          <a:p>
            <a:fld id="{F09472E1-21D8-4BD7-A683-55BC32005088}" type="slidenum">
              <a:rPr lang="en-IN" smtClean="0"/>
              <a:t>‹#›</a:t>
            </a:fld>
            <a:endParaRPr lang="en-IN"/>
          </a:p>
        </p:txBody>
      </p:sp>
    </p:spTree>
    <p:extLst>
      <p:ext uri="{BB962C8B-B14F-4D97-AF65-F5344CB8AC3E}">
        <p14:creationId xmlns:p14="http://schemas.microsoft.com/office/powerpoint/2010/main" val="2667272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8ACC67-EBD3-5D96-C871-ADAD8663C87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9868ED3-4CCB-96E0-08EE-0C66FFF86CA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1035146-91E5-A535-ADD3-6D869D6A5BE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BA4D688-5552-5F96-0087-5585D00E7447}"/>
              </a:ext>
            </a:extLst>
          </p:cNvPr>
          <p:cNvSpPr>
            <a:spLocks noGrp="1"/>
          </p:cNvSpPr>
          <p:nvPr>
            <p:ph type="dt" sz="half" idx="10"/>
          </p:nvPr>
        </p:nvSpPr>
        <p:spPr/>
        <p:txBody>
          <a:bodyPr/>
          <a:lstStyle/>
          <a:p>
            <a:fld id="{3160411E-E077-4A05-9CB1-334BA8A29E2A}" type="datetimeFigureOut">
              <a:rPr lang="en-IN" smtClean="0"/>
              <a:t>20-12-2022</a:t>
            </a:fld>
            <a:endParaRPr lang="en-IN"/>
          </a:p>
        </p:txBody>
      </p:sp>
      <p:sp>
        <p:nvSpPr>
          <p:cNvPr id="6" name="Footer Placeholder 5">
            <a:extLst>
              <a:ext uri="{FF2B5EF4-FFF2-40B4-BE49-F238E27FC236}">
                <a16:creationId xmlns:a16="http://schemas.microsoft.com/office/drawing/2014/main" id="{2FE0B343-F919-5315-6FA4-37576BF8E86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636B061-1E45-5377-CE61-5CF6B56AC206}"/>
              </a:ext>
            </a:extLst>
          </p:cNvPr>
          <p:cNvSpPr>
            <a:spLocks noGrp="1"/>
          </p:cNvSpPr>
          <p:nvPr>
            <p:ph type="sldNum" sz="quarter" idx="12"/>
          </p:nvPr>
        </p:nvSpPr>
        <p:spPr/>
        <p:txBody>
          <a:bodyPr/>
          <a:lstStyle/>
          <a:p>
            <a:fld id="{F09472E1-21D8-4BD7-A683-55BC32005088}" type="slidenum">
              <a:rPr lang="en-IN" smtClean="0"/>
              <a:t>‹#›</a:t>
            </a:fld>
            <a:endParaRPr lang="en-IN"/>
          </a:p>
        </p:txBody>
      </p:sp>
    </p:spTree>
    <p:extLst>
      <p:ext uri="{BB962C8B-B14F-4D97-AF65-F5344CB8AC3E}">
        <p14:creationId xmlns:p14="http://schemas.microsoft.com/office/powerpoint/2010/main" val="27274244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286BFF-F411-3B87-D5B4-511422005F7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A882671-54DA-5815-B906-250D7FD96AC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A1E937F-42B5-408D-BE3A-1B886B17DB7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CCF50C0-C61E-2AC7-8AA5-5D93A58DF69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5DC9E63-C7E9-5962-84C2-CAB9C4952C5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E32B6EA-1F96-CDD9-A034-EC593F479B18}"/>
              </a:ext>
            </a:extLst>
          </p:cNvPr>
          <p:cNvSpPr>
            <a:spLocks noGrp="1"/>
          </p:cNvSpPr>
          <p:nvPr>
            <p:ph type="dt" sz="half" idx="10"/>
          </p:nvPr>
        </p:nvSpPr>
        <p:spPr/>
        <p:txBody>
          <a:bodyPr/>
          <a:lstStyle/>
          <a:p>
            <a:fld id="{3160411E-E077-4A05-9CB1-334BA8A29E2A}" type="datetimeFigureOut">
              <a:rPr lang="en-IN" smtClean="0"/>
              <a:t>20-12-2022</a:t>
            </a:fld>
            <a:endParaRPr lang="en-IN"/>
          </a:p>
        </p:txBody>
      </p:sp>
      <p:sp>
        <p:nvSpPr>
          <p:cNvPr id="8" name="Footer Placeholder 7">
            <a:extLst>
              <a:ext uri="{FF2B5EF4-FFF2-40B4-BE49-F238E27FC236}">
                <a16:creationId xmlns:a16="http://schemas.microsoft.com/office/drawing/2014/main" id="{124E54FB-D180-06FE-81CD-BF83970DA75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AE047B5-C697-0C7D-F1A4-475952111694}"/>
              </a:ext>
            </a:extLst>
          </p:cNvPr>
          <p:cNvSpPr>
            <a:spLocks noGrp="1"/>
          </p:cNvSpPr>
          <p:nvPr>
            <p:ph type="sldNum" sz="quarter" idx="12"/>
          </p:nvPr>
        </p:nvSpPr>
        <p:spPr/>
        <p:txBody>
          <a:bodyPr/>
          <a:lstStyle/>
          <a:p>
            <a:fld id="{F09472E1-21D8-4BD7-A683-55BC32005088}" type="slidenum">
              <a:rPr lang="en-IN" smtClean="0"/>
              <a:t>‹#›</a:t>
            </a:fld>
            <a:endParaRPr lang="en-IN"/>
          </a:p>
        </p:txBody>
      </p:sp>
    </p:spTree>
    <p:extLst>
      <p:ext uri="{BB962C8B-B14F-4D97-AF65-F5344CB8AC3E}">
        <p14:creationId xmlns:p14="http://schemas.microsoft.com/office/powerpoint/2010/main" val="26351739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E7C180-4288-31E5-93DD-63BE81B0745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37659C2-BD87-9A35-319F-194B2CF8C50D}"/>
              </a:ext>
            </a:extLst>
          </p:cNvPr>
          <p:cNvSpPr>
            <a:spLocks noGrp="1"/>
          </p:cNvSpPr>
          <p:nvPr>
            <p:ph type="dt" sz="half" idx="10"/>
          </p:nvPr>
        </p:nvSpPr>
        <p:spPr/>
        <p:txBody>
          <a:bodyPr/>
          <a:lstStyle/>
          <a:p>
            <a:fld id="{3160411E-E077-4A05-9CB1-334BA8A29E2A}" type="datetimeFigureOut">
              <a:rPr lang="en-IN" smtClean="0"/>
              <a:t>20-12-2022</a:t>
            </a:fld>
            <a:endParaRPr lang="en-IN"/>
          </a:p>
        </p:txBody>
      </p:sp>
      <p:sp>
        <p:nvSpPr>
          <p:cNvPr id="4" name="Footer Placeholder 3">
            <a:extLst>
              <a:ext uri="{FF2B5EF4-FFF2-40B4-BE49-F238E27FC236}">
                <a16:creationId xmlns:a16="http://schemas.microsoft.com/office/drawing/2014/main" id="{4BE9B235-5766-FF5C-194B-4FE69FE849E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E81669C-B5F0-685F-F3D9-D416AC015895}"/>
              </a:ext>
            </a:extLst>
          </p:cNvPr>
          <p:cNvSpPr>
            <a:spLocks noGrp="1"/>
          </p:cNvSpPr>
          <p:nvPr>
            <p:ph type="sldNum" sz="quarter" idx="12"/>
          </p:nvPr>
        </p:nvSpPr>
        <p:spPr/>
        <p:txBody>
          <a:bodyPr/>
          <a:lstStyle/>
          <a:p>
            <a:fld id="{F09472E1-21D8-4BD7-A683-55BC32005088}" type="slidenum">
              <a:rPr lang="en-IN" smtClean="0"/>
              <a:t>‹#›</a:t>
            </a:fld>
            <a:endParaRPr lang="en-IN"/>
          </a:p>
        </p:txBody>
      </p:sp>
    </p:spTree>
    <p:extLst>
      <p:ext uri="{BB962C8B-B14F-4D97-AF65-F5344CB8AC3E}">
        <p14:creationId xmlns:p14="http://schemas.microsoft.com/office/powerpoint/2010/main" val="25825889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A29CB23-422E-D908-B900-53DF964B2794}"/>
              </a:ext>
            </a:extLst>
          </p:cNvPr>
          <p:cNvSpPr>
            <a:spLocks noGrp="1"/>
          </p:cNvSpPr>
          <p:nvPr>
            <p:ph type="dt" sz="half" idx="10"/>
          </p:nvPr>
        </p:nvSpPr>
        <p:spPr/>
        <p:txBody>
          <a:bodyPr/>
          <a:lstStyle/>
          <a:p>
            <a:fld id="{3160411E-E077-4A05-9CB1-334BA8A29E2A}" type="datetimeFigureOut">
              <a:rPr lang="en-IN" smtClean="0"/>
              <a:t>20-12-2022</a:t>
            </a:fld>
            <a:endParaRPr lang="en-IN"/>
          </a:p>
        </p:txBody>
      </p:sp>
      <p:sp>
        <p:nvSpPr>
          <p:cNvPr id="3" name="Footer Placeholder 2">
            <a:extLst>
              <a:ext uri="{FF2B5EF4-FFF2-40B4-BE49-F238E27FC236}">
                <a16:creationId xmlns:a16="http://schemas.microsoft.com/office/drawing/2014/main" id="{6398E31C-F240-E1DE-8F42-4C3496DBFB2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5008FC5-A072-7BEC-2332-2622DE1A73BA}"/>
              </a:ext>
            </a:extLst>
          </p:cNvPr>
          <p:cNvSpPr>
            <a:spLocks noGrp="1"/>
          </p:cNvSpPr>
          <p:nvPr>
            <p:ph type="sldNum" sz="quarter" idx="12"/>
          </p:nvPr>
        </p:nvSpPr>
        <p:spPr/>
        <p:txBody>
          <a:bodyPr/>
          <a:lstStyle/>
          <a:p>
            <a:fld id="{F09472E1-21D8-4BD7-A683-55BC32005088}" type="slidenum">
              <a:rPr lang="en-IN" smtClean="0"/>
              <a:t>‹#›</a:t>
            </a:fld>
            <a:endParaRPr lang="en-IN"/>
          </a:p>
        </p:txBody>
      </p:sp>
    </p:spTree>
    <p:extLst>
      <p:ext uri="{BB962C8B-B14F-4D97-AF65-F5344CB8AC3E}">
        <p14:creationId xmlns:p14="http://schemas.microsoft.com/office/powerpoint/2010/main" val="28457292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468040-51A0-D419-C9EE-AA795A27F5D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A1E5AF5-96AA-0221-FE8B-0459ADDC032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B5EF0CD-993D-185A-A0CE-BF4B2162C24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D5FA2BD-1F43-BFF5-4B94-0BB67F552B4D}"/>
              </a:ext>
            </a:extLst>
          </p:cNvPr>
          <p:cNvSpPr>
            <a:spLocks noGrp="1"/>
          </p:cNvSpPr>
          <p:nvPr>
            <p:ph type="dt" sz="half" idx="10"/>
          </p:nvPr>
        </p:nvSpPr>
        <p:spPr/>
        <p:txBody>
          <a:bodyPr/>
          <a:lstStyle/>
          <a:p>
            <a:fld id="{3160411E-E077-4A05-9CB1-334BA8A29E2A}" type="datetimeFigureOut">
              <a:rPr lang="en-IN" smtClean="0"/>
              <a:t>20-12-2022</a:t>
            </a:fld>
            <a:endParaRPr lang="en-IN"/>
          </a:p>
        </p:txBody>
      </p:sp>
      <p:sp>
        <p:nvSpPr>
          <p:cNvPr id="6" name="Footer Placeholder 5">
            <a:extLst>
              <a:ext uri="{FF2B5EF4-FFF2-40B4-BE49-F238E27FC236}">
                <a16:creationId xmlns:a16="http://schemas.microsoft.com/office/drawing/2014/main" id="{068F81DA-21F5-424B-9BF3-998237CA7B0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5B8D2B9-ADF5-B35D-ECD2-9E5434E8009F}"/>
              </a:ext>
            </a:extLst>
          </p:cNvPr>
          <p:cNvSpPr>
            <a:spLocks noGrp="1"/>
          </p:cNvSpPr>
          <p:nvPr>
            <p:ph type="sldNum" sz="quarter" idx="12"/>
          </p:nvPr>
        </p:nvSpPr>
        <p:spPr/>
        <p:txBody>
          <a:bodyPr/>
          <a:lstStyle/>
          <a:p>
            <a:fld id="{F09472E1-21D8-4BD7-A683-55BC32005088}" type="slidenum">
              <a:rPr lang="en-IN" smtClean="0"/>
              <a:t>‹#›</a:t>
            </a:fld>
            <a:endParaRPr lang="en-IN"/>
          </a:p>
        </p:txBody>
      </p:sp>
    </p:spTree>
    <p:extLst>
      <p:ext uri="{BB962C8B-B14F-4D97-AF65-F5344CB8AC3E}">
        <p14:creationId xmlns:p14="http://schemas.microsoft.com/office/powerpoint/2010/main" val="526392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E610D5-C8BC-E298-30B4-428B35DF5CD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235B9E5-7468-84FE-C976-69A35E57CA3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98BD6DD-0838-9E49-EB1E-CA498B463E0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7D010AF-D97F-2E7E-4454-AE6DF1CCD4B8}"/>
              </a:ext>
            </a:extLst>
          </p:cNvPr>
          <p:cNvSpPr>
            <a:spLocks noGrp="1"/>
          </p:cNvSpPr>
          <p:nvPr>
            <p:ph type="dt" sz="half" idx="10"/>
          </p:nvPr>
        </p:nvSpPr>
        <p:spPr/>
        <p:txBody>
          <a:bodyPr/>
          <a:lstStyle/>
          <a:p>
            <a:fld id="{3160411E-E077-4A05-9CB1-334BA8A29E2A}" type="datetimeFigureOut">
              <a:rPr lang="en-IN" smtClean="0"/>
              <a:t>20-12-2022</a:t>
            </a:fld>
            <a:endParaRPr lang="en-IN"/>
          </a:p>
        </p:txBody>
      </p:sp>
      <p:sp>
        <p:nvSpPr>
          <p:cNvPr id="6" name="Footer Placeholder 5">
            <a:extLst>
              <a:ext uri="{FF2B5EF4-FFF2-40B4-BE49-F238E27FC236}">
                <a16:creationId xmlns:a16="http://schemas.microsoft.com/office/drawing/2014/main" id="{7E3DB0B5-8512-BEE7-CE07-031ABCDDF7A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0CCE138-8F38-C109-D02B-FDACB900905B}"/>
              </a:ext>
            </a:extLst>
          </p:cNvPr>
          <p:cNvSpPr>
            <a:spLocks noGrp="1"/>
          </p:cNvSpPr>
          <p:nvPr>
            <p:ph type="sldNum" sz="quarter" idx="12"/>
          </p:nvPr>
        </p:nvSpPr>
        <p:spPr/>
        <p:txBody>
          <a:bodyPr/>
          <a:lstStyle/>
          <a:p>
            <a:fld id="{F09472E1-21D8-4BD7-A683-55BC32005088}" type="slidenum">
              <a:rPr lang="en-IN" smtClean="0"/>
              <a:t>‹#›</a:t>
            </a:fld>
            <a:endParaRPr lang="en-IN"/>
          </a:p>
        </p:txBody>
      </p:sp>
    </p:spTree>
    <p:extLst>
      <p:ext uri="{BB962C8B-B14F-4D97-AF65-F5344CB8AC3E}">
        <p14:creationId xmlns:p14="http://schemas.microsoft.com/office/powerpoint/2010/main" val="33647479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00DB8CF-F69C-C104-56F4-7003FF4CA36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78DFE53-A190-97C4-778B-8F8AFAF0651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123D3B1-A2DD-E4AB-83DD-F4771BC47AA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160411E-E077-4A05-9CB1-334BA8A29E2A}" type="datetimeFigureOut">
              <a:rPr lang="en-IN" smtClean="0"/>
              <a:t>20-12-2022</a:t>
            </a:fld>
            <a:endParaRPr lang="en-IN"/>
          </a:p>
        </p:txBody>
      </p:sp>
      <p:sp>
        <p:nvSpPr>
          <p:cNvPr id="5" name="Footer Placeholder 4">
            <a:extLst>
              <a:ext uri="{FF2B5EF4-FFF2-40B4-BE49-F238E27FC236}">
                <a16:creationId xmlns:a16="http://schemas.microsoft.com/office/drawing/2014/main" id="{128762B0-9E78-0D62-83A0-2E61480B55E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DA15682E-9FC1-9EFE-FEDB-178615BE393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09472E1-21D8-4BD7-A683-55BC32005088}" type="slidenum">
              <a:rPr lang="en-IN" smtClean="0"/>
              <a:t>‹#›</a:t>
            </a:fld>
            <a:endParaRPr lang="en-IN"/>
          </a:p>
        </p:txBody>
      </p:sp>
    </p:spTree>
    <p:extLst>
      <p:ext uri="{BB962C8B-B14F-4D97-AF65-F5344CB8AC3E}">
        <p14:creationId xmlns:p14="http://schemas.microsoft.com/office/powerpoint/2010/main" val="4072663958"/>
      </p:ext>
    </p:extLst>
  </p:cSld>
  <p:clrMap bg1="lt1" tx1="dk1" bg2="lt2" tx2="dk2" accent1="accent1" accent2="accent2" accent3="accent3" accent4="accent4" accent5="accent5" accent6="accent6" hlink="hlink" folHlink="folHlink"/>
  <p:sldLayoutIdLst>
    <p:sldLayoutId id="2147483830" r:id="rId1"/>
    <p:sldLayoutId id="2147483831" r:id="rId2"/>
    <p:sldLayoutId id="2147483832" r:id="rId3"/>
    <p:sldLayoutId id="2147483833" r:id="rId4"/>
    <p:sldLayoutId id="2147483834" r:id="rId5"/>
    <p:sldLayoutId id="2147483835" r:id="rId6"/>
    <p:sldLayoutId id="2147483836" r:id="rId7"/>
    <p:sldLayoutId id="2147483837" r:id="rId8"/>
    <p:sldLayoutId id="2147483838" r:id="rId9"/>
    <p:sldLayoutId id="2147483839" r:id="rId10"/>
    <p:sldLayoutId id="214748384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 Diagonal Corner Rectangle 3"/>
          <p:cNvSpPr/>
          <p:nvPr/>
        </p:nvSpPr>
        <p:spPr>
          <a:xfrm>
            <a:off x="130645" y="5888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5" name="Round Diagonal Corner Rectangle 4"/>
          <p:cNvSpPr/>
          <p:nvPr/>
        </p:nvSpPr>
        <p:spPr>
          <a:xfrm>
            <a:off x="130645" y="2268680"/>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8" name="TextBox 7">
            <a:extLst>
              <a:ext uri="{FF2B5EF4-FFF2-40B4-BE49-F238E27FC236}">
                <a16:creationId xmlns:a16="http://schemas.microsoft.com/office/drawing/2014/main" id="{CF1B1374-6C99-4642-9617-4426B07B7CEA}"/>
              </a:ext>
            </a:extLst>
          </p:cNvPr>
          <p:cNvSpPr txBox="1"/>
          <p:nvPr/>
        </p:nvSpPr>
        <p:spPr>
          <a:xfrm>
            <a:off x="429706" y="1605464"/>
            <a:ext cx="7980269" cy="1815882"/>
          </a:xfrm>
          <a:prstGeom prst="rect">
            <a:avLst/>
          </a:prstGeom>
          <a:noFill/>
        </p:spPr>
        <p:txBody>
          <a:bodyPr wrap="square" rtlCol="0">
            <a:spAutoFit/>
          </a:bodyPr>
          <a:lstStyle/>
          <a:p>
            <a:r>
              <a:rPr lang="en-US" sz="3600" b="1" dirty="0">
                <a:latin typeface="Times New Roman" panose="02020603050405020304" pitchFamily="18" charset="0"/>
                <a:cs typeface="Times New Roman" panose="02020603050405020304" pitchFamily="18" charset="0"/>
              </a:rPr>
              <a:t>TITLE</a:t>
            </a:r>
            <a:r>
              <a:rPr lang="en-US" sz="3600" dirty="0">
                <a:latin typeface="Times New Roman" panose="02020603050405020304" pitchFamily="18" charset="0"/>
                <a:cs typeface="Times New Roman" panose="02020603050405020304" pitchFamily="18" charset="0"/>
              </a:rPr>
              <a:t> :  1. SALES AND DELIVERY			2. RESTURANT</a:t>
            </a:r>
          </a:p>
          <a:p>
            <a:r>
              <a:rPr lang="en-US" sz="4000" dirty="0">
                <a:latin typeface="Times New Roman" panose="02020603050405020304" pitchFamily="18" charset="0"/>
                <a:cs typeface="Times New Roman" panose="02020603050405020304" pitchFamily="18" charset="0"/>
              </a:rPr>
              <a:t>	</a:t>
            </a:r>
            <a:endParaRPr lang="en-US" sz="28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CF1B1374-6C99-4642-9617-4426B07B7CEA}"/>
              </a:ext>
            </a:extLst>
          </p:cNvPr>
          <p:cNvSpPr txBox="1"/>
          <p:nvPr/>
        </p:nvSpPr>
        <p:spPr>
          <a:xfrm>
            <a:off x="444790" y="3235833"/>
            <a:ext cx="10044684" cy="3416320"/>
          </a:xfrm>
          <a:prstGeom prst="rect">
            <a:avLst/>
          </a:prstGeom>
          <a:noFill/>
        </p:spPr>
        <p:txBody>
          <a:bodyPr wrap="square" rtlCol="0">
            <a:spAutoFit/>
          </a:bodyPr>
          <a:lstStyle/>
          <a:p>
            <a:r>
              <a:rPr lang="en-US" sz="3600" b="1" dirty="0">
                <a:latin typeface="Times New Roman" panose="02020603050405020304" pitchFamily="18" charset="0"/>
                <a:cs typeface="Times New Roman" panose="02020603050405020304" pitchFamily="18" charset="0"/>
              </a:rPr>
              <a:t>Submitted by </a:t>
            </a:r>
            <a:r>
              <a:rPr lang="en-US" sz="3600" dirty="0">
                <a:latin typeface="Times New Roman" panose="02020603050405020304" pitchFamily="18" charset="0"/>
                <a:cs typeface="Times New Roman" panose="02020603050405020304" pitchFamily="18" charset="0"/>
              </a:rPr>
              <a:t>: </a:t>
            </a:r>
          </a:p>
          <a:p>
            <a:r>
              <a:rPr lang="en-US" sz="3600" dirty="0">
                <a:latin typeface="Times New Roman" panose="02020603050405020304" pitchFamily="18" charset="0"/>
                <a:cs typeface="Times New Roman" panose="02020603050405020304" pitchFamily="18" charset="0"/>
              </a:rPr>
              <a:t>			1. Anmol Gupta</a:t>
            </a:r>
          </a:p>
          <a:p>
            <a:r>
              <a:rPr lang="en-US" sz="3600" dirty="0">
                <a:latin typeface="Times New Roman" panose="02020603050405020304" pitchFamily="18" charset="0"/>
                <a:cs typeface="Times New Roman" panose="02020603050405020304" pitchFamily="18" charset="0"/>
              </a:rPr>
              <a:t>			2. </a:t>
            </a:r>
            <a:r>
              <a:rPr lang="en-IN" sz="3600" dirty="0">
                <a:latin typeface="Times New Roman" panose="02020603050405020304" pitchFamily="18" charset="0"/>
                <a:cs typeface="Times New Roman" panose="02020603050405020304" pitchFamily="18" charset="0"/>
              </a:rPr>
              <a:t>Mohammad Arsalan Siddique</a:t>
            </a:r>
            <a:endParaRPr lang="en-US" sz="3600" dirty="0">
              <a:latin typeface="Times New Roman" panose="02020603050405020304" pitchFamily="18" charset="0"/>
              <a:cs typeface="Times New Roman" panose="02020603050405020304" pitchFamily="18" charset="0"/>
            </a:endParaRPr>
          </a:p>
          <a:p>
            <a:r>
              <a:rPr lang="en-US" sz="3600" dirty="0">
                <a:latin typeface="Times New Roman" panose="02020603050405020304" pitchFamily="18" charset="0"/>
                <a:cs typeface="Times New Roman" panose="02020603050405020304" pitchFamily="18" charset="0"/>
              </a:rPr>
              <a:t>			3. Mohammed Aftab BS</a:t>
            </a:r>
          </a:p>
          <a:p>
            <a:r>
              <a:rPr lang="en-US" sz="3600" dirty="0">
                <a:latin typeface="Times New Roman" panose="02020603050405020304" pitchFamily="18" charset="0"/>
                <a:cs typeface="Times New Roman" panose="02020603050405020304" pitchFamily="18" charset="0"/>
              </a:rPr>
              <a:t>			4. Mohammed </a:t>
            </a:r>
            <a:r>
              <a:rPr lang="en-US" sz="3600" dirty="0" err="1">
                <a:latin typeface="Times New Roman" panose="02020603050405020304" pitchFamily="18" charset="0"/>
                <a:cs typeface="Times New Roman" panose="02020603050405020304" pitchFamily="18" charset="0"/>
              </a:rPr>
              <a:t>Touqeer</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Ar</a:t>
            </a:r>
            <a:endParaRPr lang="en-US" sz="3600" dirty="0">
              <a:latin typeface="Times New Roman" panose="02020603050405020304" pitchFamily="18" charset="0"/>
              <a:cs typeface="Times New Roman" panose="02020603050405020304" pitchFamily="18" charset="0"/>
            </a:endParaRPr>
          </a:p>
          <a:p>
            <a:r>
              <a:rPr lang="en-US" sz="3600" dirty="0">
                <a:latin typeface="Times New Roman" panose="02020603050405020304" pitchFamily="18" charset="0"/>
                <a:cs typeface="Times New Roman" panose="02020603050405020304" pitchFamily="18" charset="0"/>
              </a:rPr>
              <a:t>			5. </a:t>
            </a:r>
            <a:r>
              <a:rPr lang="en-US" sz="3600" dirty="0" err="1">
                <a:latin typeface="Times New Roman" panose="02020603050405020304" pitchFamily="18" charset="0"/>
                <a:cs typeface="Times New Roman" panose="02020603050405020304" pitchFamily="18" charset="0"/>
              </a:rPr>
              <a:t>Nimalsurya</a:t>
            </a:r>
            <a:r>
              <a:rPr lang="en-US" sz="3600" dirty="0">
                <a:latin typeface="Times New Roman" panose="02020603050405020304" pitchFamily="18" charset="0"/>
                <a:cs typeface="Times New Roman" panose="02020603050405020304" pitchFamily="18" charset="0"/>
              </a:rPr>
              <a:t> I</a:t>
            </a:r>
          </a:p>
        </p:txBody>
      </p:sp>
      <p:pic>
        <p:nvPicPr>
          <p:cNvPr id="7" name="Picture 6">
            <a:extLst>
              <a:ext uri="{FF2B5EF4-FFF2-40B4-BE49-F238E27FC236}">
                <a16:creationId xmlns:a16="http://schemas.microsoft.com/office/drawing/2014/main" id="{E1FC9B31-468B-4A09-9D76-407AC5042E39}"/>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847206" y="58880"/>
            <a:ext cx="2614172" cy="1163929"/>
          </a:xfrm>
          <a:prstGeom prst="rect">
            <a:avLst/>
          </a:prstGeom>
          <a:noFill/>
          <a:ln>
            <a:noFill/>
          </a:ln>
        </p:spPr>
      </p:pic>
      <p:sp>
        <p:nvSpPr>
          <p:cNvPr id="9" name="Round Diagonal Corner Rectangle 3">
            <a:extLst>
              <a:ext uri="{FF2B5EF4-FFF2-40B4-BE49-F238E27FC236}">
                <a16:creationId xmlns:a16="http://schemas.microsoft.com/office/drawing/2014/main" id="{04124B0B-61A7-E1CF-7273-8B8B99BC34E3}"/>
              </a:ext>
            </a:extLst>
          </p:cNvPr>
          <p:cNvSpPr/>
          <p:nvPr/>
        </p:nvSpPr>
        <p:spPr>
          <a:xfrm>
            <a:off x="130645" y="28057"/>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2" name="TextBox 1">
            <a:extLst>
              <a:ext uri="{FF2B5EF4-FFF2-40B4-BE49-F238E27FC236}">
                <a16:creationId xmlns:a16="http://schemas.microsoft.com/office/drawing/2014/main" id="{16CEEE4C-5AB5-9C7A-4B19-5528B8682B77}"/>
              </a:ext>
            </a:extLst>
          </p:cNvPr>
          <p:cNvSpPr txBox="1"/>
          <p:nvPr/>
        </p:nvSpPr>
        <p:spPr>
          <a:xfrm>
            <a:off x="1007901" y="499534"/>
            <a:ext cx="6581618" cy="769441"/>
          </a:xfrm>
          <a:prstGeom prst="rect">
            <a:avLst/>
          </a:prstGeom>
          <a:noFill/>
        </p:spPr>
        <p:txBody>
          <a:bodyPr wrap="square" rtlCol="0">
            <a:spAutoFit/>
          </a:bodyPr>
          <a:lstStyle/>
          <a:p>
            <a:r>
              <a:rPr lang="en-IN" sz="4400" b="1" dirty="0">
                <a:latin typeface="Times New Roman" panose="02020603050405020304" pitchFamily="18" charset="0"/>
                <a:cs typeface="Times New Roman" panose="02020603050405020304" pitchFamily="18" charset="0"/>
              </a:rPr>
              <a:t>Mini-Project</a:t>
            </a:r>
            <a:r>
              <a:rPr lang="en-IN" sz="4400" b="1" dirty="0">
                <a:solidFill>
                  <a:schemeClr val="accent1">
                    <a:lumMod val="75000"/>
                  </a:schemeClr>
                </a:solidFill>
                <a:latin typeface="Times New Roman" panose="02020603050405020304" pitchFamily="18" charset="0"/>
                <a:cs typeface="Times New Roman" panose="02020603050405020304" pitchFamily="18" charset="0"/>
              </a:rPr>
              <a:t> [DBMS1&amp;2]</a:t>
            </a:r>
          </a:p>
        </p:txBody>
      </p:sp>
    </p:spTree>
    <p:extLst>
      <p:ext uri="{BB962C8B-B14F-4D97-AF65-F5344CB8AC3E}">
        <p14:creationId xmlns:p14="http://schemas.microsoft.com/office/powerpoint/2010/main" val="17653489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708ED-419C-0BE9-9762-B83EDEEAE448}"/>
              </a:ext>
            </a:extLst>
          </p:cNvPr>
          <p:cNvSpPr>
            <a:spLocks noGrp="1"/>
          </p:cNvSpPr>
          <p:nvPr>
            <p:ph type="title"/>
          </p:nvPr>
        </p:nvSpPr>
        <p:spPr>
          <a:xfrm>
            <a:off x="603069" y="-33185"/>
            <a:ext cx="10515600" cy="972701"/>
          </a:xfrm>
        </p:spPr>
        <p:txBody>
          <a:bodyPr/>
          <a:lstStyle/>
          <a:p>
            <a:r>
              <a:rPr lang="en-US" b="1" dirty="0">
                <a:latin typeface="Times New Roman" panose="02020603050405020304" pitchFamily="18" charset="0"/>
                <a:cs typeface="Times New Roman" panose="02020603050405020304" pitchFamily="18" charset="0"/>
              </a:rPr>
              <a:t>Project Flow – Question 6- Part 1</a:t>
            </a:r>
            <a:endParaRPr lang="en-IN" b="1"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1ECFF849-6913-1443-ACB4-DF898721C1A4}"/>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371188" y="12263"/>
            <a:ext cx="2614172" cy="1163929"/>
          </a:xfrm>
          <a:prstGeom prst="rect">
            <a:avLst/>
          </a:prstGeom>
          <a:noFill/>
          <a:ln>
            <a:noFill/>
          </a:ln>
        </p:spPr>
      </p:pic>
      <p:sp>
        <p:nvSpPr>
          <p:cNvPr id="5" name="Round Diagonal Corner Rectangle 4">
            <a:extLst>
              <a:ext uri="{FF2B5EF4-FFF2-40B4-BE49-F238E27FC236}">
                <a16:creationId xmlns:a16="http://schemas.microsoft.com/office/drawing/2014/main" id="{34754B94-01A9-867B-7A42-ADFB925D2041}"/>
              </a:ext>
            </a:extLst>
          </p:cNvPr>
          <p:cNvSpPr/>
          <p:nvPr/>
        </p:nvSpPr>
        <p:spPr>
          <a:xfrm>
            <a:off x="130645" y="2268680"/>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Round Diagonal Corner Rectangle 3">
            <a:extLst>
              <a:ext uri="{FF2B5EF4-FFF2-40B4-BE49-F238E27FC236}">
                <a16:creationId xmlns:a16="http://schemas.microsoft.com/office/drawing/2014/main" id="{8EBC6E97-33AB-96FA-2C7B-C4A49C965209}"/>
              </a:ext>
            </a:extLst>
          </p:cNvPr>
          <p:cNvSpPr/>
          <p:nvPr/>
        </p:nvSpPr>
        <p:spPr>
          <a:xfrm>
            <a:off x="130645" y="5888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Content Placeholder 6">
            <a:extLst>
              <a:ext uri="{FF2B5EF4-FFF2-40B4-BE49-F238E27FC236}">
                <a16:creationId xmlns:a16="http://schemas.microsoft.com/office/drawing/2014/main" id="{10DCC45C-D492-424D-A5AF-CA3649EA2E05}"/>
              </a:ext>
            </a:extLst>
          </p:cNvPr>
          <p:cNvSpPr>
            <a:spLocks noGrp="1"/>
          </p:cNvSpPr>
          <p:nvPr>
            <p:ph idx="1"/>
          </p:nvPr>
        </p:nvSpPr>
        <p:spPr>
          <a:xfrm>
            <a:off x="457200" y="1057854"/>
            <a:ext cx="11528160" cy="5681808"/>
          </a:xfrm>
        </p:spPr>
        <p:txBody>
          <a:bodyPr>
            <a:normAutofit/>
          </a:bodyPr>
          <a:lstStyle/>
          <a:p>
            <a:r>
              <a:rPr lang="en-US" sz="2400" dirty="0"/>
              <a:t>Q </a:t>
            </a:r>
            <a:r>
              <a:rPr lang="en-US" dirty="0"/>
              <a:t>- </a:t>
            </a:r>
            <a:r>
              <a:rPr lang="en-US" sz="2000" dirty="0"/>
              <a:t>Count the Total Number of Unique Customers in January and how many of them came back every Month over the entire year in 2011</a:t>
            </a:r>
          </a:p>
          <a:p>
            <a:r>
              <a:rPr lang="en-US" sz="2400" dirty="0"/>
              <a:t>PU - </a:t>
            </a:r>
            <a:r>
              <a:rPr lang="en-US" sz="2000" dirty="0"/>
              <a:t>We need to find the New customers come in January, and how many of them ordered every month over the year 2011.</a:t>
            </a:r>
            <a:endParaRPr lang="en-US" sz="2400" dirty="0"/>
          </a:p>
          <a:p>
            <a:r>
              <a:rPr lang="en-US" sz="2400" dirty="0"/>
              <a:t>CS - </a:t>
            </a:r>
            <a:r>
              <a:rPr lang="en-US" sz="2000" i="1" dirty="0"/>
              <a:t>select 'count of repetition' as Description , count(*) from ( (select 'count' as </a:t>
            </a:r>
            <a:r>
              <a:rPr lang="en-US" sz="2000" i="1" dirty="0" err="1"/>
              <a:t>Descirption,count</a:t>
            </a:r>
            <a:r>
              <a:rPr lang="en-US" sz="2000" i="1" dirty="0"/>
              <a:t> ( distinct month) </a:t>
            </a:r>
            <a:r>
              <a:rPr lang="en-US" sz="2000" i="1" dirty="0" err="1"/>
              <a:t>cnt</a:t>
            </a:r>
            <a:r>
              <a:rPr lang="en-US" sz="2000" i="1" dirty="0"/>
              <a:t> from ( select </a:t>
            </a:r>
            <a:r>
              <a:rPr lang="en-US" sz="2000" i="1" dirty="0" err="1"/>
              <a:t>customer_name</a:t>
            </a:r>
            <a:r>
              <a:rPr lang="en-US" sz="2000" i="1" dirty="0"/>
              <a:t> , </a:t>
            </a:r>
            <a:r>
              <a:rPr lang="en-US" sz="2000" i="1" dirty="0" err="1"/>
              <a:t>cd.Cust_id</a:t>
            </a:r>
            <a:r>
              <a:rPr lang="en-US" sz="2000" i="1" dirty="0"/>
              <a:t> , year(</a:t>
            </a:r>
            <a:r>
              <a:rPr lang="en-US" sz="2000" i="1" dirty="0" err="1"/>
              <a:t>str_to_date</a:t>
            </a:r>
            <a:r>
              <a:rPr lang="en-US" sz="2000" i="1" dirty="0"/>
              <a:t>(</a:t>
            </a:r>
            <a:r>
              <a:rPr lang="en-US" sz="2000" i="1" dirty="0" err="1"/>
              <a:t>Order_Date,'%d</a:t>
            </a:r>
            <a:r>
              <a:rPr lang="en-US" sz="2000" i="1" dirty="0"/>
              <a:t>-%m-%Y')) year ,month(</a:t>
            </a:r>
            <a:r>
              <a:rPr lang="en-US" sz="2000" i="1" dirty="0" err="1"/>
              <a:t>str_to_date</a:t>
            </a:r>
            <a:r>
              <a:rPr lang="en-US" sz="2000" i="1" dirty="0"/>
              <a:t>(</a:t>
            </a:r>
            <a:r>
              <a:rPr lang="en-US" sz="2000" i="1" dirty="0" err="1"/>
              <a:t>Order_Date,'%d</a:t>
            </a:r>
            <a:r>
              <a:rPr lang="en-US" sz="2000" i="1" dirty="0"/>
              <a:t>-%m-%Y')) month from </a:t>
            </a:r>
            <a:r>
              <a:rPr lang="en-US" sz="2000" i="1" dirty="0" err="1"/>
              <a:t>cust_dimen</a:t>
            </a:r>
            <a:r>
              <a:rPr lang="en-US" sz="2000" i="1" dirty="0"/>
              <a:t> cd left join </a:t>
            </a:r>
            <a:r>
              <a:rPr lang="en-US" sz="2000" i="1" dirty="0" err="1"/>
              <a:t>market_fact</a:t>
            </a:r>
            <a:r>
              <a:rPr lang="en-US" sz="2000" i="1" dirty="0"/>
              <a:t>  mf on </a:t>
            </a:r>
            <a:r>
              <a:rPr lang="en-US" sz="2000" i="1" dirty="0" err="1"/>
              <a:t>mf.Cust_id</a:t>
            </a:r>
            <a:r>
              <a:rPr lang="en-US" sz="2000" i="1" dirty="0"/>
              <a:t> = </a:t>
            </a:r>
            <a:r>
              <a:rPr lang="en-US" sz="2000" i="1" dirty="0" err="1"/>
              <a:t>cd.Cust_id</a:t>
            </a:r>
            <a:r>
              <a:rPr lang="en-US" sz="2000" i="1" dirty="0"/>
              <a:t> left join </a:t>
            </a:r>
            <a:r>
              <a:rPr lang="en-US" sz="2000" i="1" dirty="0" err="1"/>
              <a:t>orders_dimen</a:t>
            </a:r>
            <a:r>
              <a:rPr lang="en-US" sz="2000" i="1" dirty="0"/>
              <a:t> od on </a:t>
            </a:r>
            <a:r>
              <a:rPr lang="en-US" sz="2000" i="1" dirty="0" err="1"/>
              <a:t>od.Ord_id</a:t>
            </a:r>
            <a:r>
              <a:rPr lang="en-US" sz="2000" i="1" dirty="0"/>
              <a:t>=</a:t>
            </a:r>
            <a:r>
              <a:rPr lang="en-US" sz="2000" i="1" dirty="0" err="1"/>
              <a:t>mf.Ord_id</a:t>
            </a:r>
            <a:r>
              <a:rPr lang="en-US" sz="2000" i="1" dirty="0"/>
              <a:t> order by 1,2,3,4) t where year = 2011 group  by  </a:t>
            </a:r>
            <a:r>
              <a:rPr lang="en-US" sz="2000" i="1" dirty="0" err="1"/>
              <a:t>customer_name,Cust_id</a:t>
            </a:r>
            <a:r>
              <a:rPr lang="en-US" sz="2000" i="1" dirty="0"/>
              <a:t> having </a:t>
            </a:r>
            <a:r>
              <a:rPr lang="en-US" sz="2000" i="1" dirty="0" err="1"/>
              <a:t>cnt</a:t>
            </a:r>
            <a:r>
              <a:rPr lang="en-US" sz="2000" i="1" dirty="0"/>
              <a:t>&gt;=12 order by 1)) as  y union all    (select 'total in </a:t>
            </a:r>
            <a:r>
              <a:rPr lang="en-US" sz="2000" i="1" dirty="0" err="1"/>
              <a:t>january</a:t>
            </a:r>
            <a:r>
              <a:rPr lang="en-US" sz="2000" i="1" dirty="0"/>
              <a:t>' , count(distinct </a:t>
            </a:r>
            <a:r>
              <a:rPr lang="en-US" sz="2000" i="1" dirty="0" err="1"/>
              <a:t>cust_id</a:t>
            </a:r>
            <a:r>
              <a:rPr lang="en-US" sz="2000" i="1" dirty="0"/>
              <a:t>) from </a:t>
            </a:r>
            <a:r>
              <a:rPr lang="en-US" sz="2000" i="1" dirty="0" err="1"/>
              <a:t>market_fact</a:t>
            </a:r>
            <a:r>
              <a:rPr lang="en-US" sz="2000" i="1" dirty="0"/>
              <a:t> where </a:t>
            </a:r>
            <a:r>
              <a:rPr lang="en-US" sz="2000" i="1" dirty="0" err="1"/>
              <a:t>Ord_id</a:t>
            </a:r>
            <a:r>
              <a:rPr lang="en-US" sz="2000" i="1" dirty="0"/>
              <a:t> in (select </a:t>
            </a:r>
            <a:r>
              <a:rPr lang="en-US" sz="2000" i="1" dirty="0" err="1"/>
              <a:t>Ord_id</a:t>
            </a:r>
            <a:r>
              <a:rPr lang="en-US" sz="2000" i="1" dirty="0"/>
              <a:t> from </a:t>
            </a:r>
            <a:r>
              <a:rPr lang="en-US" sz="2000" i="1" dirty="0" err="1"/>
              <a:t>orders_dimen</a:t>
            </a:r>
            <a:r>
              <a:rPr lang="en-US" sz="2000" i="1" dirty="0"/>
              <a:t> where year(</a:t>
            </a:r>
            <a:r>
              <a:rPr lang="en-US" sz="2000" i="1" dirty="0" err="1"/>
              <a:t>str_to_date</a:t>
            </a:r>
            <a:r>
              <a:rPr lang="en-US" sz="2000" i="1" dirty="0"/>
              <a:t>(</a:t>
            </a:r>
            <a:r>
              <a:rPr lang="en-US" sz="2000" i="1" dirty="0" err="1"/>
              <a:t>Order_Date,'%d</a:t>
            </a:r>
            <a:r>
              <a:rPr lang="en-US" sz="2000" i="1" dirty="0"/>
              <a:t>-%m-%Y'))=2011 and month(</a:t>
            </a:r>
            <a:r>
              <a:rPr lang="en-US" sz="2000" i="1" dirty="0" err="1"/>
              <a:t>str_to_date</a:t>
            </a:r>
            <a:r>
              <a:rPr lang="en-US" sz="2000" i="1" dirty="0"/>
              <a:t>(</a:t>
            </a:r>
            <a:r>
              <a:rPr lang="en-US" sz="2000" i="1" dirty="0" err="1"/>
              <a:t>Order_Date,'%d</a:t>
            </a:r>
            <a:r>
              <a:rPr lang="en-US" sz="2000" i="1" dirty="0"/>
              <a:t>-%m-%Y'))=1 ));</a:t>
            </a:r>
          </a:p>
          <a:p>
            <a:r>
              <a:rPr lang="en-US" sz="2400" dirty="0"/>
              <a:t>Solution- </a:t>
            </a:r>
            <a:r>
              <a:rPr lang="en-US" sz="2000" dirty="0">
                <a:latin typeface="Calibri" panose="020F0502020204030204" pitchFamily="34" charset="0"/>
                <a:ea typeface="Calibri" panose="020F0502020204030204" pitchFamily="34" charset="0"/>
              </a:rPr>
              <a:t>The output is nothing as no customer ever returned back every month in the year 2011</a:t>
            </a:r>
          </a:p>
          <a:p>
            <a:endParaRPr lang="en-US" sz="2400" dirty="0"/>
          </a:p>
          <a:p>
            <a:pPr marL="0" indent="0">
              <a:buNone/>
            </a:pPr>
            <a:endParaRPr lang="en-US" sz="2400"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33304" y="5904411"/>
            <a:ext cx="4271554" cy="953589"/>
          </a:xfrm>
          <a:prstGeom prst="rect">
            <a:avLst/>
          </a:prstGeom>
        </p:spPr>
      </p:pic>
    </p:spTree>
    <p:extLst>
      <p:ext uri="{BB962C8B-B14F-4D97-AF65-F5344CB8AC3E}">
        <p14:creationId xmlns:p14="http://schemas.microsoft.com/office/powerpoint/2010/main" val="18969747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2371B-DD05-3D04-31A3-739C690211DD}"/>
              </a:ext>
            </a:extLst>
          </p:cNvPr>
          <p:cNvSpPr>
            <a:spLocks noGrp="1"/>
          </p:cNvSpPr>
          <p:nvPr>
            <p:ph type="title"/>
          </p:nvPr>
        </p:nvSpPr>
        <p:spPr/>
        <p:txBody>
          <a:bodyPr/>
          <a:lstStyle/>
          <a:p>
            <a:r>
              <a:rPr lang="en-US" sz="4400" b="1" dirty="0">
                <a:latin typeface="Times New Roman" panose="02020603050405020304" pitchFamily="18" charset="0"/>
                <a:ea typeface="굴림" panose="020B0600000101010101" pitchFamily="34" charset="-127"/>
                <a:cs typeface="Times New Roman" panose="02020603050405020304" pitchFamily="18" charset="0"/>
              </a:rPr>
              <a:t>Problem Definition</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D67673A-E47F-584C-1578-ED837F27F5C1}"/>
              </a:ext>
            </a:extLst>
          </p:cNvPr>
          <p:cNvSpPr>
            <a:spLocks noGrp="1"/>
          </p:cNvSpPr>
          <p:nvPr>
            <p:ph idx="1"/>
          </p:nvPr>
        </p:nvSpPr>
        <p:spPr/>
        <p:txBody>
          <a:bodyPr>
            <a:normAutofit/>
          </a:bodyPr>
          <a:lstStyle/>
          <a:p>
            <a:pPr algn="just"/>
            <a:r>
              <a:rPr lang="en-US" dirty="0">
                <a:latin typeface="Times New Roman" panose="02020603050405020304" pitchFamily="18" charset="0"/>
                <a:cs typeface="Times New Roman" panose="02020603050405020304" pitchFamily="18" charset="0"/>
              </a:rPr>
              <a:t>Dataset- </a:t>
            </a:r>
            <a:r>
              <a:rPr lang="en-US" sz="2000" dirty="0">
                <a:latin typeface="Times New Roman" panose="02020603050405020304" pitchFamily="18" charset="0"/>
                <a:cs typeface="Times New Roman" panose="02020603050405020304" pitchFamily="18" charset="0"/>
              </a:rPr>
              <a:t>dataset for </a:t>
            </a:r>
            <a:r>
              <a:rPr lang="en-US" sz="2000" b="1" dirty="0">
                <a:latin typeface="Times New Roman" panose="02020603050405020304" pitchFamily="18" charset="0"/>
                <a:cs typeface="Times New Roman" panose="02020603050405020304" pitchFamily="18" charset="0"/>
              </a:rPr>
              <a:t>RESTURANT </a:t>
            </a:r>
            <a:r>
              <a:rPr lang="en-US" sz="2000" dirty="0">
                <a:latin typeface="Times New Roman" panose="02020603050405020304" pitchFamily="18" charset="0"/>
                <a:cs typeface="Times New Roman" panose="02020603050405020304" pitchFamily="18" charset="0"/>
              </a:rPr>
              <a:t>details are present are geolocations(location, dress code </a:t>
            </a:r>
            <a:r>
              <a:rPr lang="en-US" sz="2000" dirty="0" err="1">
                <a:latin typeface="Times New Roman" panose="02020603050405020304" pitchFamily="18" charset="0"/>
                <a:cs typeface="Times New Roman" panose="02020603050405020304" pitchFamily="18" charset="0"/>
              </a:rPr>
              <a:t>etc</a:t>
            </a:r>
            <a:r>
              <a:rPr lang="en-US" sz="2000" dirty="0">
                <a:latin typeface="Times New Roman" panose="02020603050405020304" pitchFamily="18" charset="0"/>
                <a:cs typeface="Times New Roman" panose="02020603050405020304" pitchFamily="18" charset="0"/>
              </a:rPr>
              <a:t>), user profile(including cuisine interests and choice),payment methods( user used and availability of payment in different locations), cuisines(customers order and availability in different locations),parking availability(</a:t>
            </a:r>
            <a:r>
              <a:rPr lang="en-US" sz="2000" dirty="0" err="1">
                <a:latin typeface="Times New Roman" panose="02020603050405020304" pitchFamily="18" charset="0"/>
                <a:cs typeface="Times New Roman" panose="02020603050405020304" pitchFamily="18" charset="0"/>
              </a:rPr>
              <a:t>location_wise</a:t>
            </a:r>
            <a:r>
              <a:rPr lang="en-US" sz="2000" dirty="0">
                <a:latin typeface="Times New Roman" panose="02020603050405020304" pitchFamily="18" charset="0"/>
                <a:cs typeface="Times New Roman" panose="02020603050405020304" pitchFamily="18" charset="0"/>
              </a:rPr>
              <a:t>),working hours of restaurants.</a:t>
            </a:r>
          </a:p>
          <a:p>
            <a:pPr algn="just"/>
            <a:endParaRPr lang="en-IN" sz="2800"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Problem Statement : </a:t>
            </a:r>
            <a:r>
              <a:rPr lang="en-US" sz="2000" dirty="0">
                <a:latin typeface="Times New Roman" panose="02020603050405020304" pitchFamily="18" charset="0"/>
                <a:cs typeface="Times New Roman" panose="02020603050405020304" pitchFamily="18" charset="0"/>
              </a:rPr>
              <a:t>by the dataset given we can find out the number of cuisine on demand in different geolocations, ratings from the customers for different cuisines and service, also the parking availability under each restaurant and payment methods offer by restaurant and the customers.</a:t>
            </a:r>
            <a:endParaRPr lang="en-IN" sz="20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E1FC9B31-468B-4A09-9D76-407AC5042E39}"/>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371188" y="12263"/>
            <a:ext cx="2614172" cy="1163929"/>
          </a:xfrm>
          <a:prstGeom prst="rect">
            <a:avLst/>
          </a:prstGeom>
          <a:noFill/>
          <a:ln>
            <a:noFill/>
          </a:ln>
        </p:spPr>
      </p:pic>
      <p:sp>
        <p:nvSpPr>
          <p:cNvPr id="5" name="Round Diagonal Corner Rectangle 3">
            <a:extLst>
              <a:ext uri="{FF2B5EF4-FFF2-40B4-BE49-F238E27FC236}">
                <a16:creationId xmlns:a16="http://schemas.microsoft.com/office/drawing/2014/main" id="{9958885C-86D6-BB8D-B47A-C3CE8797ECE7}"/>
              </a:ext>
            </a:extLst>
          </p:cNvPr>
          <p:cNvSpPr/>
          <p:nvPr/>
        </p:nvSpPr>
        <p:spPr>
          <a:xfrm>
            <a:off x="130645" y="5888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Round Diagonal Corner Rectangle 4">
            <a:extLst>
              <a:ext uri="{FF2B5EF4-FFF2-40B4-BE49-F238E27FC236}">
                <a16:creationId xmlns:a16="http://schemas.microsoft.com/office/drawing/2014/main" id="{34754B94-01A9-867B-7A42-ADFB925D2041}"/>
              </a:ext>
            </a:extLst>
          </p:cNvPr>
          <p:cNvSpPr/>
          <p:nvPr/>
        </p:nvSpPr>
        <p:spPr>
          <a:xfrm>
            <a:off x="130645" y="2268680"/>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349788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95B8A-E218-9C30-5AF0-A78BFC73DC58}"/>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Data Set Description- Part 2</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69DBD48-AB38-D6B5-E5E4-FC283A4F178F}"/>
              </a:ext>
            </a:extLst>
          </p:cNvPr>
          <p:cNvSpPr>
            <a:spLocks noGrp="1"/>
          </p:cNvSpPr>
          <p:nvPr>
            <p:ph idx="1"/>
          </p:nvPr>
        </p:nvSpPr>
        <p:spPr>
          <a:xfrm>
            <a:off x="838200" y="2043550"/>
            <a:ext cx="10515600" cy="4351338"/>
          </a:xfrm>
        </p:spPr>
        <p:txBody>
          <a:bodyPr>
            <a:normAutofit lnSpcReduction="10000"/>
          </a:bodyPr>
          <a:lstStyle/>
          <a:p>
            <a:pPr algn="just"/>
            <a:r>
              <a:rPr lang="en-US" dirty="0">
                <a:latin typeface="Times New Roman" panose="02020603050405020304" pitchFamily="18" charset="0"/>
                <a:cs typeface="Times New Roman" panose="02020603050405020304" pitchFamily="18" charset="0"/>
              </a:rPr>
              <a:t> RESTURANT DATASET</a:t>
            </a:r>
          </a:p>
          <a:p>
            <a:pPr marR="0" lvl="0">
              <a:lnSpc>
                <a:spcPct val="150000"/>
              </a:lnSpc>
              <a:spcBef>
                <a:spcPts val="940"/>
              </a:spcBef>
              <a:spcAft>
                <a:spcPts val="0"/>
              </a:spcAft>
              <a:buSzPts val="1100"/>
              <a:buFont typeface="Wingdings" panose="05000000000000000000" pitchFamily="2" charset="2"/>
              <a:buChar char="v"/>
              <a:tabLst>
                <a:tab pos="520700" algn="l"/>
                <a:tab pos="521335" algn="l"/>
              </a:tabLst>
            </a:pPr>
            <a:r>
              <a:rPr lang="en-US" sz="1800" b="1" dirty="0">
                <a:latin typeface="Times New Roman" panose="02020603050405020304" pitchFamily="18" charset="0"/>
                <a:cs typeface="Times New Roman" panose="02020603050405020304" pitchFamily="18" charset="0"/>
              </a:rPr>
              <a:t> </a:t>
            </a:r>
            <a:r>
              <a:rPr lang="en-US" sz="1800" dirty="0" err="1">
                <a:solidFill>
                  <a:srgbClr val="000000"/>
                </a:solidFill>
                <a:latin typeface="Noto Sans Symbols"/>
                <a:ea typeface="Noto Sans Symbols"/>
                <a:cs typeface="Noto Sans Symbols"/>
              </a:rPr>
              <a:t>Chefmozaccepts</a:t>
            </a:r>
            <a:r>
              <a:rPr lang="en-US" sz="1800" dirty="0">
                <a:solidFill>
                  <a:srgbClr val="000000"/>
                </a:solidFill>
                <a:latin typeface="Noto Sans Symbols"/>
                <a:ea typeface="Noto Sans Symbols"/>
                <a:cs typeface="Noto Sans Symbols"/>
              </a:rPr>
              <a:t> (Location Wise availability of Payment Modes)</a:t>
            </a:r>
            <a:endParaRPr lang="en-US" sz="1800" dirty="0">
              <a:latin typeface="Noto Sans Symbols"/>
              <a:ea typeface="Noto Sans Symbols"/>
              <a:cs typeface="Noto Sans Symbols"/>
            </a:endParaRPr>
          </a:p>
          <a:p>
            <a:pPr marR="0" lvl="0">
              <a:lnSpc>
                <a:spcPct val="150000"/>
              </a:lnSpc>
              <a:spcBef>
                <a:spcPts val="115"/>
              </a:spcBef>
              <a:spcAft>
                <a:spcPts val="0"/>
              </a:spcAft>
              <a:buSzPts val="1100"/>
              <a:buFont typeface="Wingdings" panose="05000000000000000000" pitchFamily="2" charset="2"/>
              <a:buChar char="v"/>
              <a:tabLst>
                <a:tab pos="520700" algn="l"/>
                <a:tab pos="521335" algn="l"/>
              </a:tabLst>
            </a:pPr>
            <a:r>
              <a:rPr lang="en-US" sz="1800" dirty="0" err="1">
                <a:solidFill>
                  <a:srgbClr val="000000"/>
                </a:solidFill>
                <a:latin typeface="Noto Sans Symbols"/>
                <a:ea typeface="Noto Sans Symbols"/>
                <a:cs typeface="Noto Sans Symbols"/>
              </a:rPr>
              <a:t>Chefmozcuisine</a:t>
            </a:r>
            <a:r>
              <a:rPr lang="en-US" sz="1800" dirty="0">
                <a:solidFill>
                  <a:srgbClr val="000000"/>
                </a:solidFill>
                <a:latin typeface="Noto Sans Symbols"/>
                <a:ea typeface="Noto Sans Symbols"/>
                <a:cs typeface="Noto Sans Symbols"/>
              </a:rPr>
              <a:t> (Location Wise availability of Cuisine)</a:t>
            </a:r>
            <a:endParaRPr lang="en-US" sz="1800" dirty="0">
              <a:latin typeface="Noto Sans Symbols"/>
              <a:ea typeface="Noto Sans Symbols"/>
              <a:cs typeface="Noto Sans Symbols"/>
            </a:endParaRPr>
          </a:p>
          <a:p>
            <a:pPr marR="0" lvl="0">
              <a:lnSpc>
                <a:spcPct val="150000"/>
              </a:lnSpc>
              <a:spcBef>
                <a:spcPts val="110"/>
              </a:spcBef>
              <a:spcAft>
                <a:spcPts val="0"/>
              </a:spcAft>
              <a:buSzPts val="1100"/>
              <a:buFont typeface="Wingdings" panose="05000000000000000000" pitchFamily="2" charset="2"/>
              <a:buChar char="v"/>
              <a:tabLst>
                <a:tab pos="520700" algn="l"/>
                <a:tab pos="521335" algn="l"/>
              </a:tabLst>
            </a:pPr>
            <a:r>
              <a:rPr lang="en-US" sz="1800" dirty="0">
                <a:solidFill>
                  <a:srgbClr val="000000"/>
                </a:solidFill>
                <a:latin typeface="Noto Sans Symbols"/>
                <a:ea typeface="Noto Sans Symbols"/>
                <a:cs typeface="Noto Sans Symbols"/>
              </a:rPr>
              <a:t>Chefmozhours4(Working Hours of Restaurant)</a:t>
            </a:r>
            <a:endParaRPr lang="en-US" sz="1800" dirty="0">
              <a:latin typeface="Noto Sans Symbols"/>
              <a:ea typeface="Noto Sans Symbols"/>
              <a:cs typeface="Noto Sans Symbols"/>
            </a:endParaRPr>
          </a:p>
          <a:p>
            <a:pPr marR="0" lvl="0">
              <a:lnSpc>
                <a:spcPct val="150000"/>
              </a:lnSpc>
              <a:spcBef>
                <a:spcPts val="110"/>
              </a:spcBef>
              <a:spcAft>
                <a:spcPts val="0"/>
              </a:spcAft>
              <a:buSzPts val="1100"/>
              <a:buFont typeface="Wingdings" panose="05000000000000000000" pitchFamily="2" charset="2"/>
              <a:buChar char="v"/>
              <a:tabLst>
                <a:tab pos="520700" algn="l"/>
                <a:tab pos="521335" algn="l"/>
              </a:tabLst>
            </a:pPr>
            <a:r>
              <a:rPr lang="en-US" sz="1800" dirty="0" err="1">
                <a:solidFill>
                  <a:srgbClr val="000000"/>
                </a:solidFill>
                <a:latin typeface="Noto Sans Symbols"/>
                <a:ea typeface="Noto Sans Symbols"/>
                <a:cs typeface="Noto Sans Symbols"/>
              </a:rPr>
              <a:t>Chefmozparking</a:t>
            </a:r>
            <a:r>
              <a:rPr lang="en-US" sz="1800" dirty="0">
                <a:solidFill>
                  <a:srgbClr val="000000"/>
                </a:solidFill>
                <a:latin typeface="Noto Sans Symbols"/>
                <a:ea typeface="Noto Sans Symbols"/>
                <a:cs typeface="Noto Sans Symbols"/>
              </a:rPr>
              <a:t> (Parking availability at restaurants at different places)</a:t>
            </a:r>
            <a:endParaRPr lang="en-US" sz="1800" dirty="0">
              <a:latin typeface="Noto Sans Symbols"/>
              <a:ea typeface="Noto Sans Symbols"/>
              <a:cs typeface="Noto Sans Symbols"/>
            </a:endParaRPr>
          </a:p>
          <a:p>
            <a:pPr marR="0" lvl="0">
              <a:lnSpc>
                <a:spcPct val="150000"/>
              </a:lnSpc>
              <a:spcBef>
                <a:spcPts val="110"/>
              </a:spcBef>
              <a:spcAft>
                <a:spcPts val="0"/>
              </a:spcAft>
              <a:buSzPts val="1100"/>
              <a:buFont typeface="Wingdings" panose="05000000000000000000" pitchFamily="2" charset="2"/>
              <a:buChar char="v"/>
              <a:tabLst>
                <a:tab pos="520700" algn="l"/>
                <a:tab pos="521335" algn="l"/>
              </a:tabLst>
            </a:pPr>
            <a:r>
              <a:rPr lang="en-US" sz="1800" dirty="0">
                <a:solidFill>
                  <a:srgbClr val="000000"/>
                </a:solidFill>
                <a:latin typeface="Noto Sans Symbols"/>
                <a:ea typeface="Noto Sans Symbols"/>
                <a:cs typeface="Noto Sans Symbols"/>
              </a:rPr>
              <a:t>Geoplaces2(Location Wise Summary of dress code, country, state, etc.)</a:t>
            </a:r>
            <a:endParaRPr lang="en-US" sz="1800" dirty="0">
              <a:latin typeface="Noto Sans Symbols"/>
              <a:ea typeface="Noto Sans Symbols"/>
              <a:cs typeface="Noto Sans Symbols"/>
            </a:endParaRPr>
          </a:p>
          <a:p>
            <a:pPr marR="0" lvl="0">
              <a:lnSpc>
                <a:spcPct val="150000"/>
              </a:lnSpc>
              <a:spcBef>
                <a:spcPts val="110"/>
              </a:spcBef>
              <a:spcAft>
                <a:spcPts val="0"/>
              </a:spcAft>
              <a:buSzPts val="1100"/>
              <a:buFont typeface="Wingdings" panose="05000000000000000000" pitchFamily="2" charset="2"/>
              <a:buChar char="v"/>
              <a:tabLst>
                <a:tab pos="520700" algn="l"/>
                <a:tab pos="521335" algn="l"/>
              </a:tabLst>
            </a:pPr>
            <a:r>
              <a:rPr lang="en-US" sz="1800" dirty="0" err="1">
                <a:solidFill>
                  <a:srgbClr val="000000"/>
                </a:solidFill>
                <a:latin typeface="Noto Sans Symbols"/>
                <a:ea typeface="Noto Sans Symbols"/>
                <a:cs typeface="Noto Sans Symbols"/>
              </a:rPr>
              <a:t>Rating_final</a:t>
            </a:r>
            <a:r>
              <a:rPr lang="en-US" sz="1800" dirty="0">
                <a:solidFill>
                  <a:srgbClr val="000000"/>
                </a:solidFill>
                <a:latin typeface="Noto Sans Symbols"/>
                <a:ea typeface="Noto Sans Symbols"/>
                <a:cs typeface="Noto Sans Symbols"/>
              </a:rPr>
              <a:t> (User wise rating to the restaurants in diff locations)</a:t>
            </a:r>
            <a:endParaRPr lang="en-US" sz="1800" dirty="0">
              <a:latin typeface="Noto Sans Symbols"/>
              <a:ea typeface="Noto Sans Symbols"/>
              <a:cs typeface="Noto Sans Symbols"/>
            </a:endParaRPr>
          </a:p>
          <a:p>
            <a:pPr marR="0" lvl="0">
              <a:lnSpc>
                <a:spcPct val="150000"/>
              </a:lnSpc>
              <a:spcBef>
                <a:spcPts val="90"/>
              </a:spcBef>
              <a:spcAft>
                <a:spcPts val="0"/>
              </a:spcAft>
              <a:buSzPts val="1100"/>
              <a:buFont typeface="Wingdings" panose="05000000000000000000" pitchFamily="2" charset="2"/>
              <a:buChar char="v"/>
              <a:tabLst>
                <a:tab pos="520700" algn="l"/>
                <a:tab pos="521335" algn="l"/>
              </a:tabLst>
            </a:pPr>
            <a:r>
              <a:rPr lang="en-US" sz="1800" dirty="0" err="1">
                <a:solidFill>
                  <a:srgbClr val="000000"/>
                </a:solidFill>
                <a:latin typeface="Noto Sans Symbols"/>
                <a:ea typeface="Noto Sans Symbols"/>
                <a:cs typeface="Noto Sans Symbols"/>
              </a:rPr>
              <a:t>Usercuisine</a:t>
            </a:r>
            <a:r>
              <a:rPr lang="en-US" sz="1800" dirty="0">
                <a:solidFill>
                  <a:srgbClr val="000000"/>
                </a:solidFill>
                <a:latin typeface="Noto Sans Symbols"/>
                <a:ea typeface="Noto Sans Symbols"/>
                <a:cs typeface="Noto Sans Symbols"/>
              </a:rPr>
              <a:t> (User had which Cuisine)</a:t>
            </a:r>
            <a:endParaRPr lang="en-US" sz="1800" dirty="0">
              <a:latin typeface="Noto Sans Symbols"/>
              <a:ea typeface="Noto Sans Symbols"/>
              <a:cs typeface="Noto Sans Symbols"/>
            </a:endParaRPr>
          </a:p>
          <a:p>
            <a:pPr marR="0" lvl="0">
              <a:lnSpc>
                <a:spcPct val="150000"/>
              </a:lnSpc>
              <a:spcBef>
                <a:spcPts val="115"/>
              </a:spcBef>
              <a:spcAft>
                <a:spcPts val="0"/>
              </a:spcAft>
              <a:buSzPts val="1100"/>
              <a:buFont typeface="Wingdings" panose="05000000000000000000" pitchFamily="2" charset="2"/>
              <a:buChar char="v"/>
              <a:tabLst>
                <a:tab pos="520700" algn="l"/>
                <a:tab pos="521335" algn="l"/>
              </a:tabLst>
            </a:pPr>
            <a:r>
              <a:rPr lang="en-US" sz="1800" dirty="0">
                <a:solidFill>
                  <a:srgbClr val="000000"/>
                </a:solidFill>
                <a:latin typeface="Noto Sans Symbols"/>
                <a:ea typeface="Noto Sans Symbols"/>
                <a:cs typeface="Noto Sans Symbols"/>
              </a:rPr>
              <a:t>User payment (User used which payment mode)</a:t>
            </a:r>
          </a:p>
          <a:p>
            <a:pPr marR="0" lvl="0">
              <a:lnSpc>
                <a:spcPct val="150000"/>
              </a:lnSpc>
              <a:spcBef>
                <a:spcPts val="115"/>
              </a:spcBef>
              <a:spcAft>
                <a:spcPts val="0"/>
              </a:spcAft>
              <a:buSzPts val="1100"/>
              <a:buFont typeface="Wingdings" panose="05000000000000000000" pitchFamily="2" charset="2"/>
              <a:buChar char="v"/>
              <a:tabLst>
                <a:tab pos="520700" algn="l"/>
                <a:tab pos="521335" algn="l"/>
              </a:tabLst>
            </a:pPr>
            <a:r>
              <a:rPr lang="en-US" sz="1800" dirty="0" err="1">
                <a:solidFill>
                  <a:srgbClr val="000000"/>
                </a:solidFill>
                <a:latin typeface="Calibri" panose="020F0502020204030204" pitchFamily="34" charset="0"/>
                <a:ea typeface="Calibri" panose="020F0502020204030204" pitchFamily="34" charset="0"/>
              </a:rPr>
              <a:t>Userprofile</a:t>
            </a:r>
            <a:r>
              <a:rPr lang="en-US" sz="1800" dirty="0">
                <a:solidFill>
                  <a:srgbClr val="000000"/>
                </a:solidFill>
                <a:latin typeface="Calibri" panose="020F0502020204030204" pitchFamily="34" charset="0"/>
                <a:ea typeface="Calibri" panose="020F0502020204030204" pitchFamily="34" charset="0"/>
              </a:rPr>
              <a:t> (Users personal details like a smoker, drink level, interest, religion, etc.)</a:t>
            </a:r>
            <a:endParaRPr lang="en-US" sz="1800" dirty="0">
              <a:latin typeface="Noto Sans Symbols"/>
              <a:ea typeface="Noto Sans Symbols"/>
              <a:cs typeface="Noto Sans Symbols"/>
            </a:endParaRPr>
          </a:p>
          <a:p>
            <a:pPr marL="0" indent="0" algn="just">
              <a:buNone/>
            </a:pPr>
            <a:endParaRPr lang="en-US" sz="18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CBD58644-2CC4-BDFF-C53B-62A8747D6983}"/>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371188" y="12263"/>
            <a:ext cx="2614172" cy="1163929"/>
          </a:xfrm>
          <a:prstGeom prst="rect">
            <a:avLst/>
          </a:prstGeom>
          <a:noFill/>
          <a:ln>
            <a:noFill/>
          </a:ln>
        </p:spPr>
      </p:pic>
      <p:sp>
        <p:nvSpPr>
          <p:cNvPr id="5" name="Round Diagonal Corner Rectangle 4">
            <a:extLst>
              <a:ext uri="{FF2B5EF4-FFF2-40B4-BE49-F238E27FC236}">
                <a16:creationId xmlns:a16="http://schemas.microsoft.com/office/drawing/2014/main" id="{34754B94-01A9-867B-7A42-ADFB925D2041}"/>
              </a:ext>
            </a:extLst>
          </p:cNvPr>
          <p:cNvSpPr/>
          <p:nvPr/>
        </p:nvSpPr>
        <p:spPr>
          <a:xfrm>
            <a:off x="130645" y="2268680"/>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Round Diagonal Corner Rectangle 3">
            <a:extLst>
              <a:ext uri="{FF2B5EF4-FFF2-40B4-BE49-F238E27FC236}">
                <a16:creationId xmlns:a16="http://schemas.microsoft.com/office/drawing/2014/main" id="{9958885C-86D6-BB8D-B47A-C3CE8797ECE7}"/>
              </a:ext>
            </a:extLst>
          </p:cNvPr>
          <p:cNvSpPr/>
          <p:nvPr/>
        </p:nvSpPr>
        <p:spPr>
          <a:xfrm>
            <a:off x="130645" y="5888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739238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FA4652-183A-1AE3-DF45-8C64C3E7EEB9}"/>
              </a:ext>
            </a:extLst>
          </p:cNvPr>
          <p:cNvSpPr>
            <a:spLocks noGrp="1"/>
          </p:cNvSpPr>
          <p:nvPr>
            <p:ph type="title"/>
          </p:nvPr>
        </p:nvSpPr>
        <p:spPr>
          <a:xfrm>
            <a:off x="838200" y="338492"/>
            <a:ext cx="10515600" cy="1325563"/>
          </a:xfrm>
        </p:spPr>
        <p:txBody>
          <a:bodyPr/>
          <a:lstStyle/>
          <a:p>
            <a:r>
              <a:rPr lang="en-US" b="1" dirty="0">
                <a:latin typeface="Times New Roman" panose="02020603050405020304" pitchFamily="18" charset="0"/>
                <a:cs typeface="Times New Roman" panose="02020603050405020304" pitchFamily="18" charset="0"/>
              </a:rPr>
              <a:t>Business Importance of Problem</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215D82C-BC64-9A8F-8084-BE67FCDB8A9B}"/>
              </a:ext>
            </a:extLst>
          </p:cNvPr>
          <p:cNvSpPr>
            <a:spLocks noGrp="1"/>
          </p:cNvSpPr>
          <p:nvPr>
            <p:ph idx="1"/>
          </p:nvPr>
        </p:nvSpPr>
        <p:spPr/>
        <p:txBody>
          <a:bodyPr>
            <a:normAutofit/>
          </a:bodyPr>
          <a:lstStyle/>
          <a:p>
            <a:pPr marL="514350" indent="-514350" algn="just">
              <a:buAutoNum type="arabicPeriod"/>
            </a:pPr>
            <a:r>
              <a:rPr lang="en-IN" dirty="0">
                <a:latin typeface="Times New Roman" panose="02020603050405020304" pitchFamily="18" charset="0"/>
                <a:cs typeface="Times New Roman" panose="02020603050405020304" pitchFamily="18" charset="0"/>
              </a:rPr>
              <a:t>SALES AND DELIVERY - we can understand the performance of the organisation through product sales and regular customers who placed order, profit for each product.</a:t>
            </a:r>
          </a:p>
          <a:p>
            <a:pPr marL="0" indent="0" algn="just">
              <a:buNone/>
            </a:pPr>
            <a:r>
              <a:rPr lang="en-IN" dirty="0">
                <a:latin typeface="Times New Roman" panose="02020603050405020304" pitchFamily="18" charset="0"/>
                <a:cs typeface="Times New Roman" panose="02020603050405020304" pitchFamily="18" charset="0"/>
              </a:rPr>
              <a:t> </a:t>
            </a:r>
          </a:p>
          <a:p>
            <a:pPr marL="0" indent="0" algn="just">
              <a:buNone/>
            </a:pPr>
            <a:r>
              <a:rPr lang="en-IN" dirty="0">
                <a:latin typeface="Times New Roman" panose="02020603050405020304" pitchFamily="18" charset="0"/>
                <a:cs typeface="Times New Roman" panose="02020603050405020304" pitchFamily="18" charset="0"/>
              </a:rPr>
              <a:t>2.  RESTURANT- we can understand how a restaurant chain works at different geo locations, cuisines are on demand, number of orders placed for different cuisines in different locations.</a:t>
            </a:r>
          </a:p>
        </p:txBody>
      </p:sp>
      <p:pic>
        <p:nvPicPr>
          <p:cNvPr id="4" name="Picture 3">
            <a:extLst>
              <a:ext uri="{FF2B5EF4-FFF2-40B4-BE49-F238E27FC236}">
                <a16:creationId xmlns:a16="http://schemas.microsoft.com/office/drawing/2014/main" id="{0210F09D-FBBB-08FC-C804-7C56F9898FFC}"/>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371188" y="12263"/>
            <a:ext cx="2614172" cy="1163929"/>
          </a:xfrm>
          <a:prstGeom prst="rect">
            <a:avLst/>
          </a:prstGeom>
          <a:noFill/>
          <a:ln>
            <a:noFill/>
          </a:ln>
        </p:spPr>
      </p:pic>
      <p:sp>
        <p:nvSpPr>
          <p:cNvPr id="6" name="Round Diagonal Corner Rectangle 5">
            <a:extLst>
              <a:ext uri="{FF2B5EF4-FFF2-40B4-BE49-F238E27FC236}">
                <a16:creationId xmlns:a16="http://schemas.microsoft.com/office/drawing/2014/main" id="{34754B94-01A9-867B-7A42-ADFB925D2041}"/>
              </a:ext>
            </a:extLst>
          </p:cNvPr>
          <p:cNvSpPr/>
          <p:nvPr/>
        </p:nvSpPr>
        <p:spPr>
          <a:xfrm>
            <a:off x="130645" y="2268680"/>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7" name="Round Diagonal Corner Rectangle 3">
            <a:extLst>
              <a:ext uri="{FF2B5EF4-FFF2-40B4-BE49-F238E27FC236}">
                <a16:creationId xmlns:a16="http://schemas.microsoft.com/office/drawing/2014/main" id="{8EBC6E97-33AB-96FA-2C7B-C4A49C965209}"/>
              </a:ext>
            </a:extLst>
          </p:cNvPr>
          <p:cNvSpPr/>
          <p:nvPr/>
        </p:nvSpPr>
        <p:spPr>
          <a:xfrm>
            <a:off x="130645" y="5888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7807722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708ED-419C-0BE9-9762-B83EDEEAE448}"/>
              </a:ext>
            </a:extLst>
          </p:cNvPr>
          <p:cNvSpPr>
            <a:spLocks noGrp="1"/>
          </p:cNvSpPr>
          <p:nvPr>
            <p:ph type="title"/>
          </p:nvPr>
        </p:nvSpPr>
        <p:spPr>
          <a:xfrm>
            <a:off x="838200" y="-22155"/>
            <a:ext cx="10515600" cy="1325563"/>
          </a:xfrm>
        </p:spPr>
        <p:txBody>
          <a:bodyPr/>
          <a:lstStyle/>
          <a:p>
            <a:r>
              <a:rPr lang="en-US" b="1" dirty="0">
                <a:latin typeface="Times New Roman" panose="02020603050405020304" pitchFamily="18" charset="0"/>
                <a:cs typeface="Times New Roman" panose="02020603050405020304" pitchFamily="18" charset="0"/>
              </a:rPr>
              <a:t>Project Flow – Question 1- Part 2</a:t>
            </a:r>
            <a:endParaRPr lang="en-IN" b="1"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1ECFF849-6913-1443-ACB4-DF898721C1A4}"/>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371188" y="12263"/>
            <a:ext cx="2614172" cy="1163929"/>
          </a:xfrm>
          <a:prstGeom prst="rect">
            <a:avLst/>
          </a:prstGeom>
          <a:noFill/>
          <a:ln>
            <a:noFill/>
          </a:ln>
        </p:spPr>
      </p:pic>
      <p:sp>
        <p:nvSpPr>
          <p:cNvPr id="5" name="Round Diagonal Corner Rectangle 4">
            <a:extLst>
              <a:ext uri="{FF2B5EF4-FFF2-40B4-BE49-F238E27FC236}">
                <a16:creationId xmlns:a16="http://schemas.microsoft.com/office/drawing/2014/main" id="{34754B94-01A9-867B-7A42-ADFB925D2041}"/>
              </a:ext>
            </a:extLst>
          </p:cNvPr>
          <p:cNvSpPr/>
          <p:nvPr/>
        </p:nvSpPr>
        <p:spPr>
          <a:xfrm>
            <a:off x="130645" y="2268680"/>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Round Diagonal Corner Rectangle 3">
            <a:extLst>
              <a:ext uri="{FF2B5EF4-FFF2-40B4-BE49-F238E27FC236}">
                <a16:creationId xmlns:a16="http://schemas.microsoft.com/office/drawing/2014/main" id="{8EBC6E97-33AB-96FA-2C7B-C4A49C965209}"/>
              </a:ext>
            </a:extLst>
          </p:cNvPr>
          <p:cNvSpPr/>
          <p:nvPr/>
        </p:nvSpPr>
        <p:spPr>
          <a:xfrm>
            <a:off x="130645" y="5888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Content Placeholder 6">
            <a:extLst>
              <a:ext uri="{FF2B5EF4-FFF2-40B4-BE49-F238E27FC236}">
                <a16:creationId xmlns:a16="http://schemas.microsoft.com/office/drawing/2014/main" id="{10DCC45C-D492-424D-A5AF-CA3649EA2E05}"/>
              </a:ext>
            </a:extLst>
          </p:cNvPr>
          <p:cNvSpPr>
            <a:spLocks noGrp="1"/>
          </p:cNvSpPr>
          <p:nvPr>
            <p:ph idx="1"/>
          </p:nvPr>
        </p:nvSpPr>
        <p:spPr>
          <a:xfrm>
            <a:off x="838200" y="1029558"/>
            <a:ext cx="10515600" cy="4351338"/>
          </a:xfrm>
        </p:spPr>
        <p:txBody>
          <a:bodyPr/>
          <a:lstStyle/>
          <a:p>
            <a:r>
              <a:rPr lang="en-US" sz="2400" dirty="0"/>
              <a:t>Q1 </a:t>
            </a:r>
            <a:r>
              <a:rPr lang="en-US" dirty="0"/>
              <a:t>- </a:t>
            </a:r>
            <a:r>
              <a:rPr lang="en-US" sz="2000" dirty="0"/>
              <a:t>We need to find out the total visits to all restaurants under all alcohol categories available.</a:t>
            </a:r>
          </a:p>
          <a:p>
            <a:r>
              <a:rPr lang="en-US" sz="2400" dirty="0"/>
              <a:t>PU - </a:t>
            </a:r>
            <a:r>
              <a:rPr lang="en-US" sz="2000" dirty="0"/>
              <a:t>We need to find the Number of Customers visits under Alcohol Category</a:t>
            </a:r>
            <a:endParaRPr lang="en-US" sz="2400" dirty="0"/>
          </a:p>
          <a:p>
            <a:r>
              <a:rPr lang="en-US" sz="2400" dirty="0"/>
              <a:t>CS - S</a:t>
            </a:r>
            <a:r>
              <a:rPr lang="en-US" sz="2000" dirty="0"/>
              <a:t>elect Alcohol as </a:t>
            </a:r>
            <a:r>
              <a:rPr lang="en-US" sz="2000" dirty="0" err="1"/>
              <a:t>Alcohol_Category</a:t>
            </a:r>
            <a:r>
              <a:rPr lang="en-US" sz="2000" dirty="0"/>
              <a:t> , count(alcohol) as `Count of Category` from(select r.* , </a:t>
            </a:r>
            <a:r>
              <a:rPr lang="en-US" sz="2000" dirty="0" err="1"/>
              <a:t>g.alcohol</a:t>
            </a:r>
            <a:r>
              <a:rPr lang="en-US" sz="2000" dirty="0"/>
              <a:t> from </a:t>
            </a:r>
            <a:r>
              <a:rPr lang="en-US" sz="2000" dirty="0" err="1"/>
              <a:t>rating_final</a:t>
            </a:r>
            <a:r>
              <a:rPr lang="en-US" sz="2000" dirty="0"/>
              <a:t> </a:t>
            </a:r>
            <a:r>
              <a:rPr lang="en-US" sz="2000" dirty="0" err="1"/>
              <a:t>rjoin</a:t>
            </a:r>
            <a:r>
              <a:rPr lang="en-US" sz="2000" dirty="0"/>
              <a:t> geoplaces2 g using (</a:t>
            </a:r>
            <a:r>
              <a:rPr lang="en-US" sz="2000" dirty="0" err="1"/>
              <a:t>placeID</a:t>
            </a:r>
            <a:r>
              <a:rPr lang="en-US" sz="2000" dirty="0"/>
              <a:t>)) as t1 group by alcohol;</a:t>
            </a:r>
          </a:p>
          <a:p>
            <a:endParaRPr lang="en-US" sz="2000" dirty="0"/>
          </a:p>
          <a:p>
            <a:r>
              <a:rPr lang="en-US" sz="2000" dirty="0"/>
              <a:t>O :  </a:t>
            </a:r>
          </a:p>
          <a:p>
            <a:endParaRPr lang="en-IN" dirty="0"/>
          </a:p>
        </p:txBody>
      </p:sp>
      <p:pic>
        <p:nvPicPr>
          <p:cNvPr id="3" name="Picture 2">
            <a:extLst>
              <a:ext uri="{FF2B5EF4-FFF2-40B4-BE49-F238E27FC236}">
                <a16:creationId xmlns:a16="http://schemas.microsoft.com/office/drawing/2014/main" id="{09199FFE-4FF8-4B8F-970A-8E53A66B6CF8}"/>
              </a:ext>
            </a:extLst>
          </p:cNvPr>
          <p:cNvPicPr>
            <a:picLocks noChangeAspect="1"/>
          </p:cNvPicPr>
          <p:nvPr/>
        </p:nvPicPr>
        <p:blipFill>
          <a:blip r:embed="rId3"/>
          <a:stretch>
            <a:fillRect/>
          </a:stretch>
        </p:blipFill>
        <p:spPr>
          <a:xfrm>
            <a:off x="2495333" y="3428999"/>
            <a:ext cx="6473857" cy="2283311"/>
          </a:xfrm>
          <a:prstGeom prst="rect">
            <a:avLst/>
          </a:prstGeom>
        </p:spPr>
      </p:pic>
    </p:spTree>
    <p:extLst>
      <p:ext uri="{BB962C8B-B14F-4D97-AF65-F5344CB8AC3E}">
        <p14:creationId xmlns:p14="http://schemas.microsoft.com/office/powerpoint/2010/main" val="42020788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708ED-419C-0BE9-9762-B83EDEEAE448}"/>
              </a:ext>
            </a:extLst>
          </p:cNvPr>
          <p:cNvSpPr>
            <a:spLocks noGrp="1"/>
          </p:cNvSpPr>
          <p:nvPr>
            <p:ph type="title"/>
          </p:nvPr>
        </p:nvSpPr>
        <p:spPr>
          <a:xfrm>
            <a:off x="838200" y="-32904"/>
            <a:ext cx="10515600" cy="1325563"/>
          </a:xfrm>
        </p:spPr>
        <p:txBody>
          <a:bodyPr/>
          <a:lstStyle/>
          <a:p>
            <a:r>
              <a:rPr lang="en-US" b="1" dirty="0">
                <a:latin typeface="Times New Roman" panose="02020603050405020304" pitchFamily="18" charset="0"/>
                <a:cs typeface="Times New Roman" panose="02020603050405020304" pitchFamily="18" charset="0"/>
              </a:rPr>
              <a:t>Project Flow – Question 2- Part 2</a:t>
            </a:r>
            <a:endParaRPr lang="en-IN" b="1"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1ECFF849-6913-1443-ACB4-DF898721C1A4}"/>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371188" y="12263"/>
            <a:ext cx="2614172" cy="1163929"/>
          </a:xfrm>
          <a:prstGeom prst="rect">
            <a:avLst/>
          </a:prstGeom>
          <a:noFill/>
          <a:ln>
            <a:noFill/>
          </a:ln>
        </p:spPr>
      </p:pic>
      <p:sp>
        <p:nvSpPr>
          <p:cNvPr id="5" name="Round Diagonal Corner Rectangle 4">
            <a:extLst>
              <a:ext uri="{FF2B5EF4-FFF2-40B4-BE49-F238E27FC236}">
                <a16:creationId xmlns:a16="http://schemas.microsoft.com/office/drawing/2014/main" id="{34754B94-01A9-867B-7A42-ADFB925D2041}"/>
              </a:ext>
            </a:extLst>
          </p:cNvPr>
          <p:cNvSpPr/>
          <p:nvPr/>
        </p:nvSpPr>
        <p:spPr>
          <a:xfrm>
            <a:off x="130645" y="2268680"/>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Round Diagonal Corner Rectangle 3">
            <a:extLst>
              <a:ext uri="{FF2B5EF4-FFF2-40B4-BE49-F238E27FC236}">
                <a16:creationId xmlns:a16="http://schemas.microsoft.com/office/drawing/2014/main" id="{8EBC6E97-33AB-96FA-2C7B-C4A49C965209}"/>
              </a:ext>
            </a:extLst>
          </p:cNvPr>
          <p:cNvSpPr/>
          <p:nvPr/>
        </p:nvSpPr>
        <p:spPr>
          <a:xfrm>
            <a:off x="130645" y="5888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Content Placeholder 6">
            <a:extLst>
              <a:ext uri="{FF2B5EF4-FFF2-40B4-BE49-F238E27FC236}">
                <a16:creationId xmlns:a16="http://schemas.microsoft.com/office/drawing/2014/main" id="{10DCC45C-D492-424D-A5AF-CA3649EA2E05}"/>
              </a:ext>
            </a:extLst>
          </p:cNvPr>
          <p:cNvSpPr>
            <a:spLocks noGrp="1"/>
          </p:cNvSpPr>
          <p:nvPr>
            <p:ph idx="1"/>
          </p:nvPr>
        </p:nvSpPr>
        <p:spPr>
          <a:xfrm>
            <a:off x="838200" y="1180160"/>
            <a:ext cx="10515600" cy="4351338"/>
          </a:xfrm>
        </p:spPr>
        <p:txBody>
          <a:bodyPr/>
          <a:lstStyle/>
          <a:p>
            <a:r>
              <a:rPr lang="en-US" sz="2400" dirty="0"/>
              <a:t>Q2 </a:t>
            </a:r>
            <a:r>
              <a:rPr lang="en-US" dirty="0"/>
              <a:t>-  </a:t>
            </a:r>
            <a:r>
              <a:rPr lang="en-US" sz="2000" dirty="0"/>
              <a:t>Let’s find out the average rating according to alcohol and price so that we can understand the rating in respective price categories as well.</a:t>
            </a:r>
          </a:p>
          <a:p>
            <a:r>
              <a:rPr lang="en-US" sz="2400" dirty="0"/>
              <a:t>PU - W</a:t>
            </a:r>
            <a:r>
              <a:rPr lang="en-US" sz="2000" dirty="0"/>
              <a:t>e have to find the Average Rating and Price for each alcohol types.</a:t>
            </a:r>
            <a:endParaRPr lang="en-US" sz="2400" dirty="0"/>
          </a:p>
          <a:p>
            <a:r>
              <a:rPr lang="en-US" sz="2400" dirty="0"/>
              <a:t>CS - </a:t>
            </a:r>
            <a:r>
              <a:rPr lang="en-US" sz="2000" i="1" dirty="0"/>
              <a:t>select alcohol , price , avg(rating) from (select r.* , </a:t>
            </a:r>
            <a:r>
              <a:rPr lang="en-US" sz="2000" i="1" dirty="0" err="1"/>
              <a:t>g.alcohol</a:t>
            </a:r>
            <a:r>
              <a:rPr lang="en-US" sz="2000" i="1" dirty="0"/>
              <a:t> , </a:t>
            </a:r>
            <a:r>
              <a:rPr lang="en-US" sz="2000" i="1" dirty="0" err="1"/>
              <a:t>g.price</a:t>
            </a:r>
            <a:r>
              <a:rPr lang="en-US" sz="2000" i="1" dirty="0"/>
              <a:t> from </a:t>
            </a:r>
            <a:r>
              <a:rPr lang="en-US" sz="2000" i="1" dirty="0" err="1"/>
              <a:t>rating_final</a:t>
            </a:r>
            <a:r>
              <a:rPr lang="en-US" sz="2000" i="1" dirty="0"/>
              <a:t> r join geoplaces2 g using (</a:t>
            </a:r>
            <a:r>
              <a:rPr lang="en-US" sz="2000" i="1" dirty="0" err="1"/>
              <a:t>placeID</a:t>
            </a:r>
            <a:r>
              <a:rPr lang="en-US" sz="2000" i="1" dirty="0"/>
              <a:t>)) as t1 group by price , alcohol order by alcohol;</a:t>
            </a:r>
          </a:p>
          <a:p>
            <a:endParaRPr lang="en-US" sz="2000" i="1" dirty="0"/>
          </a:p>
          <a:p>
            <a:r>
              <a:rPr lang="en-US" sz="2000" dirty="0"/>
              <a:t>O :</a:t>
            </a:r>
          </a:p>
        </p:txBody>
      </p:sp>
      <p:pic>
        <p:nvPicPr>
          <p:cNvPr id="8" name="Picture 7">
            <a:extLst>
              <a:ext uri="{FF2B5EF4-FFF2-40B4-BE49-F238E27FC236}">
                <a16:creationId xmlns:a16="http://schemas.microsoft.com/office/drawing/2014/main" id="{DF0FF6B5-9A6C-4DEC-AC24-F7EA8F03FC7B}"/>
              </a:ext>
            </a:extLst>
          </p:cNvPr>
          <p:cNvPicPr>
            <a:picLocks noChangeAspect="1"/>
          </p:cNvPicPr>
          <p:nvPr/>
        </p:nvPicPr>
        <p:blipFill>
          <a:blip r:embed="rId3"/>
          <a:stretch>
            <a:fillRect/>
          </a:stretch>
        </p:blipFill>
        <p:spPr>
          <a:xfrm>
            <a:off x="2916772" y="3596301"/>
            <a:ext cx="5110510" cy="2427982"/>
          </a:xfrm>
          <a:prstGeom prst="rect">
            <a:avLst/>
          </a:prstGeom>
        </p:spPr>
      </p:pic>
    </p:spTree>
    <p:extLst>
      <p:ext uri="{BB962C8B-B14F-4D97-AF65-F5344CB8AC3E}">
        <p14:creationId xmlns:p14="http://schemas.microsoft.com/office/powerpoint/2010/main" val="16778705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708ED-419C-0BE9-9762-B83EDEEAE448}"/>
              </a:ext>
            </a:extLst>
          </p:cNvPr>
          <p:cNvSpPr>
            <a:spLocks noGrp="1"/>
          </p:cNvSpPr>
          <p:nvPr>
            <p:ph type="title"/>
          </p:nvPr>
        </p:nvSpPr>
        <p:spPr>
          <a:xfrm>
            <a:off x="838200" y="-32914"/>
            <a:ext cx="10515600" cy="1325563"/>
          </a:xfrm>
        </p:spPr>
        <p:txBody>
          <a:bodyPr/>
          <a:lstStyle/>
          <a:p>
            <a:r>
              <a:rPr lang="en-US" b="1" dirty="0">
                <a:latin typeface="Times New Roman" panose="02020603050405020304" pitchFamily="18" charset="0"/>
                <a:cs typeface="Times New Roman" panose="02020603050405020304" pitchFamily="18" charset="0"/>
              </a:rPr>
              <a:t>Project Flow – Question 3- Part 2</a:t>
            </a:r>
            <a:endParaRPr lang="en-IN" b="1"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1ECFF849-6913-1443-ACB4-DF898721C1A4}"/>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371188" y="12263"/>
            <a:ext cx="2614172" cy="1163929"/>
          </a:xfrm>
          <a:prstGeom prst="rect">
            <a:avLst/>
          </a:prstGeom>
          <a:noFill/>
          <a:ln>
            <a:noFill/>
          </a:ln>
        </p:spPr>
      </p:pic>
      <p:sp>
        <p:nvSpPr>
          <p:cNvPr id="5" name="Round Diagonal Corner Rectangle 4">
            <a:extLst>
              <a:ext uri="{FF2B5EF4-FFF2-40B4-BE49-F238E27FC236}">
                <a16:creationId xmlns:a16="http://schemas.microsoft.com/office/drawing/2014/main" id="{34754B94-01A9-867B-7A42-ADFB925D2041}"/>
              </a:ext>
            </a:extLst>
          </p:cNvPr>
          <p:cNvSpPr/>
          <p:nvPr/>
        </p:nvSpPr>
        <p:spPr>
          <a:xfrm>
            <a:off x="130645" y="2268680"/>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Round Diagonal Corner Rectangle 3">
            <a:extLst>
              <a:ext uri="{FF2B5EF4-FFF2-40B4-BE49-F238E27FC236}">
                <a16:creationId xmlns:a16="http://schemas.microsoft.com/office/drawing/2014/main" id="{8EBC6E97-33AB-96FA-2C7B-C4A49C965209}"/>
              </a:ext>
            </a:extLst>
          </p:cNvPr>
          <p:cNvSpPr/>
          <p:nvPr/>
        </p:nvSpPr>
        <p:spPr>
          <a:xfrm>
            <a:off x="130645" y="5888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Content Placeholder 6">
            <a:extLst>
              <a:ext uri="{FF2B5EF4-FFF2-40B4-BE49-F238E27FC236}">
                <a16:creationId xmlns:a16="http://schemas.microsoft.com/office/drawing/2014/main" id="{10DCC45C-D492-424D-A5AF-CA3649EA2E05}"/>
              </a:ext>
            </a:extLst>
          </p:cNvPr>
          <p:cNvSpPr>
            <a:spLocks noGrp="1"/>
          </p:cNvSpPr>
          <p:nvPr>
            <p:ph idx="1"/>
          </p:nvPr>
        </p:nvSpPr>
        <p:spPr>
          <a:xfrm>
            <a:off x="838200" y="1147892"/>
            <a:ext cx="10515600" cy="4351338"/>
          </a:xfrm>
        </p:spPr>
        <p:txBody>
          <a:bodyPr/>
          <a:lstStyle/>
          <a:p>
            <a:r>
              <a:rPr lang="en-US" sz="2400" dirty="0"/>
              <a:t>Q1 </a:t>
            </a:r>
            <a:r>
              <a:rPr lang="en-US" dirty="0"/>
              <a:t>-  </a:t>
            </a:r>
            <a:r>
              <a:rPr lang="en-US" sz="2000" dirty="0"/>
              <a:t>Let’s write a query to quantify that what are the parking availability as well in different alcohol categories along with the total number of restaurants.</a:t>
            </a:r>
          </a:p>
          <a:p>
            <a:r>
              <a:rPr lang="en-US" sz="2400" dirty="0"/>
              <a:t>PU - W</a:t>
            </a:r>
            <a:r>
              <a:rPr lang="en-US" sz="2000" dirty="0"/>
              <a:t>e have to find the Parking Availability in each Restaurants and Number of </a:t>
            </a:r>
            <a:r>
              <a:rPr lang="en-US" sz="2000" dirty="0" err="1"/>
              <a:t>Resturants</a:t>
            </a:r>
            <a:r>
              <a:rPr lang="en-US" sz="2000" dirty="0"/>
              <a:t> for each Alcohol Category.</a:t>
            </a:r>
            <a:endParaRPr lang="en-US" sz="2400" dirty="0"/>
          </a:p>
          <a:p>
            <a:r>
              <a:rPr lang="en-US" sz="2400" dirty="0"/>
              <a:t>CS - </a:t>
            </a:r>
            <a:r>
              <a:rPr lang="en-US" sz="2000" i="1" dirty="0"/>
              <a:t>select alcohol , </a:t>
            </a:r>
            <a:r>
              <a:rPr lang="en-US" sz="2000" i="1" dirty="0" err="1"/>
              <a:t>parking_lot</a:t>
            </a:r>
            <a:r>
              <a:rPr lang="en-US" sz="2000" i="1" dirty="0"/>
              <a:t> , count(</a:t>
            </a:r>
            <a:r>
              <a:rPr lang="en-US" sz="2000" i="1" dirty="0" err="1"/>
              <a:t>placeID</a:t>
            </a:r>
            <a:r>
              <a:rPr lang="en-US" sz="2000" i="1" dirty="0"/>
              <a:t>) from (select g.name , </a:t>
            </a:r>
            <a:r>
              <a:rPr lang="en-US" sz="2000" i="1" dirty="0" err="1"/>
              <a:t>g.placeID</a:t>
            </a:r>
            <a:r>
              <a:rPr lang="en-US" sz="2000" i="1" dirty="0"/>
              <a:t> , </a:t>
            </a:r>
            <a:r>
              <a:rPr lang="en-US" sz="2000" i="1" dirty="0" err="1"/>
              <a:t>g.alcohol</a:t>
            </a:r>
            <a:r>
              <a:rPr lang="en-US" sz="2000" i="1" dirty="0"/>
              <a:t> , </a:t>
            </a:r>
            <a:r>
              <a:rPr lang="en-US" sz="2000" i="1" dirty="0" err="1"/>
              <a:t>cp.parking_lot</a:t>
            </a:r>
            <a:r>
              <a:rPr lang="en-US" sz="2000" i="1" dirty="0"/>
              <a:t> from geoplaces2 g join </a:t>
            </a:r>
            <a:r>
              <a:rPr lang="en-US" sz="2000" i="1" dirty="0" err="1"/>
              <a:t>chefmozparking</a:t>
            </a:r>
            <a:r>
              <a:rPr lang="en-US" sz="2000" i="1" dirty="0"/>
              <a:t> cp using (</a:t>
            </a:r>
            <a:r>
              <a:rPr lang="en-US" sz="2000" i="1" dirty="0" err="1"/>
              <a:t>placeID</a:t>
            </a:r>
            <a:r>
              <a:rPr lang="en-US" sz="2000" i="1" dirty="0"/>
              <a:t>)) as t1 group by alcohol , </a:t>
            </a:r>
            <a:r>
              <a:rPr lang="en-US" sz="2000" i="1" dirty="0" err="1"/>
              <a:t>parking_lot</a:t>
            </a:r>
            <a:r>
              <a:rPr lang="en-US" sz="2000" i="1" dirty="0"/>
              <a:t> order by alcohol;</a:t>
            </a:r>
          </a:p>
          <a:p>
            <a:endParaRPr lang="en-US" sz="2000" i="1" dirty="0"/>
          </a:p>
          <a:p>
            <a:r>
              <a:rPr lang="en-US" sz="2400" dirty="0"/>
              <a:t>O</a:t>
            </a:r>
            <a:r>
              <a:rPr lang="en-US" sz="2000" dirty="0"/>
              <a:t> : </a:t>
            </a:r>
            <a:endParaRPr lang="en-IN" dirty="0"/>
          </a:p>
        </p:txBody>
      </p:sp>
      <p:pic>
        <p:nvPicPr>
          <p:cNvPr id="8" name="Picture 7">
            <a:extLst>
              <a:ext uri="{FF2B5EF4-FFF2-40B4-BE49-F238E27FC236}">
                <a16:creationId xmlns:a16="http://schemas.microsoft.com/office/drawing/2014/main" id="{A78E98A5-ED9F-4367-9EF8-5846A3A503BF}"/>
              </a:ext>
            </a:extLst>
          </p:cNvPr>
          <p:cNvPicPr>
            <a:picLocks noChangeAspect="1"/>
          </p:cNvPicPr>
          <p:nvPr/>
        </p:nvPicPr>
        <p:blipFill>
          <a:blip r:embed="rId3"/>
          <a:stretch>
            <a:fillRect/>
          </a:stretch>
        </p:blipFill>
        <p:spPr>
          <a:xfrm>
            <a:off x="3008073" y="4066405"/>
            <a:ext cx="5041446" cy="1983521"/>
          </a:xfrm>
          <a:prstGeom prst="rect">
            <a:avLst/>
          </a:prstGeom>
        </p:spPr>
      </p:pic>
    </p:spTree>
    <p:extLst>
      <p:ext uri="{BB962C8B-B14F-4D97-AF65-F5344CB8AC3E}">
        <p14:creationId xmlns:p14="http://schemas.microsoft.com/office/powerpoint/2010/main" val="27963387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708ED-419C-0BE9-9762-B83EDEEAE448}"/>
              </a:ext>
            </a:extLst>
          </p:cNvPr>
          <p:cNvSpPr>
            <a:spLocks noGrp="1"/>
          </p:cNvSpPr>
          <p:nvPr>
            <p:ph type="title"/>
          </p:nvPr>
        </p:nvSpPr>
        <p:spPr>
          <a:xfrm>
            <a:off x="838200" y="-32910"/>
            <a:ext cx="10515600" cy="1325563"/>
          </a:xfrm>
        </p:spPr>
        <p:txBody>
          <a:bodyPr/>
          <a:lstStyle/>
          <a:p>
            <a:r>
              <a:rPr lang="en-US" b="1" dirty="0">
                <a:latin typeface="Times New Roman" panose="02020603050405020304" pitchFamily="18" charset="0"/>
                <a:cs typeface="Times New Roman" panose="02020603050405020304" pitchFamily="18" charset="0"/>
              </a:rPr>
              <a:t>Project Flow – Question 4- Part 2</a:t>
            </a:r>
            <a:endParaRPr lang="en-IN" b="1"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1ECFF849-6913-1443-ACB4-DF898721C1A4}"/>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371188" y="12263"/>
            <a:ext cx="2614172" cy="1163929"/>
          </a:xfrm>
          <a:prstGeom prst="rect">
            <a:avLst/>
          </a:prstGeom>
          <a:noFill/>
          <a:ln>
            <a:noFill/>
          </a:ln>
        </p:spPr>
      </p:pic>
      <p:sp>
        <p:nvSpPr>
          <p:cNvPr id="5" name="Round Diagonal Corner Rectangle 4">
            <a:extLst>
              <a:ext uri="{FF2B5EF4-FFF2-40B4-BE49-F238E27FC236}">
                <a16:creationId xmlns:a16="http://schemas.microsoft.com/office/drawing/2014/main" id="{34754B94-01A9-867B-7A42-ADFB925D2041}"/>
              </a:ext>
            </a:extLst>
          </p:cNvPr>
          <p:cNvSpPr/>
          <p:nvPr/>
        </p:nvSpPr>
        <p:spPr>
          <a:xfrm>
            <a:off x="130645" y="2268680"/>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Round Diagonal Corner Rectangle 3">
            <a:extLst>
              <a:ext uri="{FF2B5EF4-FFF2-40B4-BE49-F238E27FC236}">
                <a16:creationId xmlns:a16="http://schemas.microsoft.com/office/drawing/2014/main" id="{8EBC6E97-33AB-96FA-2C7B-C4A49C965209}"/>
              </a:ext>
            </a:extLst>
          </p:cNvPr>
          <p:cNvSpPr/>
          <p:nvPr/>
        </p:nvSpPr>
        <p:spPr>
          <a:xfrm>
            <a:off x="130645" y="5888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Content Placeholder 6">
            <a:extLst>
              <a:ext uri="{FF2B5EF4-FFF2-40B4-BE49-F238E27FC236}">
                <a16:creationId xmlns:a16="http://schemas.microsoft.com/office/drawing/2014/main" id="{10DCC45C-D492-424D-A5AF-CA3649EA2E05}"/>
              </a:ext>
            </a:extLst>
          </p:cNvPr>
          <p:cNvSpPr>
            <a:spLocks noGrp="1"/>
          </p:cNvSpPr>
          <p:nvPr>
            <p:ph idx="1"/>
          </p:nvPr>
        </p:nvSpPr>
        <p:spPr>
          <a:xfrm>
            <a:off x="838200" y="1266220"/>
            <a:ext cx="10515600" cy="4351338"/>
          </a:xfrm>
        </p:spPr>
        <p:txBody>
          <a:bodyPr/>
          <a:lstStyle/>
          <a:p>
            <a:r>
              <a:rPr lang="en-US" sz="2400" dirty="0"/>
              <a:t>Q4 </a:t>
            </a:r>
            <a:r>
              <a:rPr lang="en-US" dirty="0"/>
              <a:t>- </a:t>
            </a:r>
            <a:r>
              <a:rPr lang="en-US" sz="2000" dirty="0"/>
              <a:t>Also take out the percentage of different Cuisine in each Alcohol type.</a:t>
            </a:r>
          </a:p>
          <a:p>
            <a:r>
              <a:rPr lang="en-US" sz="2400" dirty="0"/>
              <a:t>PU - W</a:t>
            </a:r>
            <a:r>
              <a:rPr lang="en-US" sz="2000" dirty="0"/>
              <a:t>e have to find Percentage of food in each Cuisine across each alcohol type.</a:t>
            </a:r>
            <a:endParaRPr lang="en-US" sz="2400" dirty="0"/>
          </a:p>
          <a:p>
            <a:r>
              <a:rPr lang="en-US" sz="2400" dirty="0"/>
              <a:t>CS - </a:t>
            </a:r>
            <a:r>
              <a:rPr lang="en-US" sz="2000" i="1" dirty="0"/>
              <a:t>select * , sum(</a:t>
            </a:r>
            <a:r>
              <a:rPr lang="en-US" sz="2000" i="1" dirty="0" err="1"/>
              <a:t>count_restaurant</a:t>
            </a:r>
            <a:r>
              <a:rPr lang="en-US" sz="2000" i="1" dirty="0"/>
              <a:t>)over(partition by Alcohol) as </a:t>
            </a:r>
            <a:r>
              <a:rPr lang="en-US" sz="2000" i="1" dirty="0" err="1"/>
              <a:t>Total_count</a:t>
            </a:r>
            <a:r>
              <a:rPr lang="en-US" sz="2000" i="1" dirty="0"/>
              <a:t> , round((</a:t>
            </a:r>
            <a:r>
              <a:rPr lang="en-US" sz="2000" i="1" dirty="0" err="1"/>
              <a:t>count_restaurant</a:t>
            </a:r>
            <a:r>
              <a:rPr lang="en-US" sz="2000" i="1" dirty="0"/>
              <a:t> / sum(</a:t>
            </a:r>
            <a:r>
              <a:rPr lang="en-US" sz="2000" i="1" dirty="0" err="1"/>
              <a:t>count_restaurant</a:t>
            </a:r>
            <a:r>
              <a:rPr lang="en-US" sz="2000" i="1" dirty="0"/>
              <a:t>)over(partition by Alcohol)) * 100 , 2)  as percent from (select Alcohol , Cuisine , count(</a:t>
            </a:r>
            <a:r>
              <a:rPr lang="en-US" sz="2000" i="1" dirty="0" err="1"/>
              <a:t>placeID</a:t>
            </a:r>
            <a:r>
              <a:rPr lang="en-US" sz="2000" i="1" dirty="0"/>
              <a:t>) as </a:t>
            </a:r>
            <a:r>
              <a:rPr lang="en-US" sz="2000" i="1" dirty="0" err="1"/>
              <a:t>count_restaurant</a:t>
            </a:r>
            <a:r>
              <a:rPr lang="en-US" sz="2000" i="1" dirty="0"/>
              <a:t> from(select  </a:t>
            </a:r>
            <a:r>
              <a:rPr lang="en-US" sz="2000" i="1" dirty="0" err="1"/>
              <a:t>g.alcohol</a:t>
            </a:r>
            <a:r>
              <a:rPr lang="en-US" sz="2000" i="1" dirty="0"/>
              <a:t> as Alcohol , </a:t>
            </a:r>
            <a:r>
              <a:rPr lang="en-US" sz="2000" i="1" dirty="0" err="1"/>
              <a:t>placeID</a:t>
            </a:r>
            <a:r>
              <a:rPr lang="en-US" sz="2000" i="1" dirty="0"/>
              <a:t> , </a:t>
            </a:r>
            <a:r>
              <a:rPr lang="en-US" sz="2000" i="1" dirty="0" err="1"/>
              <a:t>cc.Rcuisine</a:t>
            </a:r>
            <a:r>
              <a:rPr lang="en-US" sz="2000" i="1" dirty="0"/>
              <a:t> as Cuisine from geoplaces2 g join </a:t>
            </a:r>
            <a:r>
              <a:rPr lang="en-US" sz="2000" i="1" dirty="0" err="1"/>
              <a:t>chefmozcuisine</a:t>
            </a:r>
            <a:r>
              <a:rPr lang="en-US" sz="2000" i="1" dirty="0"/>
              <a:t> cc using (</a:t>
            </a:r>
            <a:r>
              <a:rPr lang="en-US" sz="2000" i="1" dirty="0" err="1"/>
              <a:t>placeID</a:t>
            </a:r>
            <a:r>
              <a:rPr lang="en-US" sz="2000" i="1" dirty="0"/>
              <a:t>)) as t1 group by Alcohol , Cuisine order by Alcohol) as t2;</a:t>
            </a:r>
          </a:p>
          <a:p>
            <a:r>
              <a:rPr lang="en-US" sz="2400" dirty="0"/>
              <a:t>O : </a:t>
            </a:r>
          </a:p>
        </p:txBody>
      </p:sp>
      <p:pic>
        <p:nvPicPr>
          <p:cNvPr id="8" name="Picture 7">
            <a:extLst>
              <a:ext uri="{FF2B5EF4-FFF2-40B4-BE49-F238E27FC236}">
                <a16:creationId xmlns:a16="http://schemas.microsoft.com/office/drawing/2014/main" id="{A73DB79F-3E02-43C8-93E8-D2FEEAA9CA75}"/>
              </a:ext>
            </a:extLst>
          </p:cNvPr>
          <p:cNvPicPr>
            <a:picLocks noChangeAspect="1"/>
          </p:cNvPicPr>
          <p:nvPr/>
        </p:nvPicPr>
        <p:blipFill>
          <a:blip r:embed="rId3"/>
          <a:stretch>
            <a:fillRect/>
          </a:stretch>
        </p:blipFill>
        <p:spPr>
          <a:xfrm>
            <a:off x="2587342" y="4252381"/>
            <a:ext cx="7017315" cy="1836447"/>
          </a:xfrm>
          <a:prstGeom prst="rect">
            <a:avLst/>
          </a:prstGeom>
        </p:spPr>
      </p:pic>
    </p:spTree>
    <p:extLst>
      <p:ext uri="{BB962C8B-B14F-4D97-AF65-F5344CB8AC3E}">
        <p14:creationId xmlns:p14="http://schemas.microsoft.com/office/powerpoint/2010/main" val="30667058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708ED-419C-0BE9-9762-B83EDEEAE448}"/>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Project Flow – Question 5- Part 2</a:t>
            </a:r>
            <a:endParaRPr lang="en-IN" b="1"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1ECFF849-6913-1443-ACB4-DF898721C1A4}"/>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371188" y="12263"/>
            <a:ext cx="2614172" cy="1163929"/>
          </a:xfrm>
          <a:prstGeom prst="rect">
            <a:avLst/>
          </a:prstGeom>
          <a:noFill/>
          <a:ln>
            <a:noFill/>
          </a:ln>
        </p:spPr>
      </p:pic>
      <p:sp>
        <p:nvSpPr>
          <p:cNvPr id="5" name="Round Diagonal Corner Rectangle 4">
            <a:extLst>
              <a:ext uri="{FF2B5EF4-FFF2-40B4-BE49-F238E27FC236}">
                <a16:creationId xmlns:a16="http://schemas.microsoft.com/office/drawing/2014/main" id="{34754B94-01A9-867B-7A42-ADFB925D2041}"/>
              </a:ext>
            </a:extLst>
          </p:cNvPr>
          <p:cNvSpPr/>
          <p:nvPr/>
        </p:nvSpPr>
        <p:spPr>
          <a:xfrm>
            <a:off x="130645" y="2268680"/>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Round Diagonal Corner Rectangle 3">
            <a:extLst>
              <a:ext uri="{FF2B5EF4-FFF2-40B4-BE49-F238E27FC236}">
                <a16:creationId xmlns:a16="http://schemas.microsoft.com/office/drawing/2014/main" id="{8EBC6E97-33AB-96FA-2C7B-C4A49C965209}"/>
              </a:ext>
            </a:extLst>
          </p:cNvPr>
          <p:cNvSpPr/>
          <p:nvPr/>
        </p:nvSpPr>
        <p:spPr>
          <a:xfrm>
            <a:off x="130645" y="5888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Content Placeholder 6">
            <a:extLst>
              <a:ext uri="{FF2B5EF4-FFF2-40B4-BE49-F238E27FC236}">
                <a16:creationId xmlns:a16="http://schemas.microsoft.com/office/drawing/2014/main" id="{10DCC45C-D492-424D-A5AF-CA3649EA2E05}"/>
              </a:ext>
            </a:extLst>
          </p:cNvPr>
          <p:cNvSpPr>
            <a:spLocks noGrp="1"/>
          </p:cNvSpPr>
          <p:nvPr>
            <p:ph idx="1"/>
          </p:nvPr>
        </p:nvSpPr>
        <p:spPr/>
        <p:txBody>
          <a:bodyPr/>
          <a:lstStyle/>
          <a:p>
            <a:r>
              <a:rPr lang="en-US" sz="2400" dirty="0"/>
              <a:t>Question 5</a:t>
            </a:r>
            <a:r>
              <a:rPr lang="en-US" dirty="0"/>
              <a:t>- </a:t>
            </a:r>
            <a:r>
              <a:rPr lang="en-US" sz="2000" dirty="0"/>
              <a:t>. let’s take out the average rating of each state.</a:t>
            </a:r>
          </a:p>
          <a:p>
            <a:r>
              <a:rPr lang="en-US" sz="2400" dirty="0"/>
              <a:t>Provide understanding- </a:t>
            </a:r>
            <a:r>
              <a:rPr lang="en-US" sz="2000" dirty="0"/>
              <a:t>we have to find state wise  average rating given by user/customer </a:t>
            </a:r>
            <a:endParaRPr lang="en-US" sz="2400" dirty="0"/>
          </a:p>
          <a:p>
            <a:r>
              <a:rPr lang="en-US" sz="2400" dirty="0"/>
              <a:t>Code snippet-  </a:t>
            </a:r>
            <a:r>
              <a:rPr lang="en-US" sz="2000" i="1" dirty="0"/>
              <a:t>select </a:t>
            </a:r>
            <a:r>
              <a:rPr lang="en-US" sz="2000" i="1" dirty="0" err="1"/>
              <a:t>g.state,avg</a:t>
            </a:r>
            <a:r>
              <a:rPr lang="en-US" sz="2000" i="1" dirty="0"/>
              <a:t>(</a:t>
            </a:r>
            <a:r>
              <a:rPr lang="en-US" sz="2000" i="1" dirty="0" err="1"/>
              <a:t>rf.rating</a:t>
            </a:r>
            <a:r>
              <a:rPr lang="en-US" sz="2000" i="1" dirty="0"/>
              <a:t>)rat from  geoplaces2 g join </a:t>
            </a:r>
            <a:r>
              <a:rPr lang="en-US" sz="2000" i="1" dirty="0" err="1"/>
              <a:t>rating_final</a:t>
            </a:r>
            <a:r>
              <a:rPr lang="en-US" sz="2000" i="1" dirty="0"/>
              <a:t> </a:t>
            </a:r>
            <a:r>
              <a:rPr lang="en-US" sz="2000" i="1" dirty="0" err="1"/>
              <a:t>rf</a:t>
            </a:r>
            <a:r>
              <a:rPr lang="en-US" sz="2000" i="1" dirty="0"/>
              <a:t> on </a:t>
            </a:r>
            <a:r>
              <a:rPr lang="en-US" sz="2000" i="1" dirty="0" err="1"/>
              <a:t>g.placeID</a:t>
            </a:r>
            <a:r>
              <a:rPr lang="en-US" sz="2000" i="1" dirty="0"/>
              <a:t>=</a:t>
            </a:r>
            <a:r>
              <a:rPr lang="en-US" sz="2000" i="1" dirty="0" err="1"/>
              <a:t>rf.placeID</a:t>
            </a:r>
            <a:r>
              <a:rPr lang="en-US" sz="2000" i="1" dirty="0"/>
              <a:t> group by </a:t>
            </a:r>
            <a:r>
              <a:rPr lang="en-US" sz="2000" i="1" dirty="0" err="1"/>
              <a:t>g.state</a:t>
            </a:r>
            <a:r>
              <a:rPr lang="en-US" sz="2000" i="1" dirty="0"/>
              <a:t> order by rat</a:t>
            </a:r>
          </a:p>
          <a:p>
            <a:endParaRPr lang="en-IN" sz="2000" i="1"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8904" y="3709851"/>
            <a:ext cx="3547356" cy="2602049"/>
          </a:xfrm>
          <a:prstGeom prst="rect">
            <a:avLst/>
          </a:prstGeom>
        </p:spPr>
      </p:pic>
    </p:spTree>
    <p:extLst>
      <p:ext uri="{BB962C8B-B14F-4D97-AF65-F5344CB8AC3E}">
        <p14:creationId xmlns:p14="http://schemas.microsoft.com/office/powerpoint/2010/main" val="41464988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708ED-419C-0BE9-9762-B83EDEEAE448}"/>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Project Flow – Question 6- Part 2</a:t>
            </a:r>
            <a:endParaRPr lang="en-IN" b="1"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1ECFF849-6913-1443-ACB4-DF898721C1A4}"/>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371188" y="12263"/>
            <a:ext cx="2614172" cy="1163929"/>
          </a:xfrm>
          <a:prstGeom prst="rect">
            <a:avLst/>
          </a:prstGeom>
          <a:noFill/>
          <a:ln>
            <a:noFill/>
          </a:ln>
        </p:spPr>
      </p:pic>
      <p:sp>
        <p:nvSpPr>
          <p:cNvPr id="5" name="Round Diagonal Corner Rectangle 4">
            <a:extLst>
              <a:ext uri="{FF2B5EF4-FFF2-40B4-BE49-F238E27FC236}">
                <a16:creationId xmlns:a16="http://schemas.microsoft.com/office/drawing/2014/main" id="{34754B94-01A9-867B-7A42-ADFB925D2041}"/>
              </a:ext>
            </a:extLst>
          </p:cNvPr>
          <p:cNvSpPr/>
          <p:nvPr/>
        </p:nvSpPr>
        <p:spPr>
          <a:xfrm>
            <a:off x="130645" y="2268680"/>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Round Diagonal Corner Rectangle 3">
            <a:extLst>
              <a:ext uri="{FF2B5EF4-FFF2-40B4-BE49-F238E27FC236}">
                <a16:creationId xmlns:a16="http://schemas.microsoft.com/office/drawing/2014/main" id="{8EBC6E97-33AB-96FA-2C7B-C4A49C965209}"/>
              </a:ext>
            </a:extLst>
          </p:cNvPr>
          <p:cNvSpPr/>
          <p:nvPr/>
        </p:nvSpPr>
        <p:spPr>
          <a:xfrm>
            <a:off x="130645" y="5888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Content Placeholder 6">
            <a:extLst>
              <a:ext uri="{FF2B5EF4-FFF2-40B4-BE49-F238E27FC236}">
                <a16:creationId xmlns:a16="http://schemas.microsoft.com/office/drawing/2014/main" id="{10DCC45C-D492-424D-A5AF-CA3649EA2E05}"/>
              </a:ext>
            </a:extLst>
          </p:cNvPr>
          <p:cNvSpPr>
            <a:spLocks noGrp="1"/>
          </p:cNvSpPr>
          <p:nvPr>
            <p:ph idx="1"/>
          </p:nvPr>
        </p:nvSpPr>
        <p:spPr>
          <a:xfrm>
            <a:off x="838200" y="1529054"/>
            <a:ext cx="10515600" cy="5200796"/>
          </a:xfrm>
        </p:spPr>
        <p:txBody>
          <a:bodyPr/>
          <a:lstStyle/>
          <a:p>
            <a:r>
              <a:rPr lang="en-US" sz="2400" dirty="0"/>
              <a:t>Question 6</a:t>
            </a:r>
            <a:r>
              <a:rPr lang="en-US" dirty="0"/>
              <a:t>- </a:t>
            </a:r>
            <a:r>
              <a:rPr lang="en-US" sz="2000" dirty="0"/>
              <a:t>.</a:t>
            </a:r>
            <a:r>
              <a:rPr lang="en-US" dirty="0"/>
              <a:t> </a:t>
            </a:r>
            <a:r>
              <a:rPr lang="en-US" sz="2000" dirty="0"/>
              <a:t>' Tamaulipas' Is the lowest average rated state. Quantify the reason why it is the lowest rated by providing the summary on the basis of State, alcohol, and Cuisine.</a:t>
            </a:r>
          </a:p>
          <a:p>
            <a:r>
              <a:rPr lang="en-US" sz="2400" dirty="0"/>
              <a:t>Code snippet- </a:t>
            </a:r>
            <a:r>
              <a:rPr lang="en-US" sz="2000" i="1" dirty="0"/>
              <a:t>select state,(select count(alcohol) from geoplaces2 gp2 where alcohol&lt;&gt;'</a:t>
            </a:r>
            <a:r>
              <a:rPr lang="en-US" sz="2000" i="1" dirty="0" err="1"/>
              <a:t>No_Alcohol_Served</a:t>
            </a:r>
            <a:r>
              <a:rPr lang="en-US" sz="2000" i="1" dirty="0"/>
              <a:t>' and gp2.state=</a:t>
            </a:r>
            <a:r>
              <a:rPr lang="en-US" sz="2000" i="1" dirty="0" err="1"/>
              <a:t>gp.state</a:t>
            </a:r>
            <a:r>
              <a:rPr lang="en-US" sz="2000" i="1" dirty="0"/>
              <a:t> ) </a:t>
            </a:r>
            <a:r>
              <a:rPr lang="en-US" sz="2000" i="1" dirty="0" err="1"/>
              <a:t>ct_alcohol_serverd_places</a:t>
            </a:r>
            <a:r>
              <a:rPr lang="en-US" sz="2000" i="1" dirty="0"/>
              <a:t>, count(distinct </a:t>
            </a:r>
            <a:r>
              <a:rPr lang="en-US" sz="2000" i="1" dirty="0" err="1"/>
              <a:t>Rcuisine</a:t>
            </a:r>
            <a:r>
              <a:rPr lang="en-US" sz="2000" i="1" dirty="0"/>
              <a:t>) </a:t>
            </a:r>
            <a:r>
              <a:rPr lang="en-US" sz="2000" i="1" dirty="0" err="1"/>
              <a:t>ct_cuisine_available_in_places</a:t>
            </a:r>
            <a:r>
              <a:rPr lang="en-US" sz="2000" i="1" dirty="0"/>
              <a:t> , </a:t>
            </a:r>
            <a:r>
              <a:rPr lang="en-US" sz="2000" i="1" dirty="0" err="1"/>
              <a:t>avg</a:t>
            </a:r>
            <a:r>
              <a:rPr lang="en-US" sz="2000" i="1" dirty="0"/>
              <a:t>(rating) ,</a:t>
            </a:r>
            <a:r>
              <a:rPr lang="en-US" sz="2000" i="1" dirty="0" err="1"/>
              <a:t>avg</a:t>
            </a:r>
            <a:r>
              <a:rPr lang="en-US" sz="2000" i="1" dirty="0"/>
              <a:t>(</a:t>
            </a:r>
            <a:r>
              <a:rPr lang="en-US" sz="2000" i="1" dirty="0" err="1"/>
              <a:t>service_rating</a:t>
            </a:r>
            <a:r>
              <a:rPr lang="en-US" sz="2000" i="1" dirty="0"/>
              <a:t>),</a:t>
            </a:r>
            <a:r>
              <a:rPr lang="en-US" sz="2000" i="1" dirty="0" err="1"/>
              <a:t>avg</a:t>
            </a:r>
            <a:r>
              <a:rPr lang="en-US" sz="2000" i="1" dirty="0"/>
              <a:t>(</a:t>
            </a:r>
            <a:r>
              <a:rPr lang="en-US" sz="2000" i="1" dirty="0" err="1"/>
              <a:t>food_rating</a:t>
            </a:r>
            <a:r>
              <a:rPr lang="en-US" sz="2000" i="1" dirty="0"/>
              <a:t>) from geoplaces2 </a:t>
            </a:r>
            <a:r>
              <a:rPr lang="en-US" sz="2000" i="1" dirty="0" err="1"/>
              <a:t>gp</a:t>
            </a:r>
            <a:r>
              <a:rPr lang="en-US" sz="2000" i="1" dirty="0"/>
              <a:t> </a:t>
            </a:r>
            <a:r>
              <a:rPr lang="en-US" sz="2000" b="1" i="1" dirty="0"/>
              <a:t>left join </a:t>
            </a:r>
            <a:r>
              <a:rPr lang="en-US" sz="2000" i="1" dirty="0" err="1"/>
              <a:t>chefmozcuisine</a:t>
            </a:r>
            <a:r>
              <a:rPr lang="en-US" sz="2000" i="1" dirty="0"/>
              <a:t> cc on </a:t>
            </a:r>
            <a:r>
              <a:rPr lang="en-US" sz="2000" i="1" dirty="0" err="1"/>
              <a:t>cc.placeid</a:t>
            </a:r>
            <a:r>
              <a:rPr lang="en-US" sz="2000" i="1" dirty="0"/>
              <a:t>=</a:t>
            </a:r>
            <a:r>
              <a:rPr lang="en-US" sz="2000" i="1" dirty="0" err="1"/>
              <a:t>gp.placeID</a:t>
            </a:r>
            <a:r>
              <a:rPr lang="en-US" sz="2000" i="1" dirty="0"/>
              <a:t> left join </a:t>
            </a:r>
            <a:r>
              <a:rPr lang="en-US" sz="2000" i="1" dirty="0" err="1"/>
              <a:t>rating_final</a:t>
            </a:r>
            <a:r>
              <a:rPr lang="en-US" sz="2000" i="1" dirty="0"/>
              <a:t> </a:t>
            </a:r>
            <a:r>
              <a:rPr lang="en-US" sz="2000" i="1" dirty="0" err="1"/>
              <a:t>rf</a:t>
            </a:r>
            <a:r>
              <a:rPr lang="en-US" sz="2000" i="1" dirty="0"/>
              <a:t> on </a:t>
            </a:r>
            <a:r>
              <a:rPr lang="en-US" sz="2000" i="1" dirty="0" err="1"/>
              <a:t>rf.placeID</a:t>
            </a:r>
            <a:r>
              <a:rPr lang="en-US" sz="2000" i="1" dirty="0"/>
              <a:t>=</a:t>
            </a:r>
            <a:r>
              <a:rPr lang="en-US" sz="2000" i="1" dirty="0" err="1"/>
              <a:t>gp.placeID</a:t>
            </a:r>
            <a:r>
              <a:rPr lang="en-US" sz="2000" i="1" dirty="0"/>
              <a:t> </a:t>
            </a:r>
            <a:r>
              <a:rPr lang="en-US" sz="2000" b="1" i="1" dirty="0"/>
              <a:t>group by </a:t>
            </a:r>
            <a:r>
              <a:rPr lang="en-US" sz="2000" i="1" dirty="0"/>
              <a:t>1  </a:t>
            </a:r>
            <a:r>
              <a:rPr lang="en-US" sz="2000" b="1" i="1" dirty="0"/>
              <a:t>order by</a:t>
            </a:r>
            <a:r>
              <a:rPr lang="en-US" sz="2000" i="1" dirty="0"/>
              <a:t> 1,2,3</a:t>
            </a:r>
            <a:endParaRPr lang="en-US" dirty="0"/>
          </a:p>
          <a:p>
            <a:r>
              <a:rPr lang="en-IN" sz="2400" dirty="0"/>
              <a:t>Conclusion</a:t>
            </a:r>
            <a:r>
              <a:rPr lang="en-IN" dirty="0"/>
              <a:t>- </a:t>
            </a:r>
            <a:r>
              <a:rPr lang="en-US" dirty="0"/>
              <a:t> </a:t>
            </a:r>
            <a:r>
              <a:rPr lang="en-US" sz="2000" dirty="0"/>
              <a:t>based on number of restaurant serving alcohol and number of cuisines </a:t>
            </a:r>
            <a:r>
              <a:rPr lang="en-US" sz="2000" dirty="0" err="1"/>
              <a:t>avilable</a:t>
            </a:r>
            <a:r>
              <a:rPr lang="en-US" sz="2000" dirty="0"/>
              <a:t> in that state, we came to the conclusion that in the given state there is no restaurant with alcohol and also food rating for the available </a:t>
            </a:r>
            <a:r>
              <a:rPr lang="en-US" sz="2000" dirty="0" err="1"/>
              <a:t>cusines</a:t>
            </a:r>
            <a:r>
              <a:rPr lang="en-US" sz="2000" dirty="0"/>
              <a:t> are comparatively lower.</a:t>
            </a:r>
            <a:endParaRPr lang="en-IN" sz="2000"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3406" y="4919178"/>
            <a:ext cx="9248503" cy="2163534"/>
          </a:xfrm>
          <a:prstGeom prst="rect">
            <a:avLst/>
          </a:prstGeom>
        </p:spPr>
      </p:pic>
    </p:spTree>
    <p:extLst>
      <p:ext uri="{BB962C8B-B14F-4D97-AF65-F5344CB8AC3E}">
        <p14:creationId xmlns:p14="http://schemas.microsoft.com/office/powerpoint/2010/main" val="16973510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2371B-DD05-3D04-31A3-739C690211DD}"/>
              </a:ext>
            </a:extLst>
          </p:cNvPr>
          <p:cNvSpPr>
            <a:spLocks noGrp="1"/>
          </p:cNvSpPr>
          <p:nvPr>
            <p:ph type="title"/>
          </p:nvPr>
        </p:nvSpPr>
        <p:spPr/>
        <p:txBody>
          <a:bodyPr/>
          <a:lstStyle/>
          <a:p>
            <a:r>
              <a:rPr lang="en-US" sz="4400" b="1" dirty="0">
                <a:latin typeface="Times New Roman" panose="02020603050405020304" pitchFamily="18" charset="0"/>
                <a:ea typeface="굴림" panose="020B0600000101010101" pitchFamily="34" charset="-127"/>
                <a:cs typeface="Times New Roman" panose="02020603050405020304" pitchFamily="18" charset="0"/>
              </a:rPr>
              <a:t>Problem Definition</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D67673A-E47F-584C-1578-ED837F27F5C1}"/>
              </a:ext>
            </a:extLst>
          </p:cNvPr>
          <p:cNvSpPr>
            <a:spLocks noGrp="1"/>
          </p:cNvSpPr>
          <p:nvPr>
            <p:ph idx="1"/>
          </p:nvPr>
        </p:nvSpPr>
        <p:spPr/>
        <p:txBody>
          <a:bodyPr>
            <a:normAutofit/>
          </a:bodyPr>
          <a:lstStyle/>
          <a:p>
            <a:pPr algn="just"/>
            <a:r>
              <a:rPr lang="en-US" dirty="0">
                <a:latin typeface="Times New Roman" panose="02020603050405020304" pitchFamily="18" charset="0"/>
                <a:cs typeface="Times New Roman" panose="02020603050405020304" pitchFamily="18" charset="0"/>
              </a:rPr>
              <a:t>Dataset - </a:t>
            </a:r>
            <a:r>
              <a:rPr lang="en-US" sz="2000" dirty="0">
                <a:latin typeface="Times New Roman" panose="02020603050405020304" pitchFamily="18" charset="0"/>
                <a:cs typeface="Times New Roman" panose="02020603050405020304" pitchFamily="18" charset="0"/>
              </a:rPr>
              <a:t>Dataset for </a:t>
            </a:r>
            <a:r>
              <a:rPr lang="en-US" sz="2000" b="1" dirty="0">
                <a:latin typeface="Times New Roman" panose="02020603050405020304" pitchFamily="18" charset="0"/>
                <a:cs typeface="Times New Roman" panose="02020603050405020304" pitchFamily="18" charset="0"/>
              </a:rPr>
              <a:t>SALES AND DELIVERY </a:t>
            </a:r>
            <a:r>
              <a:rPr lang="en-US" sz="2000" dirty="0">
                <a:latin typeface="Times New Roman" panose="02020603050405020304" pitchFamily="18" charset="0"/>
                <a:cs typeface="Times New Roman" panose="02020603050405020304" pitchFamily="18" charset="0"/>
              </a:rPr>
              <a:t>provided are </a:t>
            </a:r>
          </a:p>
          <a:p>
            <a:pPr algn="just"/>
            <a:r>
              <a:rPr lang="en-US" sz="2000" dirty="0">
                <a:latin typeface="Times New Roman" panose="02020603050405020304" pitchFamily="18" charset="0"/>
                <a:cs typeface="Times New Roman" panose="02020603050405020304" pitchFamily="18" charset="0"/>
              </a:rPr>
              <a:t>customer details, </a:t>
            </a:r>
          </a:p>
          <a:p>
            <a:pPr algn="just"/>
            <a:r>
              <a:rPr lang="en-US" sz="2000" dirty="0">
                <a:latin typeface="Times New Roman" panose="02020603050405020304" pitchFamily="18" charset="0"/>
                <a:cs typeface="Times New Roman" panose="02020603050405020304" pitchFamily="18" charset="0"/>
              </a:rPr>
              <a:t>market facts of organization, </a:t>
            </a:r>
          </a:p>
          <a:p>
            <a:pPr algn="just"/>
            <a:r>
              <a:rPr lang="en-US" sz="2000" dirty="0">
                <a:latin typeface="Times New Roman" panose="02020603050405020304" pitchFamily="18" charset="0"/>
                <a:cs typeface="Times New Roman" panose="02020603050405020304" pitchFamily="18" charset="0"/>
              </a:rPr>
              <a:t>orders details(</a:t>
            </a:r>
            <a:r>
              <a:rPr lang="en-US" sz="2000" dirty="0" err="1">
                <a:latin typeface="Times New Roman" panose="02020603050405020304" pitchFamily="18" charset="0"/>
                <a:cs typeface="Times New Roman" panose="02020603050405020304" pitchFamily="18" charset="0"/>
              </a:rPr>
              <a:t>id,order</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date,priority</a:t>
            </a:r>
            <a:r>
              <a:rPr lang="en-US" sz="2000" dirty="0">
                <a:latin typeface="Times New Roman" panose="02020603050405020304" pitchFamily="18" charset="0"/>
                <a:cs typeface="Times New Roman" panose="02020603050405020304" pitchFamily="18" charset="0"/>
              </a:rPr>
              <a:t>), </a:t>
            </a:r>
          </a:p>
          <a:p>
            <a:pPr algn="just"/>
            <a:r>
              <a:rPr lang="en-US" sz="2000" dirty="0">
                <a:latin typeface="Times New Roman" panose="02020603050405020304" pitchFamily="18" charset="0"/>
                <a:cs typeface="Times New Roman" panose="02020603050405020304" pitchFamily="18" charset="0"/>
              </a:rPr>
              <a:t>product details(</a:t>
            </a:r>
            <a:r>
              <a:rPr lang="en-US" sz="2000" dirty="0" err="1">
                <a:latin typeface="Times New Roman" panose="02020603050405020304" pitchFamily="18" charset="0"/>
                <a:cs typeface="Times New Roman" panose="02020603050405020304" pitchFamily="18" charset="0"/>
              </a:rPr>
              <a:t>category,sub-category,ids</a:t>
            </a:r>
            <a:r>
              <a:rPr lang="en-US" sz="2000" dirty="0">
                <a:latin typeface="Times New Roman" panose="02020603050405020304" pitchFamily="18" charset="0"/>
                <a:cs typeface="Times New Roman" panose="02020603050405020304" pitchFamily="18" charset="0"/>
              </a:rPr>
              <a:t>), </a:t>
            </a:r>
          </a:p>
          <a:p>
            <a:pPr algn="just"/>
            <a:r>
              <a:rPr lang="en-US" sz="2000" dirty="0">
                <a:latin typeface="Times New Roman" panose="02020603050405020304" pitchFamily="18" charset="0"/>
                <a:cs typeface="Times New Roman" panose="02020603050405020304" pitchFamily="18" charset="0"/>
              </a:rPr>
              <a:t>shipping details(order </a:t>
            </a:r>
            <a:r>
              <a:rPr lang="en-US" sz="2000" dirty="0" err="1">
                <a:latin typeface="Times New Roman" panose="02020603050405020304" pitchFamily="18" charset="0"/>
                <a:cs typeface="Times New Roman" panose="02020603050405020304" pitchFamily="18" charset="0"/>
              </a:rPr>
              <a:t>id,shipped</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date,shipping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id,shipped</a:t>
            </a:r>
            <a:r>
              <a:rPr lang="en-US" sz="2000" dirty="0">
                <a:latin typeface="Times New Roman" panose="02020603050405020304" pitchFamily="18" charset="0"/>
                <a:cs typeface="Times New Roman" panose="02020603050405020304" pitchFamily="18" charset="0"/>
              </a:rPr>
              <a:t> mode) .</a:t>
            </a:r>
          </a:p>
          <a:p>
            <a:pPr algn="just"/>
            <a:endParaRPr lang="en-IN" sz="2800"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Problem Statement : </a:t>
            </a:r>
            <a:r>
              <a:rPr lang="en-US" sz="2000" dirty="0">
                <a:latin typeface="Times New Roman" panose="02020603050405020304" pitchFamily="18" charset="0"/>
                <a:cs typeface="Times New Roman" panose="02020603050405020304" pitchFamily="18" charset="0"/>
              </a:rPr>
              <a:t>By the dataset given we can find the performance of an organization through their sales data. We are getting the information regarding the sales of each products, delivery status and performance, profit or loss of each product, customers who are regular with the orders and placed maximum orders.</a:t>
            </a:r>
            <a:endParaRPr lang="en-US" dirty="0">
              <a:latin typeface="Times New Roman" panose="02020603050405020304" pitchFamily="18" charset="0"/>
              <a:cs typeface="Times New Roman" panose="02020603050405020304" pitchFamily="18" charset="0"/>
            </a:endParaRPr>
          </a:p>
          <a:p>
            <a:pPr algn="just"/>
            <a:endParaRPr lang="en-IN" sz="20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E1FC9B31-468B-4A09-9D76-407AC5042E39}"/>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371188" y="12263"/>
            <a:ext cx="2614172" cy="1163929"/>
          </a:xfrm>
          <a:prstGeom prst="rect">
            <a:avLst/>
          </a:prstGeom>
          <a:noFill/>
          <a:ln>
            <a:noFill/>
          </a:ln>
        </p:spPr>
      </p:pic>
      <p:sp>
        <p:nvSpPr>
          <p:cNvPr id="5" name="Round Diagonal Corner Rectangle 3">
            <a:extLst>
              <a:ext uri="{FF2B5EF4-FFF2-40B4-BE49-F238E27FC236}">
                <a16:creationId xmlns:a16="http://schemas.microsoft.com/office/drawing/2014/main" id="{9958885C-86D6-BB8D-B47A-C3CE8797ECE7}"/>
              </a:ext>
            </a:extLst>
          </p:cNvPr>
          <p:cNvSpPr/>
          <p:nvPr/>
        </p:nvSpPr>
        <p:spPr>
          <a:xfrm>
            <a:off x="130645" y="5888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6" name="Round Diagonal Corner Rectangle 4">
            <a:extLst>
              <a:ext uri="{FF2B5EF4-FFF2-40B4-BE49-F238E27FC236}">
                <a16:creationId xmlns:a16="http://schemas.microsoft.com/office/drawing/2014/main" id="{34754B94-01A9-867B-7A42-ADFB925D2041}"/>
              </a:ext>
            </a:extLst>
          </p:cNvPr>
          <p:cNvSpPr/>
          <p:nvPr/>
        </p:nvSpPr>
        <p:spPr>
          <a:xfrm>
            <a:off x="130645" y="2268680"/>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7566684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708ED-419C-0BE9-9762-B83EDEEAE448}"/>
              </a:ext>
            </a:extLst>
          </p:cNvPr>
          <p:cNvSpPr>
            <a:spLocks noGrp="1"/>
          </p:cNvSpPr>
          <p:nvPr>
            <p:ph type="title"/>
          </p:nvPr>
        </p:nvSpPr>
        <p:spPr>
          <a:xfrm>
            <a:off x="472440" y="203491"/>
            <a:ext cx="10515600" cy="972701"/>
          </a:xfrm>
        </p:spPr>
        <p:txBody>
          <a:bodyPr/>
          <a:lstStyle/>
          <a:p>
            <a:r>
              <a:rPr lang="en-US" b="1" dirty="0">
                <a:latin typeface="Times New Roman" panose="02020603050405020304" pitchFamily="18" charset="0"/>
                <a:cs typeface="Times New Roman" panose="02020603050405020304" pitchFamily="18" charset="0"/>
              </a:rPr>
              <a:t>Project Flow – Question 7- Part 2</a:t>
            </a:r>
            <a:endParaRPr lang="en-IN" b="1"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1ECFF849-6913-1443-ACB4-DF898721C1A4}"/>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371188" y="12263"/>
            <a:ext cx="2614172" cy="1163929"/>
          </a:xfrm>
          <a:prstGeom prst="rect">
            <a:avLst/>
          </a:prstGeom>
          <a:noFill/>
          <a:ln>
            <a:noFill/>
          </a:ln>
        </p:spPr>
      </p:pic>
      <p:sp>
        <p:nvSpPr>
          <p:cNvPr id="5" name="Round Diagonal Corner Rectangle 4">
            <a:extLst>
              <a:ext uri="{FF2B5EF4-FFF2-40B4-BE49-F238E27FC236}">
                <a16:creationId xmlns:a16="http://schemas.microsoft.com/office/drawing/2014/main" id="{34754B94-01A9-867B-7A42-ADFB925D2041}"/>
              </a:ext>
            </a:extLst>
          </p:cNvPr>
          <p:cNvSpPr/>
          <p:nvPr/>
        </p:nvSpPr>
        <p:spPr>
          <a:xfrm>
            <a:off x="130645" y="2268680"/>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Round Diagonal Corner Rectangle 3">
            <a:extLst>
              <a:ext uri="{FF2B5EF4-FFF2-40B4-BE49-F238E27FC236}">
                <a16:creationId xmlns:a16="http://schemas.microsoft.com/office/drawing/2014/main" id="{8EBC6E97-33AB-96FA-2C7B-C4A49C965209}"/>
              </a:ext>
            </a:extLst>
          </p:cNvPr>
          <p:cNvSpPr/>
          <p:nvPr/>
        </p:nvSpPr>
        <p:spPr>
          <a:xfrm>
            <a:off x="130645" y="5888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Content Placeholder 6">
            <a:extLst>
              <a:ext uri="{FF2B5EF4-FFF2-40B4-BE49-F238E27FC236}">
                <a16:creationId xmlns:a16="http://schemas.microsoft.com/office/drawing/2014/main" id="{10DCC45C-D492-424D-A5AF-CA3649EA2E05}"/>
              </a:ext>
            </a:extLst>
          </p:cNvPr>
          <p:cNvSpPr>
            <a:spLocks noGrp="1"/>
          </p:cNvSpPr>
          <p:nvPr>
            <p:ph idx="1"/>
          </p:nvPr>
        </p:nvSpPr>
        <p:spPr>
          <a:xfrm>
            <a:off x="472439" y="1176192"/>
            <a:ext cx="11610703" cy="5681807"/>
          </a:xfrm>
        </p:spPr>
        <p:txBody>
          <a:bodyPr>
            <a:normAutofit/>
          </a:bodyPr>
          <a:lstStyle/>
          <a:p>
            <a:r>
              <a:rPr lang="en-US" sz="2400" dirty="0"/>
              <a:t>Question 7</a:t>
            </a:r>
            <a:r>
              <a:rPr lang="en-US" dirty="0"/>
              <a:t>- </a:t>
            </a:r>
            <a:r>
              <a:rPr lang="en-US" sz="2000" dirty="0"/>
              <a:t>.</a:t>
            </a:r>
            <a:r>
              <a:rPr lang="en-US" dirty="0"/>
              <a:t> </a:t>
            </a:r>
            <a:r>
              <a:rPr lang="en-US" sz="2000" dirty="0"/>
              <a:t>Find the average weight, food rating, and service rating of the customers who have visited KFC and tried Mexican or Italian types of cuisine, and also their budget level is low.</a:t>
            </a:r>
            <a:r>
              <a:rPr lang="en-IN" sz="2000" dirty="0"/>
              <a:t> </a:t>
            </a:r>
            <a:r>
              <a:rPr lang="en-US" sz="2000" dirty="0"/>
              <a:t>We encourage you to give it a try by not using joins</a:t>
            </a:r>
            <a:r>
              <a:rPr lang="en-US" dirty="0"/>
              <a:t>.</a:t>
            </a:r>
            <a:endParaRPr lang="en-US" sz="2000" dirty="0"/>
          </a:p>
          <a:p>
            <a:r>
              <a:rPr lang="en-US" sz="2400" dirty="0"/>
              <a:t>Provide understanding- </a:t>
            </a:r>
            <a:r>
              <a:rPr lang="en-US" sz="2000" dirty="0"/>
              <a:t>we have to find the </a:t>
            </a:r>
            <a:r>
              <a:rPr lang="en-US" sz="2000" dirty="0" err="1"/>
              <a:t>avg</a:t>
            </a:r>
            <a:r>
              <a:rPr lang="en-US" sz="2000" dirty="0"/>
              <a:t> </a:t>
            </a:r>
            <a:r>
              <a:rPr lang="en-US" sz="2000" dirty="0" err="1"/>
              <a:t>weight,rating</a:t>
            </a:r>
            <a:r>
              <a:rPr lang="en-US" sz="2000" dirty="0"/>
              <a:t>(food and service) given by </a:t>
            </a:r>
            <a:r>
              <a:rPr lang="en-US" sz="2000" dirty="0" err="1"/>
              <a:t>cust</a:t>
            </a:r>
            <a:r>
              <a:rPr lang="en-US" sz="2000" dirty="0"/>
              <a:t> who visited particular restaurant KFC and tried Mexican or Italian whose budget are low.</a:t>
            </a:r>
            <a:endParaRPr lang="en-US" sz="2400" dirty="0"/>
          </a:p>
          <a:p>
            <a:r>
              <a:rPr lang="en-US" sz="2400" dirty="0"/>
              <a:t>Code snippet- </a:t>
            </a:r>
            <a:r>
              <a:rPr lang="en-US" sz="2000" i="1" dirty="0"/>
              <a:t>select </a:t>
            </a:r>
            <a:r>
              <a:rPr lang="en-US" sz="2000" i="1" dirty="0" err="1"/>
              <a:t>up.userID,avg</a:t>
            </a:r>
            <a:r>
              <a:rPr lang="en-US" sz="2000" i="1" dirty="0"/>
              <a:t>(weight),(select </a:t>
            </a:r>
            <a:r>
              <a:rPr lang="en-US" sz="2000" i="1" dirty="0" err="1"/>
              <a:t>avg</a:t>
            </a:r>
            <a:r>
              <a:rPr lang="en-US" sz="2000" i="1" dirty="0"/>
              <a:t>(</a:t>
            </a:r>
            <a:r>
              <a:rPr lang="en-US" sz="2000" i="1" dirty="0" err="1"/>
              <a:t>food_rating</a:t>
            </a:r>
            <a:r>
              <a:rPr lang="en-US" sz="2000" i="1" dirty="0"/>
              <a:t>) from </a:t>
            </a:r>
            <a:r>
              <a:rPr lang="en-US" sz="2000" i="1" dirty="0" err="1"/>
              <a:t>rating_final</a:t>
            </a:r>
            <a:r>
              <a:rPr lang="en-US" sz="2000" i="1" dirty="0"/>
              <a:t> rf1  where rf1.userID=</a:t>
            </a:r>
            <a:r>
              <a:rPr lang="en-US" sz="2000" i="1" dirty="0" err="1"/>
              <a:t>up.useridand</a:t>
            </a:r>
            <a:r>
              <a:rPr lang="en-US" sz="2000" i="1" dirty="0"/>
              <a:t> </a:t>
            </a:r>
            <a:r>
              <a:rPr lang="en-US" sz="2000" i="1" dirty="0" err="1"/>
              <a:t>placeID</a:t>
            </a:r>
            <a:r>
              <a:rPr lang="en-US" sz="2000" i="1" dirty="0"/>
              <a:t> in (select </a:t>
            </a:r>
            <a:r>
              <a:rPr lang="en-US" sz="2000" i="1" dirty="0" err="1"/>
              <a:t>placeid</a:t>
            </a:r>
            <a:r>
              <a:rPr lang="en-US" sz="2000" i="1" dirty="0"/>
              <a:t> from  geoplaces2 where name='KFC')) </a:t>
            </a:r>
            <a:r>
              <a:rPr lang="en-US" sz="2000" i="1" dirty="0" err="1"/>
              <a:t>food_rating</a:t>
            </a:r>
            <a:r>
              <a:rPr lang="en-US" sz="2000" i="1" dirty="0"/>
              <a:t>,(select </a:t>
            </a:r>
            <a:r>
              <a:rPr lang="en-US" sz="2000" i="1" dirty="0" err="1"/>
              <a:t>avg</a:t>
            </a:r>
            <a:r>
              <a:rPr lang="en-US" sz="2000" i="1" dirty="0"/>
              <a:t>(</a:t>
            </a:r>
            <a:r>
              <a:rPr lang="en-US" sz="2000" i="1" dirty="0" err="1"/>
              <a:t>service_rating</a:t>
            </a:r>
            <a:r>
              <a:rPr lang="en-US" sz="2000" i="1" dirty="0"/>
              <a:t>) from </a:t>
            </a:r>
            <a:r>
              <a:rPr lang="en-US" sz="2000" i="1" dirty="0" err="1"/>
              <a:t>rating_final</a:t>
            </a:r>
            <a:r>
              <a:rPr lang="en-US" sz="2000" i="1" dirty="0"/>
              <a:t> rf1  where rf1.userID=</a:t>
            </a:r>
            <a:r>
              <a:rPr lang="en-US" sz="2000" i="1" dirty="0" err="1"/>
              <a:t>up.useridand</a:t>
            </a:r>
            <a:r>
              <a:rPr lang="en-US" sz="2000" i="1" dirty="0"/>
              <a:t> </a:t>
            </a:r>
            <a:r>
              <a:rPr lang="en-US" sz="2000" i="1" dirty="0" err="1"/>
              <a:t>placeID</a:t>
            </a:r>
            <a:r>
              <a:rPr lang="en-US" sz="2000" i="1" dirty="0"/>
              <a:t> in (select </a:t>
            </a:r>
            <a:r>
              <a:rPr lang="en-US" sz="2000" i="1" dirty="0" err="1"/>
              <a:t>placeid</a:t>
            </a:r>
            <a:r>
              <a:rPr lang="en-US" sz="2000" i="1" dirty="0"/>
              <a:t> from  geoplaces2 where name='KFC')) </a:t>
            </a:r>
            <a:r>
              <a:rPr lang="en-US" sz="2000" i="1" dirty="0" err="1"/>
              <a:t>service_rating</a:t>
            </a:r>
            <a:r>
              <a:rPr lang="en-US" sz="2000" i="1" dirty="0"/>
              <a:t> from </a:t>
            </a:r>
          </a:p>
          <a:p>
            <a:pPr marL="0" indent="0">
              <a:buNone/>
            </a:pPr>
            <a:r>
              <a:rPr lang="en-US" sz="2000" i="1" dirty="0" err="1"/>
              <a:t>userprofile</a:t>
            </a:r>
            <a:r>
              <a:rPr lang="en-US" sz="2000" i="1" dirty="0"/>
              <a:t> up  </a:t>
            </a:r>
          </a:p>
          <a:p>
            <a:pPr marL="0" indent="0">
              <a:buNone/>
            </a:pPr>
            <a:r>
              <a:rPr lang="en-US" sz="2000" i="1" dirty="0"/>
              <a:t>where </a:t>
            </a:r>
            <a:r>
              <a:rPr lang="en-US" sz="2000" i="1" dirty="0" err="1"/>
              <a:t>up.userid</a:t>
            </a:r>
            <a:r>
              <a:rPr lang="en-US" sz="2000" i="1" dirty="0"/>
              <a:t> in (select </a:t>
            </a:r>
            <a:r>
              <a:rPr lang="en-US" sz="2000" i="1" dirty="0" err="1"/>
              <a:t>userID</a:t>
            </a:r>
            <a:r>
              <a:rPr lang="en-US" sz="2000" i="1" dirty="0"/>
              <a:t> from </a:t>
            </a:r>
            <a:r>
              <a:rPr lang="en-US" sz="2000" i="1" dirty="0" err="1"/>
              <a:t>rating_final</a:t>
            </a:r>
            <a:r>
              <a:rPr lang="en-US" sz="2000" i="1" dirty="0"/>
              <a:t> where </a:t>
            </a:r>
            <a:r>
              <a:rPr lang="en-US" sz="2000" i="1" dirty="0" err="1"/>
              <a:t>placeID</a:t>
            </a:r>
            <a:r>
              <a:rPr lang="en-US" sz="2000" i="1" dirty="0"/>
              <a:t> in (select </a:t>
            </a:r>
            <a:r>
              <a:rPr lang="en-US" sz="2000" i="1" dirty="0" err="1"/>
              <a:t>placeid</a:t>
            </a:r>
            <a:r>
              <a:rPr lang="en-US" sz="2000" i="1" dirty="0"/>
              <a:t> from  geoplaces2 where name='KFC'))   and </a:t>
            </a:r>
            <a:r>
              <a:rPr lang="en-US" sz="2000" i="1" dirty="0" err="1"/>
              <a:t>up.userid</a:t>
            </a:r>
            <a:r>
              <a:rPr lang="en-US" sz="2000" i="1" dirty="0"/>
              <a:t> in (select </a:t>
            </a:r>
            <a:r>
              <a:rPr lang="en-US" sz="2000" i="1" dirty="0" err="1"/>
              <a:t>userid</a:t>
            </a:r>
            <a:r>
              <a:rPr lang="en-US" sz="2000" i="1" dirty="0"/>
              <a:t> from </a:t>
            </a:r>
            <a:r>
              <a:rPr lang="en-US" sz="2000" i="1" dirty="0" err="1"/>
              <a:t>usercuisine</a:t>
            </a:r>
            <a:r>
              <a:rPr lang="en-US" sz="2000" i="1" dirty="0"/>
              <a:t> where </a:t>
            </a:r>
            <a:r>
              <a:rPr lang="en-US" sz="2000" i="1" dirty="0" err="1"/>
              <a:t>Rcuisine</a:t>
            </a:r>
            <a:r>
              <a:rPr lang="en-US" sz="2000" i="1" dirty="0"/>
              <a:t> in ('Mexican' ,'</a:t>
            </a:r>
            <a:r>
              <a:rPr lang="en-US" sz="2000" i="1" dirty="0" err="1"/>
              <a:t>italian</a:t>
            </a:r>
            <a:r>
              <a:rPr lang="en-US" sz="2000" i="1" dirty="0"/>
              <a:t>') )  and </a:t>
            </a:r>
            <a:r>
              <a:rPr lang="en-US" sz="2000" i="1" dirty="0" err="1"/>
              <a:t>up.budget</a:t>
            </a:r>
            <a:r>
              <a:rPr lang="en-US" sz="2000" i="1" dirty="0"/>
              <a:t>='</a:t>
            </a:r>
            <a:r>
              <a:rPr lang="en-US" sz="2000" i="1" dirty="0" err="1"/>
              <a:t>low'group</a:t>
            </a:r>
            <a:r>
              <a:rPr lang="en-US" sz="2000" i="1" dirty="0"/>
              <a:t> by 1</a:t>
            </a:r>
          </a:p>
          <a:p>
            <a:endParaRPr lang="en-IN" sz="2000" i="1"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1520" y="5784360"/>
            <a:ext cx="6148729" cy="945489"/>
          </a:xfrm>
          <a:prstGeom prst="rect">
            <a:avLst/>
          </a:prstGeom>
        </p:spPr>
      </p:pic>
    </p:spTree>
    <p:extLst>
      <p:ext uri="{BB962C8B-B14F-4D97-AF65-F5344CB8AC3E}">
        <p14:creationId xmlns:p14="http://schemas.microsoft.com/office/powerpoint/2010/main" val="2422134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DA2DE1B-4C7E-2AC2-08A2-D427D5F67488}"/>
              </a:ext>
            </a:extLst>
          </p:cNvPr>
          <p:cNvSpPr>
            <a:spLocks noGrp="1"/>
          </p:cNvSpPr>
          <p:nvPr>
            <p:ph type="title"/>
          </p:nvPr>
        </p:nvSpPr>
        <p:spPr>
          <a:xfrm>
            <a:off x="838200" y="365126"/>
            <a:ext cx="10515600" cy="1071788"/>
          </a:xfrm>
        </p:spPr>
        <p:txBody>
          <a:bodyPr>
            <a:normAutofit fontScale="90000"/>
          </a:bodyPr>
          <a:lstStyle/>
          <a:p>
            <a:pPr lvl="0" indent="63500" eaLnBrk="0" fontAlgn="base" hangingPunct="0">
              <a:lnSpc>
                <a:spcPct val="100000"/>
              </a:lnSpc>
              <a:spcAft>
                <a:spcPct val="0"/>
              </a:spcAft>
            </a:pPr>
            <a:r>
              <a:rPr lang="en-US" b="1" dirty="0">
                <a:latin typeface="Times New Roman" panose="02020603050405020304" pitchFamily="18" charset="0"/>
                <a:cs typeface="Times New Roman" panose="02020603050405020304" pitchFamily="18" charset="0"/>
              </a:rPr>
              <a:t>Trigger</a:t>
            </a: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r>
              <a:rPr lang="en-US" altLang="en-US" sz="1800" dirty="0">
                <a:latin typeface="Arial" panose="020B0604020202020204" pitchFamily="34" charset="0"/>
                <a:ea typeface="Calibri" panose="020F0502020204030204" pitchFamily="34" charset="0"/>
              </a:rPr>
              <a:t>Create two called </a:t>
            </a:r>
            <a:r>
              <a:rPr lang="en-US" altLang="en-US" sz="1800" dirty="0" err="1">
                <a:latin typeface="Arial" panose="020B0604020202020204" pitchFamily="34" charset="0"/>
                <a:ea typeface="Calibri" panose="020F0502020204030204" pitchFamily="34" charset="0"/>
              </a:rPr>
              <a:t>Student_details</a:t>
            </a:r>
            <a:r>
              <a:rPr lang="en-US" altLang="en-US" sz="1800" dirty="0">
                <a:latin typeface="Arial" panose="020B0604020202020204" pitchFamily="34" charset="0"/>
                <a:ea typeface="Calibri" panose="020F0502020204030204" pitchFamily="34" charset="0"/>
              </a:rPr>
              <a:t> and </a:t>
            </a:r>
            <a:r>
              <a:rPr lang="en-US" altLang="en-US" sz="1800" dirty="0" err="1">
                <a:latin typeface="Arial" panose="020B0604020202020204" pitchFamily="34" charset="0"/>
                <a:ea typeface="Calibri" panose="020F0502020204030204" pitchFamily="34" charset="0"/>
              </a:rPr>
              <a:t>Student_details_backup</a:t>
            </a:r>
            <a:r>
              <a:rPr lang="en-US" altLang="en-US" sz="1800" dirty="0">
                <a:latin typeface="Arial" panose="020B0604020202020204" pitchFamily="34" charset="0"/>
                <a:ea typeface="Calibri" panose="020F0502020204030204" pitchFamily="34" charset="0"/>
              </a:rPr>
              <a:t>.</a:t>
            </a:r>
            <a:br>
              <a:rPr lang="en-US" altLang="en-US" sz="1800" dirty="0">
                <a:latin typeface="Arial" panose="020B0604020202020204" pitchFamily="34" charset="0"/>
              </a:rPr>
            </a:br>
            <a:r>
              <a:rPr lang="en-US" altLang="en-US" sz="1800" dirty="0">
                <a:latin typeface="Arial" panose="020B0604020202020204" pitchFamily="34" charset="0"/>
                <a:ea typeface="Calibri" panose="020F0502020204030204" pitchFamily="34" charset="0"/>
              </a:rPr>
              <a:t>You have the above two tables Students Details and Student Details Backup. Insert some records into Student details</a:t>
            </a:r>
            <a:endParaRPr lang="en-IN" sz="1800" b="1" dirty="0">
              <a:latin typeface="Times New Roman" panose="02020603050405020304" pitchFamily="18" charset="0"/>
              <a:cs typeface="Times New Roman" panose="02020603050405020304" pitchFamily="18" charset="0"/>
            </a:endParaRPr>
          </a:p>
        </p:txBody>
      </p:sp>
      <p:pic>
        <p:nvPicPr>
          <p:cNvPr id="11" name="Picture 10">
            <a:extLst>
              <a:ext uri="{FF2B5EF4-FFF2-40B4-BE49-F238E27FC236}">
                <a16:creationId xmlns:a16="http://schemas.microsoft.com/office/drawing/2014/main" id="{40B3F18D-A1D4-91F5-0741-590471BA2463}"/>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371188" y="12263"/>
            <a:ext cx="2614172" cy="1163929"/>
          </a:xfrm>
          <a:prstGeom prst="rect">
            <a:avLst/>
          </a:prstGeom>
          <a:noFill/>
          <a:ln>
            <a:noFill/>
          </a:ln>
        </p:spPr>
      </p:pic>
      <p:sp>
        <p:nvSpPr>
          <p:cNvPr id="6" name="Round Diagonal Corner Rectangle 5">
            <a:extLst>
              <a:ext uri="{FF2B5EF4-FFF2-40B4-BE49-F238E27FC236}">
                <a16:creationId xmlns:a16="http://schemas.microsoft.com/office/drawing/2014/main" id="{34754B94-01A9-867B-7A42-ADFB925D2041}"/>
              </a:ext>
            </a:extLst>
          </p:cNvPr>
          <p:cNvSpPr/>
          <p:nvPr/>
        </p:nvSpPr>
        <p:spPr>
          <a:xfrm>
            <a:off x="130645" y="2268680"/>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Round Diagonal Corner Rectangle 3">
            <a:extLst>
              <a:ext uri="{FF2B5EF4-FFF2-40B4-BE49-F238E27FC236}">
                <a16:creationId xmlns:a16="http://schemas.microsoft.com/office/drawing/2014/main" id="{8EBC6E97-33AB-96FA-2C7B-C4A49C965209}"/>
              </a:ext>
            </a:extLst>
          </p:cNvPr>
          <p:cNvSpPr/>
          <p:nvPr/>
        </p:nvSpPr>
        <p:spPr>
          <a:xfrm>
            <a:off x="130645" y="5888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 name="Rectangle 1"/>
          <p:cNvSpPr>
            <a:spLocks noChangeArrowheads="1"/>
          </p:cNvSpPr>
          <p:nvPr/>
        </p:nvSpPr>
        <p:spPr bwMode="auto">
          <a:xfrm>
            <a:off x="0" y="97795"/>
            <a:ext cx="325730"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indent="6350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6350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tx1"/>
                </a:solidFill>
                <a:effectLst/>
                <a:latin typeface="Arial" panose="020B0604020202020204" pitchFamily="34" charset="0"/>
                <a:ea typeface="Calibri" panose="020F0502020204030204" pitchFamily="34"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8" name="Content Placeholder 7"/>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075080" y="1985554"/>
            <a:ext cx="5234279" cy="4655711"/>
          </a:xfrm>
        </p:spPr>
      </p:pic>
    </p:spTree>
    <p:extLst>
      <p:ext uri="{BB962C8B-B14F-4D97-AF65-F5344CB8AC3E}">
        <p14:creationId xmlns:p14="http://schemas.microsoft.com/office/powerpoint/2010/main" val="5316934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90451" y="979079"/>
            <a:ext cx="8789126" cy="3029844"/>
          </a:xfrm>
        </p:spPr>
      </p:pic>
    </p:spTree>
    <p:extLst>
      <p:ext uri="{BB962C8B-B14F-4D97-AF65-F5344CB8AC3E}">
        <p14:creationId xmlns:p14="http://schemas.microsoft.com/office/powerpoint/2010/main" val="3105946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78E6BFD-637D-4ADD-76FB-FB43C6B99434}"/>
              </a:ext>
            </a:extLst>
          </p:cNvPr>
          <p:cNvSpPr>
            <a:spLocks noGrp="1"/>
          </p:cNvSpPr>
          <p:nvPr>
            <p:ph type="title"/>
          </p:nvPr>
        </p:nvSpPr>
        <p:spPr>
          <a:xfrm>
            <a:off x="838200" y="365125"/>
            <a:ext cx="10515600" cy="6004853"/>
          </a:xfrm>
        </p:spPr>
        <p:txBody>
          <a:bodyPr/>
          <a:lstStyle/>
          <a:p>
            <a:r>
              <a:rPr lang="en-US" dirty="0"/>
              <a:t>                                </a:t>
            </a:r>
            <a:r>
              <a:rPr lang="en-US" b="1" dirty="0"/>
              <a:t>Thank You !!!....</a:t>
            </a:r>
            <a:endParaRPr lang="en-IN" b="1" dirty="0"/>
          </a:p>
        </p:txBody>
      </p:sp>
      <p:sp>
        <p:nvSpPr>
          <p:cNvPr id="3" name="Round Diagonal Corner Rectangle 3">
            <a:extLst>
              <a:ext uri="{FF2B5EF4-FFF2-40B4-BE49-F238E27FC236}">
                <a16:creationId xmlns:a16="http://schemas.microsoft.com/office/drawing/2014/main" id="{8EBC6E97-33AB-96FA-2C7B-C4A49C965209}"/>
              </a:ext>
            </a:extLst>
          </p:cNvPr>
          <p:cNvSpPr/>
          <p:nvPr/>
        </p:nvSpPr>
        <p:spPr>
          <a:xfrm>
            <a:off x="130645" y="5888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5" name="Round Diagonal Corner Rectangle 4">
            <a:extLst>
              <a:ext uri="{FF2B5EF4-FFF2-40B4-BE49-F238E27FC236}">
                <a16:creationId xmlns:a16="http://schemas.microsoft.com/office/drawing/2014/main" id="{33FFF946-069D-8BC7-5CEE-65CF2BC0B7EE}"/>
              </a:ext>
            </a:extLst>
          </p:cNvPr>
          <p:cNvSpPr/>
          <p:nvPr/>
        </p:nvSpPr>
        <p:spPr>
          <a:xfrm>
            <a:off x="130645" y="2268680"/>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pic>
        <p:nvPicPr>
          <p:cNvPr id="6" name="Picture 5">
            <a:extLst>
              <a:ext uri="{FF2B5EF4-FFF2-40B4-BE49-F238E27FC236}">
                <a16:creationId xmlns:a16="http://schemas.microsoft.com/office/drawing/2014/main" id="{9C84C5A4-F723-95C1-951F-AE88D294D708}"/>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371188" y="12263"/>
            <a:ext cx="2614172" cy="1163929"/>
          </a:xfrm>
          <a:prstGeom prst="rect">
            <a:avLst/>
          </a:prstGeom>
          <a:noFill/>
          <a:ln>
            <a:noFill/>
          </a:ln>
        </p:spPr>
      </p:pic>
    </p:spTree>
    <p:extLst>
      <p:ext uri="{BB962C8B-B14F-4D97-AF65-F5344CB8AC3E}">
        <p14:creationId xmlns:p14="http://schemas.microsoft.com/office/powerpoint/2010/main" val="30457531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95B8A-E218-9C30-5AF0-A78BFC73DC58}"/>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Data Set Description- Part 1</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69DBD48-AB38-D6B5-E5E4-FC283A4F178F}"/>
              </a:ext>
            </a:extLst>
          </p:cNvPr>
          <p:cNvSpPr>
            <a:spLocks noGrp="1"/>
          </p:cNvSpPr>
          <p:nvPr>
            <p:ph idx="1"/>
          </p:nvPr>
        </p:nvSpPr>
        <p:spPr>
          <a:xfrm>
            <a:off x="838200" y="2043550"/>
            <a:ext cx="10515600" cy="4351338"/>
          </a:xfrm>
        </p:spPr>
        <p:txBody>
          <a:bodyPr>
            <a:normAutofit/>
          </a:bodyPr>
          <a:lstStyle/>
          <a:p>
            <a:pPr algn="just"/>
            <a:r>
              <a:rPr lang="en-US" dirty="0">
                <a:latin typeface="Times New Roman" panose="02020603050405020304" pitchFamily="18" charset="0"/>
                <a:cs typeface="Times New Roman" panose="02020603050405020304" pitchFamily="18" charset="0"/>
              </a:rPr>
              <a:t> SALES AND DELIVERY</a:t>
            </a:r>
          </a:p>
          <a:p>
            <a:pPr algn="just">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CUST_DIMEN</a:t>
            </a:r>
          </a:p>
          <a:p>
            <a:pPr algn="just">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 MARKET FACT</a:t>
            </a:r>
          </a:p>
          <a:p>
            <a:pPr algn="just">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 ORDERS_DIMEN</a:t>
            </a:r>
          </a:p>
          <a:p>
            <a:pPr algn="just">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 PROD_DIMEN</a:t>
            </a:r>
          </a:p>
          <a:p>
            <a:pPr algn="just">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 SHIPPING_DIMEN</a:t>
            </a:r>
            <a:endParaRPr lang="en-US"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CBD58644-2CC4-BDFF-C53B-62A8747D6983}"/>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371188" y="12263"/>
            <a:ext cx="2614172" cy="1163929"/>
          </a:xfrm>
          <a:prstGeom prst="rect">
            <a:avLst/>
          </a:prstGeom>
          <a:noFill/>
          <a:ln>
            <a:noFill/>
          </a:ln>
        </p:spPr>
      </p:pic>
      <p:sp>
        <p:nvSpPr>
          <p:cNvPr id="5" name="Round Diagonal Corner Rectangle 4">
            <a:extLst>
              <a:ext uri="{FF2B5EF4-FFF2-40B4-BE49-F238E27FC236}">
                <a16:creationId xmlns:a16="http://schemas.microsoft.com/office/drawing/2014/main" id="{34754B94-01A9-867B-7A42-ADFB925D2041}"/>
              </a:ext>
            </a:extLst>
          </p:cNvPr>
          <p:cNvSpPr/>
          <p:nvPr/>
        </p:nvSpPr>
        <p:spPr>
          <a:xfrm>
            <a:off x="130645" y="2268680"/>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6" name="Round Diagonal Corner Rectangle 3">
            <a:extLst>
              <a:ext uri="{FF2B5EF4-FFF2-40B4-BE49-F238E27FC236}">
                <a16:creationId xmlns:a16="http://schemas.microsoft.com/office/drawing/2014/main" id="{9958885C-86D6-BB8D-B47A-C3CE8797ECE7}"/>
              </a:ext>
            </a:extLst>
          </p:cNvPr>
          <p:cNvSpPr/>
          <p:nvPr/>
        </p:nvSpPr>
        <p:spPr>
          <a:xfrm>
            <a:off x="130645" y="5888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5121755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FA4652-183A-1AE3-DF45-8C64C3E7EEB9}"/>
              </a:ext>
            </a:extLst>
          </p:cNvPr>
          <p:cNvSpPr>
            <a:spLocks noGrp="1"/>
          </p:cNvSpPr>
          <p:nvPr>
            <p:ph type="title"/>
          </p:nvPr>
        </p:nvSpPr>
        <p:spPr>
          <a:xfrm>
            <a:off x="838200" y="338492"/>
            <a:ext cx="10515600" cy="1325563"/>
          </a:xfrm>
        </p:spPr>
        <p:txBody>
          <a:bodyPr/>
          <a:lstStyle/>
          <a:p>
            <a:r>
              <a:rPr lang="en-US" b="1" dirty="0">
                <a:latin typeface="Times New Roman" panose="02020603050405020304" pitchFamily="18" charset="0"/>
                <a:cs typeface="Times New Roman" panose="02020603050405020304" pitchFamily="18" charset="0"/>
              </a:rPr>
              <a:t>Business Importance of Problem</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215D82C-BC64-9A8F-8084-BE67FCDB8A9B}"/>
              </a:ext>
            </a:extLst>
          </p:cNvPr>
          <p:cNvSpPr>
            <a:spLocks noGrp="1"/>
          </p:cNvSpPr>
          <p:nvPr>
            <p:ph idx="1"/>
          </p:nvPr>
        </p:nvSpPr>
        <p:spPr/>
        <p:txBody>
          <a:bodyPr>
            <a:normAutofit/>
          </a:bodyPr>
          <a:lstStyle/>
          <a:p>
            <a:pPr marL="514350" indent="-514350" algn="just">
              <a:buAutoNum type="arabicPeriod"/>
            </a:pPr>
            <a:endParaRPr lang="en-IN" dirty="0">
              <a:latin typeface="Times New Roman" panose="02020603050405020304" pitchFamily="18" charset="0"/>
              <a:cs typeface="Times New Roman" panose="02020603050405020304" pitchFamily="18" charset="0"/>
            </a:endParaRPr>
          </a:p>
          <a:p>
            <a:pPr marL="514350" indent="-514350" algn="just">
              <a:buAutoNum type="arabicPeriod"/>
            </a:pPr>
            <a:endParaRPr lang="en-IN" dirty="0">
              <a:latin typeface="Times New Roman" panose="02020603050405020304" pitchFamily="18" charset="0"/>
              <a:cs typeface="Times New Roman" panose="02020603050405020304" pitchFamily="18" charset="0"/>
            </a:endParaRPr>
          </a:p>
          <a:p>
            <a:pPr marL="0" indent="0" algn="just">
              <a:buNone/>
            </a:pPr>
            <a:endParaRPr lang="en-IN" dirty="0">
              <a:latin typeface="Times New Roman" panose="02020603050405020304" pitchFamily="18" charset="0"/>
              <a:cs typeface="Times New Roman" panose="02020603050405020304" pitchFamily="18" charset="0"/>
            </a:endParaRPr>
          </a:p>
          <a:p>
            <a:pPr marL="514350" indent="-514350" algn="just">
              <a:buAutoNum type="arabicPeriod"/>
            </a:pPr>
            <a:r>
              <a:rPr lang="en-IN" dirty="0">
                <a:latin typeface="Times New Roman" panose="02020603050405020304" pitchFamily="18" charset="0"/>
                <a:cs typeface="Times New Roman" panose="02020603050405020304" pitchFamily="18" charset="0"/>
              </a:rPr>
              <a:t>SALES AND DELIVERY - we can understand the performance of the organisation through product sales and regular customers who placed order, profit for each product.</a:t>
            </a:r>
          </a:p>
          <a:p>
            <a:pPr marL="0" indent="0" algn="just">
              <a:buNone/>
            </a:pPr>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0210F09D-FBBB-08FC-C804-7C56F9898FFC}"/>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371188" y="12263"/>
            <a:ext cx="2614172" cy="1163929"/>
          </a:xfrm>
          <a:prstGeom prst="rect">
            <a:avLst/>
          </a:prstGeom>
          <a:noFill/>
          <a:ln>
            <a:noFill/>
          </a:ln>
        </p:spPr>
      </p:pic>
      <p:sp>
        <p:nvSpPr>
          <p:cNvPr id="6" name="Round Diagonal Corner Rectangle 5">
            <a:extLst>
              <a:ext uri="{FF2B5EF4-FFF2-40B4-BE49-F238E27FC236}">
                <a16:creationId xmlns:a16="http://schemas.microsoft.com/office/drawing/2014/main" id="{34754B94-01A9-867B-7A42-ADFB925D2041}"/>
              </a:ext>
            </a:extLst>
          </p:cNvPr>
          <p:cNvSpPr/>
          <p:nvPr/>
        </p:nvSpPr>
        <p:spPr>
          <a:xfrm>
            <a:off x="130645" y="2268680"/>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7" name="Round Diagonal Corner Rectangle 3">
            <a:extLst>
              <a:ext uri="{FF2B5EF4-FFF2-40B4-BE49-F238E27FC236}">
                <a16:creationId xmlns:a16="http://schemas.microsoft.com/office/drawing/2014/main" id="{8EBC6E97-33AB-96FA-2C7B-C4A49C965209}"/>
              </a:ext>
            </a:extLst>
          </p:cNvPr>
          <p:cNvSpPr/>
          <p:nvPr/>
        </p:nvSpPr>
        <p:spPr>
          <a:xfrm>
            <a:off x="130645" y="5888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7564212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708ED-419C-0BE9-9762-B83EDEEAE448}"/>
              </a:ext>
            </a:extLst>
          </p:cNvPr>
          <p:cNvSpPr>
            <a:spLocks noGrp="1"/>
          </p:cNvSpPr>
          <p:nvPr>
            <p:ph type="title"/>
          </p:nvPr>
        </p:nvSpPr>
        <p:spPr>
          <a:xfrm>
            <a:off x="838200" y="-32910"/>
            <a:ext cx="10515600" cy="1325563"/>
          </a:xfrm>
        </p:spPr>
        <p:txBody>
          <a:bodyPr/>
          <a:lstStyle/>
          <a:p>
            <a:r>
              <a:rPr lang="en-US" b="1" dirty="0">
                <a:latin typeface="Times New Roman" panose="02020603050405020304" pitchFamily="18" charset="0"/>
                <a:cs typeface="Times New Roman" panose="02020603050405020304" pitchFamily="18" charset="0"/>
              </a:rPr>
              <a:t>Project Flow – Question 1- Part 1</a:t>
            </a:r>
            <a:endParaRPr lang="en-IN" b="1"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1ECFF849-6913-1443-ACB4-DF898721C1A4}"/>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371188" y="12263"/>
            <a:ext cx="2614172" cy="1163929"/>
          </a:xfrm>
          <a:prstGeom prst="rect">
            <a:avLst/>
          </a:prstGeom>
          <a:noFill/>
          <a:ln>
            <a:noFill/>
          </a:ln>
        </p:spPr>
      </p:pic>
      <p:sp>
        <p:nvSpPr>
          <p:cNvPr id="5" name="Round Diagonal Corner Rectangle 4">
            <a:extLst>
              <a:ext uri="{FF2B5EF4-FFF2-40B4-BE49-F238E27FC236}">
                <a16:creationId xmlns:a16="http://schemas.microsoft.com/office/drawing/2014/main" id="{34754B94-01A9-867B-7A42-ADFB925D2041}"/>
              </a:ext>
            </a:extLst>
          </p:cNvPr>
          <p:cNvSpPr/>
          <p:nvPr/>
        </p:nvSpPr>
        <p:spPr>
          <a:xfrm>
            <a:off x="130645" y="2268680"/>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6" name="Round Diagonal Corner Rectangle 3">
            <a:extLst>
              <a:ext uri="{FF2B5EF4-FFF2-40B4-BE49-F238E27FC236}">
                <a16:creationId xmlns:a16="http://schemas.microsoft.com/office/drawing/2014/main" id="{8EBC6E97-33AB-96FA-2C7B-C4A49C965209}"/>
              </a:ext>
            </a:extLst>
          </p:cNvPr>
          <p:cNvSpPr/>
          <p:nvPr/>
        </p:nvSpPr>
        <p:spPr>
          <a:xfrm>
            <a:off x="130645" y="5888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7" name="Content Placeholder 6">
            <a:extLst>
              <a:ext uri="{FF2B5EF4-FFF2-40B4-BE49-F238E27FC236}">
                <a16:creationId xmlns:a16="http://schemas.microsoft.com/office/drawing/2014/main" id="{10DCC45C-D492-424D-A5AF-CA3649EA2E05}"/>
              </a:ext>
            </a:extLst>
          </p:cNvPr>
          <p:cNvSpPr>
            <a:spLocks noGrp="1"/>
          </p:cNvSpPr>
          <p:nvPr>
            <p:ph idx="1"/>
          </p:nvPr>
        </p:nvSpPr>
        <p:spPr>
          <a:xfrm>
            <a:off x="838200" y="1416834"/>
            <a:ext cx="10515600" cy="4351338"/>
          </a:xfrm>
        </p:spPr>
        <p:txBody>
          <a:bodyPr/>
          <a:lstStyle/>
          <a:p>
            <a:r>
              <a:rPr lang="en-US" sz="2400" dirty="0"/>
              <a:t>Question 1 </a:t>
            </a:r>
            <a:r>
              <a:rPr lang="en-US" dirty="0"/>
              <a:t>- </a:t>
            </a:r>
            <a:r>
              <a:rPr lang="en-US" sz="2000" dirty="0"/>
              <a:t>Find the top 3 Customers who have the Maximum number of Orders.</a:t>
            </a:r>
          </a:p>
          <a:p>
            <a:r>
              <a:rPr lang="en-US" sz="2400" dirty="0"/>
              <a:t>Provide understanding - </a:t>
            </a:r>
            <a:r>
              <a:rPr lang="en-US" sz="2000" dirty="0"/>
              <a:t>To find the Customer details who ordered the most</a:t>
            </a:r>
            <a:endParaRPr lang="en-US" dirty="0"/>
          </a:p>
          <a:p>
            <a:r>
              <a:rPr lang="en-US" sz="2400" dirty="0"/>
              <a:t>Code snippet -  </a:t>
            </a:r>
            <a:r>
              <a:rPr lang="en-US" sz="2000" i="1" dirty="0"/>
              <a:t>select * from(select * , </a:t>
            </a:r>
            <a:r>
              <a:rPr lang="en-US" sz="2000" i="1" dirty="0" err="1"/>
              <a:t>dense_rank</a:t>
            </a:r>
            <a:r>
              <a:rPr lang="en-US" sz="2000" i="1" dirty="0"/>
              <a:t>()over(order by </a:t>
            </a:r>
            <a:r>
              <a:rPr lang="en-US" sz="2000" i="1" dirty="0" err="1"/>
              <a:t>cnt</a:t>
            </a:r>
            <a:r>
              <a:rPr lang="en-US" sz="2000" i="1" dirty="0"/>
              <a:t> desc) as </a:t>
            </a:r>
            <a:r>
              <a:rPr lang="en-US" sz="2000" i="1" dirty="0" err="1"/>
              <a:t>renk</a:t>
            </a:r>
            <a:r>
              <a:rPr lang="en-US" sz="2000" i="1" dirty="0"/>
              <a:t> from (select </a:t>
            </a:r>
            <a:r>
              <a:rPr lang="en-US" sz="2000" i="1" dirty="0" err="1"/>
              <a:t>cd.Cust_id</a:t>
            </a:r>
            <a:r>
              <a:rPr lang="en-US" sz="2000" i="1" dirty="0"/>
              <a:t> , </a:t>
            </a:r>
            <a:r>
              <a:rPr lang="en-US" sz="2000" i="1" dirty="0" err="1"/>
              <a:t>cd.Customer_name</a:t>
            </a:r>
            <a:r>
              <a:rPr lang="en-US" sz="2000" i="1" dirty="0"/>
              <a:t> , count(distinct </a:t>
            </a:r>
            <a:r>
              <a:rPr lang="en-US" sz="2000" i="1" dirty="0" err="1"/>
              <a:t>od.Order_ID</a:t>
            </a:r>
            <a:r>
              <a:rPr lang="en-US" sz="2000" i="1" dirty="0"/>
              <a:t>) as </a:t>
            </a:r>
            <a:r>
              <a:rPr lang="en-US" sz="2000" i="1" dirty="0" err="1"/>
              <a:t>cnt</a:t>
            </a:r>
            <a:r>
              <a:rPr lang="en-US" sz="2000" i="1" dirty="0"/>
              <a:t> from </a:t>
            </a:r>
            <a:r>
              <a:rPr lang="en-US" sz="2000" i="1" dirty="0" err="1"/>
              <a:t>cust_dimen</a:t>
            </a:r>
            <a:r>
              <a:rPr lang="en-US" sz="2000" i="1" dirty="0"/>
              <a:t> cd join </a:t>
            </a:r>
            <a:r>
              <a:rPr lang="en-US" sz="2000" i="1" dirty="0" err="1"/>
              <a:t>market_fact</a:t>
            </a:r>
            <a:r>
              <a:rPr lang="en-US" sz="2000" i="1" dirty="0"/>
              <a:t> mf using (</a:t>
            </a:r>
            <a:r>
              <a:rPr lang="en-US" sz="2000" i="1" dirty="0" err="1"/>
              <a:t>Cust_id</a:t>
            </a:r>
            <a:r>
              <a:rPr lang="en-US" sz="2000" i="1" dirty="0"/>
              <a:t>) join </a:t>
            </a:r>
            <a:r>
              <a:rPr lang="en-US" sz="2000" i="1" dirty="0" err="1"/>
              <a:t>orders_dimen</a:t>
            </a:r>
            <a:r>
              <a:rPr lang="en-US" sz="2000" i="1" dirty="0"/>
              <a:t> od using (</a:t>
            </a:r>
            <a:r>
              <a:rPr lang="en-US" sz="2000" i="1" dirty="0" err="1"/>
              <a:t>Ord_id</a:t>
            </a:r>
            <a:r>
              <a:rPr lang="en-US" sz="2000" i="1" dirty="0"/>
              <a:t>) group by </a:t>
            </a:r>
            <a:r>
              <a:rPr lang="en-US" sz="2000" i="1" dirty="0" err="1"/>
              <a:t>cd.Cust_id</a:t>
            </a:r>
            <a:r>
              <a:rPr lang="en-US" sz="2000" i="1" dirty="0"/>
              <a:t> , </a:t>
            </a:r>
            <a:r>
              <a:rPr lang="en-US" sz="2000" i="1" dirty="0" err="1"/>
              <a:t>cd.Customer_name</a:t>
            </a:r>
            <a:r>
              <a:rPr lang="en-US" sz="2000" i="1" dirty="0"/>
              <a:t> order by count(</a:t>
            </a:r>
            <a:r>
              <a:rPr lang="en-US" sz="2000" i="1" dirty="0" err="1"/>
              <a:t>od.Order_ID</a:t>
            </a:r>
            <a:r>
              <a:rPr lang="en-US" sz="2000" i="1" dirty="0"/>
              <a:t>) desc) as t1) as t2where </a:t>
            </a:r>
            <a:r>
              <a:rPr lang="en-US" sz="2000" i="1" dirty="0" err="1"/>
              <a:t>renk</a:t>
            </a:r>
            <a:r>
              <a:rPr lang="en-US" sz="2000" i="1" dirty="0"/>
              <a:t>&lt;4;</a:t>
            </a:r>
          </a:p>
          <a:p>
            <a:endParaRPr lang="en-US" sz="2000" dirty="0"/>
          </a:p>
          <a:p>
            <a:r>
              <a:rPr lang="en-US" sz="2000" dirty="0"/>
              <a:t>Output :</a:t>
            </a:r>
            <a:endParaRPr lang="en-US" dirty="0"/>
          </a:p>
          <a:p>
            <a:endParaRPr lang="en-IN" dirty="0"/>
          </a:p>
        </p:txBody>
      </p:sp>
      <p:pic>
        <p:nvPicPr>
          <p:cNvPr id="8" name="Picture 7">
            <a:extLst>
              <a:ext uri="{FF2B5EF4-FFF2-40B4-BE49-F238E27FC236}">
                <a16:creationId xmlns:a16="http://schemas.microsoft.com/office/drawing/2014/main" id="{5DC741C0-8749-46DC-BC34-F826A0307E1F}"/>
              </a:ext>
            </a:extLst>
          </p:cNvPr>
          <p:cNvPicPr>
            <a:picLocks noChangeAspect="1"/>
          </p:cNvPicPr>
          <p:nvPr/>
        </p:nvPicPr>
        <p:blipFill>
          <a:blip r:embed="rId3"/>
          <a:stretch>
            <a:fillRect/>
          </a:stretch>
        </p:blipFill>
        <p:spPr>
          <a:xfrm>
            <a:off x="2633855" y="4124730"/>
            <a:ext cx="5581970" cy="1767623"/>
          </a:xfrm>
          <a:prstGeom prst="rect">
            <a:avLst/>
          </a:prstGeom>
        </p:spPr>
      </p:pic>
    </p:spTree>
    <p:extLst>
      <p:ext uri="{BB962C8B-B14F-4D97-AF65-F5344CB8AC3E}">
        <p14:creationId xmlns:p14="http://schemas.microsoft.com/office/powerpoint/2010/main" val="17554430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708ED-419C-0BE9-9762-B83EDEEAE448}"/>
              </a:ext>
            </a:extLst>
          </p:cNvPr>
          <p:cNvSpPr>
            <a:spLocks noGrp="1"/>
          </p:cNvSpPr>
          <p:nvPr>
            <p:ph type="title"/>
          </p:nvPr>
        </p:nvSpPr>
        <p:spPr>
          <a:xfrm>
            <a:off x="838200" y="-22154"/>
            <a:ext cx="10515600" cy="1325563"/>
          </a:xfrm>
        </p:spPr>
        <p:txBody>
          <a:bodyPr/>
          <a:lstStyle/>
          <a:p>
            <a:r>
              <a:rPr lang="en-US" b="1" dirty="0">
                <a:latin typeface="Times New Roman" panose="02020603050405020304" pitchFamily="18" charset="0"/>
                <a:cs typeface="Times New Roman" panose="02020603050405020304" pitchFamily="18" charset="0"/>
              </a:rPr>
              <a:t>Project Flow – Question 2- Part 1</a:t>
            </a:r>
            <a:endParaRPr lang="en-IN" b="1"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1ECFF849-6913-1443-ACB4-DF898721C1A4}"/>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371188" y="12263"/>
            <a:ext cx="2614172" cy="1163929"/>
          </a:xfrm>
          <a:prstGeom prst="rect">
            <a:avLst/>
          </a:prstGeom>
          <a:noFill/>
          <a:ln>
            <a:noFill/>
          </a:ln>
        </p:spPr>
      </p:pic>
      <p:sp>
        <p:nvSpPr>
          <p:cNvPr id="5" name="Round Diagonal Corner Rectangle 4">
            <a:extLst>
              <a:ext uri="{FF2B5EF4-FFF2-40B4-BE49-F238E27FC236}">
                <a16:creationId xmlns:a16="http://schemas.microsoft.com/office/drawing/2014/main" id="{34754B94-01A9-867B-7A42-ADFB925D2041}"/>
              </a:ext>
            </a:extLst>
          </p:cNvPr>
          <p:cNvSpPr/>
          <p:nvPr/>
        </p:nvSpPr>
        <p:spPr>
          <a:xfrm>
            <a:off x="130645" y="2268680"/>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6" name="Round Diagonal Corner Rectangle 3">
            <a:extLst>
              <a:ext uri="{FF2B5EF4-FFF2-40B4-BE49-F238E27FC236}">
                <a16:creationId xmlns:a16="http://schemas.microsoft.com/office/drawing/2014/main" id="{8EBC6E97-33AB-96FA-2C7B-C4A49C965209}"/>
              </a:ext>
            </a:extLst>
          </p:cNvPr>
          <p:cNvSpPr/>
          <p:nvPr/>
        </p:nvSpPr>
        <p:spPr>
          <a:xfrm>
            <a:off x="130645" y="5888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7" name="Content Placeholder 6">
            <a:extLst>
              <a:ext uri="{FF2B5EF4-FFF2-40B4-BE49-F238E27FC236}">
                <a16:creationId xmlns:a16="http://schemas.microsoft.com/office/drawing/2014/main" id="{10DCC45C-D492-424D-A5AF-CA3649EA2E05}"/>
              </a:ext>
            </a:extLst>
          </p:cNvPr>
          <p:cNvSpPr>
            <a:spLocks noGrp="1"/>
          </p:cNvSpPr>
          <p:nvPr>
            <p:ph idx="1"/>
          </p:nvPr>
        </p:nvSpPr>
        <p:spPr>
          <a:xfrm>
            <a:off x="838200" y="1524401"/>
            <a:ext cx="10515600" cy="4351338"/>
          </a:xfrm>
        </p:spPr>
        <p:txBody>
          <a:bodyPr/>
          <a:lstStyle/>
          <a:p>
            <a:r>
              <a:rPr lang="en-US" dirty="0"/>
              <a:t> </a:t>
            </a:r>
            <a:r>
              <a:rPr lang="en-US" sz="2400" dirty="0"/>
              <a:t>Q2 -  </a:t>
            </a:r>
            <a:r>
              <a:rPr lang="en-US" sz="2000" dirty="0"/>
              <a:t>Create a New Column </a:t>
            </a:r>
            <a:r>
              <a:rPr lang="en-US" sz="2000" dirty="0" err="1"/>
              <a:t>DaysTakenForDelivery</a:t>
            </a:r>
            <a:r>
              <a:rPr lang="en-US" sz="2000" dirty="0"/>
              <a:t> that contains the Date Difference between </a:t>
            </a:r>
            <a:r>
              <a:rPr lang="en-US" sz="2000" dirty="0" err="1"/>
              <a:t>Order_Date</a:t>
            </a:r>
            <a:r>
              <a:rPr lang="en-US" sz="2000" dirty="0"/>
              <a:t> and </a:t>
            </a:r>
            <a:r>
              <a:rPr lang="en-US" sz="2000" dirty="0" err="1"/>
              <a:t>Ship_Date</a:t>
            </a:r>
            <a:r>
              <a:rPr lang="en-US" sz="2000" dirty="0"/>
              <a:t>.</a:t>
            </a:r>
            <a:endParaRPr lang="en-US" dirty="0"/>
          </a:p>
          <a:p>
            <a:r>
              <a:rPr lang="en-US" sz="2400" dirty="0"/>
              <a:t>PU - </a:t>
            </a:r>
            <a:r>
              <a:rPr lang="en-US" sz="2000" dirty="0"/>
              <a:t>Here we have to find the number of days for the product to get delivered.</a:t>
            </a:r>
          </a:p>
          <a:p>
            <a:r>
              <a:rPr lang="en-US" sz="2400" dirty="0"/>
              <a:t>CS -  </a:t>
            </a:r>
            <a:r>
              <a:rPr lang="en-US" sz="2000" i="1" dirty="0"/>
              <a:t>select </a:t>
            </a:r>
            <a:r>
              <a:rPr lang="en-US" sz="2000" i="1" dirty="0" err="1"/>
              <a:t>od.Order_ID</a:t>
            </a:r>
            <a:r>
              <a:rPr lang="en-US" sz="2000" i="1" dirty="0"/>
              <a:t> , </a:t>
            </a:r>
            <a:r>
              <a:rPr lang="en-US" sz="2000" i="1" dirty="0" err="1"/>
              <a:t>od.Order_Date</a:t>
            </a:r>
            <a:r>
              <a:rPr lang="en-US" sz="2000" i="1" dirty="0"/>
              <a:t> , </a:t>
            </a:r>
            <a:r>
              <a:rPr lang="en-US" sz="2000" i="1" dirty="0" err="1"/>
              <a:t>od.Ord_id</a:t>
            </a:r>
            <a:r>
              <a:rPr lang="en-US" sz="2000" i="1" dirty="0"/>
              <a:t> , </a:t>
            </a:r>
            <a:r>
              <a:rPr lang="en-US" sz="2000" i="1" dirty="0" err="1"/>
              <a:t>sd.Ship_Date</a:t>
            </a:r>
            <a:r>
              <a:rPr lang="en-US" sz="2000" i="1" dirty="0"/>
              <a:t> , </a:t>
            </a:r>
            <a:r>
              <a:rPr lang="en-US" sz="2000" i="1" dirty="0" err="1"/>
              <a:t>sd.Ship_Mode</a:t>
            </a:r>
            <a:r>
              <a:rPr lang="en-US" sz="2000" i="1" dirty="0"/>
              <a:t> , </a:t>
            </a:r>
            <a:r>
              <a:rPr lang="en-US" sz="2000" i="1" dirty="0" err="1"/>
              <a:t>Ship_ID</a:t>
            </a:r>
            <a:r>
              <a:rPr lang="en-US" sz="2000" i="1" dirty="0"/>
              <a:t> , </a:t>
            </a:r>
            <a:r>
              <a:rPr lang="en-US" sz="2000" i="1" dirty="0" err="1"/>
              <a:t>datediff</a:t>
            </a:r>
            <a:r>
              <a:rPr lang="en-US" sz="2000" i="1" dirty="0"/>
              <a:t>(</a:t>
            </a:r>
            <a:r>
              <a:rPr lang="en-US" sz="2000" i="1" dirty="0" err="1"/>
              <a:t>str_to_date</a:t>
            </a:r>
            <a:r>
              <a:rPr lang="en-US" sz="2000" i="1" dirty="0"/>
              <a:t>(</a:t>
            </a:r>
            <a:r>
              <a:rPr lang="en-US" sz="2000" i="1" dirty="0" err="1"/>
              <a:t>Ship_Date</a:t>
            </a:r>
            <a:r>
              <a:rPr lang="en-US" sz="2000" i="1" dirty="0"/>
              <a:t> , '%d-%m-%Y') , </a:t>
            </a:r>
            <a:r>
              <a:rPr lang="en-US" sz="2000" i="1" dirty="0" err="1"/>
              <a:t>str_to_date</a:t>
            </a:r>
            <a:r>
              <a:rPr lang="en-US" sz="2000" i="1" dirty="0"/>
              <a:t>(</a:t>
            </a:r>
            <a:r>
              <a:rPr lang="en-US" sz="2000" i="1" dirty="0" err="1"/>
              <a:t>Order_Date</a:t>
            </a:r>
            <a:r>
              <a:rPr lang="en-US" sz="2000" i="1" dirty="0"/>
              <a:t> , '%d-%m-%Y' )) as </a:t>
            </a:r>
            <a:r>
              <a:rPr lang="en-US" sz="2000" i="1" dirty="0" err="1"/>
              <a:t>DaysTakenForDelivery</a:t>
            </a:r>
            <a:r>
              <a:rPr lang="en-US" sz="2000" i="1" dirty="0"/>
              <a:t> from </a:t>
            </a:r>
            <a:r>
              <a:rPr lang="en-US" sz="2000" i="1" dirty="0" err="1"/>
              <a:t>orders_dimen</a:t>
            </a:r>
            <a:r>
              <a:rPr lang="en-US" sz="2000" i="1" dirty="0"/>
              <a:t> od join </a:t>
            </a:r>
            <a:r>
              <a:rPr lang="en-US" sz="2000" i="1" dirty="0" err="1"/>
              <a:t>shipping_dimen</a:t>
            </a:r>
            <a:r>
              <a:rPr lang="en-US" sz="2000" i="1" dirty="0"/>
              <a:t> </a:t>
            </a:r>
            <a:r>
              <a:rPr lang="en-US" sz="2000" i="1" dirty="0" err="1"/>
              <a:t>sd</a:t>
            </a:r>
            <a:r>
              <a:rPr lang="en-US" sz="2000" i="1" dirty="0"/>
              <a:t> using (</a:t>
            </a:r>
            <a:r>
              <a:rPr lang="en-US" sz="2000" i="1" dirty="0" err="1"/>
              <a:t>Order_Id</a:t>
            </a:r>
            <a:r>
              <a:rPr lang="en-US" sz="2000" i="1" dirty="0"/>
              <a:t>) order by </a:t>
            </a:r>
            <a:r>
              <a:rPr lang="en-US" sz="2000" i="1" dirty="0" err="1"/>
              <a:t>DaysTakenForDelivery</a:t>
            </a:r>
            <a:r>
              <a:rPr lang="en-US" sz="2000" i="1" dirty="0"/>
              <a:t> desc;</a:t>
            </a:r>
          </a:p>
          <a:p>
            <a:r>
              <a:rPr lang="en-US" sz="2400" dirty="0"/>
              <a:t>O :</a:t>
            </a:r>
          </a:p>
          <a:p>
            <a:pPr marL="0" indent="0">
              <a:buNone/>
            </a:pPr>
            <a:endParaRPr lang="en-IN" dirty="0"/>
          </a:p>
        </p:txBody>
      </p:sp>
      <p:pic>
        <p:nvPicPr>
          <p:cNvPr id="8" name="Picture 7">
            <a:extLst>
              <a:ext uri="{FF2B5EF4-FFF2-40B4-BE49-F238E27FC236}">
                <a16:creationId xmlns:a16="http://schemas.microsoft.com/office/drawing/2014/main" id="{7A780712-EAA2-4249-848B-AF5824CB8245}"/>
              </a:ext>
            </a:extLst>
          </p:cNvPr>
          <p:cNvPicPr>
            <a:picLocks noChangeAspect="1"/>
          </p:cNvPicPr>
          <p:nvPr/>
        </p:nvPicPr>
        <p:blipFill>
          <a:blip r:embed="rId3"/>
          <a:stretch>
            <a:fillRect/>
          </a:stretch>
        </p:blipFill>
        <p:spPr>
          <a:xfrm>
            <a:off x="1643183" y="4167369"/>
            <a:ext cx="9516130" cy="1811028"/>
          </a:xfrm>
          <a:prstGeom prst="rect">
            <a:avLst/>
          </a:prstGeom>
        </p:spPr>
      </p:pic>
    </p:spTree>
    <p:extLst>
      <p:ext uri="{BB962C8B-B14F-4D97-AF65-F5344CB8AC3E}">
        <p14:creationId xmlns:p14="http://schemas.microsoft.com/office/powerpoint/2010/main" val="25068534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708ED-419C-0BE9-9762-B83EDEEAE448}"/>
              </a:ext>
            </a:extLst>
          </p:cNvPr>
          <p:cNvSpPr>
            <a:spLocks noGrp="1"/>
          </p:cNvSpPr>
          <p:nvPr>
            <p:ph type="title"/>
          </p:nvPr>
        </p:nvSpPr>
        <p:spPr>
          <a:xfrm>
            <a:off x="838200" y="-32903"/>
            <a:ext cx="10515600" cy="1325563"/>
          </a:xfrm>
        </p:spPr>
        <p:txBody>
          <a:bodyPr/>
          <a:lstStyle/>
          <a:p>
            <a:r>
              <a:rPr lang="en-US" b="1" dirty="0">
                <a:latin typeface="Times New Roman" panose="02020603050405020304" pitchFamily="18" charset="0"/>
                <a:cs typeface="Times New Roman" panose="02020603050405020304" pitchFamily="18" charset="0"/>
              </a:rPr>
              <a:t>Project Flow – Question 3- Part 1</a:t>
            </a:r>
            <a:endParaRPr lang="en-IN" b="1"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1ECFF849-6913-1443-ACB4-DF898721C1A4}"/>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371188" y="12263"/>
            <a:ext cx="2614172" cy="1163929"/>
          </a:xfrm>
          <a:prstGeom prst="rect">
            <a:avLst/>
          </a:prstGeom>
          <a:noFill/>
          <a:ln>
            <a:noFill/>
          </a:ln>
        </p:spPr>
      </p:pic>
      <p:sp>
        <p:nvSpPr>
          <p:cNvPr id="5" name="Round Diagonal Corner Rectangle 4">
            <a:extLst>
              <a:ext uri="{FF2B5EF4-FFF2-40B4-BE49-F238E27FC236}">
                <a16:creationId xmlns:a16="http://schemas.microsoft.com/office/drawing/2014/main" id="{34754B94-01A9-867B-7A42-ADFB925D2041}"/>
              </a:ext>
            </a:extLst>
          </p:cNvPr>
          <p:cNvSpPr/>
          <p:nvPr/>
        </p:nvSpPr>
        <p:spPr>
          <a:xfrm>
            <a:off x="130645" y="2268680"/>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6" name="Round Diagonal Corner Rectangle 3">
            <a:extLst>
              <a:ext uri="{FF2B5EF4-FFF2-40B4-BE49-F238E27FC236}">
                <a16:creationId xmlns:a16="http://schemas.microsoft.com/office/drawing/2014/main" id="{8EBC6E97-33AB-96FA-2C7B-C4A49C965209}"/>
              </a:ext>
            </a:extLst>
          </p:cNvPr>
          <p:cNvSpPr/>
          <p:nvPr/>
        </p:nvSpPr>
        <p:spPr>
          <a:xfrm>
            <a:off x="130645" y="5888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7" name="Content Placeholder 6">
            <a:extLst>
              <a:ext uri="{FF2B5EF4-FFF2-40B4-BE49-F238E27FC236}">
                <a16:creationId xmlns:a16="http://schemas.microsoft.com/office/drawing/2014/main" id="{10DCC45C-D492-424D-A5AF-CA3649EA2E05}"/>
              </a:ext>
            </a:extLst>
          </p:cNvPr>
          <p:cNvSpPr>
            <a:spLocks noGrp="1"/>
          </p:cNvSpPr>
          <p:nvPr>
            <p:ph idx="1"/>
          </p:nvPr>
        </p:nvSpPr>
        <p:spPr>
          <a:xfrm>
            <a:off x="457200" y="1303140"/>
            <a:ext cx="11528160" cy="5200796"/>
          </a:xfrm>
        </p:spPr>
        <p:txBody>
          <a:bodyPr>
            <a:normAutofit/>
          </a:bodyPr>
          <a:lstStyle/>
          <a:p>
            <a:r>
              <a:rPr lang="en-US" sz="2400" dirty="0"/>
              <a:t>Q3 </a:t>
            </a:r>
            <a:r>
              <a:rPr lang="en-US" dirty="0"/>
              <a:t>- </a:t>
            </a:r>
            <a:r>
              <a:rPr lang="en-US" sz="2000" dirty="0"/>
              <a:t>Find the customer whose order took the maximum time to get delivered.</a:t>
            </a:r>
          </a:p>
          <a:p>
            <a:r>
              <a:rPr lang="en-US" sz="2400" dirty="0"/>
              <a:t>PU - </a:t>
            </a:r>
            <a:r>
              <a:rPr lang="en-US" sz="2000" dirty="0"/>
              <a:t>We need to find the customer whose order took the most time to deliver.</a:t>
            </a:r>
            <a:endParaRPr lang="en-US" sz="2400" dirty="0"/>
          </a:p>
          <a:p>
            <a:r>
              <a:rPr lang="en-US" sz="2400" dirty="0"/>
              <a:t>CS - </a:t>
            </a:r>
            <a:r>
              <a:rPr lang="en-US" sz="2000" i="1" dirty="0"/>
              <a:t>select * from (select </a:t>
            </a:r>
            <a:r>
              <a:rPr lang="en-US" sz="2000" i="1" dirty="0" err="1"/>
              <a:t>cd.Cust_id</a:t>
            </a:r>
            <a:r>
              <a:rPr lang="en-US" sz="2000" i="1" dirty="0"/>
              <a:t> , </a:t>
            </a:r>
            <a:r>
              <a:rPr lang="en-US" sz="2000" i="1" dirty="0" err="1"/>
              <a:t>cd.customer_Name</a:t>
            </a:r>
            <a:r>
              <a:rPr lang="en-US" sz="2000" i="1" dirty="0"/>
              <a:t> , t1.* from </a:t>
            </a:r>
            <a:r>
              <a:rPr lang="en-US" sz="2000" i="1" dirty="0" err="1"/>
              <a:t>cust_dimen</a:t>
            </a:r>
            <a:r>
              <a:rPr lang="en-US" sz="2000" i="1" dirty="0"/>
              <a:t> cd join </a:t>
            </a:r>
            <a:r>
              <a:rPr lang="en-US" sz="2000" i="1" dirty="0" err="1"/>
              <a:t>market_fact</a:t>
            </a:r>
            <a:r>
              <a:rPr lang="en-US" sz="2000" i="1" dirty="0"/>
              <a:t> mf using (</a:t>
            </a:r>
            <a:r>
              <a:rPr lang="en-US" sz="2000" i="1" dirty="0" err="1"/>
              <a:t>Cust_id</a:t>
            </a:r>
            <a:r>
              <a:rPr lang="en-US" sz="2000" i="1" dirty="0"/>
              <a:t>) join (select </a:t>
            </a:r>
            <a:r>
              <a:rPr lang="en-US" sz="2000" i="1" dirty="0" err="1"/>
              <a:t>od.Order_ID</a:t>
            </a:r>
            <a:r>
              <a:rPr lang="en-US" sz="2000" i="1" dirty="0"/>
              <a:t> , </a:t>
            </a:r>
            <a:r>
              <a:rPr lang="en-US" sz="2000" i="1" dirty="0" err="1"/>
              <a:t>od.Order_Date</a:t>
            </a:r>
            <a:r>
              <a:rPr lang="en-US" sz="2000" i="1" dirty="0"/>
              <a:t> , </a:t>
            </a:r>
            <a:r>
              <a:rPr lang="en-US" sz="2000" i="1" dirty="0" err="1"/>
              <a:t>od.Ord_id</a:t>
            </a:r>
            <a:r>
              <a:rPr lang="en-US" sz="2000" i="1" dirty="0"/>
              <a:t> , </a:t>
            </a:r>
            <a:r>
              <a:rPr lang="en-US" sz="2000" i="1" dirty="0" err="1"/>
              <a:t>sd.Ship_Date</a:t>
            </a:r>
            <a:r>
              <a:rPr lang="en-US" sz="2000" i="1" dirty="0"/>
              <a:t> , </a:t>
            </a:r>
            <a:r>
              <a:rPr lang="en-US" sz="2000" i="1" dirty="0" err="1"/>
              <a:t>sd.Ship_Mode</a:t>
            </a:r>
            <a:r>
              <a:rPr lang="en-US" sz="2000" i="1" dirty="0"/>
              <a:t> , </a:t>
            </a:r>
            <a:r>
              <a:rPr lang="en-US" sz="2000" i="1" dirty="0" err="1"/>
              <a:t>Ship_ID</a:t>
            </a:r>
            <a:r>
              <a:rPr lang="en-US" sz="2000" i="1" dirty="0"/>
              <a:t> , </a:t>
            </a:r>
            <a:r>
              <a:rPr lang="en-US" sz="2000" i="1" dirty="0" err="1"/>
              <a:t>datediff</a:t>
            </a:r>
            <a:r>
              <a:rPr lang="en-US" sz="2000" i="1" dirty="0"/>
              <a:t>(</a:t>
            </a:r>
            <a:r>
              <a:rPr lang="en-US" sz="2000" i="1" dirty="0" err="1"/>
              <a:t>str_to_date</a:t>
            </a:r>
            <a:r>
              <a:rPr lang="en-US" sz="2000" i="1" dirty="0"/>
              <a:t>(</a:t>
            </a:r>
            <a:r>
              <a:rPr lang="en-US" sz="2000" i="1" dirty="0" err="1"/>
              <a:t>Ship_Date</a:t>
            </a:r>
            <a:r>
              <a:rPr lang="en-US" sz="2000" i="1" dirty="0"/>
              <a:t> , '%d-%m-%Y') , </a:t>
            </a:r>
            <a:r>
              <a:rPr lang="en-US" sz="2000" i="1" dirty="0" err="1"/>
              <a:t>str_to_date</a:t>
            </a:r>
            <a:r>
              <a:rPr lang="en-US" sz="2000" i="1" dirty="0"/>
              <a:t>(</a:t>
            </a:r>
            <a:r>
              <a:rPr lang="en-US" sz="2000" i="1" dirty="0" err="1"/>
              <a:t>Order_Date</a:t>
            </a:r>
            <a:r>
              <a:rPr lang="en-US" sz="2000" i="1" dirty="0"/>
              <a:t> , '%d-%m-%Y' )) as </a:t>
            </a:r>
            <a:r>
              <a:rPr lang="en-US" sz="2000" i="1" dirty="0" err="1"/>
              <a:t>DaysTakenForDelivery</a:t>
            </a:r>
            <a:r>
              <a:rPr lang="en-US" sz="2000" i="1" dirty="0"/>
              <a:t> from </a:t>
            </a:r>
            <a:r>
              <a:rPr lang="en-US" sz="2000" i="1" dirty="0" err="1"/>
              <a:t>orders_dimen</a:t>
            </a:r>
            <a:r>
              <a:rPr lang="en-US" sz="2000" i="1" dirty="0"/>
              <a:t> od join </a:t>
            </a:r>
            <a:r>
              <a:rPr lang="en-US" sz="2000" i="1" dirty="0" err="1"/>
              <a:t>shipping_dimen</a:t>
            </a:r>
            <a:r>
              <a:rPr lang="en-US" sz="2000" i="1" dirty="0"/>
              <a:t> </a:t>
            </a:r>
            <a:r>
              <a:rPr lang="en-US" sz="2000" i="1" dirty="0" err="1"/>
              <a:t>sd</a:t>
            </a:r>
            <a:r>
              <a:rPr lang="en-US" sz="2000" i="1" dirty="0"/>
              <a:t> using (</a:t>
            </a:r>
            <a:r>
              <a:rPr lang="en-US" sz="2000" i="1" dirty="0" err="1"/>
              <a:t>Order_Id</a:t>
            </a:r>
            <a:r>
              <a:rPr lang="en-US" sz="2000" i="1" dirty="0"/>
              <a:t>) )  as t1 using (</a:t>
            </a:r>
            <a:r>
              <a:rPr lang="en-US" sz="2000" i="1" dirty="0" err="1"/>
              <a:t>Ord_id</a:t>
            </a:r>
            <a:r>
              <a:rPr lang="en-US" sz="2000" i="1" dirty="0"/>
              <a:t>) ) t2 order by </a:t>
            </a:r>
            <a:r>
              <a:rPr lang="en-US" sz="2000" i="1" dirty="0" err="1"/>
              <a:t>DaysTakenForDelivery</a:t>
            </a:r>
            <a:r>
              <a:rPr lang="en-US" sz="2000" i="1" dirty="0"/>
              <a:t> desc limit 1;</a:t>
            </a:r>
          </a:p>
          <a:p>
            <a:endParaRPr lang="en-US" sz="2000" i="1" dirty="0"/>
          </a:p>
          <a:p>
            <a:r>
              <a:rPr lang="en-US" sz="2400" dirty="0"/>
              <a:t>O :</a:t>
            </a:r>
          </a:p>
          <a:p>
            <a:pPr marL="0" indent="0">
              <a:buNone/>
            </a:pPr>
            <a:endParaRPr lang="en-US" sz="2400" dirty="0"/>
          </a:p>
        </p:txBody>
      </p:sp>
      <p:pic>
        <p:nvPicPr>
          <p:cNvPr id="8" name="Picture 7">
            <a:extLst>
              <a:ext uri="{FF2B5EF4-FFF2-40B4-BE49-F238E27FC236}">
                <a16:creationId xmlns:a16="http://schemas.microsoft.com/office/drawing/2014/main" id="{0D5509AE-585D-4F8E-A9D2-F62FBF4D2A26}"/>
              </a:ext>
            </a:extLst>
          </p:cNvPr>
          <p:cNvPicPr>
            <a:picLocks noChangeAspect="1"/>
          </p:cNvPicPr>
          <p:nvPr/>
        </p:nvPicPr>
        <p:blipFill>
          <a:blip r:embed="rId3"/>
          <a:stretch>
            <a:fillRect/>
          </a:stretch>
        </p:blipFill>
        <p:spPr>
          <a:xfrm>
            <a:off x="838200" y="5338678"/>
            <a:ext cx="11083570" cy="657246"/>
          </a:xfrm>
          <a:prstGeom prst="rect">
            <a:avLst/>
          </a:prstGeom>
        </p:spPr>
      </p:pic>
    </p:spTree>
    <p:extLst>
      <p:ext uri="{BB962C8B-B14F-4D97-AF65-F5344CB8AC3E}">
        <p14:creationId xmlns:p14="http://schemas.microsoft.com/office/powerpoint/2010/main" val="3260252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708ED-419C-0BE9-9762-B83EDEEAE448}"/>
              </a:ext>
            </a:extLst>
          </p:cNvPr>
          <p:cNvSpPr>
            <a:spLocks noGrp="1"/>
          </p:cNvSpPr>
          <p:nvPr>
            <p:ph type="title"/>
          </p:nvPr>
        </p:nvSpPr>
        <p:spPr>
          <a:xfrm>
            <a:off x="838200" y="-22154"/>
            <a:ext cx="10515600" cy="1325563"/>
          </a:xfrm>
        </p:spPr>
        <p:txBody>
          <a:bodyPr/>
          <a:lstStyle/>
          <a:p>
            <a:r>
              <a:rPr lang="en-US" b="1" dirty="0">
                <a:latin typeface="Times New Roman" panose="02020603050405020304" pitchFamily="18" charset="0"/>
                <a:cs typeface="Times New Roman" panose="02020603050405020304" pitchFamily="18" charset="0"/>
              </a:rPr>
              <a:t>Project Flow – Question 4- Part 1</a:t>
            </a:r>
            <a:endParaRPr lang="en-IN" b="1"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1ECFF849-6913-1443-ACB4-DF898721C1A4}"/>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371188" y="12263"/>
            <a:ext cx="2614172" cy="1163929"/>
          </a:xfrm>
          <a:prstGeom prst="rect">
            <a:avLst/>
          </a:prstGeom>
          <a:noFill/>
          <a:ln>
            <a:noFill/>
          </a:ln>
        </p:spPr>
      </p:pic>
      <p:sp>
        <p:nvSpPr>
          <p:cNvPr id="5" name="Round Diagonal Corner Rectangle 4">
            <a:extLst>
              <a:ext uri="{FF2B5EF4-FFF2-40B4-BE49-F238E27FC236}">
                <a16:creationId xmlns:a16="http://schemas.microsoft.com/office/drawing/2014/main" id="{34754B94-01A9-867B-7A42-ADFB925D2041}"/>
              </a:ext>
            </a:extLst>
          </p:cNvPr>
          <p:cNvSpPr/>
          <p:nvPr/>
        </p:nvSpPr>
        <p:spPr>
          <a:xfrm>
            <a:off x="130645" y="2268680"/>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Round Diagonal Corner Rectangle 3">
            <a:extLst>
              <a:ext uri="{FF2B5EF4-FFF2-40B4-BE49-F238E27FC236}">
                <a16:creationId xmlns:a16="http://schemas.microsoft.com/office/drawing/2014/main" id="{8EBC6E97-33AB-96FA-2C7B-C4A49C965209}"/>
              </a:ext>
            </a:extLst>
          </p:cNvPr>
          <p:cNvSpPr/>
          <p:nvPr/>
        </p:nvSpPr>
        <p:spPr>
          <a:xfrm>
            <a:off x="130645" y="5888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Content Placeholder 6">
            <a:extLst>
              <a:ext uri="{FF2B5EF4-FFF2-40B4-BE49-F238E27FC236}">
                <a16:creationId xmlns:a16="http://schemas.microsoft.com/office/drawing/2014/main" id="{10DCC45C-D492-424D-A5AF-CA3649EA2E05}"/>
              </a:ext>
            </a:extLst>
          </p:cNvPr>
          <p:cNvSpPr>
            <a:spLocks noGrp="1"/>
          </p:cNvSpPr>
          <p:nvPr>
            <p:ph idx="1"/>
          </p:nvPr>
        </p:nvSpPr>
        <p:spPr>
          <a:xfrm>
            <a:off x="457200" y="1335416"/>
            <a:ext cx="11528160" cy="5200796"/>
          </a:xfrm>
        </p:spPr>
        <p:txBody>
          <a:bodyPr>
            <a:normAutofit/>
          </a:bodyPr>
          <a:lstStyle/>
          <a:p>
            <a:r>
              <a:rPr lang="en-US" sz="2400" dirty="0"/>
              <a:t>Q - </a:t>
            </a:r>
            <a:r>
              <a:rPr lang="en-US" sz="2000" dirty="0"/>
              <a:t>Retrieve the Total Sales made by each Product from the Data (use Windows function)</a:t>
            </a:r>
          </a:p>
          <a:p>
            <a:r>
              <a:rPr lang="en-US" sz="2400" dirty="0"/>
              <a:t>PU - </a:t>
            </a:r>
            <a:r>
              <a:rPr lang="en-US" sz="2000" dirty="0"/>
              <a:t>We need to Find the Total Sales of every Product</a:t>
            </a:r>
            <a:endParaRPr lang="en-US" sz="2400" dirty="0"/>
          </a:p>
          <a:p>
            <a:r>
              <a:rPr lang="en-US" sz="2400" dirty="0"/>
              <a:t>CS - </a:t>
            </a:r>
            <a:r>
              <a:rPr lang="en-US" sz="2000" i="1" dirty="0"/>
              <a:t>select distinct </a:t>
            </a:r>
            <a:r>
              <a:rPr lang="en-US" sz="2000" i="1" dirty="0" err="1"/>
              <a:t>mf.Prod_id</a:t>
            </a:r>
            <a:r>
              <a:rPr lang="en-US" sz="2000" i="1" dirty="0"/>
              <a:t> , </a:t>
            </a:r>
            <a:r>
              <a:rPr lang="en-US" sz="2000" i="1" dirty="0" err="1"/>
              <a:t>pd.Product_Sub_Category</a:t>
            </a:r>
            <a:r>
              <a:rPr lang="en-US" sz="2000" i="1" dirty="0"/>
              <a:t> as Product  , sum(</a:t>
            </a:r>
            <a:r>
              <a:rPr lang="en-US" sz="2000" i="1" dirty="0" err="1"/>
              <a:t>mf.Sales</a:t>
            </a:r>
            <a:r>
              <a:rPr lang="en-US" sz="2000" i="1" dirty="0"/>
              <a:t>)over(partition by </a:t>
            </a:r>
            <a:r>
              <a:rPr lang="en-US" sz="2000" i="1" dirty="0" err="1"/>
              <a:t>mf.Prod_id</a:t>
            </a:r>
            <a:r>
              <a:rPr lang="en-US" sz="2000" i="1" dirty="0"/>
              <a:t>) as </a:t>
            </a:r>
            <a:r>
              <a:rPr lang="en-US" sz="2000" i="1" dirty="0" err="1"/>
              <a:t>Total_Salesfrom</a:t>
            </a:r>
            <a:r>
              <a:rPr lang="en-US" sz="2000" i="1" dirty="0"/>
              <a:t> </a:t>
            </a:r>
            <a:r>
              <a:rPr lang="en-US" sz="2000" i="1" dirty="0" err="1"/>
              <a:t>market_fact</a:t>
            </a:r>
            <a:r>
              <a:rPr lang="en-US" sz="2000" i="1" dirty="0"/>
              <a:t> mf join </a:t>
            </a:r>
            <a:r>
              <a:rPr lang="en-US" sz="2000" i="1" dirty="0" err="1"/>
              <a:t>prod_dimen</a:t>
            </a:r>
            <a:r>
              <a:rPr lang="en-US" sz="2000" i="1" dirty="0"/>
              <a:t> pd using(</a:t>
            </a:r>
            <a:r>
              <a:rPr lang="en-US" sz="2000" i="1" dirty="0" err="1"/>
              <a:t>Prod_id</a:t>
            </a:r>
            <a:r>
              <a:rPr lang="en-US" sz="2000" i="1" dirty="0"/>
              <a:t>) order by </a:t>
            </a:r>
            <a:r>
              <a:rPr lang="en-US" sz="2000" i="1" dirty="0" err="1"/>
              <a:t>Total_Sales</a:t>
            </a:r>
            <a:r>
              <a:rPr lang="en-US" sz="2000" i="1" dirty="0"/>
              <a:t>;</a:t>
            </a:r>
          </a:p>
          <a:p>
            <a:endParaRPr lang="en-US" sz="2000" i="1" dirty="0"/>
          </a:p>
          <a:p>
            <a:r>
              <a:rPr lang="en-US" sz="2400" dirty="0"/>
              <a:t>O : </a:t>
            </a:r>
          </a:p>
          <a:p>
            <a:endParaRPr lang="en-US" sz="2400" dirty="0"/>
          </a:p>
          <a:p>
            <a:pPr marL="0" indent="0">
              <a:buNone/>
            </a:pPr>
            <a:endParaRPr lang="en-US" sz="2400" dirty="0"/>
          </a:p>
        </p:txBody>
      </p:sp>
      <p:pic>
        <p:nvPicPr>
          <p:cNvPr id="3" name="Picture 2">
            <a:extLst>
              <a:ext uri="{FF2B5EF4-FFF2-40B4-BE49-F238E27FC236}">
                <a16:creationId xmlns:a16="http://schemas.microsoft.com/office/drawing/2014/main" id="{FD338986-F1E1-4C88-A444-1A2AE7A4C849}"/>
              </a:ext>
            </a:extLst>
          </p:cNvPr>
          <p:cNvPicPr>
            <a:picLocks noChangeAspect="1"/>
          </p:cNvPicPr>
          <p:nvPr/>
        </p:nvPicPr>
        <p:blipFill>
          <a:blip r:embed="rId3"/>
          <a:stretch>
            <a:fillRect/>
          </a:stretch>
        </p:blipFill>
        <p:spPr>
          <a:xfrm>
            <a:off x="2263565" y="3822984"/>
            <a:ext cx="7107623" cy="1910843"/>
          </a:xfrm>
          <a:prstGeom prst="rect">
            <a:avLst/>
          </a:prstGeom>
        </p:spPr>
      </p:pic>
    </p:spTree>
    <p:extLst>
      <p:ext uri="{BB962C8B-B14F-4D97-AF65-F5344CB8AC3E}">
        <p14:creationId xmlns:p14="http://schemas.microsoft.com/office/powerpoint/2010/main" val="24416828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708ED-419C-0BE9-9762-B83EDEEAE448}"/>
              </a:ext>
            </a:extLst>
          </p:cNvPr>
          <p:cNvSpPr>
            <a:spLocks noGrp="1"/>
          </p:cNvSpPr>
          <p:nvPr>
            <p:ph type="title"/>
          </p:nvPr>
        </p:nvSpPr>
        <p:spPr>
          <a:xfrm>
            <a:off x="838200" y="-32906"/>
            <a:ext cx="10515600" cy="1325563"/>
          </a:xfrm>
        </p:spPr>
        <p:txBody>
          <a:bodyPr/>
          <a:lstStyle/>
          <a:p>
            <a:r>
              <a:rPr lang="en-US" b="1" dirty="0">
                <a:latin typeface="Times New Roman" panose="02020603050405020304" pitchFamily="18" charset="0"/>
                <a:cs typeface="Times New Roman" panose="02020603050405020304" pitchFamily="18" charset="0"/>
              </a:rPr>
              <a:t>Project Flow – Question 5- Part 1</a:t>
            </a:r>
            <a:endParaRPr lang="en-IN" b="1"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1ECFF849-6913-1443-ACB4-DF898721C1A4}"/>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371188" y="12263"/>
            <a:ext cx="2614172" cy="1163929"/>
          </a:xfrm>
          <a:prstGeom prst="rect">
            <a:avLst/>
          </a:prstGeom>
          <a:noFill/>
          <a:ln>
            <a:noFill/>
          </a:ln>
        </p:spPr>
      </p:pic>
      <p:sp>
        <p:nvSpPr>
          <p:cNvPr id="5" name="Round Diagonal Corner Rectangle 4">
            <a:extLst>
              <a:ext uri="{FF2B5EF4-FFF2-40B4-BE49-F238E27FC236}">
                <a16:creationId xmlns:a16="http://schemas.microsoft.com/office/drawing/2014/main" id="{34754B94-01A9-867B-7A42-ADFB925D2041}"/>
              </a:ext>
            </a:extLst>
          </p:cNvPr>
          <p:cNvSpPr/>
          <p:nvPr/>
        </p:nvSpPr>
        <p:spPr>
          <a:xfrm>
            <a:off x="130645" y="2268680"/>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Round Diagonal Corner Rectangle 3">
            <a:extLst>
              <a:ext uri="{FF2B5EF4-FFF2-40B4-BE49-F238E27FC236}">
                <a16:creationId xmlns:a16="http://schemas.microsoft.com/office/drawing/2014/main" id="{8EBC6E97-33AB-96FA-2C7B-C4A49C965209}"/>
              </a:ext>
            </a:extLst>
          </p:cNvPr>
          <p:cNvSpPr/>
          <p:nvPr/>
        </p:nvSpPr>
        <p:spPr>
          <a:xfrm>
            <a:off x="130645" y="5888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Content Placeholder 6">
            <a:extLst>
              <a:ext uri="{FF2B5EF4-FFF2-40B4-BE49-F238E27FC236}">
                <a16:creationId xmlns:a16="http://schemas.microsoft.com/office/drawing/2014/main" id="{10DCC45C-D492-424D-A5AF-CA3649EA2E05}"/>
              </a:ext>
            </a:extLst>
          </p:cNvPr>
          <p:cNvSpPr>
            <a:spLocks noGrp="1"/>
          </p:cNvSpPr>
          <p:nvPr>
            <p:ph idx="1"/>
          </p:nvPr>
        </p:nvSpPr>
        <p:spPr>
          <a:xfrm>
            <a:off x="457200" y="1281626"/>
            <a:ext cx="11528160" cy="5200796"/>
          </a:xfrm>
        </p:spPr>
        <p:txBody>
          <a:bodyPr>
            <a:normAutofit/>
          </a:bodyPr>
          <a:lstStyle/>
          <a:p>
            <a:r>
              <a:rPr lang="en-US" sz="2400" dirty="0"/>
              <a:t>Q </a:t>
            </a:r>
            <a:r>
              <a:rPr lang="en-US" dirty="0"/>
              <a:t>- </a:t>
            </a:r>
            <a:r>
              <a:rPr lang="en-US" sz="2000" dirty="0"/>
              <a:t>Retrieve the Total Profit made from each Product from the Data (use windows function)</a:t>
            </a:r>
          </a:p>
          <a:p>
            <a:r>
              <a:rPr lang="en-US" sz="2400" dirty="0"/>
              <a:t>PU - </a:t>
            </a:r>
            <a:r>
              <a:rPr lang="en-US" sz="2000" dirty="0"/>
              <a:t>We need to Find the Profit each Product has made till now.</a:t>
            </a:r>
            <a:endParaRPr lang="en-US" sz="2400" dirty="0"/>
          </a:p>
          <a:p>
            <a:r>
              <a:rPr lang="en-US" sz="2400" dirty="0"/>
              <a:t>CS - </a:t>
            </a:r>
            <a:r>
              <a:rPr lang="en-US" sz="2000" i="1" dirty="0"/>
              <a:t>select * , if(</a:t>
            </a:r>
            <a:r>
              <a:rPr lang="en-US" sz="2000" i="1" dirty="0" err="1"/>
              <a:t>Total_Profit</a:t>
            </a:r>
            <a:r>
              <a:rPr lang="en-US" sz="2000" i="1" dirty="0"/>
              <a:t> &gt; 0 , '</a:t>
            </a:r>
            <a:r>
              <a:rPr lang="en-US" sz="2000" i="1" dirty="0" err="1"/>
              <a:t>Profit','Loss</a:t>
            </a:r>
            <a:r>
              <a:rPr lang="en-US" sz="2000" i="1" dirty="0"/>
              <a:t>') as `Profit/Loss`  from (select distinct </a:t>
            </a:r>
            <a:r>
              <a:rPr lang="en-US" sz="2000" i="1" dirty="0" err="1"/>
              <a:t>mf.Prod_id</a:t>
            </a:r>
            <a:r>
              <a:rPr lang="en-US" sz="2000" i="1" dirty="0"/>
              <a:t> , </a:t>
            </a:r>
            <a:r>
              <a:rPr lang="en-US" sz="2000" i="1" dirty="0" err="1"/>
              <a:t>pd.Product_Sub_Category</a:t>
            </a:r>
            <a:r>
              <a:rPr lang="en-US" sz="2000" i="1" dirty="0"/>
              <a:t> , sum(profit)over(partition by </a:t>
            </a:r>
            <a:r>
              <a:rPr lang="en-US" sz="2000" i="1" dirty="0" err="1"/>
              <a:t>mf.Prod_id</a:t>
            </a:r>
            <a:r>
              <a:rPr lang="en-US" sz="2000" i="1" dirty="0"/>
              <a:t>) as </a:t>
            </a:r>
            <a:r>
              <a:rPr lang="en-US" sz="2000" i="1" dirty="0" err="1"/>
              <a:t>Total_Profit</a:t>
            </a:r>
            <a:r>
              <a:rPr lang="en-US" sz="2000" i="1" dirty="0"/>
              <a:t> from </a:t>
            </a:r>
            <a:r>
              <a:rPr lang="en-US" sz="2000" i="1" dirty="0" err="1"/>
              <a:t>market_fact</a:t>
            </a:r>
            <a:r>
              <a:rPr lang="en-US" sz="2000" i="1" dirty="0"/>
              <a:t> mf join </a:t>
            </a:r>
            <a:r>
              <a:rPr lang="en-US" sz="2000" i="1" dirty="0" err="1"/>
              <a:t>prod_dimen</a:t>
            </a:r>
            <a:r>
              <a:rPr lang="en-US" sz="2000" i="1" dirty="0"/>
              <a:t> pd using(</a:t>
            </a:r>
            <a:r>
              <a:rPr lang="en-US" sz="2000" i="1" dirty="0" err="1"/>
              <a:t>Prod_id</a:t>
            </a:r>
            <a:r>
              <a:rPr lang="en-US" sz="2000" i="1" dirty="0"/>
              <a:t>) order by </a:t>
            </a:r>
            <a:r>
              <a:rPr lang="en-US" sz="2000" i="1" dirty="0" err="1"/>
              <a:t>Total_Profit</a:t>
            </a:r>
            <a:r>
              <a:rPr lang="en-US" sz="2000" i="1" dirty="0"/>
              <a:t> desc ) as t1;</a:t>
            </a:r>
          </a:p>
          <a:p>
            <a:endParaRPr lang="en-US" sz="2000" i="1" dirty="0"/>
          </a:p>
          <a:p>
            <a:r>
              <a:rPr lang="en-US" sz="2400" dirty="0"/>
              <a:t>O :</a:t>
            </a:r>
          </a:p>
          <a:p>
            <a:pPr marL="0" indent="0">
              <a:buNone/>
            </a:pPr>
            <a:endParaRPr lang="en-US" sz="2400" dirty="0"/>
          </a:p>
        </p:txBody>
      </p:sp>
      <p:pic>
        <p:nvPicPr>
          <p:cNvPr id="8" name="Picture 7">
            <a:extLst>
              <a:ext uri="{FF2B5EF4-FFF2-40B4-BE49-F238E27FC236}">
                <a16:creationId xmlns:a16="http://schemas.microsoft.com/office/drawing/2014/main" id="{CDBC7196-B3F6-49FC-B9D5-82AF5C75847F}"/>
              </a:ext>
            </a:extLst>
          </p:cNvPr>
          <p:cNvPicPr>
            <a:picLocks noChangeAspect="1"/>
          </p:cNvPicPr>
          <p:nvPr/>
        </p:nvPicPr>
        <p:blipFill>
          <a:blip r:embed="rId3"/>
          <a:stretch>
            <a:fillRect/>
          </a:stretch>
        </p:blipFill>
        <p:spPr>
          <a:xfrm>
            <a:off x="1789640" y="3882024"/>
            <a:ext cx="8289989" cy="1888859"/>
          </a:xfrm>
          <a:prstGeom prst="rect">
            <a:avLst/>
          </a:prstGeom>
        </p:spPr>
      </p:pic>
    </p:spTree>
    <p:extLst>
      <p:ext uri="{BB962C8B-B14F-4D97-AF65-F5344CB8AC3E}">
        <p14:creationId xmlns:p14="http://schemas.microsoft.com/office/powerpoint/2010/main" val="1182544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1846</TotalTime>
  <Words>2498</Words>
  <Application>Microsoft Office PowerPoint</Application>
  <PresentationFormat>Widescreen</PresentationFormat>
  <Paragraphs>123</Paragraphs>
  <Slides>23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23</vt:i4>
      </vt:variant>
    </vt:vector>
  </HeadingPairs>
  <TitlesOfParts>
    <vt:vector size="31" baseType="lpstr">
      <vt:lpstr>굴림</vt:lpstr>
      <vt:lpstr>Arial</vt:lpstr>
      <vt:lpstr>Calibri</vt:lpstr>
      <vt:lpstr>Calibri Light</vt:lpstr>
      <vt:lpstr>Noto Sans Symbols</vt:lpstr>
      <vt:lpstr>Times New Roman</vt:lpstr>
      <vt:lpstr>Wingdings</vt:lpstr>
      <vt:lpstr>Office Theme</vt:lpstr>
      <vt:lpstr>PowerPoint Presentation</vt:lpstr>
      <vt:lpstr>Problem Definition</vt:lpstr>
      <vt:lpstr>Data Set Description- Part 1</vt:lpstr>
      <vt:lpstr>Business Importance of Problem</vt:lpstr>
      <vt:lpstr>Project Flow – Question 1- Part 1</vt:lpstr>
      <vt:lpstr>Project Flow – Question 2- Part 1</vt:lpstr>
      <vt:lpstr>Project Flow – Question 3- Part 1</vt:lpstr>
      <vt:lpstr>Project Flow – Question 4- Part 1</vt:lpstr>
      <vt:lpstr>Project Flow – Question 5- Part 1</vt:lpstr>
      <vt:lpstr>Project Flow – Question 6- Part 1</vt:lpstr>
      <vt:lpstr>Problem Definition</vt:lpstr>
      <vt:lpstr>Data Set Description- Part 2</vt:lpstr>
      <vt:lpstr>Business Importance of Problem</vt:lpstr>
      <vt:lpstr>Project Flow – Question 1- Part 2</vt:lpstr>
      <vt:lpstr>Project Flow – Question 2- Part 2</vt:lpstr>
      <vt:lpstr>Project Flow – Question 3- Part 2</vt:lpstr>
      <vt:lpstr>Project Flow – Question 4- Part 2</vt:lpstr>
      <vt:lpstr>Project Flow – Question 5- Part 2</vt:lpstr>
      <vt:lpstr>Project Flow – Question 6- Part 2</vt:lpstr>
      <vt:lpstr>Project Flow – Question 7- Part 2</vt:lpstr>
      <vt:lpstr>Trigger  Create two called Student_details and Student_details_backup. You have the above two tables Students Details and Student Details Backup. Insert some records into Student details</vt:lpstr>
      <vt:lpstr>PowerPoint Presentation</vt:lpstr>
      <vt:lpstr>                                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Sales Volume Forecasting  Retails and Sales Analysis</dc:title>
  <dc:creator>Zuveriya</dc:creator>
  <cp:lastModifiedBy>NIMAL</cp:lastModifiedBy>
  <cp:revision>194</cp:revision>
  <dcterms:created xsi:type="dcterms:W3CDTF">2022-06-10T06:46:36Z</dcterms:created>
  <dcterms:modified xsi:type="dcterms:W3CDTF">2022-12-19T20:18:04Z</dcterms:modified>
</cp:coreProperties>
</file>