
<file path=[Content_Types].xml><?xml version="1.0" encoding="utf-8"?>
<Types xmlns="http://schemas.openxmlformats.org/package/2006/content-types">
  <Default Extension="tmp" ContentType="image/png"/>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3E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4" d="100"/>
          <a:sy n="114" d="100"/>
        </p:scale>
        <p:origin x="30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5FC06-89D9-4F75-8DAA-2E830F1974DB}" type="datetimeFigureOut">
              <a:rPr lang="en-IN" smtClean="0"/>
              <a:t>06-09-2024</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4C8619FA-A5D9-496B-99E5-15CD78FB06BD}"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40159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5FC06-89D9-4F75-8DAA-2E830F1974DB}"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619FA-A5D9-496B-99E5-15CD78FB06BD}" type="slidenum">
              <a:rPr lang="en-IN" smtClean="0"/>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355541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5FC06-89D9-4F75-8DAA-2E830F1974DB}"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619FA-A5D9-496B-99E5-15CD78FB06BD}" type="slidenum">
              <a:rPr lang="en-IN" smtClean="0"/>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4179917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sz="1200"/>
            </a:lvl1pPr>
          </a:lstStyle>
          <a:p>
            <a:fld id="{A3C5FC06-89D9-4F75-8DAA-2E830F1974DB}" type="datetimeFigureOut">
              <a:rPr lang="en-IN" smtClean="0"/>
              <a:t>06-09-2024</a:t>
            </a:fld>
            <a:endParaRPr lang="en-IN"/>
          </a:p>
        </p:txBody>
      </p:sp>
      <p:sp>
        <p:nvSpPr>
          <p:cNvPr id="5" name="Footer Placeholder 4"/>
          <p:cNvSpPr>
            <a:spLocks noGrp="1"/>
          </p:cNvSpPr>
          <p:nvPr>
            <p:ph type="ftr" sz="quarter" idx="11"/>
          </p:nvPr>
        </p:nvSpPr>
        <p:spPr>
          <a:xfrm>
            <a:off x="1125459" y="5699328"/>
            <a:ext cx="9764213" cy="309201"/>
          </a:xfrm>
        </p:spPr>
        <p:txBody>
          <a:bodyPr/>
          <a:lstStyle>
            <a:lvl1pPr>
              <a:defRPr sz="1200"/>
            </a:lvl1pPr>
          </a:lstStyle>
          <a:p>
            <a:endParaRPr lang="en-IN" dirty="0"/>
          </a:p>
        </p:txBody>
      </p:sp>
      <p:sp>
        <p:nvSpPr>
          <p:cNvPr id="6" name="Slide Number Placeholder 5"/>
          <p:cNvSpPr>
            <a:spLocks noGrp="1"/>
          </p:cNvSpPr>
          <p:nvPr>
            <p:ph type="sldNum" sz="quarter" idx="12"/>
          </p:nvPr>
        </p:nvSpPr>
        <p:spPr/>
        <p:txBody>
          <a:bodyPr/>
          <a:lstStyle/>
          <a:p>
            <a:fld id="{4C8619FA-A5D9-496B-99E5-15CD78FB06BD}" type="slidenum">
              <a:rPr lang="en-IN" smtClean="0"/>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679314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C5FC06-89D9-4F75-8DAA-2E830F1974DB}"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619FA-A5D9-496B-99E5-15CD78FB06BD}"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76762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5FC06-89D9-4F75-8DAA-2E830F1974DB}" type="datetimeFigureOut">
              <a:rPr lang="en-IN" smtClean="0"/>
              <a:t>06-09-2024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8619FA-A5D9-496B-99E5-15CD78FB06BD}"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3666345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1800" b="0" cap="none" baseline="0">
                <a:solidFill>
                  <a:schemeClr val="accent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p>
        </p:txBody>
      </p:sp>
      <p:sp>
        <p:nvSpPr>
          <p:cNvPr id="4" name="Content Placeholder 3"/>
          <p:cNvSpPr>
            <a:spLocks noGrp="1"/>
          </p:cNvSpPr>
          <p:nvPr>
            <p:ph sz="half" idx="2"/>
          </p:nvPr>
        </p:nvSpPr>
        <p:spPr>
          <a:xfrm>
            <a:off x="1129166" y="2974448"/>
            <a:ext cx="4645152" cy="2493876"/>
          </a:xfrm>
        </p:spPr>
        <p:txBody>
          <a:bodyPr/>
          <a:lstStyle>
            <a:lvl1pPr>
              <a:defRPr sz="1200"/>
            </a:lvl1pPr>
          </a:lstStyle>
          <a:p>
            <a:pPr lvl="0"/>
            <a:r>
              <a:rPr lang="en-US" dirty="0" smtClean="0"/>
              <a:t>Edit Master text styles</a:t>
            </a:r>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1800" b="0" cap="none" baseline="0">
                <a:solidFill>
                  <a:schemeClr val="accent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p>
        </p:txBody>
      </p:sp>
      <p:sp>
        <p:nvSpPr>
          <p:cNvPr id="6" name="Content Placeholder 5"/>
          <p:cNvSpPr>
            <a:spLocks noGrp="1"/>
          </p:cNvSpPr>
          <p:nvPr>
            <p:ph sz="quarter" idx="4"/>
          </p:nvPr>
        </p:nvSpPr>
        <p:spPr>
          <a:xfrm>
            <a:off x="6094337" y="2971669"/>
            <a:ext cx="4645152" cy="2487193"/>
          </a:xfrm>
        </p:spPr>
        <p:txBody>
          <a:bodyPr/>
          <a:lstStyle>
            <a:lvl1pPr>
              <a:defRPr sz="1200">
                <a:latin typeface="Times New Roman" panose="02020603050405020304" pitchFamily="18" charset="0"/>
                <a:cs typeface="Times New Roman" panose="02020603050405020304" pitchFamily="18" charset="0"/>
              </a:defRPr>
            </a:lvl1pPr>
          </a:lstStyle>
          <a:p>
            <a:pPr lvl="0"/>
            <a:r>
              <a:rPr lang="en-US" dirty="0" smtClean="0"/>
              <a:t>Edit Master text styles</a:t>
            </a:r>
          </a:p>
        </p:txBody>
      </p:sp>
      <p:sp>
        <p:nvSpPr>
          <p:cNvPr id="7" name="Date Placeholder 6"/>
          <p:cNvSpPr>
            <a:spLocks noGrp="1"/>
          </p:cNvSpPr>
          <p:nvPr>
            <p:ph type="dt" sz="half" idx="10"/>
          </p:nvPr>
        </p:nvSpPr>
        <p:spPr/>
        <p:txBody>
          <a:bodyPr/>
          <a:lstStyle/>
          <a:p>
            <a:fld id="{A3C5FC06-89D9-4F75-8DAA-2E830F1974DB}" type="datetimeFigureOut">
              <a:rPr lang="en-IN" smtClean="0"/>
              <a:t>06-09-2024</a:t>
            </a:fld>
            <a:endParaRPr lang="en-IN"/>
          </a:p>
        </p:txBody>
      </p:sp>
      <p:sp>
        <p:nvSpPr>
          <p:cNvPr id="8" name="Footer Placeholder 7"/>
          <p:cNvSpPr>
            <a:spLocks noGrp="1"/>
          </p:cNvSpPr>
          <p:nvPr>
            <p:ph type="ftr" sz="quarter" idx="11"/>
          </p:nvPr>
        </p:nvSpPr>
        <p:spPr>
          <a:xfrm>
            <a:off x="1125460" y="5707642"/>
            <a:ext cx="5938836" cy="309201"/>
          </a:xfrm>
        </p:spPr>
        <p:txBody>
          <a:bodyPr/>
          <a:lstStyle/>
          <a:p>
            <a:endParaRPr lang="en-IN" dirty="0"/>
          </a:p>
        </p:txBody>
      </p:sp>
      <p:sp>
        <p:nvSpPr>
          <p:cNvPr id="9" name="Slide Number Placeholder 8"/>
          <p:cNvSpPr>
            <a:spLocks noGrp="1"/>
          </p:cNvSpPr>
          <p:nvPr>
            <p:ph type="sldNum" sz="quarter" idx="12"/>
          </p:nvPr>
        </p:nvSpPr>
        <p:spPr/>
        <p:txBody>
          <a:bodyPr/>
          <a:lstStyle/>
          <a:p>
            <a:fld id="{4C8619FA-A5D9-496B-99E5-15CD78FB06BD}" type="slidenum">
              <a:rPr lang="en-IN" smtClean="0"/>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1735980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5FC06-89D9-4F75-8DAA-2E830F1974DB}" type="datetimeFigureOut">
              <a:rPr lang="en-IN" smtClean="0"/>
              <a:t>06-09-2024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8619FA-A5D9-496B-99E5-15CD78FB06BD}" type="slidenum">
              <a:rPr lang="en-IN" smtClean="0"/>
              <a:t>‹#›</a:t>
            </a:fld>
            <a:endParaRPr lang="en-IN"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2193127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5FC06-89D9-4F75-8DAA-2E830F1974DB}" type="datetimeFigureOut">
              <a:rPr lang="en-IN" smtClean="0"/>
              <a:t>06-09-2024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8619FA-A5D9-496B-99E5-15CD78FB06BD}" type="slidenum">
              <a:rPr lang="en-IN" smtClean="0"/>
              <a:t>‹#›</a:t>
            </a:fld>
            <a:endParaRPr lang="en-IN"/>
          </a:p>
        </p:txBody>
      </p:sp>
    </p:spTree>
    <p:extLst>
      <p:ext uri="{BB962C8B-B14F-4D97-AF65-F5344CB8AC3E}">
        <p14:creationId xmlns:p14="http://schemas.microsoft.com/office/powerpoint/2010/main" val="133340571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C5FC06-89D9-4F75-8DAA-2E830F1974DB}" type="datetimeFigureOut">
              <a:rPr lang="en-IN" smtClean="0"/>
              <a:t>06-09-2024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8619FA-A5D9-496B-99E5-15CD78FB06BD}"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61253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A3C5FC06-89D9-4F75-8DAA-2E830F1974DB}" type="datetimeFigureOut">
              <a:rPr lang="en-IN" smtClean="0"/>
              <a:t>06-09-2024</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4C8619FA-A5D9-496B-99E5-15CD78FB06BD}" type="slidenum">
              <a:rPr lang="en-IN" smtClean="0"/>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615075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a:t>
            </a:r>
            <a:r>
              <a:rPr lang="en-US" dirty="0" smtClean="0"/>
              <a:t>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3C5FC06-89D9-4F75-8DAA-2E830F1974DB}" type="datetimeFigureOut">
              <a:rPr lang="en-IN" smtClean="0"/>
              <a:t>06-09-2024</a:t>
            </a:fld>
            <a:endParaRPr lang="en-IN"/>
          </a:p>
        </p:txBody>
      </p:sp>
      <p:sp>
        <p:nvSpPr>
          <p:cNvPr id="5" name="Footer Placeholder 4"/>
          <p:cNvSpPr>
            <a:spLocks noGrp="1"/>
          </p:cNvSpPr>
          <p:nvPr>
            <p:ph type="ftr" sz="quarter" idx="3"/>
          </p:nvPr>
        </p:nvSpPr>
        <p:spPr>
          <a:xfrm>
            <a:off x="1130270" y="573659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r>
              <a:rPr lang="en-US" smtClean="0"/>
              <a:t>1</a:t>
            </a:r>
            <a:endParaRPr lang="en-IN" dirty="0"/>
          </a:p>
        </p:txBody>
      </p:sp>
    </p:spTree>
    <p:extLst>
      <p:ext uri="{BB962C8B-B14F-4D97-AF65-F5344CB8AC3E}">
        <p14:creationId xmlns:p14="http://schemas.microsoft.com/office/powerpoint/2010/main" val="313186121"/>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 Id="rId5" Type="http://schemas.openxmlformats.org/officeDocument/2006/relationships/image" Target="../media/image8.tmp"/><Relationship Id="rId4" Type="http://schemas.openxmlformats.org/officeDocument/2006/relationships/image" Target="../media/image7.tm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tm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4949" y="796955"/>
            <a:ext cx="8915399" cy="1115736"/>
          </a:xfrm>
        </p:spPr>
        <p:txBody>
          <a:bodyPr>
            <a:normAutofit/>
          </a:bodyPr>
          <a:lstStyle/>
          <a:p>
            <a:r>
              <a:rPr lang="en-US" dirty="0" smtClean="0"/>
              <a:t>     </a:t>
            </a:r>
            <a:r>
              <a:rPr lang="en-US" dirty="0" err="1" smtClean="0">
                <a:solidFill>
                  <a:srgbClr val="002060"/>
                </a:solidFill>
              </a:rPr>
              <a:t>Darshan</a:t>
            </a:r>
            <a:r>
              <a:rPr lang="en-US" dirty="0" smtClean="0">
                <a:solidFill>
                  <a:srgbClr val="002060"/>
                </a:solidFill>
              </a:rPr>
              <a:t> University</a:t>
            </a:r>
            <a:endParaRPr lang="en-IN" dirty="0">
              <a:solidFill>
                <a:srgbClr val="002060"/>
              </a:solidFill>
            </a:endParaRPr>
          </a:p>
        </p:txBody>
      </p:sp>
      <p:sp>
        <p:nvSpPr>
          <p:cNvPr id="3" name="Subtitle 2"/>
          <p:cNvSpPr>
            <a:spLocks noGrp="1"/>
          </p:cNvSpPr>
          <p:nvPr>
            <p:ph type="subTitle" idx="1"/>
          </p:nvPr>
        </p:nvSpPr>
        <p:spPr/>
        <p:txBody>
          <a:bodyPr>
            <a:normAutofit fontScale="70000" lnSpcReduction="20000"/>
          </a:bodyPr>
          <a:lstStyle/>
          <a:p>
            <a:r>
              <a:rPr lang="en-US" dirty="0" smtClean="0"/>
              <a:t>Nimavat Mansi </a:t>
            </a:r>
            <a:r>
              <a:rPr lang="en-US" dirty="0" err="1" smtClean="0"/>
              <a:t>Dilipbhai</a:t>
            </a:r>
            <a:endParaRPr lang="en-US" dirty="0" smtClean="0"/>
          </a:p>
          <a:p>
            <a:r>
              <a:rPr lang="en-US" dirty="0" smtClean="0"/>
              <a:t>23010101177</a:t>
            </a:r>
          </a:p>
          <a:p>
            <a:r>
              <a:rPr lang="en-US" dirty="0" smtClean="0"/>
              <a:t>CSE(3</a:t>
            </a:r>
            <a:r>
              <a:rPr lang="en-US" baseline="30000" dirty="0" smtClean="0"/>
              <a:t>rd</a:t>
            </a:r>
            <a:r>
              <a:rPr lang="en-US" dirty="0" smtClean="0"/>
              <a:t> Sem)</a:t>
            </a:r>
            <a:endParaRPr lang="en-IN"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563" y="956345"/>
            <a:ext cx="755009" cy="864066"/>
          </a:xfrm>
          <a:prstGeom prst="rect">
            <a:avLst/>
          </a:prstGeom>
        </p:spPr>
      </p:pic>
    </p:spTree>
    <p:extLst>
      <p:ext uri="{BB962C8B-B14F-4D97-AF65-F5344CB8AC3E}">
        <p14:creationId xmlns:p14="http://schemas.microsoft.com/office/powerpoint/2010/main" val="1021881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2060"/>
                </a:solidFill>
              </a:rPr>
              <a:t>Curriculum</a:t>
            </a:r>
            <a:r>
              <a:rPr lang="en-GB" dirty="0"/>
              <a:t> </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540741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latin typeface="Arial Rounded MT Bold" panose="020F0704030504030204" pitchFamily="34" charset="0"/>
              </a:rPr>
              <a:t>About </a:t>
            </a:r>
            <a:r>
              <a:rPr lang="en-US" dirty="0" err="1" smtClean="0">
                <a:solidFill>
                  <a:srgbClr val="002060"/>
                </a:solidFill>
                <a:latin typeface="Arial Rounded MT Bold" panose="020F0704030504030204" pitchFamily="34" charset="0"/>
              </a:rPr>
              <a:t>Darshan</a:t>
            </a:r>
            <a:r>
              <a:rPr lang="en-US" dirty="0" smtClean="0">
                <a:solidFill>
                  <a:srgbClr val="002060"/>
                </a:solidFill>
                <a:latin typeface="Arial Rounded MT Bold" panose="020F0704030504030204" pitchFamily="34" charset="0"/>
              </a:rPr>
              <a:t> University</a:t>
            </a:r>
            <a:endParaRPr lang="en-IN" dirty="0">
              <a:solidFill>
                <a:srgbClr val="002060"/>
              </a:solidFill>
              <a:latin typeface="Arial Rounded MT Bold" panose="020F0704030504030204" pitchFamily="34" charset="0"/>
            </a:endParaRPr>
          </a:p>
        </p:txBody>
      </p:sp>
      <p:sp>
        <p:nvSpPr>
          <p:cNvPr id="3" name="Content Placeholder 2"/>
          <p:cNvSpPr>
            <a:spLocks noGrp="1"/>
          </p:cNvSpPr>
          <p:nvPr>
            <p:ph idx="1"/>
          </p:nvPr>
        </p:nvSpPr>
        <p:spPr/>
        <p:txBody>
          <a:bodyPr>
            <a:normAutofit/>
          </a:bodyPr>
          <a:lstStyle/>
          <a:p>
            <a:r>
              <a:rPr lang="en-US" sz="1200" dirty="0" err="1">
                <a:latin typeface="Times New Roman" panose="02020603050405020304" pitchFamily="18" charset="0"/>
                <a:cs typeface="Times New Roman" panose="02020603050405020304" pitchFamily="18" charset="0"/>
              </a:rPr>
              <a:t>Darshan</a:t>
            </a:r>
            <a:r>
              <a:rPr lang="en-US" sz="1200" dirty="0">
                <a:latin typeface="Times New Roman" panose="02020603050405020304" pitchFamily="18" charset="0"/>
                <a:cs typeface="Times New Roman" panose="02020603050405020304" pitchFamily="18" charset="0"/>
              </a:rPr>
              <a:t> University (DU), is a prominent organization offering a broad slate of academic programs and professional courses for undergraduate, graduate and postgraduate programs in Engineering, Science &amp; Technology. The University is located in peaceful and sylvan surroundings with distinctive collegiate structure, about 19 km from Rajkot, Gujarat, India. It was established as an Engineering Institute in the year 2009, by Shree G. N. Patel Education &amp; Charitable Trust with the objective to impart quality education and training in various fields of Engineering and Technology. It has now been transformed to the DARSHAN UNIVERSITY through an Act by the Government of Gujarat under Gujarat State Private Universities (Amendment) Act, 2021 (Act no. 15).</a:t>
            </a:r>
          </a:p>
          <a:p>
            <a:r>
              <a:rPr lang="en-US" sz="1200" dirty="0" smtClean="0">
                <a:latin typeface="Times New Roman" panose="02020603050405020304" pitchFamily="18" charset="0"/>
                <a:cs typeface="Times New Roman" panose="02020603050405020304" pitchFamily="18" charset="0"/>
              </a:rPr>
              <a:t>From its inception, the organization has grown steadily and created a unique identity in the field of Engineering &amp; Technology by implementing skill and training-based foundation for education. The academic environment at the campus creates an ambience to promote creativity and exploration of technical skills. </a:t>
            </a:r>
            <a:r>
              <a:rPr lang="en-US" sz="1200" dirty="0" err="1" smtClean="0">
                <a:latin typeface="Times New Roman" panose="02020603050405020304" pitchFamily="18" charset="0"/>
                <a:cs typeface="Times New Roman" panose="02020603050405020304" pitchFamily="18" charset="0"/>
              </a:rPr>
              <a:t>Darshan</a:t>
            </a:r>
            <a:r>
              <a:rPr lang="en-US" sz="1200" dirty="0" smtClean="0">
                <a:latin typeface="Times New Roman" panose="02020603050405020304" pitchFamily="18" charset="0"/>
                <a:cs typeface="Times New Roman" panose="02020603050405020304" pitchFamily="18" charset="0"/>
              </a:rPr>
              <a:t> University is committed to the generation of knowledge, innovations and its contribution towards the development of the Nation.</a:t>
            </a:r>
          </a:p>
          <a:p>
            <a:endParaRPr lang="en-IN" dirty="0"/>
          </a:p>
        </p:txBody>
      </p:sp>
    </p:spTree>
    <p:extLst>
      <p:ext uri="{BB962C8B-B14F-4D97-AF65-F5344CB8AC3E}">
        <p14:creationId xmlns:p14="http://schemas.microsoft.com/office/powerpoint/2010/main" val="4056097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Moto</a:t>
            </a:r>
            <a:endParaRPr lang="en-IN" dirty="0"/>
          </a:p>
        </p:txBody>
      </p:sp>
      <p:sp>
        <p:nvSpPr>
          <p:cNvPr id="3" name="Content Placeholder 2"/>
          <p:cNvSpPr>
            <a:spLocks noGrp="1"/>
          </p:cNvSpPr>
          <p:nvPr>
            <p:ph idx="1"/>
          </p:nvPr>
        </p:nvSpPr>
        <p:spPr/>
        <p:txBody>
          <a:bodyPr/>
          <a:lstStyle/>
          <a:p>
            <a:r>
              <a:rPr lang="en-US" sz="1200" dirty="0">
                <a:latin typeface="Times New Roman" panose="02020603050405020304" pitchFamily="18" charset="0"/>
                <a:cs typeface="Times New Roman" panose="02020603050405020304" pitchFamily="18" charset="0"/>
              </a:rPr>
              <a:t>This verse advises us to perform our allocated duty excellently. </a:t>
            </a:r>
            <a:r>
              <a:rPr lang="en-US" sz="1200" dirty="0" err="1">
                <a:latin typeface="Times New Roman" panose="02020603050405020304" pitchFamily="18" charset="0"/>
                <a:cs typeface="Times New Roman" panose="02020603050405020304" pitchFamily="18" charset="0"/>
              </a:rPr>
              <a:t>Kaushalam</a:t>
            </a:r>
            <a:r>
              <a:rPr lang="en-US" sz="1200" dirty="0">
                <a:latin typeface="Times New Roman" panose="02020603050405020304" pitchFamily="18" charset="0"/>
                <a:cs typeface="Times New Roman" panose="02020603050405020304" pitchFamily="18" charset="0"/>
              </a:rPr>
              <a:t> signifies doing work with devotion and without attachment. Such detached attitude enhances its values and improves the concentration and skill of the worker. If we work with elegance, fortitude, and skill our Body-Mind-Soul will co-operate with our hands. Any work becomes valuable if carried out with full concentration, dedication, and abilities and also helps us to become valuable to others as well as to society</a:t>
            </a:r>
            <a:r>
              <a:rPr lang="en-US" sz="1200" dirty="0" smtClean="0">
                <a:latin typeface="Times New Roman" panose="02020603050405020304" pitchFamily="18" charset="0"/>
                <a:cs typeface="Times New Roman" panose="02020603050405020304" pitchFamily="18" charset="0"/>
              </a:rPr>
              <a:t>.</a:t>
            </a:r>
            <a:endParaRPr lang="en-US" sz="1200" b="1" dirty="0"/>
          </a:p>
          <a:p>
            <a:r>
              <a:rPr lang="en-US" sz="1200" dirty="0">
                <a:latin typeface="Times New Roman" panose="02020603050405020304" pitchFamily="18" charset="0"/>
                <a:cs typeface="Times New Roman" panose="02020603050405020304" pitchFamily="18" charset="0"/>
              </a:rPr>
              <a:t>To set an innovative &amp; quality culture in academic education with keeping dynamic equilibrium to the needs of the society</a:t>
            </a:r>
            <a:r>
              <a:rPr lang="en-US" sz="1200" dirty="0"/>
              <a:t>.</a:t>
            </a: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960529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2060"/>
                </a:solidFill>
              </a:rPr>
              <a:t>Dr</a:t>
            </a:r>
            <a:r>
              <a:rPr lang="en-US" dirty="0" smtClean="0">
                <a:solidFill>
                  <a:srgbClr val="002060"/>
                </a:solidFill>
              </a:rPr>
              <a:t> </a:t>
            </a:r>
            <a:r>
              <a:rPr lang="en-US" dirty="0" err="1" smtClean="0">
                <a:solidFill>
                  <a:srgbClr val="002060"/>
                </a:solidFill>
              </a:rPr>
              <a:t>Ramnik</a:t>
            </a:r>
            <a:r>
              <a:rPr lang="en-US" dirty="0" smtClean="0">
                <a:solidFill>
                  <a:srgbClr val="002060"/>
                </a:solidFill>
              </a:rPr>
              <a:t> </a:t>
            </a:r>
            <a:r>
              <a:rPr lang="en-US" dirty="0" err="1" smtClean="0">
                <a:solidFill>
                  <a:srgbClr val="002060"/>
                </a:solidFill>
              </a:rPr>
              <a:t>G.Dhamsaniya</a:t>
            </a:r>
            <a:endParaRPr lang="en-IN" dirty="0">
              <a:solidFill>
                <a:srgbClr val="002060"/>
              </a:solidFill>
            </a:endParaRPr>
          </a:p>
        </p:txBody>
      </p:sp>
      <p:sp>
        <p:nvSpPr>
          <p:cNvPr id="3" name="Content Placeholder 2"/>
          <p:cNvSpPr>
            <a:spLocks noGrp="1"/>
          </p:cNvSpPr>
          <p:nvPr>
            <p:ph idx="1"/>
          </p:nvPr>
        </p:nvSpPr>
        <p:spPr>
          <a:xfrm>
            <a:off x="3221372" y="2171769"/>
            <a:ext cx="7512173" cy="3294576"/>
          </a:xfrm>
        </p:spPr>
        <p:txBody>
          <a:bodyPr>
            <a:normAutofit/>
          </a:bodyPr>
          <a:lstStyle/>
          <a:p>
            <a:r>
              <a:rPr lang="en-US" sz="1200" dirty="0">
                <a:latin typeface="Times New Roman" panose="02020603050405020304" pitchFamily="18" charset="0"/>
                <a:cs typeface="Times New Roman" panose="02020603050405020304" pitchFamily="18" charset="0"/>
              </a:rPr>
              <a:t>Dr. </a:t>
            </a:r>
            <a:r>
              <a:rPr lang="en-US" sz="1200" dirty="0" err="1">
                <a:latin typeface="Times New Roman" panose="02020603050405020304" pitchFamily="18" charset="0"/>
                <a:cs typeface="Times New Roman" panose="02020603050405020304" pitchFamily="18" charset="0"/>
              </a:rPr>
              <a:t>Ramnik</a:t>
            </a:r>
            <a:r>
              <a:rPr lang="en-US" sz="1200" dirty="0">
                <a:latin typeface="Times New Roman" panose="02020603050405020304" pitchFamily="18" charset="0"/>
                <a:cs typeface="Times New Roman" panose="02020603050405020304" pitchFamily="18" charset="0"/>
              </a:rPr>
              <a:t> G. </a:t>
            </a:r>
            <a:r>
              <a:rPr lang="en-US" sz="1200" dirty="0" err="1">
                <a:latin typeface="Times New Roman" panose="02020603050405020304" pitchFamily="18" charset="0"/>
                <a:cs typeface="Times New Roman" panose="02020603050405020304" pitchFamily="18" charset="0"/>
              </a:rPr>
              <a:t>Dhamsaniya</a:t>
            </a:r>
            <a:r>
              <a:rPr lang="en-US" sz="1200" dirty="0">
                <a:latin typeface="Times New Roman" panose="02020603050405020304" pitchFamily="18" charset="0"/>
                <a:cs typeface="Times New Roman" panose="02020603050405020304" pitchFamily="18" charset="0"/>
              </a:rPr>
              <a:t>, the vibrant and visionary President of </a:t>
            </a:r>
            <a:r>
              <a:rPr lang="en-US" sz="1200" dirty="0" err="1">
                <a:latin typeface="Times New Roman" panose="02020603050405020304" pitchFamily="18" charset="0"/>
                <a:cs typeface="Times New Roman" panose="02020603050405020304" pitchFamily="18" charset="0"/>
              </a:rPr>
              <a:t>Darshan</a:t>
            </a:r>
            <a:r>
              <a:rPr lang="en-US" sz="1200" dirty="0">
                <a:latin typeface="Times New Roman" panose="02020603050405020304" pitchFamily="18" charset="0"/>
                <a:cs typeface="Times New Roman" panose="02020603050405020304" pitchFamily="18" charset="0"/>
              </a:rPr>
              <a:t> University and prominently recognized as a pivotal pillar and an outstanding administrator in the field of education. Upon completing his Bachelor of Civil Engineering from </a:t>
            </a:r>
            <a:r>
              <a:rPr lang="en-US" sz="1200" dirty="0" err="1">
                <a:latin typeface="Times New Roman" panose="02020603050405020304" pitchFamily="18" charset="0"/>
                <a:cs typeface="Times New Roman" panose="02020603050405020304" pitchFamily="18" charset="0"/>
              </a:rPr>
              <a:t>Lukhdhirji</a:t>
            </a:r>
            <a:r>
              <a:rPr lang="en-US" sz="1200" dirty="0">
                <a:latin typeface="Times New Roman" panose="02020603050405020304" pitchFamily="18" charset="0"/>
                <a:cs typeface="Times New Roman" panose="02020603050405020304" pitchFamily="18" charset="0"/>
              </a:rPr>
              <a:t> Engineering College, </a:t>
            </a:r>
            <a:r>
              <a:rPr lang="en-US" sz="1200" dirty="0" err="1">
                <a:latin typeface="Times New Roman" panose="02020603050405020304" pitchFamily="18" charset="0"/>
                <a:cs typeface="Times New Roman" panose="02020603050405020304" pitchFamily="18" charset="0"/>
              </a:rPr>
              <a:t>Morbi</a:t>
            </a:r>
            <a:r>
              <a:rPr lang="en-US" sz="1200" dirty="0">
                <a:latin typeface="Times New Roman" panose="02020603050405020304" pitchFamily="18" charset="0"/>
                <a:cs typeface="Times New Roman" panose="02020603050405020304" pitchFamily="18" charset="0"/>
              </a:rPr>
              <a:t>, Master of Engineering in Structural Engineering &amp; Ph.D. in Concrete Technology from Birla </a:t>
            </a:r>
            <a:r>
              <a:rPr lang="en-US" sz="1200" dirty="0" err="1">
                <a:latin typeface="Times New Roman" panose="02020603050405020304" pitchFamily="18" charset="0"/>
                <a:cs typeface="Times New Roman" panose="02020603050405020304" pitchFamily="18" charset="0"/>
              </a:rPr>
              <a:t>Vishvakarma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Mahavidyalaya</a:t>
            </a:r>
            <a:r>
              <a:rPr lang="en-US" sz="1200" dirty="0">
                <a:latin typeface="Times New Roman" panose="02020603050405020304" pitchFamily="18" charset="0"/>
                <a:cs typeface="Times New Roman" panose="02020603050405020304" pitchFamily="18" charset="0"/>
              </a:rPr>
              <a:t> (BVM), </a:t>
            </a:r>
            <a:r>
              <a:rPr lang="en-US" sz="1200" dirty="0" err="1">
                <a:latin typeface="Times New Roman" panose="02020603050405020304" pitchFamily="18" charset="0"/>
                <a:cs typeface="Times New Roman" panose="02020603050405020304" pitchFamily="18" charset="0"/>
              </a:rPr>
              <a:t>Sardar</a:t>
            </a:r>
            <a:r>
              <a:rPr lang="en-US" sz="1200" dirty="0">
                <a:latin typeface="Times New Roman" panose="02020603050405020304" pitchFamily="18" charset="0"/>
                <a:cs typeface="Times New Roman" panose="02020603050405020304" pitchFamily="18" charset="0"/>
              </a:rPr>
              <a:t> Patel University.</a:t>
            </a:r>
          </a:p>
          <a:p>
            <a:r>
              <a:rPr lang="en-US" sz="1200" dirty="0">
                <a:latin typeface="Times New Roman" panose="02020603050405020304" pitchFamily="18" charset="0"/>
                <a:cs typeface="Times New Roman" panose="02020603050405020304" pitchFamily="18" charset="0"/>
              </a:rPr>
              <a:t>He has started his career as a lecturer at L. E. College </a:t>
            </a:r>
            <a:r>
              <a:rPr lang="en-US" sz="1200" dirty="0" err="1">
                <a:latin typeface="Times New Roman" panose="02020603050405020304" pitchFamily="18" charset="0"/>
                <a:cs typeface="Times New Roman" panose="02020603050405020304" pitchFamily="18" charset="0"/>
              </a:rPr>
              <a:t>Morbi</a:t>
            </a:r>
            <a:r>
              <a:rPr lang="en-US" sz="1200" dirty="0">
                <a:latin typeface="Times New Roman" panose="02020603050405020304" pitchFamily="18" charset="0"/>
                <a:cs typeface="Times New Roman" panose="02020603050405020304" pitchFamily="18" charset="0"/>
              </a:rPr>
              <a:t> and worked for 10 years. In 1996, he has moved to V. V. P. engineering college where he has played vital role in the infrastructural &amp; academic development of the institute. He has also worked as a Principal in </a:t>
            </a:r>
            <a:r>
              <a:rPr lang="en-US" sz="1200" dirty="0" err="1">
                <a:latin typeface="Times New Roman" panose="02020603050405020304" pitchFamily="18" charset="0"/>
                <a:cs typeface="Times New Roman" panose="02020603050405020304" pitchFamily="18" charset="0"/>
              </a:rPr>
              <a:t>Atmiya</a:t>
            </a:r>
            <a:r>
              <a:rPr lang="en-US" sz="1200" dirty="0">
                <a:latin typeface="Times New Roman" panose="02020603050405020304" pitchFamily="18" charset="0"/>
                <a:cs typeface="Times New Roman" panose="02020603050405020304" pitchFamily="18" charset="0"/>
              </a:rPr>
              <a:t> Institute of Technology and Science for Diploma Studies for 2 years.</a:t>
            </a:r>
          </a:p>
          <a:p>
            <a:r>
              <a:rPr lang="en-US" sz="1200" dirty="0">
                <a:latin typeface="Times New Roman" panose="02020603050405020304" pitchFamily="18" charset="0"/>
                <a:cs typeface="Times New Roman" panose="02020603050405020304" pitchFamily="18" charset="0"/>
              </a:rPr>
              <a:t>During 40 years of his career, He has notably contributed to the development of a quality-focused educational system and institutional governance. Being a powerful blend of distinguished academician and profound visionary, he has successfully contributed to bridging the gap between academics and industries. With the notion of skill-based education, he has established </a:t>
            </a:r>
            <a:r>
              <a:rPr lang="en-US" sz="1200" dirty="0" err="1">
                <a:latin typeface="Times New Roman" panose="02020603050405020304" pitchFamily="18" charset="0"/>
                <a:cs typeface="Times New Roman" panose="02020603050405020304" pitchFamily="18" charset="0"/>
              </a:rPr>
              <a:t>Darshan</a:t>
            </a:r>
            <a:r>
              <a:rPr lang="en-US" sz="1200" dirty="0">
                <a:latin typeface="Times New Roman" panose="02020603050405020304" pitchFamily="18" charset="0"/>
                <a:cs typeface="Times New Roman" panose="02020603050405020304" pitchFamily="18" charset="0"/>
              </a:rPr>
              <a:t> University, which is committed to developing a conducive learning environment, strengthening student progression and promoting value-based education.</a:t>
            </a:r>
          </a:p>
          <a:p>
            <a:endParaRPr lang="en-IN" sz="1200" dirty="0">
              <a:latin typeface="Times New Roman" panose="02020603050405020304" pitchFamily="18" charset="0"/>
              <a:cs typeface="Times New Roman" panose="02020603050405020304" pitchFamily="18"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561" y="2294938"/>
            <a:ext cx="2328829" cy="2788789"/>
          </a:xfrm>
          <a:prstGeom prst="rect">
            <a:avLst/>
          </a:prstGeom>
        </p:spPr>
      </p:pic>
    </p:spTree>
    <p:extLst>
      <p:ext uri="{BB962C8B-B14F-4D97-AF65-F5344CB8AC3E}">
        <p14:creationId xmlns:p14="http://schemas.microsoft.com/office/powerpoint/2010/main" val="4213059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2060"/>
                </a:solidFill>
                <a:latin typeface="Arial Rounded MT Bold" panose="020F0704030504030204" pitchFamily="34" charset="0"/>
              </a:rPr>
              <a:t>Constitute</a:t>
            </a:r>
            <a:r>
              <a:rPr lang="en-GB" dirty="0"/>
              <a:t> </a:t>
            </a:r>
            <a:r>
              <a:rPr lang="en-GB" dirty="0">
                <a:solidFill>
                  <a:srgbClr val="002060"/>
                </a:solidFill>
                <a:latin typeface="Arial Rounded MT Bold" panose="020F0704030504030204" pitchFamily="34" charset="0"/>
              </a:rPr>
              <a:t>Institute</a:t>
            </a:r>
            <a:endParaRPr lang="en-IN" dirty="0">
              <a:solidFill>
                <a:srgbClr val="002060"/>
              </a:solidFill>
              <a:latin typeface="Arial Rounded MT Bold" panose="020F0704030504030204" pitchFamily="34" charset="0"/>
            </a:endParaRPr>
          </a:p>
        </p:txBody>
      </p:sp>
      <p:sp>
        <p:nvSpPr>
          <p:cNvPr id="3" name="Content Placeholder 2"/>
          <p:cNvSpPr>
            <a:spLocks noGrp="1"/>
          </p:cNvSpPr>
          <p:nvPr>
            <p:ph idx="1"/>
          </p:nvPr>
        </p:nvSpPr>
        <p:spPr>
          <a:xfrm>
            <a:off x="1585519" y="2171769"/>
            <a:ext cx="9148026" cy="3294576"/>
          </a:xfrm>
        </p:spPr>
        <p:txBody>
          <a:bodyPr>
            <a:normAutofit lnSpcReduction="10000"/>
          </a:bodyPr>
          <a:lstStyle/>
          <a:p>
            <a:pPr marL="0" indent="0">
              <a:buNone/>
            </a:pPr>
            <a:r>
              <a:rPr lang="en-US" sz="1800" b="1" dirty="0" err="1" smtClean="0">
                <a:latin typeface="Times New Roman" panose="02020603050405020304" pitchFamily="18" charset="0"/>
                <a:cs typeface="Times New Roman" panose="02020603050405020304" pitchFamily="18" charset="0"/>
              </a:rPr>
              <a:t>Darshan</a:t>
            </a:r>
            <a:r>
              <a:rPr lang="en-US" sz="1800" b="1" dirty="0" smtClean="0">
                <a:latin typeface="Times New Roman" panose="02020603050405020304" pitchFamily="18" charset="0"/>
                <a:cs typeface="Times New Roman" panose="02020603050405020304" pitchFamily="18" charset="0"/>
              </a:rPr>
              <a:t> Institute </a:t>
            </a:r>
            <a:r>
              <a:rPr lang="en-US" sz="1800" b="1" dirty="0">
                <a:latin typeface="Times New Roman" panose="02020603050405020304" pitchFamily="18" charset="0"/>
                <a:cs typeface="Times New Roman" panose="02020603050405020304" pitchFamily="18" charset="0"/>
              </a:rPr>
              <a:t>of Engineering and </a:t>
            </a:r>
            <a:r>
              <a:rPr lang="en-US" sz="1800" b="1" dirty="0" smtClean="0">
                <a:latin typeface="Times New Roman" panose="02020603050405020304" pitchFamily="18" charset="0"/>
                <a:cs typeface="Times New Roman" panose="02020603050405020304" pitchFamily="18" charset="0"/>
              </a:rPr>
              <a:t>Technology</a:t>
            </a:r>
          </a:p>
          <a:p>
            <a:pPr marL="0" indent="0">
              <a:buNone/>
            </a:pPr>
            <a:r>
              <a:rPr lang="en-US" sz="1200" dirty="0" err="1" smtClean="0">
                <a:latin typeface="Times New Roman" panose="02020603050405020304" pitchFamily="18" charset="0"/>
                <a:cs typeface="Times New Roman" panose="02020603050405020304" pitchFamily="18" charset="0"/>
              </a:rPr>
              <a:t>B.Tech</a:t>
            </a:r>
            <a:r>
              <a:rPr lang="en-US" sz="1200" dirty="0" smtClean="0">
                <a:latin typeface="Times New Roman" panose="02020603050405020304" pitchFamily="18" charset="0"/>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CSE,Civil,Mechanical</a:t>
            </a:r>
            <a:r>
              <a:rPr lang="en-US" sz="1200" dirty="0" smtClean="0">
                <a:latin typeface="Times New Roman" panose="02020603050405020304" pitchFamily="18" charset="0"/>
                <a:cs typeface="Times New Roman" panose="02020603050405020304" pitchFamily="18" charset="0"/>
              </a:rPr>
              <a:t>),(</a:t>
            </a:r>
            <a:r>
              <a:rPr lang="en-US" sz="1200" dirty="0" err="1" smtClean="0">
                <a:latin typeface="Times New Roman" panose="02020603050405020304" pitchFamily="18" charset="0"/>
                <a:cs typeface="Times New Roman" panose="02020603050405020304" pitchFamily="18" charset="0"/>
              </a:rPr>
              <a:t>M.Tech.Ph.DSoftware</a:t>
            </a:r>
            <a:r>
              <a:rPr lang="en-US" sz="1200" dirty="0" smtClean="0">
                <a:latin typeface="Times New Roman" panose="02020603050405020304" pitchFamily="18" charset="0"/>
                <a:cs typeface="Times New Roman" panose="02020603050405020304" pitchFamily="18" charset="0"/>
              </a:rPr>
              <a:t>, Structural, Transportation, Thermal, Construction Project Management, Advanced Design &amp; Manufacturing), Advanced Design &amp; Manufacturing), Ph.D. (CSE, Civil, Mechanical)</a:t>
            </a:r>
          </a:p>
          <a:p>
            <a:pPr marL="0" indent="0">
              <a:buNone/>
            </a:pPr>
            <a:r>
              <a:rPr lang="en-US" sz="1800" b="1" dirty="0" err="1">
                <a:latin typeface="Times New Roman" panose="02020603050405020304" pitchFamily="18" charset="0"/>
                <a:cs typeface="Times New Roman" panose="02020603050405020304" pitchFamily="18" charset="0"/>
              </a:rPr>
              <a:t>Darshan</a:t>
            </a:r>
            <a:r>
              <a:rPr lang="en-US" sz="1800" b="1" dirty="0">
                <a:latin typeface="Times New Roman" panose="02020603050405020304" pitchFamily="18" charset="0"/>
                <a:cs typeface="Times New Roman" panose="02020603050405020304" pitchFamily="18" charset="0"/>
              </a:rPr>
              <a:t> Institute of Engineering and Technology for Diploma Studies</a:t>
            </a:r>
          </a:p>
          <a:p>
            <a:pPr marL="0" indent="0">
              <a:buNone/>
            </a:pPr>
            <a:r>
              <a:rPr lang="en-US" sz="1200" dirty="0">
                <a:latin typeface="Times New Roman" panose="02020603050405020304" pitchFamily="18" charset="0"/>
                <a:cs typeface="Times New Roman" panose="02020603050405020304" pitchFamily="18" charset="0"/>
              </a:rPr>
              <a:t>Diploma (Computer, Civil, Electrical, Mechanical</a:t>
            </a:r>
            <a:r>
              <a:rPr lang="en-US" sz="1200" dirty="0" smtClean="0">
                <a:latin typeface="Times New Roman" panose="02020603050405020304" pitchFamily="18" charset="0"/>
                <a:cs typeface="Times New Roman" panose="02020603050405020304" pitchFamily="18" charset="0"/>
              </a:rPr>
              <a:t>)</a:t>
            </a:r>
          </a:p>
          <a:p>
            <a:pPr marL="0" indent="0">
              <a:buNone/>
            </a:pPr>
            <a:r>
              <a:rPr lang="en-US" sz="1800" b="1" dirty="0" err="1">
                <a:latin typeface="Times New Roman" panose="02020603050405020304" pitchFamily="18" charset="0"/>
                <a:cs typeface="Times New Roman" panose="02020603050405020304" pitchFamily="18" charset="0"/>
              </a:rPr>
              <a:t>Darshan</a:t>
            </a:r>
            <a:r>
              <a:rPr lang="en-US" sz="12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Institute</a:t>
            </a:r>
            <a:r>
              <a:rPr lang="en-US" sz="1200"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of</a:t>
            </a:r>
            <a:r>
              <a:rPr lang="en-US" sz="1200"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Computer</a:t>
            </a:r>
            <a:r>
              <a:rPr lang="en-US" sz="12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Application</a:t>
            </a:r>
          </a:p>
          <a:p>
            <a:pPr marL="0" indent="0">
              <a:buNone/>
            </a:pPr>
            <a:r>
              <a:rPr lang="en-US" sz="1200" dirty="0">
                <a:latin typeface="Times New Roman" panose="02020603050405020304" pitchFamily="18" charset="0"/>
                <a:cs typeface="Times New Roman" panose="02020603050405020304" pitchFamily="18" charset="0"/>
              </a:rPr>
              <a:t>BCA , MCA , B.Sc. (IT), B.Sc. Honors (CS</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0" indent="0">
              <a:buNone/>
            </a:pPr>
            <a:r>
              <a:rPr lang="en-US" sz="1800" b="1" dirty="0" err="1">
                <a:latin typeface="Times New Roman" panose="02020603050405020304" pitchFamily="18" charset="0"/>
                <a:cs typeface="Times New Roman" panose="02020603050405020304" pitchFamily="18" charset="0"/>
              </a:rPr>
              <a:t>Darshan</a:t>
            </a:r>
            <a:r>
              <a:rPr lang="en-US" sz="12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Institute</a:t>
            </a:r>
            <a:r>
              <a:rPr lang="en-US" sz="1200"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of</a:t>
            </a:r>
            <a:r>
              <a:rPr lang="en-US" sz="1200"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Management</a:t>
            </a:r>
          </a:p>
          <a:p>
            <a:pPr marL="0" indent="0">
              <a:buNone/>
            </a:pPr>
            <a:r>
              <a:rPr lang="en-US" sz="1200" dirty="0">
                <a:latin typeface="Times New Roman" panose="02020603050405020304" pitchFamily="18" charset="0"/>
                <a:cs typeface="Times New Roman" panose="02020603050405020304" pitchFamily="18" charset="0"/>
              </a:rPr>
              <a:t>BBA , BBA-DM , MBA , </a:t>
            </a:r>
            <a:r>
              <a:rPr lang="en-US" sz="1200" dirty="0" err="1">
                <a:latin typeface="Times New Roman" panose="02020603050405020304" pitchFamily="18" charset="0"/>
                <a:cs typeface="Times New Roman" panose="02020603050405020304" pitchFamily="18" charset="0"/>
              </a:rPr>
              <a:t>B.Com</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B.Com</a:t>
            </a:r>
            <a:r>
              <a:rPr lang="en-US" sz="1200" dirty="0">
                <a:latin typeface="Times New Roman" panose="02020603050405020304" pitchFamily="18" charset="0"/>
                <a:cs typeface="Times New Roman" panose="02020603050405020304" pitchFamily="18" charset="0"/>
              </a:rPr>
              <a:t>. (Hons.) , Ph.D. (Management, Commerce)</a:t>
            </a:r>
          </a:p>
          <a:p>
            <a:pPr marL="0" indent="0">
              <a:buNone/>
            </a:pPr>
            <a:endParaRPr lang="en-US" sz="1800" b="1"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326" y="2265154"/>
            <a:ext cx="485843" cy="495369"/>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669" y="3151798"/>
            <a:ext cx="495369" cy="476316"/>
          </a:xfrm>
          <a:prstGeom prst="rect">
            <a:avLst/>
          </a:prstGeom>
        </p:spPr>
      </p:pic>
      <p:pic>
        <p:nvPicPr>
          <p:cNvPr id="15" name="Picture 1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523" y="3940848"/>
            <a:ext cx="476316" cy="504895"/>
          </a:xfrm>
          <a:prstGeom prst="rect">
            <a:avLst/>
          </a:prstGeom>
        </p:spPr>
      </p:pic>
      <p:pic>
        <p:nvPicPr>
          <p:cNvPr id="16" name="Picture 1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1736" y="4758478"/>
            <a:ext cx="514422" cy="533474"/>
          </a:xfrm>
          <a:prstGeom prst="rect">
            <a:avLst/>
          </a:prstGeom>
        </p:spPr>
      </p:pic>
    </p:spTree>
    <p:extLst>
      <p:ext uri="{BB962C8B-B14F-4D97-AF65-F5344CB8AC3E}">
        <p14:creationId xmlns:p14="http://schemas.microsoft.com/office/powerpoint/2010/main" val="3214845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2060"/>
                </a:solidFill>
              </a:rPr>
              <a:t>Government</a:t>
            </a:r>
            <a:r>
              <a:rPr lang="en-GB" dirty="0"/>
              <a:t> </a:t>
            </a:r>
            <a:r>
              <a:rPr lang="en-GB" dirty="0">
                <a:solidFill>
                  <a:srgbClr val="002060"/>
                </a:solidFill>
              </a:rPr>
              <a:t>Licenses</a:t>
            </a:r>
            <a:endParaRPr lang="en-IN" dirty="0">
              <a:solidFill>
                <a:srgbClr val="00206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6966643"/>
              </p:ext>
            </p:extLst>
          </p:nvPr>
        </p:nvGraphicFramePr>
        <p:xfrm>
          <a:off x="1140903" y="1669408"/>
          <a:ext cx="8262571" cy="3796356"/>
        </p:xfrm>
        <a:graphic>
          <a:graphicData uri="http://schemas.openxmlformats.org/drawingml/2006/table">
            <a:tbl>
              <a:tblPr/>
              <a:tblGrid>
                <a:gridCol w="3633531">
                  <a:extLst>
                    <a:ext uri="{9D8B030D-6E8A-4147-A177-3AD203B41FA5}">
                      <a16:colId xmlns:a16="http://schemas.microsoft.com/office/drawing/2014/main" val="2439440233"/>
                    </a:ext>
                  </a:extLst>
                </a:gridCol>
                <a:gridCol w="2314520">
                  <a:extLst>
                    <a:ext uri="{9D8B030D-6E8A-4147-A177-3AD203B41FA5}">
                      <a16:colId xmlns:a16="http://schemas.microsoft.com/office/drawing/2014/main" val="872709266"/>
                    </a:ext>
                  </a:extLst>
                </a:gridCol>
                <a:gridCol w="2314520">
                  <a:extLst>
                    <a:ext uri="{9D8B030D-6E8A-4147-A177-3AD203B41FA5}">
                      <a16:colId xmlns:a16="http://schemas.microsoft.com/office/drawing/2014/main" val="3372874630"/>
                    </a:ext>
                  </a:extLst>
                </a:gridCol>
              </a:tblGrid>
              <a:tr h="286518">
                <a:tc>
                  <a:txBody>
                    <a:bodyPr/>
                    <a:lstStyle/>
                    <a:p>
                      <a:pPr algn="ctr" fontAlgn="b"/>
                      <a:r>
                        <a:rPr lang="en-IN" sz="1200">
                          <a:effectLst/>
                        </a:rPr>
                        <a:t>Sr.</a:t>
                      </a:r>
                    </a:p>
                  </a:txBody>
                  <a:tcPr marL="62152" marR="62152" marT="31076" marB="31076"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5F5F5"/>
                    </a:solidFill>
                  </a:tcPr>
                </a:tc>
                <a:tc>
                  <a:txBody>
                    <a:bodyPr/>
                    <a:lstStyle/>
                    <a:p>
                      <a:pPr algn="l" fontAlgn="b"/>
                      <a:r>
                        <a:rPr lang="en-IN" sz="1200">
                          <a:effectLst/>
                        </a:rPr>
                        <a:t>Authorization / Certification</a:t>
                      </a:r>
                    </a:p>
                  </a:txBody>
                  <a:tcPr marL="62152" marR="62152" marT="31076" marB="31076"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5F5F5"/>
                    </a:solidFill>
                  </a:tcPr>
                </a:tc>
                <a:tc>
                  <a:txBody>
                    <a:bodyPr/>
                    <a:lstStyle/>
                    <a:p>
                      <a:pPr algn="l" fontAlgn="b"/>
                      <a:r>
                        <a:rPr lang="en-IN" sz="1200">
                          <a:effectLst/>
                        </a:rPr>
                        <a:t>Approving Organization</a:t>
                      </a:r>
                    </a:p>
                  </a:txBody>
                  <a:tcPr marL="62152" marR="62152" marT="31076" marB="31076"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5F5F5"/>
                    </a:solidFill>
                  </a:tcPr>
                </a:tc>
                <a:extLst>
                  <a:ext uri="{0D108BD9-81ED-4DB2-BD59-A6C34878D82A}">
                    <a16:rowId xmlns:a16="http://schemas.microsoft.com/office/drawing/2014/main" val="3525884553"/>
                  </a:ext>
                </a:extLst>
              </a:tr>
              <a:tr h="286518">
                <a:tc>
                  <a:txBody>
                    <a:bodyPr/>
                    <a:lstStyle/>
                    <a:p>
                      <a:pPr algn="ctr" fontAlgn="t"/>
                      <a:r>
                        <a:rPr lang="en-IN" sz="1200">
                          <a:effectLst/>
                        </a:rPr>
                        <a:t>1</a:t>
                      </a:r>
                    </a:p>
                  </a:txBody>
                  <a:tcPr marL="62152" marR="62152" marT="31076" marB="3107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200">
                          <a:effectLst/>
                        </a:rPr>
                        <a:t>Electrical Contractor</a:t>
                      </a:r>
                    </a:p>
                  </a:txBody>
                  <a:tcPr marL="62152" marR="62152" marT="31076" marB="3107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200">
                          <a:effectLst/>
                        </a:rPr>
                        <a:t>Government of Gujarat</a:t>
                      </a:r>
                    </a:p>
                  </a:txBody>
                  <a:tcPr marL="62152" marR="62152" marT="31076" marB="3107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607108484"/>
                  </a:ext>
                </a:extLst>
              </a:tr>
              <a:tr h="286518">
                <a:tc>
                  <a:txBody>
                    <a:bodyPr/>
                    <a:lstStyle/>
                    <a:p>
                      <a:pPr algn="ctr" fontAlgn="t"/>
                      <a:r>
                        <a:rPr lang="en-IN" sz="1200">
                          <a:effectLst/>
                        </a:rPr>
                        <a:t>2</a:t>
                      </a:r>
                    </a:p>
                  </a:txBody>
                  <a:tcPr marL="62152" marR="62152" marT="31076" marB="3107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200">
                          <a:effectLst/>
                        </a:rPr>
                        <a:t>Energy Auditor</a:t>
                      </a:r>
                    </a:p>
                  </a:txBody>
                  <a:tcPr marL="62152" marR="62152" marT="31076" marB="3107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200">
                          <a:effectLst/>
                        </a:rPr>
                        <a:t>Government of Gujarat</a:t>
                      </a:r>
                    </a:p>
                  </a:txBody>
                  <a:tcPr marL="62152" marR="62152" marT="31076" marB="3107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758291903"/>
                  </a:ext>
                </a:extLst>
              </a:tr>
              <a:tr h="716293">
                <a:tc>
                  <a:txBody>
                    <a:bodyPr/>
                    <a:lstStyle/>
                    <a:p>
                      <a:pPr algn="ctr" fontAlgn="t"/>
                      <a:r>
                        <a:rPr lang="en-IN" sz="1200">
                          <a:effectLst/>
                        </a:rPr>
                        <a:t>3</a:t>
                      </a:r>
                    </a:p>
                  </a:txBody>
                  <a:tcPr marL="62152" marR="62152" marT="31076" marB="3107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200">
                          <a:effectLst/>
                        </a:rPr>
                        <a:t>Energy Audit Consultant</a:t>
                      </a:r>
                    </a:p>
                  </a:txBody>
                  <a:tcPr marL="62152" marR="62152" marT="31076" marB="3107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200">
                          <a:effectLst/>
                        </a:rPr>
                        <a:t>Gujarat Energy Development Agency (GEDA)</a:t>
                      </a:r>
                    </a:p>
                  </a:txBody>
                  <a:tcPr marL="62152" marR="62152" marT="31076" marB="3107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089646451"/>
                  </a:ext>
                </a:extLst>
              </a:tr>
              <a:tr h="716293">
                <a:tc>
                  <a:txBody>
                    <a:bodyPr/>
                    <a:lstStyle/>
                    <a:p>
                      <a:pPr algn="ctr" fontAlgn="t"/>
                      <a:r>
                        <a:rPr lang="en-IN" sz="1200">
                          <a:effectLst/>
                        </a:rPr>
                        <a:t>4</a:t>
                      </a:r>
                    </a:p>
                  </a:txBody>
                  <a:tcPr marL="62152" marR="62152" marT="31076" marB="3107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pt-BR" sz="1200">
                          <a:effectLst/>
                        </a:rPr>
                        <a:t>ESCO Grade “BEE Grade – 3”</a:t>
                      </a:r>
                    </a:p>
                  </a:txBody>
                  <a:tcPr marL="62152" marR="62152" marT="31076" marB="3107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200">
                          <a:effectLst/>
                        </a:rPr>
                        <a:t>BEE (Bureau of Energy Efficiency), Ministry of Power, Government of India</a:t>
                      </a:r>
                    </a:p>
                  </a:txBody>
                  <a:tcPr marL="62152" marR="62152" marT="31076" marB="3107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676266991"/>
                  </a:ext>
                </a:extLst>
              </a:tr>
              <a:tr h="716293">
                <a:tc>
                  <a:txBody>
                    <a:bodyPr/>
                    <a:lstStyle/>
                    <a:p>
                      <a:pPr algn="ctr" fontAlgn="t"/>
                      <a:r>
                        <a:rPr lang="en-IN" sz="1200">
                          <a:effectLst/>
                        </a:rPr>
                        <a:t>5</a:t>
                      </a:r>
                    </a:p>
                  </a:txBody>
                  <a:tcPr marL="62152" marR="62152" marT="31076" marB="3107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200">
                          <a:effectLst/>
                        </a:rPr>
                        <a:t>SI Grade – “SP 3B”</a:t>
                      </a:r>
                    </a:p>
                  </a:txBody>
                  <a:tcPr marL="62152" marR="62152" marT="31076" marB="3107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200">
                          <a:effectLst/>
                        </a:rPr>
                        <a:t>ICRA assigned System Integrator for MNRE, Government of India</a:t>
                      </a:r>
                    </a:p>
                  </a:txBody>
                  <a:tcPr marL="62152" marR="62152" marT="31076" marB="3107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12726124"/>
                  </a:ext>
                </a:extLst>
              </a:tr>
              <a:tr h="286518">
                <a:tc>
                  <a:txBody>
                    <a:bodyPr/>
                    <a:lstStyle/>
                    <a:p>
                      <a:pPr algn="ctr" fontAlgn="t"/>
                      <a:r>
                        <a:rPr lang="en-IN" sz="1200">
                          <a:effectLst/>
                        </a:rPr>
                        <a:t>6</a:t>
                      </a:r>
                    </a:p>
                  </a:txBody>
                  <a:tcPr marL="62152" marR="62152" marT="31076" marB="3107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200">
                          <a:effectLst/>
                        </a:rPr>
                        <a:t>Energy Auditor</a:t>
                      </a:r>
                    </a:p>
                  </a:txBody>
                  <a:tcPr marL="62152" marR="62152" marT="31076" marB="3107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200">
                          <a:effectLst/>
                        </a:rPr>
                        <a:t>Government of Mauritius</a:t>
                      </a:r>
                    </a:p>
                  </a:txBody>
                  <a:tcPr marL="62152" marR="62152" marT="31076" marB="3107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516990897"/>
                  </a:ext>
                </a:extLst>
              </a:tr>
              <a:tr h="501405">
                <a:tc>
                  <a:txBody>
                    <a:bodyPr/>
                    <a:lstStyle/>
                    <a:p>
                      <a:pPr algn="ctr" fontAlgn="t"/>
                      <a:r>
                        <a:rPr lang="en-IN" sz="1200">
                          <a:effectLst/>
                        </a:rPr>
                        <a:t>7</a:t>
                      </a:r>
                    </a:p>
                  </a:txBody>
                  <a:tcPr marL="62152" marR="62152" marT="31076" marB="3107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200">
                          <a:effectLst/>
                        </a:rPr>
                        <a:t>NGOs / Non-Profit Organizations</a:t>
                      </a:r>
                    </a:p>
                  </a:txBody>
                  <a:tcPr marL="62152" marR="62152" marT="31076" marB="3107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200" dirty="0">
                          <a:effectLst/>
                        </a:rPr>
                        <a:t>MNRE, Government of India</a:t>
                      </a:r>
                    </a:p>
                  </a:txBody>
                  <a:tcPr marL="62152" marR="62152" marT="31076" marB="31076">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620056797"/>
                  </a:ext>
                </a:extLst>
              </a:tr>
            </a:tbl>
          </a:graphicData>
        </a:graphic>
      </p:graphicFrame>
    </p:spTree>
    <p:extLst>
      <p:ext uri="{BB962C8B-B14F-4D97-AF65-F5344CB8AC3E}">
        <p14:creationId xmlns:p14="http://schemas.microsoft.com/office/powerpoint/2010/main" val="1294616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2060"/>
                </a:solidFill>
              </a:rPr>
              <a:t>About</a:t>
            </a:r>
            <a:r>
              <a:rPr lang="en-GB" dirty="0"/>
              <a:t> </a:t>
            </a:r>
            <a:r>
              <a:rPr lang="en-GB" dirty="0">
                <a:solidFill>
                  <a:srgbClr val="002060"/>
                </a:solidFill>
              </a:rPr>
              <a:t>ASWDC</a:t>
            </a:r>
            <a:r>
              <a:rPr lang="en-GB" dirty="0"/>
              <a:t> </a:t>
            </a:r>
            <a:r>
              <a:rPr lang="en-GB" dirty="0" smtClean="0">
                <a:solidFill>
                  <a:srgbClr val="002060"/>
                </a:solidFill>
              </a:rPr>
              <a:t>Skill</a:t>
            </a:r>
            <a:r>
              <a:rPr lang="en-GB" dirty="0" smtClean="0"/>
              <a:t> </a:t>
            </a:r>
            <a:r>
              <a:rPr lang="en-GB" dirty="0" smtClean="0">
                <a:solidFill>
                  <a:srgbClr val="002060"/>
                </a:solidFill>
              </a:rPr>
              <a:t>Development</a:t>
            </a:r>
            <a:endParaRPr lang="en-IN" dirty="0"/>
          </a:p>
        </p:txBody>
      </p:sp>
      <p:sp>
        <p:nvSpPr>
          <p:cNvPr id="3" name="Content Placeholder 2"/>
          <p:cNvSpPr>
            <a:spLocks noGrp="1"/>
          </p:cNvSpPr>
          <p:nvPr>
            <p:ph idx="1"/>
          </p:nvPr>
        </p:nvSpPr>
        <p:spPr>
          <a:xfrm>
            <a:off x="1895912" y="2171769"/>
            <a:ext cx="8837633" cy="3294576"/>
          </a:xfrm>
        </p:spPr>
        <p:txBody>
          <a:bodyPr>
            <a:normAutofit/>
          </a:bodyPr>
          <a:lstStyle/>
          <a:p>
            <a:r>
              <a:rPr lang="en-US" sz="1200" dirty="0">
                <a:latin typeface="Times New Roman" panose="02020603050405020304" pitchFamily="18" charset="0"/>
                <a:cs typeface="Times New Roman" panose="02020603050405020304" pitchFamily="18" charset="0"/>
              </a:rPr>
              <a:t>The department is proud to announce its "ASWDC - Apps, Software &amp; Website Development Center". ASWDC is established by the Department of Computer Engineering, where students work on live projects under the guidance of faculty and industry experts. Students are getting extensive knowledge and industrial experience of cutting edge technologies.</a:t>
            </a:r>
          </a:p>
          <a:p>
            <a:r>
              <a:rPr lang="en-US" sz="1200" dirty="0">
                <a:latin typeface="Times New Roman" panose="02020603050405020304" pitchFamily="18" charset="0"/>
                <a:cs typeface="Times New Roman" panose="02020603050405020304" pitchFamily="18" charset="0"/>
              </a:rPr>
              <a:t>ASWDC fills the gap between academic curriculum and industry expectations. The </a:t>
            </a:r>
            <a:r>
              <a:rPr lang="en-US" sz="1200" dirty="0" err="1">
                <a:latin typeface="Times New Roman" panose="02020603050405020304" pitchFamily="18" charset="0"/>
                <a:cs typeface="Times New Roman" panose="02020603050405020304" pitchFamily="18" charset="0"/>
              </a:rPr>
              <a:t>centre</a:t>
            </a:r>
            <a:r>
              <a:rPr lang="en-US" sz="1200" dirty="0">
                <a:latin typeface="Times New Roman" panose="02020603050405020304" pitchFamily="18" charset="0"/>
                <a:cs typeface="Times New Roman" panose="02020603050405020304" pitchFamily="18" charset="0"/>
              </a:rPr>
              <a:t> fulfils the software &amp; website requirements of the Institute. Some of the developed programs are </a:t>
            </a:r>
            <a:r>
              <a:rPr lang="en-US" sz="1200" dirty="0" err="1">
                <a:latin typeface="Times New Roman" panose="02020603050405020304" pitchFamily="18" charset="0"/>
                <a:cs typeface="Times New Roman" panose="02020603050405020304" pitchFamily="18" charset="0"/>
              </a:rPr>
              <a:t>DLib</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Darshan</a:t>
            </a:r>
            <a:r>
              <a:rPr lang="en-US" sz="1200" dirty="0">
                <a:latin typeface="Times New Roman" panose="02020603050405020304" pitchFamily="18" charset="0"/>
                <a:cs typeface="Times New Roman" panose="02020603050405020304" pitchFamily="18" charset="0"/>
              </a:rPr>
              <a:t> Library Management Software, TTMS – Time Table Management Software, Fees Collection Software, Attendance Manager, etc. A team of faculty and students has developed iPhone, Android and Windows APPS for the library, Students details for parents (</a:t>
            </a:r>
            <a:r>
              <a:rPr lang="en-US" sz="1200" dirty="0" err="1">
                <a:latin typeface="Times New Roman" panose="02020603050405020304" pitchFamily="18" charset="0"/>
                <a:cs typeface="Times New Roman" panose="02020603050405020304" pitchFamily="18" charset="0"/>
              </a:rPr>
              <a:t>DParent</a:t>
            </a:r>
            <a:r>
              <a:rPr lang="en-US" sz="1200" dirty="0">
                <a:latin typeface="Times New Roman" panose="02020603050405020304" pitchFamily="18" charset="0"/>
                <a:cs typeface="Times New Roman" panose="02020603050405020304" pitchFamily="18" charset="0"/>
              </a:rPr>
              <a:t>) and Engineering Admission (ACPC).</a:t>
            </a:r>
          </a:p>
          <a:p>
            <a:endParaRPr lang="en-IN"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69" y="2171769"/>
            <a:ext cx="1562591" cy="1594888"/>
          </a:xfrm>
          <a:prstGeom prst="rect">
            <a:avLst/>
          </a:prstGeom>
        </p:spPr>
      </p:pic>
    </p:spTree>
    <p:extLst>
      <p:ext uri="{BB962C8B-B14F-4D97-AF65-F5344CB8AC3E}">
        <p14:creationId xmlns:p14="http://schemas.microsoft.com/office/powerpoint/2010/main" val="3734743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2060"/>
                </a:solidFill>
              </a:rPr>
              <a:t>Technologies</a:t>
            </a:r>
            <a:r>
              <a:rPr lang="en-GB" dirty="0"/>
              <a:t> </a:t>
            </a:r>
            <a:r>
              <a:rPr lang="en-GB" dirty="0">
                <a:solidFill>
                  <a:srgbClr val="002060"/>
                </a:solidFill>
              </a:rPr>
              <a:t>We</a:t>
            </a:r>
            <a:r>
              <a:rPr lang="en-GB" dirty="0"/>
              <a:t> </a:t>
            </a:r>
            <a:r>
              <a:rPr lang="en-GB" dirty="0">
                <a:solidFill>
                  <a:srgbClr val="002060"/>
                </a:solidFill>
              </a:rPr>
              <a:t>Work</a:t>
            </a:r>
            <a:endParaRPr lang="en-IN" dirty="0">
              <a:solidFill>
                <a:srgbClr val="002060"/>
              </a:solidFill>
            </a:endParaRPr>
          </a:p>
        </p:txBody>
      </p:sp>
      <p:pic>
        <p:nvPicPr>
          <p:cNvPr id="6" name="Content Placeholder 5"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3463" y="2222389"/>
            <a:ext cx="9602788" cy="96121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463" y="3692907"/>
            <a:ext cx="9683294" cy="12003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473419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2060"/>
                </a:solidFill>
              </a:rPr>
              <a:t>Flow</a:t>
            </a:r>
            <a:r>
              <a:rPr lang="en-GB" dirty="0"/>
              <a:t> </a:t>
            </a:r>
            <a:r>
              <a:rPr lang="en-GB" dirty="0">
                <a:solidFill>
                  <a:srgbClr val="002060"/>
                </a:solidFill>
              </a:rPr>
              <a:t>chart</a:t>
            </a:r>
            <a:r>
              <a:rPr lang="en-GB" dirty="0"/>
              <a:t> </a:t>
            </a:r>
            <a:r>
              <a:rPr lang="en-GB" dirty="0">
                <a:solidFill>
                  <a:srgbClr val="002060"/>
                </a:solidFill>
              </a:rPr>
              <a:t>of</a:t>
            </a:r>
            <a:r>
              <a:rPr lang="en-GB" dirty="0"/>
              <a:t> </a:t>
            </a:r>
            <a:r>
              <a:rPr lang="en-GB" dirty="0">
                <a:solidFill>
                  <a:srgbClr val="002060"/>
                </a:solidFill>
              </a:rPr>
              <a:t>ODD/Even</a:t>
            </a:r>
            <a:endParaRPr lang="en-IN" dirty="0">
              <a:solidFill>
                <a:srgbClr val="002060"/>
              </a:solidFill>
            </a:endParaRP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179132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TM10001114[[fn=Gallery]]</Template>
  <TotalTime>62</TotalTime>
  <Words>796</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Rounded MT Bold</vt:lpstr>
      <vt:lpstr>Century Gothic</vt:lpstr>
      <vt:lpstr>Times New Roman</vt:lpstr>
      <vt:lpstr>Gallery</vt:lpstr>
      <vt:lpstr>     Darshan University</vt:lpstr>
      <vt:lpstr>About Darshan University</vt:lpstr>
      <vt:lpstr>Our Moto</vt:lpstr>
      <vt:lpstr>Dr Ramnik G.Dhamsaniya</vt:lpstr>
      <vt:lpstr>Constitute Institute</vt:lpstr>
      <vt:lpstr>Government Licenses</vt:lpstr>
      <vt:lpstr>About ASWDC Skill Development</vt:lpstr>
      <vt:lpstr>Technologies We Work</vt:lpstr>
      <vt:lpstr>Flow chart of ODD/Even</vt:lpstr>
      <vt:lpstr>Curriculum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Darshan University</dc:title>
  <dc:creator>student</dc:creator>
  <cp:lastModifiedBy>student</cp:lastModifiedBy>
  <cp:revision>7</cp:revision>
  <dcterms:created xsi:type="dcterms:W3CDTF">2024-09-06T07:04:14Z</dcterms:created>
  <dcterms:modified xsi:type="dcterms:W3CDTF">2024-09-06T08:06:44Z</dcterms:modified>
</cp:coreProperties>
</file>