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0" r:id="rId3"/>
    <p:sldId id="291" r:id="rId4"/>
    <p:sldId id="293" r:id="rId5"/>
    <p:sldId id="294" r:id="rId6"/>
    <p:sldId id="295" r:id="rId7"/>
    <p:sldId id="297" r:id="rId8"/>
    <p:sldId id="292" r:id="rId9"/>
    <p:sldId id="296" r:id="rId10"/>
    <p:sldId id="300" r:id="rId11"/>
    <p:sldId id="302" r:id="rId12"/>
    <p:sldId id="298" r:id="rId13"/>
    <p:sldId id="299" r:id="rId14"/>
    <p:sldId id="301" r:id="rId15"/>
    <p:sldId id="303" r:id="rId16"/>
    <p:sldId id="304" r:id="rId17"/>
    <p:sldId id="305" r:id="rId18"/>
    <p:sldId id="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C43E5-6887-9065-0A42-F57041CCEE2E}" v="1654" dt="2023-07-18T11:31:47.294"/>
    <p1510:client id="{20F40889-03EC-7EDE-B230-037BBD45636A}" v="1014" dt="2023-07-17T18:28:15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2" autoAdjust="0"/>
    <p:restoredTop sz="81903" autoAdjust="0"/>
  </p:normalViewPr>
  <p:slideViewPr>
    <p:cSldViewPr snapToGrid="0">
      <p:cViewPr varScale="1">
        <p:scale>
          <a:sx n="90" d="100"/>
          <a:sy n="90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3B509-13CC-4E27-A77C-13B505773263}" type="datetimeFigureOut">
              <a:rPr lang="en-AU" smtClean="0"/>
              <a:t>18/07/2023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3031E-FA64-4564-90D9-782FAD257C3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8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8972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7484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4206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525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1086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9737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>
                <a:cs typeface="Calibri"/>
              </a:rPr>
              <a:t>Nimay starts presenting here`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9512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5938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3838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921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885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728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025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770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2095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605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167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31E-FA64-4564-90D9-782FAD257C35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656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72E2-98E0-26A8-1567-D79ABCA62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68FB6-3D1F-45CC-7D4F-ACD4EDB71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036D0-F195-B731-6506-A1B249F1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13F3-172C-432B-BD02-8131227A039C}" type="datetime1">
              <a:rPr lang="en-AU" smtClean="0"/>
              <a:t>18/07/2023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E47A-A2A3-5053-5E64-8E638ADD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D6A7-A30D-4FCA-32A7-7A3335E2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928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1B71-4A60-0C04-3C38-B9BBA89C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384D4-2346-8B1A-9B0F-2B0A0DC1F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2BFD-4219-91F1-4B85-E3B33136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B7D-5185-4A3F-9F57-3166486FCBC1}" type="datetime1">
              <a:rPr lang="en-AU" smtClean="0"/>
              <a:t>18/07/2023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4C5F-E639-77AB-7E1C-0A3AF6E6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18080-39F7-C4EC-A817-514EC43C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993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51C53-DB38-338A-8A30-6DD58915D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4BCE4-628D-CFE2-E211-BA65175CE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7E23-6008-24C3-C7F7-483A18C5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16A0-6F5C-4AA7-82EC-79426851C4AF}" type="datetime1">
              <a:rPr lang="en-AU" smtClean="0"/>
              <a:t>18/07/2023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7AC3-710F-BA83-5F05-553AB93C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46860-FFCB-438D-E03A-DAA6D098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908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7B9A-A30C-954C-DCDB-29F7D635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211B-4D50-4FEB-9DDB-200370E1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4E2F-D518-704D-398F-F49A5E32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7283-E28F-4515-B0A7-D5AB9C4DF0A3}" type="datetime1">
              <a:rPr lang="en-AU" smtClean="0"/>
              <a:t>18/07/2023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5A004-A8C8-4DE3-29A6-35FE0F2B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1564-8EF5-C7F5-B121-7B6A0A20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080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202B-34ED-DDAB-51B0-655776B0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1DAA-9E55-D6A9-C8D0-E88F8E986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E590A-CB06-6DDF-C95A-030C9BC8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B7E9-A6D1-438F-8E72-D1FB52BF46F1}" type="datetime1">
              <a:rPr lang="en-AU" smtClean="0"/>
              <a:t>18/07/2023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9057-E09C-598C-EEFF-A4CE7785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D715-3568-095B-5577-627C7AFE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258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4EEF-4958-7BE4-09CB-91A8944F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40D1-501F-54EC-9963-CCEDDDC02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46780-65A2-B3BD-048A-5D3930BAF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9DCCE-58E4-4D4F-46D3-4CB4445A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D32-2FDB-4B96-8D0C-BB4CBB9DC3D9}" type="datetime1">
              <a:rPr lang="en-AU" smtClean="0"/>
              <a:t>18/07/2023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E2736-9B75-0051-3308-8B98ADD1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82F9C-6181-DC49-8E58-9EC9779C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739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886A-7703-C5B2-11E9-ED9BBFEB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F80C-0AF4-91B7-2AA5-4DBA79B7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AD60C-D314-A523-A042-343172B1C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B6A9A-8570-F241-003C-54EA33812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871C8-A3F0-D9E4-3E2C-C9016764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F5B58-C948-CBF6-2E58-8EA6B673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82C0-5FAA-4827-9336-7C5E8E0B70A7}" type="datetime1">
              <a:rPr lang="en-AU" smtClean="0"/>
              <a:t>18/07/2023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D2024-BCF9-267F-598C-E5F58206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5CC4E-8C7A-CA7D-8379-B377E315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270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082E-1C55-7DBD-7421-9B3AE94F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030E1-E127-59CD-275B-45FCD9B3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90F7-AFB3-4E93-89AA-F7FAEDD04236}" type="datetime1">
              <a:rPr lang="en-AU" smtClean="0"/>
              <a:t>18/07/2023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1A781-391F-5946-4FFD-7DA7E56C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9FCD3-EC15-880A-6830-D8DDC4CD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997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2FE1A-0FA7-928B-AF86-81CA6B09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84B5-2142-4657-9AC2-CFB7B01A08CD}" type="datetime1">
              <a:rPr lang="en-AU" smtClean="0"/>
              <a:t>18/07/2023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3B5D1-DDA7-E5BF-368B-0803DF77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8D0B1-0EE3-1BE5-BE85-3D0EEBB8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73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9177-B1BB-2EE2-DF1B-70CD1D68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5BE1-BA97-9723-BFED-36912FD4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7EC09-A388-5816-1D22-79C526329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17C42-2DB2-B638-BC54-70D7B0A8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C418-8E6E-4EF3-A3D5-BDF08B82C27B}" type="datetime1">
              <a:rPr lang="en-AU" smtClean="0"/>
              <a:t>18/07/2023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7F6D9-33DF-3C32-BD7E-AFCE22D6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BD5EA-5D87-78EA-FAE9-857B7022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423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238F-C5BF-3D5A-4F69-910C1668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51EF9-628A-43A2-442B-040E7151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755C2-614D-06A0-121D-0E38A0C56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354B-A285-DFEA-5535-4D65145A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1BE9-328A-4ADA-A66B-7E03BD1C5DE6}" type="datetime1">
              <a:rPr lang="en-AU" smtClean="0"/>
              <a:t>18/07/2023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2320F-5F5A-8B77-6936-BB5BBE14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23341-0F1F-EBAB-E5A9-64CAE9D4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180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206EF-65F2-E903-743B-B419C979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CB9D2-8AFC-41FA-7F11-476E1EA5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5B8BB-FB20-64DF-B62A-5E086D22F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6256D-A822-4756-8823-3274F0F5176F}" type="datetime1">
              <a:rPr lang="en-AU" smtClean="0"/>
              <a:t>18/07/2023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9E5B-F997-D1D9-558C-7242E5904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7CF95-6AFB-C2F8-B269-497BCA196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88B31-A875-4410-AA0F-BC0640183BE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818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319A-B1ED-0026-352D-1606B7E64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413" y="1706500"/>
            <a:ext cx="10613173" cy="941404"/>
          </a:xfrm>
        </p:spPr>
        <p:txBody>
          <a:bodyPr>
            <a:normAutofit/>
          </a:bodyPr>
          <a:lstStyle/>
          <a:p>
            <a:r>
              <a:rPr lang="en-US" dirty="0"/>
              <a:t>Laptop Assembly Optimization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EC7AF-4B01-E510-D193-52F60F66DC7C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6C3BF-60E9-A8BB-6562-23C386520FAA}"/>
              </a:ext>
            </a:extLst>
          </p:cNvPr>
          <p:cNvSpPr txBox="1"/>
          <p:nvPr/>
        </p:nvSpPr>
        <p:spPr>
          <a:xfrm>
            <a:off x="0" y="23398"/>
            <a:ext cx="1219200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32C3FDA-DC75-B7B7-4FA1-44FEAF48E30C}"/>
              </a:ext>
            </a:extLst>
          </p:cNvPr>
          <p:cNvSpPr txBox="1">
            <a:spLocks/>
          </p:cNvSpPr>
          <p:nvPr/>
        </p:nvSpPr>
        <p:spPr>
          <a:xfrm>
            <a:off x="1029476" y="3147179"/>
            <a:ext cx="10133045" cy="1348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 GECCO 23’ Lisbon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09D773-AF74-98CA-A093-D161A2E6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1</a:t>
            </a:fld>
            <a:endParaRPr lang="en-AU" dirty="0"/>
          </a:p>
        </p:txBody>
      </p:sp>
      <p:pic>
        <p:nvPicPr>
          <p:cNvPr id="1026" name="Picture 2" descr="GECCO 2023 logo">
            <a:extLst>
              <a:ext uri="{FF2B5EF4-FFF2-40B4-BE49-F238E27FC236}">
                <a16:creationId xmlns:a16="http://schemas.microsoft.com/office/drawing/2014/main" id="{E412FA8E-1B27-C89B-3B42-1A8CE31D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1" y="4511893"/>
            <a:ext cx="2090872" cy="217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5683AB-423B-DC8A-F14D-4A8593C71701}"/>
              </a:ext>
            </a:extLst>
          </p:cNvPr>
          <p:cNvSpPr txBox="1"/>
          <p:nvPr/>
        </p:nvSpPr>
        <p:spPr>
          <a:xfrm>
            <a:off x="2474839" y="5295558"/>
            <a:ext cx="3405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>
                <a:solidFill>
                  <a:srgbClr val="262626"/>
                </a:solidFill>
                <a:effectLst/>
              </a:rPr>
              <a:t>Rachit Kumar</a:t>
            </a:r>
          </a:p>
          <a:p>
            <a:pPr algn="ctr"/>
            <a:r>
              <a:rPr lang="en-US" sz="2400" dirty="0" err="1"/>
              <a:t>rachit.kumar</a:t>
            </a:r>
            <a:r>
              <a:rPr lang="en-US" sz="2400" dirty="0"/>
              <a:t>@</a:t>
            </a:r>
          </a:p>
          <a:p>
            <a:pPr algn="ctr"/>
            <a:r>
              <a:rPr lang="en-US" sz="2400" dirty="0"/>
              <a:t>pennmedicine.upenn.edu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BB3688-48AE-AC4D-19F1-1547EAC24589}"/>
              </a:ext>
            </a:extLst>
          </p:cNvPr>
          <p:cNvSpPr txBox="1"/>
          <p:nvPr/>
        </p:nvSpPr>
        <p:spPr>
          <a:xfrm>
            <a:off x="6221334" y="5318995"/>
            <a:ext cx="2047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Andrew Ciezak</a:t>
            </a:r>
          </a:p>
          <a:p>
            <a:r>
              <a:rPr lang="en-US" sz="2400" dirty="0"/>
              <a:t>andy@impv.au</a:t>
            </a:r>
            <a:endParaRPr lang="en-A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8445DA-53EB-FCAF-2643-89E061D2D181}"/>
              </a:ext>
            </a:extLst>
          </p:cNvPr>
          <p:cNvSpPr txBox="1"/>
          <p:nvPr/>
        </p:nvSpPr>
        <p:spPr>
          <a:xfrm>
            <a:off x="8479670" y="5307818"/>
            <a:ext cx="3405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Nimay</a:t>
            </a:r>
            <a:r>
              <a:rPr lang="en-US" sz="2400" dirty="0"/>
              <a:t> Kumar</a:t>
            </a:r>
          </a:p>
          <a:p>
            <a:pPr algn="ctr"/>
            <a:r>
              <a:rPr lang="en-US" sz="2400" dirty="0" err="1"/>
              <a:t>nimay.kumar</a:t>
            </a:r>
            <a:r>
              <a:rPr lang="en-US" sz="2400" dirty="0"/>
              <a:t>@</a:t>
            </a:r>
          </a:p>
          <a:p>
            <a:pPr algn="ctr"/>
            <a:r>
              <a:rPr lang="en-US" sz="2400" dirty="0"/>
              <a:t>pennmedicine.upenn.edu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9492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/>
              <a:t>Vectorized Objective Function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10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C122EF-1F0C-A06C-CA13-C29E6136F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929" y="4402431"/>
            <a:ext cx="1792168" cy="785456"/>
          </a:xfrm>
          <a:prstGeom prst="rect">
            <a:avLst/>
          </a:prstGeom>
        </p:spPr>
      </p:pic>
      <p:pic>
        <p:nvPicPr>
          <p:cNvPr id="8" name="Picture 8" descr="A black rectangular object with black letters and numbers&#10;&#10;Description automatically generated">
            <a:extLst>
              <a:ext uri="{FF2B5EF4-FFF2-40B4-BE49-F238E27FC236}">
                <a16:creationId xmlns:a16="http://schemas.microsoft.com/office/drawing/2014/main" id="{73FAEC23-120E-A13A-4D77-A80F2D96C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286" y="3564671"/>
            <a:ext cx="2743200" cy="2462981"/>
          </a:xfrm>
          <a:prstGeom prst="rect">
            <a:avLst/>
          </a:prstGeom>
        </p:spPr>
      </p:pic>
      <p:pic>
        <p:nvPicPr>
          <p:cNvPr id="10" name="Picture 10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D98425C5-6FCC-0907-7B11-8C5E2060F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75" y="1778992"/>
            <a:ext cx="4005617" cy="1315403"/>
          </a:xfrm>
          <a:prstGeom prst="rect">
            <a:avLst/>
          </a:prstGeom>
        </p:spPr>
      </p:pic>
      <p:pic>
        <p:nvPicPr>
          <p:cNvPr id="12" name="Picture 12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417D10AC-6DDD-B70D-A3B5-40EBD97EB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475" y="3345221"/>
            <a:ext cx="5057632" cy="283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7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/>
              <a:t>Vectorized Objective Function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11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3136C-4BFF-9A94-99A7-39E11FEC879E}"/>
              </a:ext>
            </a:extLst>
          </p:cNvPr>
          <p:cNvSpPr txBox="1"/>
          <p:nvPr/>
        </p:nvSpPr>
        <p:spPr>
          <a:xfrm>
            <a:off x="1004530" y="1758336"/>
            <a:ext cx="1024848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>
                <a:cs typeface="Arial"/>
              </a:rPr>
              <a:t> Can compute future values by considering time point components      </a:t>
            </a:r>
          </a:p>
          <a:p>
            <a:pPr>
              <a:buFont typeface="Arial"/>
              <a:buChar char="•"/>
            </a:pPr>
            <a:r>
              <a:rPr lang="en-US" sz="2800" dirty="0">
                <a:cs typeface="Arial"/>
              </a:rPr>
              <a:t> Has future implications for both constructive &amp; local searches</a:t>
            </a:r>
          </a:p>
          <a:p>
            <a:pPr>
              <a:buFont typeface="Arial"/>
              <a:buChar char="•"/>
            </a:pPr>
            <a:endParaRPr lang="en-US" sz="2800" dirty="0">
              <a:cs typeface="Arial"/>
            </a:endParaRPr>
          </a:p>
        </p:txBody>
      </p:sp>
      <p:pic>
        <p:nvPicPr>
          <p:cNvPr id="9" name="Picture 11" descr="A math equations with numbers&#10;&#10;Description automatically generated">
            <a:extLst>
              <a:ext uri="{FF2B5EF4-FFF2-40B4-BE49-F238E27FC236}">
                <a16:creationId xmlns:a16="http://schemas.microsoft.com/office/drawing/2014/main" id="{B3E72F4D-FE41-1F27-15E9-0298B3F99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146" y="3262519"/>
            <a:ext cx="7264020" cy="2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7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/>
              <a:t>Approach 1: Constructive Search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12</a:t>
            </a:fld>
            <a:endParaRPr lang="en-AU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4634E6FF-6290-8059-7901-A12CACB7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930"/>
            <a:ext cx="10515600" cy="4483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Choices: each model in the </a:t>
            </a:r>
            <a:r>
              <a:rPr lang="en-US" u="sng" dirty="0"/>
              <a:t>set of unbuilt models </a:t>
            </a:r>
            <a:endParaRPr lang="en-US" u="sng" dirty="0">
              <a:cs typeface="Calibri" panose="020F0502020204030204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Heuristic (greedy): add model index that </a:t>
            </a:r>
            <a:r>
              <a:rPr lang="en-US" u="sng" dirty="0"/>
              <a:t>minimizes error at next step</a:t>
            </a:r>
            <a:endParaRPr lang="en-US" u="sng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Feasible solution: sequence of indices of length</a:t>
            </a:r>
          </a:p>
          <a:p>
            <a:pPr lvl="1"/>
            <a:r>
              <a:rPr lang="en-US" dirty="0">
                <a:cs typeface="Calibri" panose="020F0502020204030204"/>
              </a:rPr>
              <a:t>Where all requested models are built</a:t>
            </a:r>
          </a:p>
          <a:p>
            <a:endParaRPr lang="en-US" dirty="0"/>
          </a:p>
          <a:p>
            <a:r>
              <a:rPr lang="en-US" dirty="0"/>
              <a:t>Summary: build a model (from remaining laptops) that brings us closest to the target rates for each part to add to solution</a:t>
            </a:r>
            <a:endParaRPr lang="en-US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452FC-6C24-1BC7-E580-316EC5E39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003" y="3748915"/>
            <a:ext cx="1361905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/>
              <a:t>Approach 1: Calculating Objective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13</a:t>
            </a:fld>
            <a:endParaRPr lang="en-AU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4634E6FF-6290-8059-7901-A12CACB7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930"/>
            <a:ext cx="10515600" cy="4483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Recall: objective is a summation over timesteps</a:t>
            </a:r>
            <a:endParaRPr lang="en-US" i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Adding a model to the sequence does not change prior timesteps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Computation of objective:</a:t>
            </a:r>
          </a:p>
          <a:p>
            <a:pPr lvl="1"/>
            <a:r>
              <a:rPr lang="en-US" dirty="0">
                <a:cs typeface="Calibri"/>
              </a:rPr>
              <a:t>Take objective to prior timestep and add value computed at new timepoint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DE2B6-20D8-D9E7-35F2-916E4D9A905D}"/>
              </a:ext>
            </a:extLst>
          </p:cNvPr>
          <p:cNvSpPr txBox="1"/>
          <p:nvPr/>
        </p:nvSpPr>
        <p:spPr>
          <a:xfrm>
            <a:off x="7881582" y="5254388"/>
            <a:ext cx="27068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 is the length of infeasible solution </a:t>
            </a:r>
            <a:r>
              <a:rPr lang="en-US" i="1" dirty="0" err="1">
                <a:cs typeface="Calibri"/>
              </a:rPr>
              <a:t>u</a:t>
            </a:r>
            <a:r>
              <a:rPr lang="en-US" i="1" baseline="-25000" dirty="0" err="1">
                <a:cs typeface="Calibri"/>
              </a:rPr>
              <a:t>N</a:t>
            </a:r>
            <a:r>
              <a:rPr lang="en-US" i="1" dirty="0">
                <a:cs typeface="Calibri"/>
              </a:rPr>
              <a:t> </a:t>
            </a:r>
            <a:endParaRPr lang="en-US" dirty="0">
              <a:cs typeface="Calibri"/>
            </a:endParaRPr>
          </a:p>
        </p:txBody>
      </p:sp>
      <p:pic>
        <p:nvPicPr>
          <p:cNvPr id="13" name="Picture 13" descr="A math equations with arrows and symbols&#10;&#10;Description automatically generated">
            <a:extLst>
              <a:ext uri="{FF2B5EF4-FFF2-40B4-BE49-F238E27FC236}">
                <a16:creationId xmlns:a16="http://schemas.microsoft.com/office/drawing/2014/main" id="{41B95599-6178-3141-3CB4-E81B27381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75" y="4939761"/>
            <a:ext cx="6268871" cy="14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/>
              <a:t>Approach 2: Local Search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14</a:t>
            </a:fld>
            <a:endParaRPr lang="en-AU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4634E6FF-6290-8059-7901-A12CACB7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930"/>
            <a:ext cx="10515600" cy="4483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Idea: given feasible solution sequence                         , swap some                      to reduce objective       </a:t>
            </a:r>
            <a:endParaRPr lang="en-US"/>
          </a:p>
          <a:p>
            <a:pPr marL="0" indent="0">
              <a:buNone/>
            </a:pPr>
            <a:r>
              <a:rPr lang="en-US" dirty="0">
                <a:cs typeface="Calibri"/>
              </a:rPr>
              <a:t>    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cs typeface="Calibri"/>
              </a:rPr>
              <a:t>Observation: swapping </a:t>
            </a:r>
            <a:r>
              <a:rPr lang="en-US" u="sng" dirty="0">
                <a:cs typeface="Calibri"/>
              </a:rPr>
              <a:t>does not change the objective value</a:t>
            </a:r>
            <a:r>
              <a:rPr lang="en-US" dirty="0">
                <a:cs typeface="Calibri"/>
              </a:rPr>
              <a:t> for                                                            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Need only compute objective for                             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9" name="Picture 12" descr="A number and dots on a white background&#10;&#10;Description automatically generated">
            <a:extLst>
              <a:ext uri="{FF2B5EF4-FFF2-40B4-BE49-F238E27FC236}">
                <a16:creationId xmlns:a16="http://schemas.microsoft.com/office/drawing/2014/main" id="{31C0E090-4F7C-436D-2334-503491284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953" y="2097129"/>
            <a:ext cx="1918648" cy="417550"/>
          </a:xfrm>
          <a:prstGeom prst="rect">
            <a:avLst/>
          </a:prstGeom>
        </p:spPr>
      </p:pic>
      <p:pic>
        <p:nvPicPr>
          <p:cNvPr id="13" name="Picture 13" descr="A black letter with a white background&#10;&#10;Description automatically generated">
            <a:extLst>
              <a:ext uri="{FF2B5EF4-FFF2-40B4-BE49-F238E27FC236}">
                <a16:creationId xmlns:a16="http://schemas.microsoft.com/office/drawing/2014/main" id="{224222B8-53F6-F3CD-FFD4-C74EB5CD3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751" y="2420914"/>
            <a:ext cx="996855" cy="423933"/>
          </a:xfrm>
          <a:prstGeom prst="rect">
            <a:avLst/>
          </a:prstGeom>
        </p:spPr>
      </p:pic>
      <p:pic>
        <p:nvPicPr>
          <p:cNvPr id="14" name="Picture 14" descr="A number with a semicolon&#10;&#10;Description automatically generated">
            <a:extLst>
              <a:ext uri="{FF2B5EF4-FFF2-40B4-BE49-F238E27FC236}">
                <a16:creationId xmlns:a16="http://schemas.microsoft.com/office/drawing/2014/main" id="{C2DB023B-164C-790A-4E56-351D393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72" y="3943697"/>
            <a:ext cx="2970662" cy="310942"/>
          </a:xfrm>
          <a:prstGeom prst="rect">
            <a:avLst/>
          </a:prstGeom>
        </p:spPr>
      </p:pic>
      <p:pic>
        <p:nvPicPr>
          <p:cNvPr id="15" name="Picture 15" descr="A black letter and dots&#10;&#10;Description automatically generated">
            <a:extLst>
              <a:ext uri="{FF2B5EF4-FFF2-40B4-BE49-F238E27FC236}">
                <a16:creationId xmlns:a16="http://schemas.microsoft.com/office/drawing/2014/main" id="{EEC89065-2519-8C11-7BD2-787AD251A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6628" y="4896560"/>
            <a:ext cx="1813731" cy="40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95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/>
              <a:t>Approach 2: Calculating Objective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15</a:t>
            </a:fld>
            <a:endParaRPr lang="en-AU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4634E6FF-6290-8059-7901-A12CACB7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930"/>
            <a:ext cx="10515600" cy="4483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Cumulative part numbers only change for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latin typeface="Calibri" panose="020F0502020204030204"/>
                <a:cs typeface="Calibri"/>
              </a:rPr>
              <a:t>Store component of objective at each timepoint (</a:t>
            </a:r>
            <a:r>
              <a:rPr lang="en-US" dirty="0" err="1">
                <a:latin typeface="Calibri" panose="020F0502020204030204"/>
                <a:cs typeface="Calibri"/>
              </a:rPr>
              <a:t>memoization</a:t>
            </a:r>
            <a:r>
              <a:rPr lang="en-US" dirty="0">
                <a:latin typeface="Calibri" panose="020F0502020204030204"/>
                <a:cs typeface="Calibri"/>
              </a:rPr>
              <a:t>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Computation of objective:</a:t>
            </a:r>
          </a:p>
          <a:p>
            <a:pPr lvl="1"/>
            <a:r>
              <a:rPr lang="en-US" dirty="0">
                <a:cs typeface="Calibri"/>
              </a:rPr>
              <a:t>Recompute relevant time points and then sum over components</a:t>
            </a:r>
          </a:p>
        </p:txBody>
      </p:sp>
      <p:pic>
        <p:nvPicPr>
          <p:cNvPr id="8" name="Picture 15" descr="A black letter and dots&#10;&#10;Description automatically generated">
            <a:extLst>
              <a:ext uri="{FF2B5EF4-FFF2-40B4-BE49-F238E27FC236}">
                <a16:creationId xmlns:a16="http://schemas.microsoft.com/office/drawing/2014/main" id="{7B6A9D69-CF16-21D0-D434-C43FBC9F2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92" y="2058962"/>
            <a:ext cx="1813731" cy="408581"/>
          </a:xfrm>
          <a:prstGeom prst="rect">
            <a:avLst/>
          </a:prstGeom>
        </p:spPr>
      </p:pic>
      <p:pic>
        <p:nvPicPr>
          <p:cNvPr id="10" name="Picture 10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6F454961-A749-6160-4639-33C5786F4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46" y="5321019"/>
            <a:ext cx="5688841" cy="9471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891726-624C-5FBA-52B4-FE73D970A264}"/>
              </a:ext>
            </a:extLst>
          </p:cNvPr>
          <p:cNvSpPr txBox="1"/>
          <p:nvPr/>
        </p:nvSpPr>
        <p:spPr>
          <a:xfrm>
            <a:off x="1541059" y="5021239"/>
            <a:ext cx="50837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cs typeface="Calibri"/>
              </a:rPr>
              <a:t>u'</a:t>
            </a:r>
            <a:r>
              <a:rPr lang="en-US" dirty="0">
                <a:cs typeface="Calibri"/>
              </a:rPr>
              <a:t> is sequence after swapping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85F68-F0AC-24AD-E412-99486485C74D}"/>
              </a:ext>
            </a:extLst>
          </p:cNvPr>
          <p:cNvSpPr txBox="1"/>
          <p:nvPr/>
        </p:nvSpPr>
        <p:spPr>
          <a:xfrm>
            <a:off x="2826223" y="6448567"/>
            <a:ext cx="407385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cs typeface="Calibri"/>
              </a:rPr>
              <a:t>Elements can be stored from prior computations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647BD0-957A-4C7C-D06E-40571A2FA359}"/>
              </a:ext>
            </a:extLst>
          </p:cNvPr>
          <p:cNvCxnSpPr/>
          <p:nvPr/>
        </p:nvCxnSpPr>
        <p:spPr>
          <a:xfrm flipV="1">
            <a:off x="4010022" y="6003655"/>
            <a:ext cx="32982" cy="484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7" descr="A math equations and formulas&#10;&#10;Description automatically generated">
            <a:extLst>
              <a:ext uri="{FF2B5EF4-FFF2-40B4-BE49-F238E27FC236}">
                <a16:creationId xmlns:a16="http://schemas.microsoft.com/office/drawing/2014/main" id="{F22C137B-2E4E-7A93-947F-A06556F0D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669" y="5170988"/>
            <a:ext cx="4113662" cy="139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7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16</a:t>
            </a:fld>
            <a:endParaRPr lang="en-AU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4634E6FF-6290-8059-7901-A12CACB7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930"/>
            <a:ext cx="10515600" cy="4483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Local search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Possible consideration 1: swap only adjacent pairs</a:t>
            </a:r>
          </a:p>
          <a:p>
            <a:pPr lvl="1"/>
            <a:r>
              <a:rPr lang="en-US" dirty="0">
                <a:cs typeface="Calibri"/>
              </a:rPr>
              <a:t>Possible consideration 2: reduce set of moves to those that improve objective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Constructive search: identify part that diverges most from expected </a:t>
            </a:r>
          </a:p>
          <a:p>
            <a:pPr lvl="1"/>
            <a:r>
              <a:rPr lang="en-US" dirty="0">
                <a:cs typeface="Calibri"/>
              </a:rPr>
              <a:t>-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"Mutations" will often create infeasible solutions</a:t>
            </a:r>
          </a:p>
          <a:p>
            <a:pPr lvl="1"/>
            <a:r>
              <a:rPr lang="en-US" dirty="0">
                <a:cs typeface="Calibri"/>
              </a:rPr>
              <a:t>Sequence needs to account for number of requested models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16" descr="A close up of a letter&#10;&#10;Description automatically generated">
            <a:extLst>
              <a:ext uri="{FF2B5EF4-FFF2-40B4-BE49-F238E27FC236}">
                <a16:creationId xmlns:a16="http://schemas.microsoft.com/office/drawing/2014/main" id="{9C7737A1-D512-8371-152B-BC72848C4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011" y="2341302"/>
            <a:ext cx="1514902" cy="480800"/>
          </a:xfrm>
          <a:prstGeom prst="rect">
            <a:avLst/>
          </a:prstGeom>
        </p:spPr>
      </p:pic>
      <p:pic>
        <p:nvPicPr>
          <p:cNvPr id="12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1E1EDC9D-B361-5725-51D8-4F6F5AA077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35" r="249" b="-870"/>
          <a:stretch/>
        </p:blipFill>
        <p:spPr>
          <a:xfrm>
            <a:off x="1505803" y="4253931"/>
            <a:ext cx="2271226" cy="5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1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17</a:t>
            </a:fld>
            <a:endParaRPr lang="en-AU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4634E6FF-6290-8059-7901-A12CACB7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930"/>
            <a:ext cx="10515600" cy="4483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Possible heuristics for choosing good swaps</a:t>
            </a:r>
          </a:p>
          <a:p>
            <a:pPr lvl="1"/>
            <a:r>
              <a:rPr lang="en-US" dirty="0">
                <a:cs typeface="Calibri"/>
              </a:rPr>
              <a:t>Identify "timepoints of greatest divergence"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Removal of components from a sequence to be considered</a:t>
            </a:r>
          </a:p>
          <a:p>
            <a:pPr lvl="1"/>
            <a:r>
              <a:rPr lang="en-US" dirty="0">
                <a:cs typeface="Calibri"/>
              </a:rPr>
              <a:t>Removal from end trivial (same approach as adding)</a:t>
            </a:r>
          </a:p>
          <a:p>
            <a:pPr lvl="1"/>
            <a:r>
              <a:rPr lang="en-US" dirty="0">
                <a:cs typeface="Calibri"/>
              </a:rPr>
              <a:t>Removal from within sequence less trivial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Code implementation that takes advantage of both approaches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641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Conclusion and Final Thoughts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18</a:t>
            </a:fld>
            <a:endParaRPr lang="en-AU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4634E6FF-6290-8059-7901-A12CACB7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930"/>
            <a:ext cx="10515600" cy="4483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Did not have bandwidth to implement code, but...</a:t>
            </a:r>
          </a:p>
          <a:p>
            <a:pPr lvl="1"/>
            <a:r>
              <a:rPr lang="en-US" dirty="0">
                <a:cs typeface="Calibri"/>
              </a:rPr>
              <a:t>Using a combination of local and constructive approaches would be ideal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model this problem as a temporal graph</a:t>
            </a:r>
          </a:p>
          <a:p>
            <a:pPr lvl="1"/>
            <a:r>
              <a:rPr lang="en-US" dirty="0">
                <a:cs typeface="Calibri"/>
              </a:rPr>
              <a:t>Nodes = models</a:t>
            </a:r>
          </a:p>
          <a:p>
            <a:pPr lvl="1"/>
            <a:r>
              <a:rPr lang="en-US" dirty="0">
                <a:cs typeface="Calibri"/>
              </a:rPr>
              <a:t>Path = sequence</a:t>
            </a:r>
          </a:p>
          <a:p>
            <a:pPr lvl="1"/>
            <a:r>
              <a:rPr lang="en-US" dirty="0">
                <a:cs typeface="Calibri"/>
              </a:rPr>
              <a:t>Edge weights (temporal) = "cost" based on rate divergence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6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3632B6-640C-E51F-EC1E-E1DB88B0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930"/>
            <a:ext cx="10515600" cy="4483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Definition and Instances</a:t>
            </a:r>
          </a:p>
          <a:p>
            <a:r>
              <a:rPr lang="en-US" dirty="0">
                <a:cs typeface="Calibri"/>
              </a:rPr>
              <a:t>Modeling Approach 1: Local Search</a:t>
            </a:r>
          </a:p>
          <a:p>
            <a:r>
              <a:rPr lang="en-US" dirty="0">
                <a:cs typeface="Calibri"/>
              </a:rPr>
              <a:t>Modeling Approach 2: Constructive Search</a:t>
            </a:r>
          </a:p>
          <a:p>
            <a:r>
              <a:rPr lang="en-US" dirty="0">
                <a:cs typeface="Calibri"/>
              </a:rPr>
              <a:t>Additional Considerations</a:t>
            </a:r>
          </a:p>
          <a:p>
            <a:r>
              <a:rPr lang="en-US" dirty="0">
                <a:cs typeface="Calibri"/>
              </a:rPr>
              <a:t>Future Steps</a:t>
            </a:r>
          </a:p>
          <a:p>
            <a:r>
              <a:rPr lang="en-US" dirty="0">
                <a:cs typeface="Calibri"/>
              </a:rPr>
              <a:t>Conclusions and Final Thoughts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159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/>
              <a:t>Problem Definition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3632B6-640C-E51F-EC1E-E1DB88B0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5609"/>
            <a:ext cx="10515600" cy="3876056"/>
          </a:xfrm>
        </p:spPr>
        <p:txBody>
          <a:bodyPr>
            <a:normAutofit/>
          </a:bodyPr>
          <a:lstStyle/>
          <a:p>
            <a:r>
              <a:rPr lang="en-US" dirty="0"/>
              <a:t>Single assembly line</a:t>
            </a:r>
          </a:p>
          <a:p>
            <a:r>
              <a:rPr lang="en-US" dirty="0"/>
              <a:t>Sequential build process</a:t>
            </a:r>
          </a:p>
          <a:p>
            <a:r>
              <a:rPr lang="en-US" dirty="0"/>
              <a:t>Different part quantities in different laptops</a:t>
            </a:r>
          </a:p>
          <a:p>
            <a:r>
              <a:rPr lang="en-US" dirty="0"/>
              <a:t>Spread parts uniformly over construction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3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9AAA77-E048-500F-3C11-FFBF18422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514" y="3076456"/>
            <a:ext cx="3314286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9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/>
              <a:t>Problem Definition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3632B6-640C-E51F-EC1E-E1DB88B0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5609"/>
            <a:ext cx="10515600" cy="387605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i="1" dirty="0">
                <a:latin typeface="Calibri"/>
                <a:cs typeface="Arial"/>
              </a:rPr>
              <a:t>P</a:t>
            </a:r>
            <a:r>
              <a:rPr lang="en-US" dirty="0">
                <a:latin typeface="Calibri"/>
                <a:cs typeface="Arial"/>
              </a:rPr>
              <a:t> part types; </a:t>
            </a:r>
            <a:r>
              <a:rPr lang="en-US" i="1" dirty="0">
                <a:latin typeface="Calibri"/>
                <a:cs typeface="Arial"/>
              </a:rPr>
              <a:t>M</a:t>
            </a:r>
            <a:r>
              <a:rPr lang="en-US" dirty="0">
                <a:latin typeface="Calibri"/>
                <a:cs typeface="Arial"/>
              </a:rPr>
              <a:t> laptop models</a:t>
            </a:r>
          </a:p>
          <a:p>
            <a:r>
              <a:rPr lang="en-US" dirty="0">
                <a:latin typeface="Calibri"/>
                <a:cs typeface="Arial"/>
              </a:rPr>
              <a:t>Quantity </a:t>
            </a:r>
            <a:r>
              <a:rPr lang="en-US" i="1" dirty="0">
                <a:latin typeface="Calibri"/>
                <a:cs typeface="Arial"/>
              </a:rPr>
              <a:t>d</a:t>
            </a:r>
            <a:r>
              <a:rPr lang="en-US" i="1" baseline="-25000" dirty="0">
                <a:latin typeface="Calibri"/>
                <a:cs typeface="Arial"/>
              </a:rPr>
              <a:t>m</a:t>
            </a:r>
            <a:r>
              <a:rPr lang="en-US" dirty="0">
                <a:latin typeface="Calibri"/>
                <a:cs typeface="Arial"/>
              </a:rPr>
              <a:t> of each model m to be built</a:t>
            </a:r>
          </a:p>
          <a:p>
            <a:r>
              <a:rPr lang="en-US" dirty="0">
                <a:cs typeface="Calibri"/>
              </a:rPr>
              <a:t>One laptop built during each time step </a:t>
            </a:r>
            <a:r>
              <a:rPr lang="en-US" i="1" dirty="0">
                <a:cs typeface="Calibri"/>
              </a:rPr>
              <a:t>t</a:t>
            </a:r>
            <a:r>
              <a:rPr lang="en-US" dirty="0">
                <a:cs typeface="Calibri"/>
              </a:rPr>
              <a:t> in </a:t>
            </a:r>
            <a:r>
              <a:rPr lang="en-US" i="1" dirty="0">
                <a:cs typeface="Calibri"/>
              </a:rPr>
              <a:t>T</a:t>
            </a:r>
            <a:r>
              <a:rPr lang="en-US" dirty="0">
                <a:cs typeface="Calibri"/>
              </a:rPr>
              <a:t> timesteps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Black-box Combinatorial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Question:</a:t>
            </a:r>
          </a:p>
          <a:p>
            <a:pPr marL="0" indent="0">
              <a:buNone/>
            </a:pPr>
            <a:r>
              <a:rPr lang="en-US" i="1" dirty="0"/>
              <a:t>In which order should the various units of the different models be assembled in order to achieve a smooth flow of parts to the cell?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4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A416E-E661-57E1-4D6D-5507736D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191" y="2385799"/>
            <a:ext cx="3314286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2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/>
              <a:t>Problem Definition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3632B6-640C-E51F-EC1E-E1DB88B0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902"/>
            <a:ext cx="10515600" cy="45594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</a:t>
            </a:r>
          </a:p>
          <a:p>
            <a:r>
              <a:rPr lang="en-US" dirty="0"/>
              <a:t>Determine uniform rate for parts at each timestep</a:t>
            </a:r>
          </a:p>
          <a:p>
            <a:endParaRPr lang="en-US" dirty="0"/>
          </a:p>
          <a:p>
            <a:r>
              <a:rPr lang="en-US" dirty="0"/>
              <a:t>Aim to </a:t>
            </a:r>
            <a:r>
              <a:rPr lang="en-US" b="1" dirty="0"/>
              <a:t>minimize deviation </a:t>
            </a:r>
            <a:r>
              <a:rPr lang="en-US" dirty="0"/>
              <a:t>from uniform rate at each timestep for each part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Error is accumulated at each timestep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704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/>
              <a:t>Problem Instance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3632B6-640C-E51F-EC1E-E1DB88B0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902"/>
            <a:ext cx="10515600" cy="38760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      is the number of laptop types</a:t>
            </a:r>
          </a:p>
          <a:p>
            <a:r>
              <a:rPr lang="en-US" dirty="0"/>
              <a:t>      is the number of different parts</a:t>
            </a:r>
          </a:p>
          <a:p>
            <a:r>
              <a:rPr lang="en-US" dirty="0"/>
              <a:t>      is the </a:t>
            </a:r>
            <a:r>
              <a:rPr lang="en-US" i="1" dirty="0">
                <a:latin typeface="Times New Roman"/>
                <a:cs typeface="Times New Roman"/>
              </a:rPr>
              <a:t>P </a:t>
            </a:r>
            <a:r>
              <a:rPr lang="en-US" dirty="0">
                <a:latin typeface="Times New Roman"/>
                <a:cs typeface="Times New Roman"/>
              </a:rPr>
              <a:t>x</a:t>
            </a:r>
            <a:r>
              <a:rPr lang="en-US" i="1" dirty="0">
                <a:latin typeface="Times New Roman"/>
                <a:cs typeface="Times New Roman"/>
              </a:rPr>
              <a:t> M</a:t>
            </a:r>
            <a:r>
              <a:rPr lang="en-US" dirty="0"/>
              <a:t> matrix specifying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    the number of each part in each model</a:t>
            </a:r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6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4E3C91-E4D5-464D-9630-4CD2DFBE9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58" y="1813522"/>
            <a:ext cx="504762" cy="4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AE352-6844-2248-45E6-4B612ECFD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252" y="2323939"/>
            <a:ext cx="361905" cy="4095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20FA1C-10B9-11EE-1A1A-04B9A9C66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600" y="2918016"/>
            <a:ext cx="457143" cy="3142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63BAD2-B94B-6DBD-7522-A22A52F3AF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5205" y="1236735"/>
            <a:ext cx="5181441" cy="49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5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/>
              <a:t>Modelling Approaches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3632B6-640C-E51F-EC1E-E1DB88B0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5609"/>
            <a:ext cx="10515600" cy="38760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Approach 1: Constructive Search </a:t>
            </a:r>
          </a:p>
          <a:p>
            <a:r>
              <a:rPr lang="en-US" dirty="0"/>
              <a:t>Approach 2: Local Search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295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/>
              <a:t>Solution Representation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3632B6-640C-E51F-EC1E-E1DB88B0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930"/>
            <a:ext cx="10515600" cy="448373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Consisting of a vector                                   such that  </a:t>
            </a:r>
          </a:p>
          <a:p>
            <a:endParaRPr lang="en-US" dirty="0"/>
          </a:p>
          <a:p>
            <a:r>
              <a:rPr lang="en-US" dirty="0"/>
              <a:t>Values are not unique, rather repeated           number of times 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8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88BC5-9EA8-CE53-EB0F-BEEE77EB7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272" y="3504244"/>
            <a:ext cx="685714" cy="6190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59B846-D85F-C0A7-F087-6B701B7B4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939" y="2595903"/>
            <a:ext cx="2533333" cy="3714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99F4F3-6EB0-8076-C309-0D9B4A03A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577503"/>
            <a:ext cx="1580952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5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684-2CE8-CAAF-A176-DBB87D0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7"/>
            <a:ext cx="10515600" cy="1325563"/>
          </a:xfrm>
        </p:spPr>
        <p:txBody>
          <a:bodyPr/>
          <a:lstStyle/>
          <a:p>
            <a:r>
              <a:rPr lang="en-US" dirty="0"/>
              <a:t>Objective Function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19D24-3BBE-94A9-1E79-2147FB1F6DA3}"/>
              </a:ext>
            </a:extLst>
          </p:cNvPr>
          <p:cNvSpPr/>
          <p:nvPr/>
        </p:nvSpPr>
        <p:spPr>
          <a:xfrm>
            <a:off x="-9826" y="-38290"/>
            <a:ext cx="12220876" cy="476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BBAF-7909-A9D4-93F4-AB67C19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8B31-A875-4410-AA0F-BC0640183BE8}" type="slidenum">
              <a:rPr lang="en-AU" smtClean="0"/>
              <a:t>9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3923D8-FDEF-C859-E719-2EC2B4FC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8786"/>
            <a:ext cx="7950409" cy="44875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C122EF-1F0C-A06C-CA13-C29E6136F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120" y="2355206"/>
            <a:ext cx="1792168" cy="78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0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499</Words>
  <Application>Microsoft Office PowerPoint</Application>
  <PresentationFormat>Widescreen</PresentationFormat>
  <Paragraphs>130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Laptop Assembly Optimization</vt:lpstr>
      <vt:lpstr>Overview</vt:lpstr>
      <vt:lpstr>Problem Definition</vt:lpstr>
      <vt:lpstr>Problem Definition</vt:lpstr>
      <vt:lpstr>Problem Definition</vt:lpstr>
      <vt:lpstr>Problem Instance</vt:lpstr>
      <vt:lpstr>Modelling Approaches</vt:lpstr>
      <vt:lpstr>Solution Representation</vt:lpstr>
      <vt:lpstr>Objective Function</vt:lpstr>
      <vt:lpstr>Vectorized Objective Function</vt:lpstr>
      <vt:lpstr>Vectorized Objective Function</vt:lpstr>
      <vt:lpstr>Approach 1: Constructive Search</vt:lpstr>
      <vt:lpstr>Approach 1: Calculating Objective</vt:lpstr>
      <vt:lpstr>Approach 2: Local Search</vt:lpstr>
      <vt:lpstr>Approach 2: Calculating Objective</vt:lpstr>
      <vt:lpstr>Additional Considerations</vt:lpstr>
      <vt:lpstr>Future Steps</vt:lpstr>
      <vt:lpstr>Conclusion and 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Depth for Better Generalization in Continued Fraction Regression</dc:title>
  <dc:creator>Andy (Impervium)</dc:creator>
  <cp:lastModifiedBy>Andy (Impervium)</cp:lastModifiedBy>
  <cp:revision>372</cp:revision>
  <dcterms:created xsi:type="dcterms:W3CDTF">2023-06-13T02:56:35Z</dcterms:created>
  <dcterms:modified xsi:type="dcterms:W3CDTF">2023-07-18T17:13:26Z</dcterms:modified>
</cp:coreProperties>
</file>