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o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otoSans-regular.fntdata"/><Relationship Id="rId11" Type="http://schemas.openxmlformats.org/officeDocument/2006/relationships/slide" Target="slides/slide6.xml"/><Relationship Id="rId22" Type="http://schemas.openxmlformats.org/officeDocument/2006/relationships/font" Target="fonts/NotoSans-italic.fntdata"/><Relationship Id="rId10" Type="http://schemas.openxmlformats.org/officeDocument/2006/relationships/slide" Target="slides/slide5.xml"/><Relationship Id="rId21" Type="http://schemas.openxmlformats.org/officeDocument/2006/relationships/font" Target="fonts/Noto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oto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668215d3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668215d3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668215d3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2668215d3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668215d3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2668215d3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668215d3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2668215d3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668215d3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668215d3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2668215d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2668215d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668215d3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2668215d3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668215d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668215d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2668215d3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2668215d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668215d3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668215d3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676fcb71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676fcb7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668215d3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668215d3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c2b8a1f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c2b8a1f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3" name="Shape 53"/>
        <p:cNvGrpSpPr/>
        <p:nvPr/>
      </p:nvGrpSpPr>
      <p:grpSpPr>
        <a:xfrm>
          <a:off x="0" y="0"/>
          <a:ext cx="0" cy="0"/>
          <a:chOff x="0" y="0"/>
          <a:chExt cx="0" cy="0"/>
        </a:xfrm>
      </p:grpSpPr>
      <p:sp>
        <p:nvSpPr>
          <p:cNvPr id="54" name="Google Shape;54;p13"/>
          <p:cNvSpPr/>
          <p:nvPr/>
        </p:nvSpPr>
        <p:spPr>
          <a:xfrm>
            <a:off x="869975" y="1250125"/>
            <a:ext cx="7404000" cy="2260500"/>
          </a:xfrm>
          <a:prstGeom prst="rect">
            <a:avLst/>
          </a:prstGeom>
          <a:solidFill>
            <a:schemeClr val="lt2"/>
          </a:solidFill>
          <a:ln cap="flat" cmpd="sng" w="38100">
            <a:solidFill>
              <a:srgbClr val="2D5B8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974700" y="1319375"/>
            <a:ext cx="71946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rgbClr val="073763"/>
                </a:solidFill>
                <a:latin typeface="Noto Sans"/>
                <a:ea typeface="Noto Sans"/>
                <a:cs typeface="Noto Sans"/>
                <a:sym typeface="Noto Sans"/>
              </a:rPr>
              <a:t>Sistema de detección de objetos en imágenes de cámaras de seguridad</a:t>
            </a:r>
            <a:endParaRPr b="1" sz="3100">
              <a:solidFill>
                <a:srgbClr val="073763"/>
              </a:solidFill>
              <a:latin typeface="Noto Sans"/>
              <a:ea typeface="Noto Sans"/>
              <a:cs typeface="Noto Sans"/>
              <a:sym typeface="Noto Sans"/>
            </a:endParaRPr>
          </a:p>
        </p:txBody>
      </p:sp>
      <p:sp>
        <p:nvSpPr>
          <p:cNvPr id="56" name="Google Shape;56;p13"/>
          <p:cNvSpPr/>
          <p:nvPr/>
        </p:nvSpPr>
        <p:spPr>
          <a:xfrm>
            <a:off x="1127750" y="2545513"/>
            <a:ext cx="6888480" cy="52454"/>
          </a:xfrm>
          <a:custGeom>
            <a:rect b="b" l="l" r="r" t="t"/>
            <a:pathLst>
              <a:path extrusionOk="0" h="42302" w="812800">
                <a:moveTo>
                  <a:pt x="0" y="0"/>
                </a:moveTo>
                <a:lnTo>
                  <a:pt x="812800" y="0"/>
                </a:lnTo>
                <a:lnTo>
                  <a:pt x="812800" y="42302"/>
                </a:lnTo>
                <a:lnTo>
                  <a:pt x="0" y="42302"/>
                </a:lnTo>
                <a:close/>
              </a:path>
            </a:pathLst>
          </a:custGeom>
          <a:solidFill>
            <a:srgbClr val="2D5B8F"/>
          </a:solidFill>
          <a:ln>
            <a:noFill/>
          </a:ln>
        </p:spPr>
      </p:sp>
      <p:sp>
        <p:nvSpPr>
          <p:cNvPr id="57" name="Google Shape;57;p13"/>
          <p:cNvSpPr txBox="1"/>
          <p:nvPr/>
        </p:nvSpPr>
        <p:spPr>
          <a:xfrm>
            <a:off x="1127750" y="2791675"/>
            <a:ext cx="6104100" cy="269100"/>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lang="en" sz="1748">
                <a:solidFill>
                  <a:srgbClr val="073763"/>
                </a:solidFill>
                <a:latin typeface="Noto Sans"/>
                <a:ea typeface="Noto Sans"/>
                <a:cs typeface="Noto Sans"/>
                <a:sym typeface="Noto Sans"/>
              </a:rPr>
              <a:t>Autor: Camilo Abarzúa</a:t>
            </a:r>
            <a:endParaRPr sz="100">
              <a:solidFill>
                <a:srgbClr val="0737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1" name="Shape 121"/>
        <p:cNvGrpSpPr/>
        <p:nvPr/>
      </p:nvGrpSpPr>
      <p:grpSpPr>
        <a:xfrm>
          <a:off x="0" y="0"/>
          <a:ext cx="0" cy="0"/>
          <a:chOff x="0" y="0"/>
          <a:chExt cx="0" cy="0"/>
        </a:xfrm>
      </p:grpSpPr>
      <p:sp>
        <p:nvSpPr>
          <p:cNvPr id="122" name="Google Shape;122;p22"/>
          <p:cNvSpPr txBox="1"/>
          <p:nvPr/>
        </p:nvSpPr>
        <p:spPr>
          <a:xfrm>
            <a:off x="450200" y="378225"/>
            <a:ext cx="676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73763"/>
                </a:solidFill>
                <a:latin typeface="Noto Sans"/>
                <a:ea typeface="Noto Sans"/>
                <a:cs typeface="Noto Sans"/>
                <a:sym typeface="Noto Sans"/>
              </a:rPr>
              <a:t>Mejoras y trabajos futuros generales</a:t>
            </a:r>
            <a:endParaRPr sz="2400">
              <a:solidFill>
                <a:srgbClr val="073763"/>
              </a:solidFill>
              <a:latin typeface="Noto Sans"/>
              <a:ea typeface="Noto Sans"/>
              <a:cs typeface="Noto Sans"/>
              <a:sym typeface="Noto Sans"/>
            </a:endParaRPr>
          </a:p>
        </p:txBody>
      </p:sp>
      <p:sp>
        <p:nvSpPr>
          <p:cNvPr id="123" name="Google Shape;123;p22"/>
          <p:cNvSpPr/>
          <p:nvPr/>
        </p:nvSpPr>
        <p:spPr>
          <a:xfrm>
            <a:off x="450200" y="932325"/>
            <a:ext cx="6888480" cy="52454"/>
          </a:xfrm>
          <a:custGeom>
            <a:rect b="b" l="l" r="r" t="t"/>
            <a:pathLst>
              <a:path extrusionOk="0" h="42302" w="812800">
                <a:moveTo>
                  <a:pt x="0" y="0"/>
                </a:moveTo>
                <a:lnTo>
                  <a:pt x="812800" y="0"/>
                </a:lnTo>
                <a:lnTo>
                  <a:pt x="812800" y="42302"/>
                </a:lnTo>
                <a:lnTo>
                  <a:pt x="0" y="42302"/>
                </a:lnTo>
                <a:close/>
              </a:path>
            </a:pathLst>
          </a:custGeom>
          <a:solidFill>
            <a:srgbClr val="2D5B8F"/>
          </a:solidFill>
          <a:ln>
            <a:noFill/>
          </a:ln>
        </p:spPr>
      </p:sp>
      <p:sp>
        <p:nvSpPr>
          <p:cNvPr id="124" name="Google Shape;124;p22"/>
          <p:cNvSpPr txBox="1"/>
          <p:nvPr/>
        </p:nvSpPr>
        <p:spPr>
          <a:xfrm>
            <a:off x="509675" y="1267200"/>
            <a:ext cx="7865100" cy="33864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Como primera y principal tarea es necesario entender el funcionamiento del código y estudiarlo desde un punto crítico para encontrar cualquier posible mejora del prototipo actual.</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Como se mencionó, la arquitectura actual es un prototipo y por lo tanto, es posible mejorar muchos aspectos de este, tanto en rendimiento como en las decisiones que se tomaron para lograr los objetivos.</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Un trabajo a futuro será el estudiar la incorporación de la arquitectura (una vez ya sea óptima) en un servidor nube y por lo tanto, es necesario llegar a conocer bien los requerimientos de funcionamiento de este sistema.</a:t>
            </a:r>
            <a:endParaRPr sz="1600">
              <a:solidFill>
                <a:srgbClr val="073763"/>
              </a:solidFill>
              <a:latin typeface="Noto Sans"/>
              <a:ea typeface="Noto Sans"/>
              <a:cs typeface="Noto Sans"/>
              <a:sym typeface="No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8" name="Shape 128"/>
        <p:cNvGrpSpPr/>
        <p:nvPr/>
      </p:nvGrpSpPr>
      <p:grpSpPr>
        <a:xfrm>
          <a:off x="0" y="0"/>
          <a:ext cx="0" cy="0"/>
          <a:chOff x="0" y="0"/>
          <a:chExt cx="0" cy="0"/>
        </a:xfrm>
      </p:grpSpPr>
      <p:sp>
        <p:nvSpPr>
          <p:cNvPr id="129" name="Google Shape;129;p23"/>
          <p:cNvSpPr txBox="1"/>
          <p:nvPr/>
        </p:nvSpPr>
        <p:spPr>
          <a:xfrm>
            <a:off x="450200" y="378225"/>
            <a:ext cx="676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73763"/>
                </a:solidFill>
                <a:latin typeface="Noto Sans"/>
                <a:ea typeface="Noto Sans"/>
                <a:cs typeface="Noto Sans"/>
                <a:sym typeface="Noto Sans"/>
              </a:rPr>
              <a:t>Optimización de la arquitectura</a:t>
            </a:r>
            <a:endParaRPr sz="2400">
              <a:solidFill>
                <a:srgbClr val="073763"/>
              </a:solidFill>
              <a:latin typeface="Noto Sans"/>
              <a:ea typeface="Noto Sans"/>
              <a:cs typeface="Noto Sans"/>
              <a:sym typeface="Noto Sans"/>
            </a:endParaRPr>
          </a:p>
        </p:txBody>
      </p:sp>
      <p:sp>
        <p:nvSpPr>
          <p:cNvPr id="130" name="Google Shape;130;p23"/>
          <p:cNvSpPr/>
          <p:nvPr/>
        </p:nvSpPr>
        <p:spPr>
          <a:xfrm>
            <a:off x="450200" y="932325"/>
            <a:ext cx="6888480" cy="52454"/>
          </a:xfrm>
          <a:custGeom>
            <a:rect b="b" l="l" r="r" t="t"/>
            <a:pathLst>
              <a:path extrusionOk="0" h="42302" w="812800">
                <a:moveTo>
                  <a:pt x="0" y="0"/>
                </a:moveTo>
                <a:lnTo>
                  <a:pt x="812800" y="0"/>
                </a:lnTo>
                <a:lnTo>
                  <a:pt x="812800" y="42302"/>
                </a:lnTo>
                <a:lnTo>
                  <a:pt x="0" y="42302"/>
                </a:lnTo>
                <a:close/>
              </a:path>
            </a:pathLst>
          </a:custGeom>
          <a:solidFill>
            <a:srgbClr val="2D5B8F"/>
          </a:solidFill>
          <a:ln>
            <a:noFill/>
          </a:ln>
        </p:spPr>
      </p:sp>
      <p:sp>
        <p:nvSpPr>
          <p:cNvPr id="131" name="Google Shape;131;p23"/>
          <p:cNvSpPr txBox="1"/>
          <p:nvPr/>
        </p:nvSpPr>
        <p:spPr>
          <a:xfrm>
            <a:off x="509675" y="1267200"/>
            <a:ext cx="7530900" cy="33864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rgbClr val="073763"/>
              </a:buClr>
              <a:buSzPts val="1400"/>
              <a:buFont typeface="Noto Sans"/>
              <a:buChar char="●"/>
            </a:pPr>
            <a:r>
              <a:rPr lang="en" sz="1600">
                <a:solidFill>
                  <a:srgbClr val="073763"/>
                </a:solidFill>
                <a:latin typeface="Noto Sans"/>
                <a:ea typeface="Noto Sans"/>
                <a:cs typeface="Noto Sans"/>
                <a:sym typeface="Noto Sans"/>
              </a:rPr>
              <a:t>Actualmente la arquitectura es un prototipo funcional pero no optimizado.</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Es necesario que se siga cuestionando el funcionamiento de muchos elementos que componen a este sistema y su real </a:t>
            </a:r>
            <a:r>
              <a:rPr lang="en" sz="1600">
                <a:solidFill>
                  <a:srgbClr val="073763"/>
                </a:solidFill>
                <a:latin typeface="Noto Sans"/>
                <a:ea typeface="Noto Sans"/>
                <a:cs typeface="Noto Sans"/>
                <a:sym typeface="Noto Sans"/>
              </a:rPr>
              <a:t>utilidad</a:t>
            </a:r>
            <a:r>
              <a:rPr lang="en" sz="1600">
                <a:solidFill>
                  <a:srgbClr val="073763"/>
                </a:solidFill>
                <a:latin typeface="Noto Sans"/>
                <a:ea typeface="Noto Sans"/>
                <a:cs typeface="Noto Sans"/>
                <a:sym typeface="Noto Sans"/>
              </a:rPr>
              <a:t>.</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Además, no existe actualmente un buen monitoreo de  los recursos que utilizan todos los componentes del sistema.</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Una tarea propuesta es el estudio y </a:t>
            </a:r>
            <a:r>
              <a:rPr lang="en" sz="1600">
                <a:solidFill>
                  <a:srgbClr val="073763"/>
                </a:solidFill>
                <a:latin typeface="Noto Sans"/>
                <a:ea typeface="Noto Sans"/>
                <a:cs typeface="Noto Sans"/>
                <a:sym typeface="Noto Sans"/>
              </a:rPr>
              <a:t>análisis</a:t>
            </a:r>
            <a:r>
              <a:rPr lang="en" sz="1600">
                <a:solidFill>
                  <a:srgbClr val="073763"/>
                </a:solidFill>
                <a:latin typeface="Noto Sans"/>
                <a:ea typeface="Noto Sans"/>
                <a:cs typeface="Noto Sans"/>
                <a:sym typeface="Noto Sans"/>
              </a:rPr>
              <a:t> de optimización de la arquitectura, todos sus componentes y todos los </a:t>
            </a:r>
            <a:r>
              <a:rPr lang="en" sz="1600">
                <a:solidFill>
                  <a:srgbClr val="073763"/>
                </a:solidFill>
                <a:latin typeface="Noto Sans"/>
                <a:ea typeface="Noto Sans"/>
                <a:cs typeface="Noto Sans"/>
                <a:sym typeface="Noto Sans"/>
              </a:rPr>
              <a:t>códigos</a:t>
            </a:r>
            <a:r>
              <a:rPr lang="en" sz="1600">
                <a:solidFill>
                  <a:srgbClr val="073763"/>
                </a:solidFill>
                <a:latin typeface="Noto Sans"/>
                <a:ea typeface="Noto Sans"/>
                <a:cs typeface="Noto Sans"/>
                <a:sym typeface="Noto Sans"/>
              </a:rPr>
              <a:t> que lo componen.</a:t>
            </a:r>
            <a:endParaRPr sz="1600">
              <a:solidFill>
                <a:srgbClr val="073763"/>
              </a:solidFill>
              <a:latin typeface="Noto Sans"/>
              <a:ea typeface="Noto Sans"/>
              <a:cs typeface="Noto Sans"/>
              <a:sym typeface="No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5" name="Shape 135"/>
        <p:cNvGrpSpPr/>
        <p:nvPr/>
      </p:nvGrpSpPr>
      <p:grpSpPr>
        <a:xfrm>
          <a:off x="0" y="0"/>
          <a:ext cx="0" cy="0"/>
          <a:chOff x="0" y="0"/>
          <a:chExt cx="0" cy="0"/>
        </a:xfrm>
      </p:grpSpPr>
      <p:sp>
        <p:nvSpPr>
          <p:cNvPr id="136" name="Google Shape;136;p24"/>
          <p:cNvSpPr txBox="1"/>
          <p:nvPr/>
        </p:nvSpPr>
        <p:spPr>
          <a:xfrm>
            <a:off x="450200" y="378225"/>
            <a:ext cx="676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73763"/>
                </a:solidFill>
                <a:latin typeface="Noto Sans"/>
                <a:ea typeface="Noto Sans"/>
                <a:cs typeface="Noto Sans"/>
                <a:sym typeface="Noto Sans"/>
              </a:rPr>
              <a:t>Detección de EPPs</a:t>
            </a:r>
            <a:endParaRPr sz="2400">
              <a:solidFill>
                <a:srgbClr val="073763"/>
              </a:solidFill>
              <a:latin typeface="Noto Sans"/>
              <a:ea typeface="Noto Sans"/>
              <a:cs typeface="Noto Sans"/>
              <a:sym typeface="Noto Sans"/>
            </a:endParaRPr>
          </a:p>
        </p:txBody>
      </p:sp>
      <p:sp>
        <p:nvSpPr>
          <p:cNvPr id="137" name="Google Shape;137;p24"/>
          <p:cNvSpPr/>
          <p:nvPr/>
        </p:nvSpPr>
        <p:spPr>
          <a:xfrm>
            <a:off x="450200" y="932325"/>
            <a:ext cx="6888480" cy="52454"/>
          </a:xfrm>
          <a:custGeom>
            <a:rect b="b" l="l" r="r" t="t"/>
            <a:pathLst>
              <a:path extrusionOk="0" h="42302" w="812800">
                <a:moveTo>
                  <a:pt x="0" y="0"/>
                </a:moveTo>
                <a:lnTo>
                  <a:pt x="812800" y="0"/>
                </a:lnTo>
                <a:lnTo>
                  <a:pt x="812800" y="42302"/>
                </a:lnTo>
                <a:lnTo>
                  <a:pt x="0" y="42302"/>
                </a:lnTo>
                <a:close/>
              </a:path>
            </a:pathLst>
          </a:custGeom>
          <a:solidFill>
            <a:srgbClr val="2D5B8F"/>
          </a:solidFill>
          <a:ln>
            <a:noFill/>
          </a:ln>
        </p:spPr>
      </p:sp>
      <p:pic>
        <p:nvPicPr>
          <p:cNvPr id="138" name="Google Shape;138;p24"/>
          <p:cNvPicPr preferRelativeResize="0"/>
          <p:nvPr/>
        </p:nvPicPr>
        <p:blipFill>
          <a:blip r:embed="rId3">
            <a:alphaModFix/>
          </a:blip>
          <a:stretch>
            <a:fillRect/>
          </a:stretch>
        </p:blipFill>
        <p:spPr>
          <a:xfrm>
            <a:off x="6691175" y="1284550"/>
            <a:ext cx="1847450" cy="3426500"/>
          </a:xfrm>
          <a:prstGeom prst="rect">
            <a:avLst/>
          </a:prstGeom>
          <a:noFill/>
          <a:ln>
            <a:noFill/>
          </a:ln>
        </p:spPr>
      </p:pic>
      <p:sp>
        <p:nvSpPr>
          <p:cNvPr id="139" name="Google Shape;139;p24"/>
          <p:cNvSpPr txBox="1"/>
          <p:nvPr/>
        </p:nvSpPr>
        <p:spPr>
          <a:xfrm>
            <a:off x="221400" y="1082700"/>
            <a:ext cx="6189600" cy="41250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Es necesario mejorar/cambiar el modelo de detección actual para poder generar la detección de EPPs.</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Un método posible sería entrenar al modelo para que aprenda a distinguir personas con EPPs y personas sin.</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Otra opción es mejorar el código de aplicación de YOLO, haciendo que una vez detectó a una persona, se recorte la caja de detección de dicha persona y luego se aplique nuevamente el modelo en </a:t>
            </a:r>
            <a:r>
              <a:rPr lang="en" sz="1600">
                <a:solidFill>
                  <a:srgbClr val="073763"/>
                </a:solidFill>
                <a:latin typeface="Noto Sans"/>
                <a:ea typeface="Noto Sans"/>
                <a:cs typeface="Noto Sans"/>
                <a:sym typeface="Noto Sans"/>
              </a:rPr>
              <a:t>búsqueda</a:t>
            </a:r>
            <a:r>
              <a:rPr lang="en" sz="1600">
                <a:solidFill>
                  <a:srgbClr val="073763"/>
                </a:solidFill>
                <a:latin typeface="Noto Sans"/>
                <a:ea typeface="Noto Sans"/>
                <a:cs typeface="Noto Sans"/>
                <a:sym typeface="Noto Sans"/>
              </a:rPr>
              <a:t> del EPP.</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Finalmente, </a:t>
            </a:r>
            <a:r>
              <a:rPr lang="en" sz="1600">
                <a:solidFill>
                  <a:srgbClr val="073763"/>
                </a:solidFill>
                <a:latin typeface="Noto Sans"/>
                <a:ea typeface="Noto Sans"/>
                <a:cs typeface="Noto Sans"/>
                <a:sym typeface="Noto Sans"/>
              </a:rPr>
              <a:t>también</a:t>
            </a:r>
            <a:r>
              <a:rPr lang="en" sz="1600">
                <a:solidFill>
                  <a:srgbClr val="073763"/>
                </a:solidFill>
                <a:latin typeface="Noto Sans"/>
                <a:ea typeface="Noto Sans"/>
                <a:cs typeface="Noto Sans"/>
                <a:sym typeface="Noto Sans"/>
              </a:rPr>
              <a:t> es posible a través de tratamiento </a:t>
            </a:r>
            <a:r>
              <a:rPr lang="en" sz="1600">
                <a:solidFill>
                  <a:srgbClr val="073763"/>
                </a:solidFill>
                <a:latin typeface="Noto Sans"/>
                <a:ea typeface="Noto Sans"/>
                <a:cs typeface="Noto Sans"/>
                <a:sym typeface="Noto Sans"/>
              </a:rPr>
              <a:t>matemático</a:t>
            </a:r>
            <a:r>
              <a:rPr lang="en" sz="1600">
                <a:solidFill>
                  <a:srgbClr val="073763"/>
                </a:solidFill>
                <a:latin typeface="Noto Sans"/>
                <a:ea typeface="Noto Sans"/>
                <a:cs typeface="Noto Sans"/>
                <a:sym typeface="Noto Sans"/>
              </a:rPr>
              <a:t> de las coordenadas de las cajas de detección, pero es dificil de precisar.</a:t>
            </a:r>
            <a:endParaRPr sz="1600">
              <a:solidFill>
                <a:srgbClr val="073763"/>
              </a:solidFill>
              <a:latin typeface="Noto Sans"/>
              <a:ea typeface="Noto Sans"/>
              <a:cs typeface="Noto Sans"/>
              <a:sym typeface="No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3" name="Shape 143"/>
        <p:cNvGrpSpPr/>
        <p:nvPr/>
      </p:nvGrpSpPr>
      <p:grpSpPr>
        <a:xfrm>
          <a:off x="0" y="0"/>
          <a:ext cx="0" cy="0"/>
          <a:chOff x="0" y="0"/>
          <a:chExt cx="0" cy="0"/>
        </a:xfrm>
      </p:grpSpPr>
      <p:sp>
        <p:nvSpPr>
          <p:cNvPr id="144" name="Google Shape;144;p25"/>
          <p:cNvSpPr txBox="1"/>
          <p:nvPr/>
        </p:nvSpPr>
        <p:spPr>
          <a:xfrm>
            <a:off x="450200" y="378225"/>
            <a:ext cx="676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73763"/>
                </a:solidFill>
                <a:latin typeface="Noto Sans"/>
                <a:ea typeface="Noto Sans"/>
                <a:cs typeface="Noto Sans"/>
                <a:sym typeface="Noto Sans"/>
              </a:rPr>
              <a:t>Adaptación del procesamiento con Big Data</a:t>
            </a:r>
            <a:endParaRPr sz="2400">
              <a:solidFill>
                <a:srgbClr val="073763"/>
              </a:solidFill>
              <a:latin typeface="Noto Sans"/>
              <a:ea typeface="Noto Sans"/>
              <a:cs typeface="Noto Sans"/>
              <a:sym typeface="Noto Sans"/>
            </a:endParaRPr>
          </a:p>
        </p:txBody>
      </p:sp>
      <p:sp>
        <p:nvSpPr>
          <p:cNvPr id="145" name="Google Shape;145;p25"/>
          <p:cNvSpPr/>
          <p:nvPr/>
        </p:nvSpPr>
        <p:spPr>
          <a:xfrm>
            <a:off x="450200" y="932325"/>
            <a:ext cx="6888480" cy="52454"/>
          </a:xfrm>
          <a:custGeom>
            <a:rect b="b" l="l" r="r" t="t"/>
            <a:pathLst>
              <a:path extrusionOk="0" h="42302" w="812800">
                <a:moveTo>
                  <a:pt x="0" y="0"/>
                </a:moveTo>
                <a:lnTo>
                  <a:pt x="812800" y="0"/>
                </a:lnTo>
                <a:lnTo>
                  <a:pt x="812800" y="42302"/>
                </a:lnTo>
                <a:lnTo>
                  <a:pt x="0" y="42302"/>
                </a:lnTo>
                <a:close/>
              </a:path>
            </a:pathLst>
          </a:custGeom>
          <a:solidFill>
            <a:srgbClr val="2D5B8F"/>
          </a:solidFill>
          <a:ln>
            <a:noFill/>
          </a:ln>
        </p:spPr>
      </p:sp>
      <p:sp>
        <p:nvSpPr>
          <p:cNvPr id="146" name="Google Shape;146;p25"/>
          <p:cNvSpPr txBox="1"/>
          <p:nvPr/>
        </p:nvSpPr>
        <p:spPr>
          <a:xfrm>
            <a:off x="567350" y="1382525"/>
            <a:ext cx="7530900" cy="19086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Otra posible actividad es el estudio de la incorporación de un framework de Big Data para la aplicación del modelo de detección.</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Utilizando, por ejemplo, Apache Flink para la paralelización de procesos.</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Es necesario que la arquitectura </a:t>
            </a:r>
            <a:r>
              <a:rPr lang="en" sz="1600">
                <a:solidFill>
                  <a:srgbClr val="073763"/>
                </a:solidFill>
                <a:latin typeface="Noto Sans"/>
                <a:ea typeface="Noto Sans"/>
                <a:cs typeface="Noto Sans"/>
                <a:sym typeface="Noto Sans"/>
              </a:rPr>
              <a:t>permita</a:t>
            </a:r>
            <a:r>
              <a:rPr lang="en" sz="1600">
                <a:solidFill>
                  <a:srgbClr val="073763"/>
                </a:solidFill>
                <a:latin typeface="Noto Sans"/>
                <a:ea typeface="Noto Sans"/>
                <a:cs typeface="Noto Sans"/>
                <a:sym typeface="Noto Sans"/>
              </a:rPr>
              <a:t> el uso de GPU para la aplicación del modelo.</a:t>
            </a:r>
            <a:endParaRPr sz="1600">
              <a:solidFill>
                <a:srgbClr val="073763"/>
              </a:solidFill>
              <a:latin typeface="Noto Sans"/>
              <a:ea typeface="Noto Sans"/>
              <a:cs typeface="Noto Sans"/>
              <a:sym typeface="No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0" name="Shape 150"/>
        <p:cNvGrpSpPr/>
        <p:nvPr/>
      </p:nvGrpSpPr>
      <p:grpSpPr>
        <a:xfrm>
          <a:off x="0" y="0"/>
          <a:ext cx="0" cy="0"/>
          <a:chOff x="0" y="0"/>
          <a:chExt cx="0" cy="0"/>
        </a:xfrm>
      </p:grpSpPr>
      <p:sp>
        <p:nvSpPr>
          <p:cNvPr id="151" name="Google Shape;151;p26"/>
          <p:cNvSpPr txBox="1"/>
          <p:nvPr/>
        </p:nvSpPr>
        <p:spPr>
          <a:xfrm>
            <a:off x="404075" y="193700"/>
            <a:ext cx="676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73763"/>
                </a:solidFill>
                <a:latin typeface="Noto Sans"/>
                <a:ea typeface="Noto Sans"/>
                <a:cs typeface="Noto Sans"/>
                <a:sym typeface="Noto Sans"/>
              </a:rPr>
              <a:t>Decisión de interfaz de visualización</a:t>
            </a:r>
            <a:endParaRPr sz="2400">
              <a:solidFill>
                <a:srgbClr val="073763"/>
              </a:solidFill>
              <a:latin typeface="Noto Sans"/>
              <a:ea typeface="Noto Sans"/>
              <a:cs typeface="Noto Sans"/>
              <a:sym typeface="Noto Sans"/>
            </a:endParaRPr>
          </a:p>
        </p:txBody>
      </p:sp>
      <p:sp>
        <p:nvSpPr>
          <p:cNvPr id="152" name="Google Shape;152;p26"/>
          <p:cNvSpPr/>
          <p:nvPr/>
        </p:nvSpPr>
        <p:spPr>
          <a:xfrm>
            <a:off x="404075" y="747800"/>
            <a:ext cx="6888480" cy="52454"/>
          </a:xfrm>
          <a:custGeom>
            <a:rect b="b" l="l" r="r" t="t"/>
            <a:pathLst>
              <a:path extrusionOk="0" h="42302" w="812800">
                <a:moveTo>
                  <a:pt x="0" y="0"/>
                </a:moveTo>
                <a:lnTo>
                  <a:pt x="812800" y="0"/>
                </a:lnTo>
                <a:lnTo>
                  <a:pt x="812800" y="42302"/>
                </a:lnTo>
                <a:lnTo>
                  <a:pt x="0" y="42302"/>
                </a:lnTo>
                <a:close/>
              </a:path>
            </a:pathLst>
          </a:custGeom>
          <a:solidFill>
            <a:srgbClr val="2D5B8F"/>
          </a:solidFill>
          <a:ln>
            <a:noFill/>
          </a:ln>
        </p:spPr>
      </p:sp>
      <p:sp>
        <p:nvSpPr>
          <p:cNvPr id="153" name="Google Shape;153;p26"/>
          <p:cNvSpPr txBox="1"/>
          <p:nvPr/>
        </p:nvSpPr>
        <p:spPr>
          <a:xfrm>
            <a:off x="404075" y="921250"/>
            <a:ext cx="7761300" cy="41250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Decidir </a:t>
            </a:r>
            <a:r>
              <a:rPr lang="en" sz="1600">
                <a:solidFill>
                  <a:srgbClr val="073763"/>
                </a:solidFill>
                <a:latin typeface="Noto Sans"/>
                <a:ea typeface="Noto Sans"/>
                <a:cs typeface="Noto Sans"/>
                <a:sym typeface="Noto Sans"/>
              </a:rPr>
              <a:t>cómo</a:t>
            </a:r>
            <a:r>
              <a:rPr lang="en" sz="1600">
                <a:solidFill>
                  <a:srgbClr val="073763"/>
                </a:solidFill>
                <a:latin typeface="Noto Sans"/>
                <a:ea typeface="Noto Sans"/>
                <a:cs typeface="Noto Sans"/>
                <a:sym typeface="Noto Sans"/>
              </a:rPr>
              <a:t> se desea entregar la visualización, actualmente existen logs de alerta y video en vivo con cajas de detección.</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Una posible nueva opción es que, en conjunto con el sistema de alerta, se vayan guardando los fotogramas del momento en el que se detecta algo de interés, para luego mostrarlos en visualización.</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Otro gran tema es que se debe decidir si a los usuarios se les entregará la visualización mediante Grafana. Por otra parte, existe también la opción de diseñar una página web para la visualización, pero esto </a:t>
            </a:r>
            <a:r>
              <a:rPr lang="en" sz="1600">
                <a:solidFill>
                  <a:srgbClr val="073763"/>
                </a:solidFill>
                <a:latin typeface="Noto Sans"/>
                <a:ea typeface="Noto Sans"/>
                <a:cs typeface="Noto Sans"/>
                <a:sym typeface="Noto Sans"/>
              </a:rPr>
              <a:t>significa</a:t>
            </a:r>
            <a:r>
              <a:rPr lang="en" sz="1600">
                <a:solidFill>
                  <a:srgbClr val="073763"/>
                </a:solidFill>
                <a:latin typeface="Noto Sans"/>
                <a:ea typeface="Noto Sans"/>
                <a:cs typeface="Noto Sans"/>
                <a:sym typeface="Noto Sans"/>
              </a:rPr>
              <a:t> contratar a alguien con la habilidad para realizar esta tarea.</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Adicional a esto, en caso de decidir usar Grafana, ver la forma de disponerlo fuera de la red local.</a:t>
            </a:r>
            <a:endParaRPr sz="1600">
              <a:solidFill>
                <a:srgbClr val="073763"/>
              </a:solidFill>
              <a:latin typeface="Noto Sans"/>
              <a:ea typeface="Noto Sans"/>
              <a:cs typeface="Noto Sans"/>
              <a:sym typeface="No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1" name="Shape 61"/>
        <p:cNvGrpSpPr/>
        <p:nvPr/>
      </p:nvGrpSpPr>
      <p:grpSpPr>
        <a:xfrm>
          <a:off x="0" y="0"/>
          <a:ext cx="0" cy="0"/>
          <a:chOff x="0" y="0"/>
          <a:chExt cx="0" cy="0"/>
        </a:xfrm>
      </p:grpSpPr>
      <p:sp>
        <p:nvSpPr>
          <p:cNvPr id="62" name="Google Shape;62;p14"/>
          <p:cNvSpPr txBox="1"/>
          <p:nvPr/>
        </p:nvSpPr>
        <p:spPr>
          <a:xfrm>
            <a:off x="450200" y="378225"/>
            <a:ext cx="676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73763"/>
                </a:solidFill>
                <a:latin typeface="Noto Sans"/>
                <a:ea typeface="Noto Sans"/>
                <a:cs typeface="Noto Sans"/>
                <a:sym typeface="Noto Sans"/>
              </a:rPr>
              <a:t>Arquitectura General</a:t>
            </a:r>
            <a:endParaRPr sz="2400">
              <a:solidFill>
                <a:srgbClr val="073763"/>
              </a:solidFill>
              <a:latin typeface="Noto Sans"/>
              <a:ea typeface="Noto Sans"/>
              <a:cs typeface="Noto Sans"/>
              <a:sym typeface="Noto Sans"/>
            </a:endParaRPr>
          </a:p>
        </p:txBody>
      </p:sp>
      <p:sp>
        <p:nvSpPr>
          <p:cNvPr id="63" name="Google Shape;63;p14"/>
          <p:cNvSpPr/>
          <p:nvPr/>
        </p:nvSpPr>
        <p:spPr>
          <a:xfrm>
            <a:off x="450200" y="932325"/>
            <a:ext cx="6888480" cy="52454"/>
          </a:xfrm>
          <a:custGeom>
            <a:rect b="b" l="l" r="r" t="t"/>
            <a:pathLst>
              <a:path extrusionOk="0" h="42302" w="812800">
                <a:moveTo>
                  <a:pt x="0" y="0"/>
                </a:moveTo>
                <a:lnTo>
                  <a:pt x="812800" y="0"/>
                </a:lnTo>
                <a:lnTo>
                  <a:pt x="812800" y="42302"/>
                </a:lnTo>
                <a:lnTo>
                  <a:pt x="0" y="42302"/>
                </a:lnTo>
                <a:close/>
              </a:path>
            </a:pathLst>
          </a:custGeom>
          <a:solidFill>
            <a:srgbClr val="2D5B8F"/>
          </a:solidFill>
          <a:ln>
            <a:noFill/>
          </a:ln>
        </p:spPr>
      </p:sp>
      <p:pic>
        <p:nvPicPr>
          <p:cNvPr id="64" name="Google Shape;64;p14"/>
          <p:cNvPicPr preferRelativeResize="0"/>
          <p:nvPr/>
        </p:nvPicPr>
        <p:blipFill>
          <a:blip r:embed="rId3">
            <a:alphaModFix/>
          </a:blip>
          <a:stretch>
            <a:fillRect/>
          </a:stretch>
        </p:blipFill>
        <p:spPr>
          <a:xfrm>
            <a:off x="376225" y="1367854"/>
            <a:ext cx="8391525" cy="3114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8" name="Shape 68"/>
        <p:cNvGrpSpPr/>
        <p:nvPr/>
      </p:nvGrpSpPr>
      <p:grpSpPr>
        <a:xfrm>
          <a:off x="0" y="0"/>
          <a:ext cx="0" cy="0"/>
          <a:chOff x="0" y="0"/>
          <a:chExt cx="0" cy="0"/>
        </a:xfrm>
      </p:grpSpPr>
      <p:sp>
        <p:nvSpPr>
          <p:cNvPr id="69" name="Google Shape;69;p15"/>
          <p:cNvSpPr txBox="1"/>
          <p:nvPr/>
        </p:nvSpPr>
        <p:spPr>
          <a:xfrm>
            <a:off x="450200" y="378225"/>
            <a:ext cx="676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73763"/>
                </a:solidFill>
                <a:latin typeface="Noto Sans"/>
                <a:ea typeface="Noto Sans"/>
                <a:cs typeface="Noto Sans"/>
                <a:sym typeface="Noto Sans"/>
              </a:rPr>
              <a:t>Ingesta de imágenes y detección de objetos</a:t>
            </a:r>
            <a:endParaRPr sz="2400">
              <a:solidFill>
                <a:srgbClr val="073763"/>
              </a:solidFill>
              <a:latin typeface="Noto Sans"/>
              <a:ea typeface="Noto Sans"/>
              <a:cs typeface="Noto Sans"/>
              <a:sym typeface="Noto Sans"/>
            </a:endParaRPr>
          </a:p>
        </p:txBody>
      </p:sp>
      <p:sp>
        <p:nvSpPr>
          <p:cNvPr id="70" name="Google Shape;70;p15"/>
          <p:cNvSpPr/>
          <p:nvPr/>
        </p:nvSpPr>
        <p:spPr>
          <a:xfrm>
            <a:off x="450200" y="932325"/>
            <a:ext cx="6888480" cy="52454"/>
          </a:xfrm>
          <a:custGeom>
            <a:rect b="b" l="l" r="r" t="t"/>
            <a:pathLst>
              <a:path extrusionOk="0" h="42302" w="812800">
                <a:moveTo>
                  <a:pt x="0" y="0"/>
                </a:moveTo>
                <a:lnTo>
                  <a:pt x="812800" y="0"/>
                </a:lnTo>
                <a:lnTo>
                  <a:pt x="812800" y="42302"/>
                </a:lnTo>
                <a:lnTo>
                  <a:pt x="0" y="42302"/>
                </a:lnTo>
                <a:close/>
              </a:path>
            </a:pathLst>
          </a:custGeom>
          <a:solidFill>
            <a:srgbClr val="2D5B8F"/>
          </a:solidFill>
          <a:ln>
            <a:noFill/>
          </a:ln>
        </p:spPr>
      </p:sp>
      <p:pic>
        <p:nvPicPr>
          <p:cNvPr id="71" name="Google Shape;71;p15"/>
          <p:cNvPicPr preferRelativeResize="0"/>
          <p:nvPr/>
        </p:nvPicPr>
        <p:blipFill>
          <a:blip r:embed="rId3">
            <a:alphaModFix/>
          </a:blip>
          <a:stretch>
            <a:fillRect/>
          </a:stretch>
        </p:blipFill>
        <p:spPr>
          <a:xfrm>
            <a:off x="1613814" y="1980725"/>
            <a:ext cx="5916373" cy="2761850"/>
          </a:xfrm>
          <a:prstGeom prst="rect">
            <a:avLst/>
          </a:prstGeom>
          <a:noFill/>
          <a:ln>
            <a:noFill/>
          </a:ln>
        </p:spPr>
      </p:pic>
      <p:sp>
        <p:nvSpPr>
          <p:cNvPr id="72" name="Google Shape;72;p15"/>
          <p:cNvSpPr txBox="1"/>
          <p:nvPr/>
        </p:nvSpPr>
        <p:spPr>
          <a:xfrm>
            <a:off x="509675" y="1267200"/>
            <a:ext cx="6769500" cy="431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73763"/>
              </a:buClr>
              <a:buSzPts val="1400"/>
              <a:buFont typeface="Noto Sans"/>
              <a:buChar char="●"/>
            </a:pPr>
            <a:r>
              <a:rPr lang="en" sz="1600">
                <a:solidFill>
                  <a:srgbClr val="073763"/>
                </a:solidFill>
                <a:latin typeface="Noto Sans"/>
                <a:ea typeface="Noto Sans"/>
                <a:cs typeface="Noto Sans"/>
                <a:sym typeface="Noto Sans"/>
              </a:rPr>
              <a:t>Funcionamiento del algoritmo de python “productor.py”:</a:t>
            </a:r>
            <a:endParaRPr sz="2400">
              <a:solidFill>
                <a:srgbClr val="073763"/>
              </a:solidFill>
              <a:latin typeface="Noto Sans"/>
              <a:ea typeface="Noto Sans"/>
              <a:cs typeface="Noto Sans"/>
              <a:sym typeface="No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6" name="Shape 76"/>
        <p:cNvGrpSpPr/>
        <p:nvPr/>
      </p:nvGrpSpPr>
      <p:grpSpPr>
        <a:xfrm>
          <a:off x="0" y="0"/>
          <a:ext cx="0" cy="0"/>
          <a:chOff x="0" y="0"/>
          <a:chExt cx="0" cy="0"/>
        </a:xfrm>
      </p:grpSpPr>
      <p:sp>
        <p:nvSpPr>
          <p:cNvPr id="77" name="Google Shape;77;p16"/>
          <p:cNvSpPr txBox="1"/>
          <p:nvPr/>
        </p:nvSpPr>
        <p:spPr>
          <a:xfrm>
            <a:off x="450200" y="378225"/>
            <a:ext cx="676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73763"/>
                </a:solidFill>
                <a:latin typeface="Noto Sans"/>
                <a:ea typeface="Noto Sans"/>
                <a:cs typeface="Noto Sans"/>
                <a:sym typeface="Noto Sans"/>
              </a:rPr>
              <a:t>Resultados enviados</a:t>
            </a:r>
            <a:endParaRPr sz="2400">
              <a:solidFill>
                <a:srgbClr val="073763"/>
              </a:solidFill>
              <a:latin typeface="Noto Sans"/>
              <a:ea typeface="Noto Sans"/>
              <a:cs typeface="Noto Sans"/>
              <a:sym typeface="Noto Sans"/>
            </a:endParaRPr>
          </a:p>
        </p:txBody>
      </p:sp>
      <p:sp>
        <p:nvSpPr>
          <p:cNvPr id="78" name="Google Shape;78;p16"/>
          <p:cNvSpPr/>
          <p:nvPr/>
        </p:nvSpPr>
        <p:spPr>
          <a:xfrm>
            <a:off x="450200" y="932325"/>
            <a:ext cx="6888480" cy="52454"/>
          </a:xfrm>
          <a:custGeom>
            <a:rect b="b" l="l" r="r" t="t"/>
            <a:pathLst>
              <a:path extrusionOk="0" h="42302" w="812800">
                <a:moveTo>
                  <a:pt x="0" y="0"/>
                </a:moveTo>
                <a:lnTo>
                  <a:pt x="812800" y="0"/>
                </a:lnTo>
                <a:lnTo>
                  <a:pt x="812800" y="42302"/>
                </a:lnTo>
                <a:lnTo>
                  <a:pt x="0" y="42302"/>
                </a:lnTo>
                <a:close/>
              </a:path>
            </a:pathLst>
          </a:custGeom>
          <a:solidFill>
            <a:srgbClr val="2D5B8F"/>
          </a:solidFill>
          <a:ln>
            <a:noFill/>
          </a:ln>
        </p:spPr>
      </p:sp>
      <p:sp>
        <p:nvSpPr>
          <p:cNvPr id="79" name="Google Shape;79;p16"/>
          <p:cNvSpPr txBox="1"/>
          <p:nvPr/>
        </p:nvSpPr>
        <p:spPr>
          <a:xfrm>
            <a:off x="509675" y="1140350"/>
            <a:ext cx="7923000" cy="923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73763"/>
              </a:buClr>
              <a:buSzPts val="1400"/>
              <a:buFont typeface="Noto Sans"/>
              <a:buChar char="●"/>
            </a:pPr>
            <a:r>
              <a:rPr lang="en" sz="1600">
                <a:solidFill>
                  <a:srgbClr val="073763"/>
                </a:solidFill>
                <a:latin typeface="Noto Sans"/>
                <a:ea typeface="Noto Sans"/>
                <a:cs typeface="Noto Sans"/>
                <a:sym typeface="Noto Sans"/>
              </a:rPr>
              <a:t>Las </a:t>
            </a:r>
            <a:r>
              <a:rPr lang="en" sz="1600">
                <a:solidFill>
                  <a:srgbClr val="073763"/>
                </a:solidFill>
                <a:latin typeface="Noto Sans"/>
                <a:ea typeface="Noto Sans"/>
                <a:cs typeface="Noto Sans"/>
                <a:sym typeface="Noto Sans"/>
              </a:rPr>
              <a:t>imágenes</a:t>
            </a:r>
            <a:r>
              <a:rPr lang="en" sz="1600">
                <a:solidFill>
                  <a:srgbClr val="073763"/>
                </a:solidFill>
                <a:latin typeface="Noto Sans"/>
                <a:ea typeface="Noto Sans"/>
                <a:cs typeface="Noto Sans"/>
                <a:sym typeface="Noto Sans"/>
              </a:rPr>
              <a:t> que cuentan con cajas de detección son enviadas a tres tópicos correspondientes con cada una de las tres cámaras, estas previamente son empaquetadas en un JSON con la siguiente forma:</a:t>
            </a:r>
            <a:endParaRPr sz="2400">
              <a:solidFill>
                <a:srgbClr val="073763"/>
              </a:solidFill>
              <a:latin typeface="Noto Sans"/>
              <a:ea typeface="Noto Sans"/>
              <a:cs typeface="Noto Sans"/>
              <a:sym typeface="Noto Sans"/>
            </a:endParaRPr>
          </a:p>
        </p:txBody>
      </p:sp>
      <p:sp>
        <p:nvSpPr>
          <p:cNvPr id="80" name="Google Shape;80;p16"/>
          <p:cNvSpPr txBox="1"/>
          <p:nvPr/>
        </p:nvSpPr>
        <p:spPr>
          <a:xfrm>
            <a:off x="567325" y="2884225"/>
            <a:ext cx="7923000" cy="116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73763"/>
              </a:buClr>
              <a:buSzPts val="1400"/>
              <a:buFont typeface="Noto Sans"/>
              <a:buChar char="●"/>
            </a:pPr>
            <a:r>
              <a:rPr lang="en" sz="1600">
                <a:solidFill>
                  <a:srgbClr val="073763"/>
                </a:solidFill>
                <a:latin typeface="Noto Sans"/>
                <a:ea typeface="Noto Sans"/>
                <a:cs typeface="Noto Sans"/>
                <a:sym typeface="Noto Sans"/>
              </a:rPr>
              <a:t>A su vez, los resultados obtenidos de la aplicación del modelo YOLO (objeto detectado, porcentaje de precisión y coordenadas) son enviados hacía un tópico referido al sistema de alertas de detección, estos son empaquetados en un JSON con la siguiente estructura:</a:t>
            </a:r>
            <a:endParaRPr sz="2400">
              <a:solidFill>
                <a:srgbClr val="073763"/>
              </a:solidFill>
              <a:latin typeface="Noto Sans"/>
              <a:ea typeface="Noto Sans"/>
              <a:cs typeface="Noto Sans"/>
              <a:sym typeface="Noto Sans"/>
            </a:endParaRPr>
          </a:p>
        </p:txBody>
      </p:sp>
      <p:pic>
        <p:nvPicPr>
          <p:cNvPr id="81" name="Google Shape;81;p16"/>
          <p:cNvPicPr preferRelativeResize="0"/>
          <p:nvPr/>
        </p:nvPicPr>
        <p:blipFill>
          <a:blip r:embed="rId3">
            <a:alphaModFix/>
          </a:blip>
          <a:stretch>
            <a:fillRect/>
          </a:stretch>
        </p:blipFill>
        <p:spPr>
          <a:xfrm>
            <a:off x="2071650" y="2161645"/>
            <a:ext cx="4914347" cy="554100"/>
          </a:xfrm>
          <a:prstGeom prst="rect">
            <a:avLst/>
          </a:prstGeom>
          <a:noFill/>
          <a:ln>
            <a:noFill/>
          </a:ln>
        </p:spPr>
      </p:pic>
      <p:pic>
        <p:nvPicPr>
          <p:cNvPr id="82" name="Google Shape;82;p16"/>
          <p:cNvPicPr preferRelativeResize="0"/>
          <p:nvPr/>
        </p:nvPicPr>
        <p:blipFill>
          <a:blip r:embed="rId4">
            <a:alphaModFix/>
          </a:blip>
          <a:stretch>
            <a:fillRect/>
          </a:stretch>
        </p:blipFill>
        <p:spPr>
          <a:xfrm>
            <a:off x="2796162" y="4222400"/>
            <a:ext cx="3551676" cy="55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6" name="Shape 86"/>
        <p:cNvGrpSpPr/>
        <p:nvPr/>
      </p:nvGrpSpPr>
      <p:grpSpPr>
        <a:xfrm>
          <a:off x="0" y="0"/>
          <a:ext cx="0" cy="0"/>
          <a:chOff x="0" y="0"/>
          <a:chExt cx="0" cy="0"/>
        </a:xfrm>
      </p:grpSpPr>
      <p:sp>
        <p:nvSpPr>
          <p:cNvPr id="87" name="Google Shape;87;p17"/>
          <p:cNvSpPr txBox="1"/>
          <p:nvPr/>
        </p:nvSpPr>
        <p:spPr>
          <a:xfrm>
            <a:off x="450200" y="378225"/>
            <a:ext cx="676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73763"/>
                </a:solidFill>
                <a:latin typeface="Noto Sans"/>
                <a:ea typeface="Noto Sans"/>
                <a:cs typeface="Noto Sans"/>
                <a:sym typeface="Noto Sans"/>
              </a:rPr>
              <a:t>Transmisión de datos por Kafka</a:t>
            </a:r>
            <a:endParaRPr sz="2400">
              <a:solidFill>
                <a:srgbClr val="073763"/>
              </a:solidFill>
              <a:latin typeface="Noto Sans"/>
              <a:ea typeface="Noto Sans"/>
              <a:cs typeface="Noto Sans"/>
              <a:sym typeface="Noto Sans"/>
            </a:endParaRPr>
          </a:p>
        </p:txBody>
      </p:sp>
      <p:sp>
        <p:nvSpPr>
          <p:cNvPr id="88" name="Google Shape;88;p17"/>
          <p:cNvSpPr/>
          <p:nvPr/>
        </p:nvSpPr>
        <p:spPr>
          <a:xfrm>
            <a:off x="450200" y="932325"/>
            <a:ext cx="6888480" cy="52454"/>
          </a:xfrm>
          <a:custGeom>
            <a:rect b="b" l="l" r="r" t="t"/>
            <a:pathLst>
              <a:path extrusionOk="0" h="42302" w="812800">
                <a:moveTo>
                  <a:pt x="0" y="0"/>
                </a:moveTo>
                <a:lnTo>
                  <a:pt x="812800" y="0"/>
                </a:lnTo>
                <a:lnTo>
                  <a:pt x="812800" y="42302"/>
                </a:lnTo>
                <a:lnTo>
                  <a:pt x="0" y="42302"/>
                </a:lnTo>
                <a:close/>
              </a:path>
            </a:pathLst>
          </a:custGeom>
          <a:solidFill>
            <a:srgbClr val="2D5B8F"/>
          </a:solidFill>
          <a:ln>
            <a:noFill/>
          </a:ln>
        </p:spPr>
      </p:sp>
      <p:pic>
        <p:nvPicPr>
          <p:cNvPr id="89" name="Google Shape;89;p17"/>
          <p:cNvPicPr preferRelativeResize="0"/>
          <p:nvPr/>
        </p:nvPicPr>
        <p:blipFill rotWithShape="1">
          <a:blip r:embed="rId3">
            <a:alphaModFix/>
          </a:blip>
          <a:srcRect b="0" l="-586" r="2834" t="0"/>
          <a:stretch/>
        </p:blipFill>
        <p:spPr>
          <a:xfrm>
            <a:off x="535713" y="1079525"/>
            <a:ext cx="8072574" cy="383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3" name="Shape 93"/>
        <p:cNvGrpSpPr/>
        <p:nvPr/>
      </p:nvGrpSpPr>
      <p:grpSpPr>
        <a:xfrm>
          <a:off x="0" y="0"/>
          <a:ext cx="0" cy="0"/>
          <a:chOff x="0" y="0"/>
          <a:chExt cx="0" cy="0"/>
        </a:xfrm>
      </p:grpSpPr>
      <p:sp>
        <p:nvSpPr>
          <p:cNvPr id="94" name="Google Shape;94;p18"/>
          <p:cNvSpPr txBox="1"/>
          <p:nvPr/>
        </p:nvSpPr>
        <p:spPr>
          <a:xfrm>
            <a:off x="450200" y="378225"/>
            <a:ext cx="676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73763"/>
                </a:solidFill>
                <a:latin typeface="Noto Sans"/>
                <a:ea typeface="Noto Sans"/>
                <a:cs typeface="Noto Sans"/>
                <a:sym typeface="Noto Sans"/>
              </a:rPr>
              <a:t>Transmisión de video en vivo</a:t>
            </a:r>
            <a:endParaRPr sz="2400">
              <a:solidFill>
                <a:srgbClr val="073763"/>
              </a:solidFill>
              <a:latin typeface="Noto Sans"/>
              <a:ea typeface="Noto Sans"/>
              <a:cs typeface="Noto Sans"/>
              <a:sym typeface="Noto Sans"/>
            </a:endParaRPr>
          </a:p>
        </p:txBody>
      </p:sp>
      <p:sp>
        <p:nvSpPr>
          <p:cNvPr id="95" name="Google Shape;95;p18"/>
          <p:cNvSpPr/>
          <p:nvPr/>
        </p:nvSpPr>
        <p:spPr>
          <a:xfrm>
            <a:off x="450200" y="932325"/>
            <a:ext cx="6888480" cy="52454"/>
          </a:xfrm>
          <a:custGeom>
            <a:rect b="b" l="l" r="r" t="t"/>
            <a:pathLst>
              <a:path extrusionOk="0" h="42302" w="812800">
                <a:moveTo>
                  <a:pt x="0" y="0"/>
                </a:moveTo>
                <a:lnTo>
                  <a:pt x="812800" y="0"/>
                </a:lnTo>
                <a:lnTo>
                  <a:pt x="812800" y="42302"/>
                </a:lnTo>
                <a:lnTo>
                  <a:pt x="0" y="42302"/>
                </a:lnTo>
                <a:close/>
              </a:path>
            </a:pathLst>
          </a:custGeom>
          <a:solidFill>
            <a:srgbClr val="2D5B8F"/>
          </a:solidFill>
          <a:ln>
            <a:noFill/>
          </a:ln>
        </p:spPr>
      </p:sp>
      <p:pic>
        <p:nvPicPr>
          <p:cNvPr id="96" name="Google Shape;96;p18"/>
          <p:cNvPicPr preferRelativeResize="0"/>
          <p:nvPr/>
        </p:nvPicPr>
        <p:blipFill>
          <a:blip r:embed="rId3">
            <a:alphaModFix/>
          </a:blip>
          <a:stretch>
            <a:fillRect/>
          </a:stretch>
        </p:blipFill>
        <p:spPr>
          <a:xfrm>
            <a:off x="1057625" y="2120750"/>
            <a:ext cx="7028750" cy="130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0" name="Shape 100"/>
        <p:cNvGrpSpPr/>
        <p:nvPr/>
      </p:nvGrpSpPr>
      <p:grpSpPr>
        <a:xfrm>
          <a:off x="0" y="0"/>
          <a:ext cx="0" cy="0"/>
          <a:chOff x="0" y="0"/>
          <a:chExt cx="0" cy="0"/>
        </a:xfrm>
      </p:grpSpPr>
      <p:sp>
        <p:nvSpPr>
          <p:cNvPr id="101" name="Google Shape;101;p19"/>
          <p:cNvSpPr txBox="1"/>
          <p:nvPr/>
        </p:nvSpPr>
        <p:spPr>
          <a:xfrm>
            <a:off x="450200" y="378225"/>
            <a:ext cx="676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73763"/>
                </a:solidFill>
                <a:latin typeface="Noto Sans"/>
                <a:ea typeface="Noto Sans"/>
                <a:cs typeface="Noto Sans"/>
                <a:sym typeface="Noto Sans"/>
              </a:rPr>
              <a:t>Algoritmo de transmisión</a:t>
            </a:r>
            <a:endParaRPr sz="2400">
              <a:solidFill>
                <a:srgbClr val="073763"/>
              </a:solidFill>
              <a:latin typeface="Noto Sans"/>
              <a:ea typeface="Noto Sans"/>
              <a:cs typeface="Noto Sans"/>
              <a:sym typeface="Noto Sans"/>
            </a:endParaRPr>
          </a:p>
        </p:txBody>
      </p:sp>
      <p:sp>
        <p:nvSpPr>
          <p:cNvPr id="102" name="Google Shape;102;p19"/>
          <p:cNvSpPr/>
          <p:nvPr/>
        </p:nvSpPr>
        <p:spPr>
          <a:xfrm>
            <a:off x="450200" y="932325"/>
            <a:ext cx="6888480" cy="52454"/>
          </a:xfrm>
          <a:custGeom>
            <a:rect b="b" l="l" r="r" t="t"/>
            <a:pathLst>
              <a:path extrusionOk="0" h="42302" w="812800">
                <a:moveTo>
                  <a:pt x="0" y="0"/>
                </a:moveTo>
                <a:lnTo>
                  <a:pt x="812800" y="0"/>
                </a:lnTo>
                <a:lnTo>
                  <a:pt x="812800" y="42302"/>
                </a:lnTo>
                <a:lnTo>
                  <a:pt x="0" y="42302"/>
                </a:lnTo>
                <a:close/>
              </a:path>
            </a:pathLst>
          </a:custGeom>
          <a:solidFill>
            <a:srgbClr val="2D5B8F"/>
          </a:solidFill>
          <a:ln>
            <a:noFill/>
          </a:ln>
        </p:spPr>
      </p:sp>
      <p:pic>
        <p:nvPicPr>
          <p:cNvPr id="103" name="Google Shape;103;p19"/>
          <p:cNvPicPr preferRelativeResize="0"/>
          <p:nvPr/>
        </p:nvPicPr>
        <p:blipFill>
          <a:blip r:embed="rId3">
            <a:alphaModFix/>
          </a:blip>
          <a:stretch>
            <a:fillRect/>
          </a:stretch>
        </p:blipFill>
        <p:spPr>
          <a:xfrm>
            <a:off x="2426713" y="1275575"/>
            <a:ext cx="4290574" cy="357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7" name="Shape 107"/>
        <p:cNvGrpSpPr/>
        <p:nvPr/>
      </p:nvGrpSpPr>
      <p:grpSpPr>
        <a:xfrm>
          <a:off x="0" y="0"/>
          <a:ext cx="0" cy="0"/>
          <a:chOff x="0" y="0"/>
          <a:chExt cx="0" cy="0"/>
        </a:xfrm>
      </p:grpSpPr>
      <p:sp>
        <p:nvSpPr>
          <p:cNvPr id="108" name="Google Shape;108;p20"/>
          <p:cNvSpPr txBox="1"/>
          <p:nvPr/>
        </p:nvSpPr>
        <p:spPr>
          <a:xfrm>
            <a:off x="450200" y="378225"/>
            <a:ext cx="676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73763"/>
                </a:solidFill>
                <a:latin typeface="Noto Sans"/>
                <a:ea typeface="Noto Sans"/>
                <a:cs typeface="Noto Sans"/>
                <a:sym typeface="Noto Sans"/>
              </a:rPr>
              <a:t>Registro de alertas de detección de objetos</a:t>
            </a:r>
            <a:endParaRPr sz="2400">
              <a:solidFill>
                <a:srgbClr val="073763"/>
              </a:solidFill>
              <a:latin typeface="Noto Sans"/>
              <a:ea typeface="Noto Sans"/>
              <a:cs typeface="Noto Sans"/>
              <a:sym typeface="Noto Sans"/>
            </a:endParaRPr>
          </a:p>
        </p:txBody>
      </p:sp>
      <p:sp>
        <p:nvSpPr>
          <p:cNvPr id="109" name="Google Shape;109;p20"/>
          <p:cNvSpPr/>
          <p:nvPr/>
        </p:nvSpPr>
        <p:spPr>
          <a:xfrm>
            <a:off x="450200" y="932325"/>
            <a:ext cx="6888480" cy="52454"/>
          </a:xfrm>
          <a:custGeom>
            <a:rect b="b" l="l" r="r" t="t"/>
            <a:pathLst>
              <a:path extrusionOk="0" h="42302" w="812800">
                <a:moveTo>
                  <a:pt x="0" y="0"/>
                </a:moveTo>
                <a:lnTo>
                  <a:pt x="812800" y="0"/>
                </a:lnTo>
                <a:lnTo>
                  <a:pt x="812800" y="42302"/>
                </a:lnTo>
                <a:lnTo>
                  <a:pt x="0" y="42302"/>
                </a:lnTo>
                <a:close/>
              </a:path>
            </a:pathLst>
          </a:custGeom>
          <a:solidFill>
            <a:srgbClr val="2D5B8F"/>
          </a:solidFill>
          <a:ln>
            <a:noFill/>
          </a:ln>
        </p:spPr>
      </p:sp>
      <p:pic>
        <p:nvPicPr>
          <p:cNvPr id="110" name="Google Shape;110;p20"/>
          <p:cNvPicPr preferRelativeResize="0"/>
          <p:nvPr/>
        </p:nvPicPr>
        <p:blipFill>
          <a:blip r:embed="rId3">
            <a:alphaModFix/>
          </a:blip>
          <a:stretch>
            <a:fillRect/>
          </a:stretch>
        </p:blipFill>
        <p:spPr>
          <a:xfrm>
            <a:off x="152400" y="1748404"/>
            <a:ext cx="8839199" cy="22993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4" name="Shape 114"/>
        <p:cNvGrpSpPr/>
        <p:nvPr/>
      </p:nvGrpSpPr>
      <p:grpSpPr>
        <a:xfrm>
          <a:off x="0" y="0"/>
          <a:ext cx="0" cy="0"/>
          <a:chOff x="0" y="0"/>
          <a:chExt cx="0" cy="0"/>
        </a:xfrm>
      </p:grpSpPr>
      <p:sp>
        <p:nvSpPr>
          <p:cNvPr id="115" name="Google Shape;115;p21"/>
          <p:cNvSpPr txBox="1"/>
          <p:nvPr/>
        </p:nvSpPr>
        <p:spPr>
          <a:xfrm>
            <a:off x="450200" y="378225"/>
            <a:ext cx="676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073763"/>
                </a:solidFill>
                <a:latin typeface="Noto Sans"/>
                <a:ea typeface="Noto Sans"/>
                <a:cs typeface="Noto Sans"/>
                <a:sym typeface="Noto Sans"/>
              </a:rPr>
              <a:t>¿Qué es este sistema?</a:t>
            </a:r>
            <a:endParaRPr sz="2400">
              <a:solidFill>
                <a:srgbClr val="073763"/>
              </a:solidFill>
              <a:latin typeface="Noto Sans"/>
              <a:ea typeface="Noto Sans"/>
              <a:cs typeface="Noto Sans"/>
              <a:sym typeface="Noto Sans"/>
            </a:endParaRPr>
          </a:p>
        </p:txBody>
      </p:sp>
      <p:sp>
        <p:nvSpPr>
          <p:cNvPr id="116" name="Google Shape;116;p21"/>
          <p:cNvSpPr/>
          <p:nvPr/>
        </p:nvSpPr>
        <p:spPr>
          <a:xfrm>
            <a:off x="450200" y="932325"/>
            <a:ext cx="6888480" cy="52454"/>
          </a:xfrm>
          <a:custGeom>
            <a:rect b="b" l="l" r="r" t="t"/>
            <a:pathLst>
              <a:path extrusionOk="0" h="42302" w="812800">
                <a:moveTo>
                  <a:pt x="0" y="0"/>
                </a:moveTo>
                <a:lnTo>
                  <a:pt x="812800" y="0"/>
                </a:lnTo>
                <a:lnTo>
                  <a:pt x="812800" y="42302"/>
                </a:lnTo>
                <a:lnTo>
                  <a:pt x="0" y="42302"/>
                </a:lnTo>
                <a:close/>
              </a:path>
            </a:pathLst>
          </a:custGeom>
          <a:solidFill>
            <a:srgbClr val="2D5B8F"/>
          </a:solidFill>
          <a:ln>
            <a:noFill/>
          </a:ln>
        </p:spPr>
      </p:sp>
      <p:sp>
        <p:nvSpPr>
          <p:cNvPr id="117" name="Google Shape;117;p21"/>
          <p:cNvSpPr txBox="1"/>
          <p:nvPr/>
        </p:nvSpPr>
        <p:spPr>
          <a:xfrm>
            <a:off x="509675" y="1267200"/>
            <a:ext cx="7865100" cy="30168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El sistema diseñado es una arquitectura que cumple con la ingesta de transmisiones RTSP en vivo, la aplicación de un modelo de detección de YOLO entrenado sobre las imágenes y la visualización de resultados en una transmisión en vivo y en un registro de alertas.</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Aún asi, la</a:t>
            </a:r>
            <a:r>
              <a:rPr lang="en" sz="1600">
                <a:solidFill>
                  <a:srgbClr val="073763"/>
                </a:solidFill>
                <a:latin typeface="Noto Sans"/>
                <a:ea typeface="Noto Sans"/>
                <a:cs typeface="Noto Sans"/>
                <a:sym typeface="Noto Sans"/>
              </a:rPr>
              <a:t> arquitectura diseñada es un </a:t>
            </a:r>
            <a:r>
              <a:rPr b="1" lang="en" sz="1600">
                <a:solidFill>
                  <a:srgbClr val="073763"/>
                </a:solidFill>
                <a:latin typeface="Noto Sans"/>
                <a:ea typeface="Noto Sans"/>
                <a:cs typeface="Noto Sans"/>
                <a:sym typeface="Noto Sans"/>
              </a:rPr>
              <a:t>prototipo </a:t>
            </a:r>
            <a:r>
              <a:rPr lang="en" sz="1600">
                <a:solidFill>
                  <a:srgbClr val="073763"/>
                </a:solidFill>
                <a:latin typeface="Noto Sans"/>
                <a:ea typeface="Noto Sans"/>
                <a:cs typeface="Noto Sans"/>
                <a:sym typeface="Noto Sans"/>
              </a:rPr>
              <a:t>funcional, más no un sistema optimizado y funcional a largo plazo.</a:t>
            </a:r>
            <a:endParaRPr sz="1600">
              <a:solidFill>
                <a:srgbClr val="073763"/>
              </a:solidFill>
              <a:latin typeface="Noto Sans"/>
              <a:ea typeface="Noto Sans"/>
              <a:cs typeface="Noto Sans"/>
              <a:sym typeface="Noto Sans"/>
            </a:endParaRPr>
          </a:p>
          <a:p>
            <a:pPr indent="-330200" lvl="0" marL="457200" rtl="0" algn="just">
              <a:lnSpc>
                <a:spcPct val="150000"/>
              </a:lnSpc>
              <a:spcBef>
                <a:spcPts val="0"/>
              </a:spcBef>
              <a:spcAft>
                <a:spcPts val="0"/>
              </a:spcAft>
              <a:buClr>
                <a:srgbClr val="073763"/>
              </a:buClr>
              <a:buSzPts val="1600"/>
              <a:buFont typeface="Noto Sans"/>
              <a:buChar char="●"/>
            </a:pPr>
            <a:r>
              <a:rPr lang="en" sz="1600">
                <a:solidFill>
                  <a:srgbClr val="073763"/>
                </a:solidFill>
                <a:latin typeface="Noto Sans"/>
                <a:ea typeface="Noto Sans"/>
                <a:cs typeface="Noto Sans"/>
                <a:sym typeface="Noto Sans"/>
              </a:rPr>
              <a:t>Para poder garantizar un sistema apto para su distribución comercial, es necesario aún un largo periodo de optimización de todos los procesos.</a:t>
            </a:r>
            <a:endParaRPr sz="1600">
              <a:solidFill>
                <a:srgbClr val="073763"/>
              </a:solidFill>
              <a:latin typeface="Noto Sans"/>
              <a:ea typeface="Noto Sans"/>
              <a:cs typeface="Noto Sans"/>
              <a:sym typeface="No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