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4" r:id="rId34"/>
    <p:sldId id="292" r:id="rId35"/>
    <p:sldId id="289" r:id="rId36"/>
    <p:sldId id="290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58" autoAdjust="0"/>
  </p:normalViewPr>
  <p:slideViewPr>
    <p:cSldViewPr>
      <p:cViewPr varScale="1">
        <p:scale>
          <a:sx n="60" d="100"/>
          <a:sy n="60" d="100"/>
        </p:scale>
        <p:origin x="-78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2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B21C-01B4-4027-A4CA-9D2CE7D96960}" type="datetimeFigureOut">
              <a:rPr lang="pl-PL" smtClean="0"/>
              <a:t>02.04.2016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7067-DAF6-4DDC-B8B0-E7E392957AD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B21C-01B4-4027-A4CA-9D2CE7D96960}" type="datetimeFigureOut">
              <a:rPr lang="pl-PL" smtClean="0"/>
              <a:t>02.04.2016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7067-DAF6-4DDC-B8B0-E7E392957AD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B21C-01B4-4027-A4CA-9D2CE7D96960}" type="datetimeFigureOut">
              <a:rPr lang="pl-PL" smtClean="0"/>
              <a:t>02.04.2016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7067-DAF6-4DDC-B8B0-E7E392957AD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B21C-01B4-4027-A4CA-9D2CE7D96960}" type="datetimeFigureOut">
              <a:rPr lang="pl-PL" smtClean="0"/>
              <a:t>02.04.2016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7067-DAF6-4DDC-B8B0-E7E392957AD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B21C-01B4-4027-A4CA-9D2CE7D96960}" type="datetimeFigureOut">
              <a:rPr lang="pl-PL" smtClean="0"/>
              <a:t>02.04.2016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7067-DAF6-4DDC-B8B0-E7E392957AD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B21C-01B4-4027-A4CA-9D2CE7D96960}" type="datetimeFigureOut">
              <a:rPr lang="pl-PL" smtClean="0"/>
              <a:t>02.04.2016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7067-DAF6-4DDC-B8B0-E7E392957AD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B21C-01B4-4027-A4CA-9D2CE7D96960}" type="datetimeFigureOut">
              <a:rPr lang="pl-PL" smtClean="0"/>
              <a:t>02.04.2016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7067-DAF6-4DDC-B8B0-E7E392957AD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B21C-01B4-4027-A4CA-9D2CE7D96960}" type="datetimeFigureOut">
              <a:rPr lang="pl-PL" smtClean="0"/>
              <a:t>02.04.2016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7067-DAF6-4DDC-B8B0-E7E392957AD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B21C-01B4-4027-A4CA-9D2CE7D96960}" type="datetimeFigureOut">
              <a:rPr lang="pl-PL" smtClean="0"/>
              <a:t>02.04.2016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7067-DAF6-4DDC-B8B0-E7E392957AD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B21C-01B4-4027-A4CA-9D2CE7D96960}" type="datetimeFigureOut">
              <a:rPr lang="pl-PL" smtClean="0"/>
              <a:t>02.04.2016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7067-DAF6-4DDC-B8B0-E7E392957AD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B21C-01B4-4027-A4CA-9D2CE7D96960}" type="datetimeFigureOut">
              <a:rPr lang="pl-PL" smtClean="0"/>
              <a:t>02.04.2016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7067-DAF6-4DDC-B8B0-E7E392957AD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B21C-01B4-4027-A4CA-9D2CE7D96960}" type="datetimeFigureOut">
              <a:rPr lang="pl-PL" smtClean="0"/>
              <a:t>02.04.2016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7067-DAF6-4DDC-B8B0-E7E392957ADD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0-beta/doc/py_tutorials/py_imgproc/py_morphological_ops/py_morphological_ops.html" TargetMode="External"/><Relationship Id="rId2" Type="http://schemas.openxmlformats.org/officeDocument/2006/relationships/hyperlink" Target="https://cran.r-project.org/web/packages/mmand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.tau.ac.il/~turkel/notes/Maini.pdf" TargetMode="External"/><Relationship Id="rId5" Type="http://schemas.openxmlformats.org/officeDocument/2006/relationships/hyperlink" Target="https://github.com/cran/WaveletCo/blob/master/R/conv2.R" TargetMode="External"/><Relationship Id="rId4" Type="http://schemas.openxmlformats.org/officeDocument/2006/relationships/hyperlink" Target="http://stackoverflow.com/questions/31196166/prewitt-operator-implementation-against-matlab-edge-fun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Implementacja wybranych operacji przetwarzania obrazów w </a:t>
            </a:r>
            <a:r>
              <a:rPr lang="pl-PL" dirty="0"/>
              <a:t>ś</a:t>
            </a:r>
            <a:r>
              <a:rPr lang="pl-PL" dirty="0" smtClean="0"/>
              <a:t>rodowisku 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pl-PL" dirty="0" smtClean="0"/>
              <a:t>Mateusz Gąsior</a:t>
            </a:r>
          </a:p>
          <a:p>
            <a:pPr algn="r"/>
            <a:r>
              <a:rPr lang="pl-PL" dirty="0" smtClean="0"/>
              <a:t>Krzysztof Hrabia</a:t>
            </a:r>
          </a:p>
          <a:p>
            <a:pPr algn="r"/>
            <a:r>
              <a:rPr lang="pl-PL" dirty="0" smtClean="0"/>
              <a:t>Anna </a:t>
            </a:r>
            <a:r>
              <a:rPr lang="pl-PL" dirty="0" err="1" smtClean="0"/>
              <a:t>Jergas</a:t>
            </a:r>
            <a:endParaRPr lang="pl-PL" dirty="0" smtClean="0"/>
          </a:p>
          <a:p>
            <a:pPr algn="r"/>
            <a:r>
              <a:rPr lang="pl-PL" dirty="0" smtClean="0"/>
              <a:t>Marcin Jurczak</a:t>
            </a:r>
          </a:p>
          <a:p>
            <a:pPr algn="r"/>
            <a:r>
              <a:rPr lang="pl-PL" dirty="0" smtClean="0"/>
              <a:t>Dominik Sobczyk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Mnożenie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Dzielenie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Potęgowanie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Pierwiastkowanie 2go stopnia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Logarytmowanie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Bazowe operacje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Sprawdzanie zakresu 0 – 1</a:t>
            </a:r>
          </a:p>
          <a:p>
            <a:r>
              <a:rPr lang="pl-PL" dirty="0" smtClean="0"/>
              <a:t>Negatyw</a:t>
            </a:r>
          </a:p>
          <a:p>
            <a:r>
              <a:rPr lang="pl-PL" dirty="0" smtClean="0"/>
              <a:t>Skala szarości</a:t>
            </a:r>
          </a:p>
          <a:p>
            <a:r>
              <a:rPr lang="pl-PL" dirty="0" smtClean="0"/>
              <a:t>Normalizacja pikseli</a:t>
            </a:r>
          </a:p>
          <a:p>
            <a:r>
              <a:rPr lang="pl-PL" dirty="0" smtClean="0"/>
              <a:t>Korekcja Gamma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Negatyw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Skala szarości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Normalizacja pikseli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Korekcja Gamma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R </a:t>
            </a:r>
          </a:p>
          <a:p>
            <a:r>
              <a:rPr lang="pl-PL" dirty="0" smtClean="0"/>
              <a:t>Pisanie kodu w C dla R</a:t>
            </a:r>
            <a:endParaRPr lang="pl-PL" dirty="0" smtClean="0"/>
          </a:p>
          <a:p>
            <a:r>
              <a:rPr lang="pl-PL" dirty="0" smtClean="0"/>
              <a:t>Reprezentacja obrazu</a:t>
            </a:r>
          </a:p>
          <a:p>
            <a:r>
              <a:rPr lang="pl-PL" dirty="0" smtClean="0"/>
              <a:t>Podział przekształcania obrazu</a:t>
            </a:r>
          </a:p>
          <a:p>
            <a:r>
              <a:rPr lang="pl-PL" dirty="0" smtClean="0"/>
              <a:t>Przekształcanie </a:t>
            </a:r>
            <a:r>
              <a:rPr lang="pl-PL" dirty="0" err="1" smtClean="0"/>
              <a:t>bezkontekstowe</a:t>
            </a:r>
            <a:endParaRPr lang="pl-PL" dirty="0" smtClean="0"/>
          </a:p>
          <a:p>
            <a:r>
              <a:rPr lang="pl-PL" dirty="0" smtClean="0"/>
              <a:t>Przekształcanie kontekstowe</a:t>
            </a:r>
          </a:p>
          <a:p>
            <a:r>
              <a:rPr lang="pl-PL" dirty="0" smtClean="0"/>
              <a:t>Wykorzystane biblioteki</a:t>
            </a:r>
          </a:p>
          <a:p>
            <a:r>
              <a:rPr lang="pl-PL" dirty="0" smtClean="0"/>
              <a:t>Bibliografia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Przekształcanie kontekstowe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Zniekształcanie obrazów</a:t>
            </a:r>
          </a:p>
          <a:p>
            <a:r>
              <a:rPr lang="pl-PL" dirty="0" smtClean="0"/>
              <a:t>Filtracja przestrzenna</a:t>
            </a:r>
          </a:p>
          <a:p>
            <a:r>
              <a:rPr lang="pl-PL" dirty="0" smtClean="0"/>
              <a:t>Detekcja krawędzi</a:t>
            </a:r>
          </a:p>
          <a:p>
            <a:r>
              <a:rPr lang="pl-PL" dirty="0" smtClean="0"/>
              <a:t>Filtracja częstotliwościowa</a:t>
            </a:r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Szum sól i pieprz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 uśredniający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Filtry Gaussowskie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Horyzontalny filtr </a:t>
            </a:r>
            <a:r>
              <a:rPr lang="pl-PL" dirty="0" err="1" smtClean="0"/>
              <a:t>sobela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Wertykalny filtr </a:t>
            </a:r>
            <a:r>
              <a:rPr lang="pl-PL" dirty="0" err="1" smtClean="0"/>
              <a:t>sobela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Połączony filtr </a:t>
            </a:r>
            <a:r>
              <a:rPr lang="pl-PL" dirty="0" err="1" smtClean="0"/>
              <a:t>sobela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 </a:t>
            </a:r>
            <a:r>
              <a:rPr lang="pl-PL" dirty="0" err="1" smtClean="0"/>
              <a:t>Prewitt’a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 medianowy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Progowanie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góry</a:t>
            </a:r>
          </a:p>
          <a:p>
            <a:r>
              <a:rPr lang="pl-PL" dirty="0" smtClean="0"/>
              <a:t>Z dołu</a:t>
            </a:r>
          </a:p>
          <a:p>
            <a:r>
              <a:rPr lang="pl-PL" dirty="0" smtClean="0"/>
              <a:t>Z góry i dołu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352800" y="1219200"/>
            <a:ext cx="5638800" cy="1600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dirty="0" smtClean="0"/>
              <a:t>	Interpretowany język programowania wykorzystywany głównie do obliczeń statystycznych i wizualizacji wyników.</a:t>
            </a:r>
            <a:endParaRPr lang="pl-PL" dirty="0"/>
          </a:p>
        </p:txBody>
      </p:sp>
      <p:pic>
        <p:nvPicPr>
          <p:cNvPr id="1026" name="Picture 2" descr="e:\GitHubRepo\WKiRO\img\R-Programm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1908464" cy="1447800"/>
          </a:xfrm>
          <a:prstGeom prst="rect">
            <a:avLst/>
          </a:prstGeom>
          <a:noFill/>
        </p:spPr>
      </p:pic>
      <p:pic>
        <p:nvPicPr>
          <p:cNvPr id="1027" name="Picture 3" descr="E:\GitHubRepo\WKiRO\img\RStudio-Logo-Blue-Gradi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267200"/>
            <a:ext cx="3124200" cy="1096594"/>
          </a:xfrm>
          <a:prstGeom prst="rect">
            <a:avLst/>
          </a:prstGeom>
          <a:noFill/>
        </p:spPr>
      </p:pic>
      <p:pic>
        <p:nvPicPr>
          <p:cNvPr id="1028" name="Picture 4" descr="E:\GitHubRepo\WKiRO\img\IC84833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048000"/>
            <a:ext cx="5264333" cy="2897038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762000" y="59436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13.01.2016</a:t>
            </a:r>
            <a:endParaRPr lang="pl-PL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Progowanie</a:t>
            </a:r>
            <a:r>
              <a:rPr lang="pl-PL" dirty="0" smtClean="0"/>
              <a:t> z góry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Progowanie</a:t>
            </a:r>
            <a:r>
              <a:rPr lang="pl-PL" dirty="0" smtClean="0"/>
              <a:t> z dołu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Progowanie</a:t>
            </a:r>
            <a:r>
              <a:rPr lang="pl-PL" dirty="0" smtClean="0"/>
              <a:t> z dołu i góry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Przekształcenia morfologiczne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Erozja</a:t>
            </a:r>
          </a:p>
          <a:p>
            <a:r>
              <a:rPr lang="pl-PL" dirty="0" smtClean="0"/>
              <a:t>Dylatacja</a:t>
            </a:r>
          </a:p>
          <a:p>
            <a:r>
              <a:rPr lang="pl-PL" dirty="0" smtClean="0"/>
              <a:t>Otwarcie</a:t>
            </a:r>
          </a:p>
          <a:p>
            <a:r>
              <a:rPr lang="pl-PL" dirty="0" smtClean="0"/>
              <a:t>Zamknięcie</a:t>
            </a:r>
          </a:p>
          <a:p>
            <a:r>
              <a:rPr lang="pl-PL" dirty="0" smtClean="0"/>
              <a:t>Gradient morfologiczny</a:t>
            </a:r>
          </a:p>
          <a:p>
            <a:r>
              <a:rPr lang="pl-PL" dirty="0" smtClean="0"/>
              <a:t>Top </a:t>
            </a:r>
            <a:r>
              <a:rPr lang="pl-PL" dirty="0" err="1" smtClean="0"/>
              <a:t>Hat</a:t>
            </a:r>
            <a:endParaRPr lang="pl-PL" dirty="0" smtClean="0"/>
          </a:p>
          <a:p>
            <a:r>
              <a:rPr lang="pl-PL" dirty="0" smtClean="0"/>
              <a:t>Black </a:t>
            </a:r>
            <a:r>
              <a:rPr lang="pl-PL" dirty="0" err="1" smtClean="0"/>
              <a:t>Hat</a:t>
            </a:r>
            <a:endParaRPr lang="pl-PL" dirty="0" smtClean="0"/>
          </a:p>
          <a:p>
            <a:r>
              <a:rPr lang="pl-PL" dirty="0" smtClean="0"/>
              <a:t>Pogrubianie, ścienianie, </a:t>
            </a:r>
            <a:r>
              <a:rPr lang="pl-PL" dirty="0" err="1" smtClean="0"/>
              <a:t>szkieletyzacja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Macierze jądrowe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Erozja – jak działa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Erozja - 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Dylatacja – jak działa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Dylatacja – 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Otwarcie – jak działa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w C dla R</a:t>
            </a:r>
            <a:endParaRPr lang="pl-PL" dirty="0"/>
          </a:p>
        </p:txBody>
      </p:sp>
      <p:pic>
        <p:nvPicPr>
          <p:cNvPr id="2050" name="Picture 2" descr="e:\GitHubRepo\WKiRO\img\V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" y="1295400"/>
            <a:ext cx="9097963" cy="2009775"/>
          </a:xfrm>
          <a:prstGeom prst="rect">
            <a:avLst/>
          </a:prstGeom>
          <a:noFill/>
        </p:spPr>
      </p:pic>
      <p:pic>
        <p:nvPicPr>
          <p:cNvPr id="2051" name="Picture 3" descr="e:\GitHubRepo\WKiRO\img\V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343400"/>
            <a:ext cx="5543551" cy="1304925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>
            <a:off x="1828800" y="35052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R CMD SHLIB </a:t>
            </a:r>
            <a:r>
              <a:rPr lang="pl-PL" sz="2400" b="1" dirty="0" err="1" smtClean="0"/>
              <a:t>Main.c</a:t>
            </a:r>
            <a:r>
              <a:rPr lang="pl-PL" sz="2400" b="1" dirty="0" smtClean="0"/>
              <a:t> </a:t>
            </a:r>
            <a:r>
              <a:rPr lang="pl-PL" sz="2400" b="1" dirty="0" smtClean="0">
                <a:sym typeface="Wingdings" pitchFamily="2" charset="2"/>
              </a:rPr>
              <a:t> </a:t>
            </a:r>
            <a:r>
              <a:rPr lang="pl-PL" sz="2400" b="1" dirty="0" err="1" smtClean="0">
                <a:sym typeface="Wingdings" pitchFamily="2" charset="2"/>
              </a:rPr>
              <a:t>Main.dll</a:t>
            </a:r>
            <a:r>
              <a:rPr lang="pl-PL" sz="2400" b="1" dirty="0" smtClean="0">
                <a:sym typeface="Wingdings" pitchFamily="2" charset="2"/>
              </a:rPr>
              <a:t> </a:t>
            </a:r>
            <a:endParaRPr lang="pl-PL" sz="24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Otwarcie - 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Zamknięcie – jak działa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Zamknięcie - 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Gradient morfologiczny – jak działa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Gradient morfologiczny - 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Top </a:t>
            </a:r>
            <a:r>
              <a:rPr lang="pl-PL" dirty="0" err="1" smtClean="0"/>
              <a:t>Hat</a:t>
            </a:r>
            <a:r>
              <a:rPr lang="pl-PL" dirty="0" smtClean="0"/>
              <a:t> – jak działa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Top </a:t>
            </a:r>
            <a:r>
              <a:rPr lang="pl-PL" dirty="0" err="1" smtClean="0"/>
              <a:t>Hat</a:t>
            </a:r>
            <a:r>
              <a:rPr lang="pl-PL" dirty="0" smtClean="0"/>
              <a:t> - 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Black </a:t>
            </a:r>
            <a:r>
              <a:rPr lang="pl-PL" dirty="0" err="1" smtClean="0"/>
              <a:t>Hat</a:t>
            </a:r>
            <a:r>
              <a:rPr lang="pl-PL" dirty="0" smtClean="0"/>
              <a:t> – jak działa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biblioteki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png</a:t>
            </a:r>
            <a:r>
              <a:rPr lang="pl-PL" dirty="0" smtClean="0"/>
              <a:t> (otwieranie plików </a:t>
            </a:r>
            <a:r>
              <a:rPr lang="pl-PL" dirty="0" err="1" smtClean="0"/>
              <a:t>png</a:t>
            </a:r>
            <a:r>
              <a:rPr lang="pl-PL" dirty="0" smtClean="0"/>
              <a:t>)</a:t>
            </a:r>
          </a:p>
          <a:p>
            <a:r>
              <a:rPr lang="pl-PL" dirty="0" err="1"/>
              <a:t>m</a:t>
            </a:r>
            <a:r>
              <a:rPr lang="pl-PL" dirty="0" err="1" smtClean="0"/>
              <a:t>mand</a:t>
            </a:r>
            <a:r>
              <a:rPr lang="pl-PL" dirty="0" smtClean="0"/>
              <a:t> (</a:t>
            </a:r>
            <a:r>
              <a:rPr lang="pl-PL" dirty="0" err="1"/>
              <a:t>M</a:t>
            </a:r>
            <a:r>
              <a:rPr lang="pl-PL" dirty="0" err="1" smtClean="0"/>
              <a:t>athematical</a:t>
            </a:r>
            <a:r>
              <a:rPr lang="pl-PL" dirty="0" smtClean="0"/>
              <a:t> </a:t>
            </a:r>
            <a:r>
              <a:rPr lang="pl-PL" dirty="0" err="1" smtClean="0"/>
              <a:t>Morphology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Any </a:t>
            </a:r>
            <a:r>
              <a:rPr lang="pl-PL" dirty="0" err="1" smtClean="0"/>
              <a:t>Number</a:t>
            </a:r>
            <a:r>
              <a:rPr lang="pl-PL" dirty="0" smtClean="0"/>
              <a:t> of </a:t>
            </a:r>
            <a:r>
              <a:rPr lang="pl-PL" dirty="0" err="1" smtClean="0"/>
              <a:t>Dimensions</a:t>
            </a:r>
            <a:r>
              <a:rPr lang="pl-PL" dirty="0" smtClean="0"/>
              <a:t>)</a:t>
            </a:r>
            <a:endParaRPr lang="pl-P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400" dirty="0" smtClean="0">
                <a:hlinkClick r:id="rId2"/>
              </a:rPr>
              <a:t>https://cran.r-project.org/web/packages/mmand/index.html</a:t>
            </a:r>
            <a:endParaRPr lang="pl-PL" sz="1400" dirty="0" smtClean="0"/>
          </a:p>
          <a:p>
            <a:r>
              <a:rPr lang="pl-PL" sz="1400" dirty="0" smtClean="0">
                <a:hlinkClick r:id="rId3"/>
              </a:rPr>
              <a:t>http://docs.opencv.org/3.0-beta/doc/py_tutorials/py_imgproc/py_morphological_ops/py_morphological_ops.html</a:t>
            </a:r>
            <a:endParaRPr lang="pl-PL" sz="1400" dirty="0" smtClean="0"/>
          </a:p>
          <a:p>
            <a:r>
              <a:rPr lang="pl-PL" sz="1400" dirty="0" smtClean="0"/>
              <a:t>Laboratorium Wizji Komputerowej http://zti.polsl.pl/wk  Przetwarzanie obrazów – </a:t>
            </a:r>
            <a:r>
              <a:rPr lang="pl-PL" sz="1400" dirty="0" err="1" smtClean="0"/>
              <a:t>Stąpor</a:t>
            </a:r>
            <a:r>
              <a:rPr lang="pl-PL" sz="1400" dirty="0" smtClean="0"/>
              <a:t>, Świtoński, Skowronek</a:t>
            </a:r>
          </a:p>
          <a:p>
            <a:r>
              <a:rPr lang="pl-PL" sz="1400" dirty="0" smtClean="0"/>
              <a:t>Wizja Komputerowa – przykładowe zadania – Świtoński</a:t>
            </a:r>
          </a:p>
          <a:p>
            <a:r>
              <a:rPr lang="pl-PL" sz="1400" dirty="0" smtClean="0"/>
              <a:t>Cyfrowe metody przetwarzania obrazu – część 2 – prof. Dr hab. Inż.. Małgorzata KUJAWIŃSKA – POL </a:t>
            </a:r>
            <a:r>
              <a:rPr lang="pl-PL" sz="1400" dirty="0" err="1" smtClean="0"/>
              <a:t>W-Wska</a:t>
            </a:r>
            <a:endParaRPr lang="pl-PL" sz="1400" dirty="0" smtClean="0"/>
          </a:p>
          <a:p>
            <a:r>
              <a:rPr lang="pl-PL" sz="1400" dirty="0" smtClean="0"/>
              <a:t>Cyfrowe </a:t>
            </a:r>
            <a:r>
              <a:rPr lang="pl-PL" sz="1400" dirty="0" err="1" smtClean="0"/>
              <a:t>Prztwarzanie</a:t>
            </a:r>
            <a:r>
              <a:rPr lang="pl-PL" sz="1400" dirty="0" smtClean="0"/>
              <a:t> Obrazów – Cezary Bołdak </a:t>
            </a:r>
          </a:p>
          <a:p>
            <a:r>
              <a:rPr lang="pl-PL" sz="1400" dirty="0" smtClean="0">
                <a:hlinkClick r:id="rId4"/>
              </a:rPr>
              <a:t>http://stackoverflow.com/questions/31196166/prewitt-operator-implementation-against-matlab-edge-function</a:t>
            </a:r>
            <a:r>
              <a:rPr lang="pl-PL" sz="1400" dirty="0" smtClean="0"/>
              <a:t>	</a:t>
            </a:r>
          </a:p>
          <a:p>
            <a:r>
              <a:rPr lang="pl-PL" sz="1400" dirty="0" smtClean="0">
                <a:hlinkClick r:id="rId5"/>
              </a:rPr>
              <a:t>https://github.com/cran/WaveletCo/blob/master/R/conv2.R</a:t>
            </a:r>
            <a:endParaRPr lang="pl-PL" sz="1400" dirty="0" smtClean="0"/>
          </a:p>
          <a:p>
            <a:r>
              <a:rPr lang="pl-PL" sz="1400" dirty="0" smtClean="0">
                <a:hlinkClick r:id="rId6"/>
              </a:rPr>
              <a:t>http://www.math.tau.ac.il/~turkel/notes/Maini.pdf</a:t>
            </a:r>
            <a:endParaRPr lang="pl-PL" sz="1400" dirty="0" smtClean="0"/>
          </a:p>
          <a:p>
            <a:r>
              <a:rPr lang="pl-PL" sz="1400" dirty="0" smtClean="0"/>
              <a:t>http://utam.gg.utah.edu/tomo03/03_mid/HTML/node103.html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Reprezentacja obrazu</a:t>
            </a:r>
            <a:endParaRPr lang="pl-PL" dirty="0"/>
          </a:p>
        </p:txBody>
      </p:sp>
      <p:pic>
        <p:nvPicPr>
          <p:cNvPr id="3074" name="Picture 2" descr="E:\GitHubRepo\WKiRO\img\200px-RGBA_Logo_Circle-Variable_Transparency-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1905266" cy="1905266"/>
          </a:xfrm>
          <a:prstGeom prst="rect">
            <a:avLst/>
          </a:prstGeom>
          <a:noFill/>
        </p:spPr>
      </p:pic>
      <p:pic>
        <p:nvPicPr>
          <p:cNvPr id="3075" name="Picture 3" descr="E:\GitHubRepo\WKiRO\img\Bits_and_Bytes.svg.png"/>
          <p:cNvPicPr>
            <a:picLocks noChangeAspect="1" noChangeArrowheads="1"/>
          </p:cNvPicPr>
          <p:nvPr/>
        </p:nvPicPr>
        <p:blipFill>
          <a:blip r:embed="rId3"/>
          <a:srcRect l="1846" t="1781" r="13264" b="39456"/>
          <a:stretch>
            <a:fillRect/>
          </a:stretch>
        </p:blipFill>
        <p:spPr bwMode="auto">
          <a:xfrm>
            <a:off x="5105400" y="1447800"/>
            <a:ext cx="2514600" cy="1803952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>
            <a:off x="152400" y="4343400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255 x 255 x 255 = 16,581,375</a:t>
            </a:r>
            <a:endParaRPr lang="pl-PL" sz="2400" b="1" dirty="0"/>
          </a:p>
        </p:txBody>
      </p:sp>
      <p:pic>
        <p:nvPicPr>
          <p:cNvPr id="3076" name="Picture 4" descr="E:\GitHubRepo\WKiRO\img\bug-kernel-fragment-macierz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0996" y="3581400"/>
            <a:ext cx="4712004" cy="2922281"/>
          </a:xfrm>
          <a:prstGeom prst="rect">
            <a:avLst/>
          </a:prstGeom>
          <a:noFill/>
        </p:spPr>
      </p:pic>
      <p:sp>
        <p:nvSpPr>
          <p:cNvPr id="8" name="pole tekstowe 7"/>
          <p:cNvSpPr txBox="1"/>
          <p:nvPr/>
        </p:nvSpPr>
        <p:spPr>
          <a:xfrm>
            <a:off x="838200" y="5334000"/>
            <a:ext cx="238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0 – 255 </a:t>
            </a:r>
            <a:r>
              <a:rPr lang="pl-PL" sz="2400" b="1" dirty="0" err="1" smtClean="0"/>
              <a:t>vs</a:t>
            </a:r>
            <a:r>
              <a:rPr lang="pl-PL" sz="2400" b="1" dirty="0" smtClean="0"/>
              <a:t>  0 – 1 ?</a:t>
            </a:r>
            <a:endParaRPr lang="pl-PL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Przekształcania obrazu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Przekształcenia </a:t>
            </a:r>
            <a:r>
              <a:rPr lang="pl-PL" dirty="0" err="1" smtClean="0"/>
              <a:t>bezkontekstowe</a:t>
            </a:r>
            <a:r>
              <a:rPr lang="pl-PL" dirty="0" smtClean="0"/>
              <a:t> (punktowe)</a:t>
            </a:r>
          </a:p>
          <a:p>
            <a:r>
              <a:rPr lang="pl-PL" dirty="0" smtClean="0"/>
              <a:t>Przekształcenia kontekstowe (filtracja obrazu)</a:t>
            </a:r>
          </a:p>
          <a:p>
            <a:r>
              <a:rPr lang="pl-PL" dirty="0" smtClean="0"/>
              <a:t>Przekształcenia morfologiczne</a:t>
            </a:r>
          </a:p>
          <a:p>
            <a:r>
              <a:rPr lang="pl-PL" dirty="0" smtClean="0"/>
              <a:t>Segmentacja obrazów</a:t>
            </a:r>
          </a:p>
          <a:p>
            <a:r>
              <a:rPr lang="pl-PL" dirty="0" smtClean="0"/>
              <a:t>Parametryzacja obiektów obrazu</a:t>
            </a:r>
          </a:p>
          <a:p>
            <a:r>
              <a:rPr lang="pl-PL" dirty="0" smtClean="0"/>
              <a:t>Klasyfikacja obiektów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arytmetyczne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Dodawanie</a:t>
            </a:r>
          </a:p>
          <a:p>
            <a:r>
              <a:rPr lang="pl-PL" dirty="0" smtClean="0"/>
              <a:t>Odejmowanie</a:t>
            </a:r>
          </a:p>
          <a:p>
            <a:r>
              <a:rPr lang="pl-PL" dirty="0" smtClean="0"/>
              <a:t>Mnożenie</a:t>
            </a:r>
          </a:p>
          <a:p>
            <a:r>
              <a:rPr lang="pl-PL" dirty="0" smtClean="0"/>
              <a:t>Dzielenie</a:t>
            </a:r>
          </a:p>
          <a:p>
            <a:r>
              <a:rPr lang="pl-PL" dirty="0" smtClean="0"/>
              <a:t>Potęgowanie</a:t>
            </a:r>
          </a:p>
          <a:p>
            <a:r>
              <a:rPr lang="pl-PL" dirty="0" smtClean="0"/>
              <a:t>Pierwiastkowanie 2giego stopnia</a:t>
            </a:r>
          </a:p>
          <a:p>
            <a:r>
              <a:rPr lang="pl-PL" dirty="0" smtClean="0"/>
              <a:t>Logarytmowanie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Odejmowanie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327</Words>
  <Application>Microsoft Office PowerPoint</Application>
  <PresentationFormat>Pokaz na ekranie (4:3)</PresentationFormat>
  <Paragraphs>112</Paragraphs>
  <Slides>49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49</vt:i4>
      </vt:variant>
    </vt:vector>
  </HeadingPairs>
  <TitlesOfParts>
    <vt:vector size="50" baseType="lpstr">
      <vt:lpstr>Motyw pakietu Office</vt:lpstr>
      <vt:lpstr>Implementacja wybranych operacji przetwarzania obrazów w środowisku R</vt:lpstr>
      <vt:lpstr>Agenda</vt:lpstr>
      <vt:lpstr>R</vt:lpstr>
      <vt:lpstr>Kod w C dla R</vt:lpstr>
      <vt:lpstr>Reprezentacja obrazu</vt:lpstr>
      <vt:lpstr>Przekształcania obrazu</vt:lpstr>
      <vt:lpstr>Operacje arytmetyczne</vt:lpstr>
      <vt:lpstr>Dodawanie</vt:lpstr>
      <vt:lpstr>Odejmowanie</vt:lpstr>
      <vt:lpstr>Mnożenie</vt:lpstr>
      <vt:lpstr>Dzielenie</vt:lpstr>
      <vt:lpstr>Potęgowanie</vt:lpstr>
      <vt:lpstr>Pierwiastkowanie 2go stopnia</vt:lpstr>
      <vt:lpstr>Logarytmowanie</vt:lpstr>
      <vt:lpstr>Bazowe operacje</vt:lpstr>
      <vt:lpstr>Negatyw</vt:lpstr>
      <vt:lpstr>Skala szarości</vt:lpstr>
      <vt:lpstr>Normalizacja pikseli</vt:lpstr>
      <vt:lpstr>Korekcja Gamma</vt:lpstr>
      <vt:lpstr>Przekształcanie kontekstowe</vt:lpstr>
      <vt:lpstr>Szum sól i pieprz</vt:lpstr>
      <vt:lpstr>Filtr uśredniający</vt:lpstr>
      <vt:lpstr>Filtry Gaussowskie</vt:lpstr>
      <vt:lpstr>Horyzontalny filtr sobela</vt:lpstr>
      <vt:lpstr>Wertykalny filtr sobela</vt:lpstr>
      <vt:lpstr>Połączony filtr sobela</vt:lpstr>
      <vt:lpstr>Filtr Prewitt’a</vt:lpstr>
      <vt:lpstr>Filtr medianowy</vt:lpstr>
      <vt:lpstr>Progowanie</vt:lpstr>
      <vt:lpstr>Progowanie z góry</vt:lpstr>
      <vt:lpstr>Progowanie z dołu</vt:lpstr>
      <vt:lpstr>Progowanie z dołu i góry</vt:lpstr>
      <vt:lpstr>Przekształcenia morfologiczne</vt:lpstr>
      <vt:lpstr>Macierze jądrowe</vt:lpstr>
      <vt:lpstr>Erozja – jak działa</vt:lpstr>
      <vt:lpstr>Erozja - przykład</vt:lpstr>
      <vt:lpstr>Dylatacja – jak działa</vt:lpstr>
      <vt:lpstr>Dylatacja – przykład</vt:lpstr>
      <vt:lpstr>Otwarcie – jak działa</vt:lpstr>
      <vt:lpstr>Otwarcie - przykład</vt:lpstr>
      <vt:lpstr>Zamknięcie – jak działa</vt:lpstr>
      <vt:lpstr>Zamknięcie - przykład</vt:lpstr>
      <vt:lpstr>Gradient morfologiczny – jak działa</vt:lpstr>
      <vt:lpstr>Gradient morfologiczny - przykład</vt:lpstr>
      <vt:lpstr>Top Hat – jak działa</vt:lpstr>
      <vt:lpstr>Top Hat - przykład</vt:lpstr>
      <vt:lpstr>Black Hat – jak działa</vt:lpstr>
      <vt:lpstr>Wykorzystane biblioteki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Mateusz Gąsior</dc:creator>
  <cp:lastModifiedBy>Mateusz Gąsior</cp:lastModifiedBy>
  <cp:revision>20</cp:revision>
  <dcterms:created xsi:type="dcterms:W3CDTF">2016-04-02T14:16:05Z</dcterms:created>
  <dcterms:modified xsi:type="dcterms:W3CDTF">2016-04-02T15:20:36Z</dcterms:modified>
</cp:coreProperties>
</file>