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1" r:id="rId1"/>
  </p:sldMasterIdLst>
  <p:notesMasterIdLst>
    <p:notesMasterId r:id="rId45"/>
  </p:notesMasterIdLst>
  <p:sldIdLst>
    <p:sldId id="256" r:id="rId2"/>
    <p:sldId id="257" r:id="rId3"/>
    <p:sldId id="294" r:id="rId4"/>
    <p:sldId id="295" r:id="rId5"/>
    <p:sldId id="258" r:id="rId6"/>
    <p:sldId id="259" r:id="rId7"/>
    <p:sldId id="261" r:id="rId8"/>
    <p:sldId id="266" r:id="rId9"/>
    <p:sldId id="262" r:id="rId10"/>
    <p:sldId id="263" r:id="rId11"/>
    <p:sldId id="264" r:id="rId12"/>
    <p:sldId id="265" r:id="rId13"/>
    <p:sldId id="267" r:id="rId14"/>
    <p:sldId id="268" r:id="rId15"/>
    <p:sldId id="296" r:id="rId16"/>
    <p:sldId id="269" r:id="rId17"/>
    <p:sldId id="270" r:id="rId18"/>
    <p:sldId id="272" r:id="rId19"/>
    <p:sldId id="299" r:id="rId20"/>
    <p:sldId id="271" r:id="rId21"/>
    <p:sldId id="273" r:id="rId22"/>
    <p:sldId id="298" r:id="rId23"/>
    <p:sldId id="275" r:id="rId24"/>
    <p:sldId id="276" r:id="rId25"/>
    <p:sldId id="274" r:id="rId26"/>
    <p:sldId id="277" r:id="rId27"/>
    <p:sldId id="278" r:id="rId28"/>
    <p:sldId id="279" r:id="rId29"/>
    <p:sldId id="280" r:id="rId30"/>
    <p:sldId id="30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x="12192000" cy="6858000"/>
  <p:notesSz cx="6858000" cy="9144000"/>
  <p:defaultTextStyle>
    <a:defPPr>
      <a:defRPr lang="en-L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BED3"/>
    <a:srgbClr val="ACC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>
      <p:cViewPr varScale="1">
        <p:scale>
          <a:sx n="105" d="100"/>
          <a:sy n="105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3DE813-0F4E-9A41-8C65-22D60D7DC3AC}" type="doc">
      <dgm:prSet loTypeId="urn:microsoft.com/office/officeart/2005/8/layout/venn3" loCatId="" qsTypeId="urn:microsoft.com/office/officeart/2005/8/quickstyle/simple4" qsCatId="simple" csTypeId="urn:microsoft.com/office/officeart/2005/8/colors/colorful4" csCatId="colorful" phldr="1"/>
      <dgm:spPr/>
    </dgm:pt>
    <dgm:pt modelId="{A43B2B68-473E-1C49-A315-1933A53F7B55}">
      <dgm:prSet phldrT="[Text]"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ea typeface="Century Gothic" charset="0"/>
              <a:cs typeface="Times New Roman" panose="02020603050405020304" pitchFamily="18" charset="0"/>
            </a:rPr>
            <a:t>Scientific</a:t>
          </a:r>
          <a:r>
            <a:rPr lang="en-US" b="1" baseline="0" dirty="0">
              <a:latin typeface="Times New Roman" panose="02020603050405020304" pitchFamily="18" charset="0"/>
              <a:ea typeface="Century Gothic" charset="0"/>
              <a:cs typeface="Times New Roman" panose="02020603050405020304" pitchFamily="18" charset="0"/>
            </a:rPr>
            <a:t> Management</a:t>
          </a:r>
          <a:endParaRPr lang="en-US" b="1" dirty="0">
            <a:latin typeface="Times New Roman" panose="02020603050405020304" pitchFamily="18" charset="0"/>
            <a:ea typeface="Century Gothic" charset="0"/>
            <a:cs typeface="Times New Roman" panose="02020603050405020304" pitchFamily="18" charset="0"/>
          </a:endParaRPr>
        </a:p>
      </dgm:t>
    </dgm:pt>
    <dgm:pt modelId="{8A7CEE87-C956-1541-A72F-E4502B0B84F3}" type="parTrans" cxnId="{F65AD49D-7356-AA47-B390-C2424D4C6CA7}">
      <dgm:prSet/>
      <dgm:spPr/>
      <dgm:t>
        <a:bodyPr/>
        <a:lstStyle/>
        <a:p>
          <a:endParaRPr lang="en-US" b="1">
            <a:latin typeface="Century Gothic" charset="0"/>
            <a:ea typeface="Century Gothic" charset="0"/>
            <a:cs typeface="Century Gothic" charset="0"/>
          </a:endParaRPr>
        </a:p>
      </dgm:t>
    </dgm:pt>
    <dgm:pt modelId="{8A432863-DBE3-6841-9BEE-D32B43111A62}" type="sibTrans" cxnId="{F65AD49D-7356-AA47-B390-C2424D4C6CA7}">
      <dgm:prSet/>
      <dgm:spPr/>
      <dgm:t>
        <a:bodyPr/>
        <a:lstStyle/>
        <a:p>
          <a:endParaRPr lang="en-US" b="1">
            <a:latin typeface="Century Gothic" charset="0"/>
            <a:ea typeface="Century Gothic" charset="0"/>
            <a:cs typeface="Century Gothic" charset="0"/>
          </a:endParaRPr>
        </a:p>
      </dgm:t>
    </dgm:pt>
    <dgm:pt modelId="{9D70C2DF-4DA4-954F-8BA0-8C6A4A9142A8}">
      <dgm:prSet phldrT="[Text]"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ea typeface="Century Gothic" charset="0"/>
              <a:cs typeface="Times New Roman" panose="02020603050405020304" pitchFamily="18" charset="0"/>
            </a:rPr>
            <a:t>Bureaucratic Management</a:t>
          </a:r>
        </a:p>
      </dgm:t>
    </dgm:pt>
    <dgm:pt modelId="{59B316EC-5F3D-B942-8CB8-F121AC01FF05}" type="parTrans" cxnId="{9E9F10E4-8F38-CA40-A9D7-5AB48769BE9C}">
      <dgm:prSet/>
      <dgm:spPr/>
      <dgm:t>
        <a:bodyPr/>
        <a:lstStyle/>
        <a:p>
          <a:endParaRPr lang="en-US" b="1">
            <a:latin typeface="Century Gothic" charset="0"/>
            <a:ea typeface="Century Gothic" charset="0"/>
            <a:cs typeface="Century Gothic" charset="0"/>
          </a:endParaRPr>
        </a:p>
      </dgm:t>
    </dgm:pt>
    <dgm:pt modelId="{7DC9DD77-E167-CE44-8CF2-C56580F3BFCC}" type="sibTrans" cxnId="{9E9F10E4-8F38-CA40-A9D7-5AB48769BE9C}">
      <dgm:prSet/>
      <dgm:spPr/>
      <dgm:t>
        <a:bodyPr/>
        <a:lstStyle/>
        <a:p>
          <a:endParaRPr lang="en-US" b="1">
            <a:latin typeface="Century Gothic" charset="0"/>
            <a:ea typeface="Century Gothic" charset="0"/>
            <a:cs typeface="Century Gothic" charset="0"/>
          </a:endParaRPr>
        </a:p>
      </dgm:t>
    </dgm:pt>
    <dgm:pt modelId="{E0B68A07-21FA-8346-B112-B317E7EF9CD3}">
      <dgm:prSet phldrT="[Text]"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ea typeface="Century Gothic" charset="0"/>
              <a:cs typeface="Times New Roman" panose="02020603050405020304" pitchFamily="18" charset="0"/>
            </a:rPr>
            <a:t>Administrative Management</a:t>
          </a:r>
        </a:p>
      </dgm:t>
    </dgm:pt>
    <dgm:pt modelId="{20EB167A-07EA-FB49-9DFC-5DD4B7871D19}" type="parTrans" cxnId="{D8F500B4-BE68-2248-89E9-8797B281FEF6}">
      <dgm:prSet/>
      <dgm:spPr/>
      <dgm:t>
        <a:bodyPr/>
        <a:lstStyle/>
        <a:p>
          <a:endParaRPr lang="en-US" b="1">
            <a:latin typeface="Century Gothic" charset="0"/>
            <a:ea typeface="Century Gothic" charset="0"/>
            <a:cs typeface="Century Gothic" charset="0"/>
          </a:endParaRPr>
        </a:p>
      </dgm:t>
    </dgm:pt>
    <dgm:pt modelId="{4409F209-28B1-2D4A-B6F7-6AACFC1E6373}" type="sibTrans" cxnId="{D8F500B4-BE68-2248-89E9-8797B281FEF6}">
      <dgm:prSet/>
      <dgm:spPr/>
      <dgm:t>
        <a:bodyPr/>
        <a:lstStyle/>
        <a:p>
          <a:endParaRPr lang="en-US" b="1">
            <a:latin typeface="Century Gothic" charset="0"/>
            <a:ea typeface="Century Gothic" charset="0"/>
            <a:cs typeface="Century Gothic" charset="0"/>
          </a:endParaRPr>
        </a:p>
      </dgm:t>
    </dgm:pt>
    <dgm:pt modelId="{62956F54-4A2A-F24E-9E83-1AE8559E8D59}" type="pres">
      <dgm:prSet presAssocID="{FF3DE813-0F4E-9A41-8C65-22D60D7DC3AC}" presName="Name0" presStyleCnt="0">
        <dgm:presLayoutVars>
          <dgm:dir/>
          <dgm:resizeHandles val="exact"/>
        </dgm:presLayoutVars>
      </dgm:prSet>
      <dgm:spPr/>
    </dgm:pt>
    <dgm:pt modelId="{835A3802-8B5B-FA4E-BE3B-86552A2AF2CA}" type="pres">
      <dgm:prSet presAssocID="{A43B2B68-473E-1C49-A315-1933A53F7B55}" presName="Name5" presStyleLbl="vennNode1" presStyleIdx="0" presStyleCnt="3">
        <dgm:presLayoutVars>
          <dgm:bulletEnabled val="1"/>
        </dgm:presLayoutVars>
      </dgm:prSet>
      <dgm:spPr/>
    </dgm:pt>
    <dgm:pt modelId="{AA1B690F-A395-4843-98BD-CC4A1CF77655}" type="pres">
      <dgm:prSet presAssocID="{8A432863-DBE3-6841-9BEE-D32B43111A62}" presName="space" presStyleCnt="0"/>
      <dgm:spPr/>
    </dgm:pt>
    <dgm:pt modelId="{68EAFBF0-95DF-FC41-9237-B9BA8A34E877}" type="pres">
      <dgm:prSet presAssocID="{9D70C2DF-4DA4-954F-8BA0-8C6A4A9142A8}" presName="Name5" presStyleLbl="vennNode1" presStyleIdx="1" presStyleCnt="3">
        <dgm:presLayoutVars>
          <dgm:bulletEnabled val="1"/>
        </dgm:presLayoutVars>
      </dgm:prSet>
      <dgm:spPr/>
    </dgm:pt>
    <dgm:pt modelId="{2020F5B4-5433-A040-B95C-118B94DAC12C}" type="pres">
      <dgm:prSet presAssocID="{7DC9DD77-E167-CE44-8CF2-C56580F3BFCC}" presName="space" presStyleCnt="0"/>
      <dgm:spPr/>
    </dgm:pt>
    <dgm:pt modelId="{D23A8521-9EDC-2747-972F-0A1FCAF3F357}" type="pres">
      <dgm:prSet presAssocID="{E0B68A07-21FA-8346-B112-B317E7EF9CD3}" presName="Name5" presStyleLbl="vennNode1" presStyleIdx="2" presStyleCnt="3">
        <dgm:presLayoutVars>
          <dgm:bulletEnabled val="1"/>
        </dgm:presLayoutVars>
      </dgm:prSet>
      <dgm:spPr/>
    </dgm:pt>
  </dgm:ptLst>
  <dgm:cxnLst>
    <dgm:cxn modelId="{A21D2601-92D1-404B-80D1-D18B69097955}" type="presOf" srcId="{9D70C2DF-4DA4-954F-8BA0-8C6A4A9142A8}" destId="{68EAFBF0-95DF-FC41-9237-B9BA8A34E877}" srcOrd="0" destOrd="0" presId="urn:microsoft.com/office/officeart/2005/8/layout/venn3"/>
    <dgm:cxn modelId="{EBC20F17-1882-314A-BBBB-4D08BBF24777}" type="presOf" srcId="{E0B68A07-21FA-8346-B112-B317E7EF9CD3}" destId="{D23A8521-9EDC-2747-972F-0A1FCAF3F357}" srcOrd="0" destOrd="0" presId="urn:microsoft.com/office/officeart/2005/8/layout/venn3"/>
    <dgm:cxn modelId="{80C35838-D6CA-4D40-8BB9-288E39C94EAB}" type="presOf" srcId="{FF3DE813-0F4E-9A41-8C65-22D60D7DC3AC}" destId="{62956F54-4A2A-F24E-9E83-1AE8559E8D59}" srcOrd="0" destOrd="0" presId="urn:microsoft.com/office/officeart/2005/8/layout/venn3"/>
    <dgm:cxn modelId="{BA4C4B45-FAA7-C742-8D2F-E8830FF5F56A}" type="presOf" srcId="{A43B2B68-473E-1C49-A315-1933A53F7B55}" destId="{835A3802-8B5B-FA4E-BE3B-86552A2AF2CA}" srcOrd="0" destOrd="0" presId="urn:microsoft.com/office/officeart/2005/8/layout/venn3"/>
    <dgm:cxn modelId="{F65AD49D-7356-AA47-B390-C2424D4C6CA7}" srcId="{FF3DE813-0F4E-9A41-8C65-22D60D7DC3AC}" destId="{A43B2B68-473E-1C49-A315-1933A53F7B55}" srcOrd="0" destOrd="0" parTransId="{8A7CEE87-C956-1541-A72F-E4502B0B84F3}" sibTransId="{8A432863-DBE3-6841-9BEE-D32B43111A62}"/>
    <dgm:cxn modelId="{D8F500B4-BE68-2248-89E9-8797B281FEF6}" srcId="{FF3DE813-0F4E-9A41-8C65-22D60D7DC3AC}" destId="{E0B68A07-21FA-8346-B112-B317E7EF9CD3}" srcOrd="2" destOrd="0" parTransId="{20EB167A-07EA-FB49-9DFC-5DD4B7871D19}" sibTransId="{4409F209-28B1-2D4A-B6F7-6AACFC1E6373}"/>
    <dgm:cxn modelId="{9E9F10E4-8F38-CA40-A9D7-5AB48769BE9C}" srcId="{FF3DE813-0F4E-9A41-8C65-22D60D7DC3AC}" destId="{9D70C2DF-4DA4-954F-8BA0-8C6A4A9142A8}" srcOrd="1" destOrd="0" parTransId="{59B316EC-5F3D-B942-8CB8-F121AC01FF05}" sibTransId="{7DC9DD77-E167-CE44-8CF2-C56580F3BFCC}"/>
    <dgm:cxn modelId="{4B67AAFB-108E-3347-BBE1-72F7FD50F77B}" type="presParOf" srcId="{62956F54-4A2A-F24E-9E83-1AE8559E8D59}" destId="{835A3802-8B5B-FA4E-BE3B-86552A2AF2CA}" srcOrd="0" destOrd="0" presId="urn:microsoft.com/office/officeart/2005/8/layout/venn3"/>
    <dgm:cxn modelId="{7A665A79-FE86-A748-AB08-7C017E89BCAC}" type="presParOf" srcId="{62956F54-4A2A-F24E-9E83-1AE8559E8D59}" destId="{AA1B690F-A395-4843-98BD-CC4A1CF77655}" srcOrd="1" destOrd="0" presId="urn:microsoft.com/office/officeart/2005/8/layout/venn3"/>
    <dgm:cxn modelId="{22E61D74-D387-9543-9B4B-138F0CB20A05}" type="presParOf" srcId="{62956F54-4A2A-F24E-9E83-1AE8559E8D59}" destId="{68EAFBF0-95DF-FC41-9237-B9BA8A34E877}" srcOrd="2" destOrd="0" presId="urn:microsoft.com/office/officeart/2005/8/layout/venn3"/>
    <dgm:cxn modelId="{0BEAE82C-5A9A-294A-BBAC-13B859F63A2E}" type="presParOf" srcId="{62956F54-4A2A-F24E-9E83-1AE8559E8D59}" destId="{2020F5B4-5433-A040-B95C-118B94DAC12C}" srcOrd="3" destOrd="0" presId="urn:microsoft.com/office/officeart/2005/8/layout/venn3"/>
    <dgm:cxn modelId="{B119D261-DEAB-0748-9CC6-D62F71598BB2}" type="presParOf" srcId="{62956F54-4A2A-F24E-9E83-1AE8559E8D59}" destId="{D23A8521-9EDC-2747-972F-0A1FCAF3F357}" srcOrd="4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5A3802-8B5B-FA4E-BE3B-86552A2AF2CA}">
      <dsp:nvSpPr>
        <dsp:cNvPr id="0" name=""/>
        <dsp:cNvSpPr/>
      </dsp:nvSpPr>
      <dsp:spPr>
        <a:xfrm>
          <a:off x="3811" y="365692"/>
          <a:ext cx="3332615" cy="3332615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3405" tIns="30480" rIns="183405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Times New Roman" panose="02020603050405020304" pitchFamily="18" charset="0"/>
              <a:ea typeface="Century Gothic" charset="0"/>
              <a:cs typeface="Times New Roman" panose="02020603050405020304" pitchFamily="18" charset="0"/>
            </a:rPr>
            <a:t>Scientific</a:t>
          </a:r>
          <a:r>
            <a:rPr lang="en-US" sz="2400" b="1" kern="1200" baseline="0" dirty="0">
              <a:latin typeface="Times New Roman" panose="02020603050405020304" pitchFamily="18" charset="0"/>
              <a:ea typeface="Century Gothic" charset="0"/>
              <a:cs typeface="Times New Roman" panose="02020603050405020304" pitchFamily="18" charset="0"/>
            </a:rPr>
            <a:t> Management</a:t>
          </a:r>
          <a:endParaRPr lang="en-US" sz="2400" b="1" kern="1200" dirty="0">
            <a:latin typeface="Times New Roman" panose="02020603050405020304" pitchFamily="18" charset="0"/>
            <a:ea typeface="Century Gothic" charset="0"/>
            <a:cs typeface="Times New Roman" panose="02020603050405020304" pitchFamily="18" charset="0"/>
          </a:endParaRPr>
        </a:p>
      </dsp:txBody>
      <dsp:txXfrm>
        <a:off x="491861" y="853742"/>
        <a:ext cx="2356515" cy="2356515"/>
      </dsp:txXfrm>
    </dsp:sp>
    <dsp:sp modelId="{68EAFBF0-95DF-FC41-9237-B9BA8A34E877}">
      <dsp:nvSpPr>
        <dsp:cNvPr id="0" name=""/>
        <dsp:cNvSpPr/>
      </dsp:nvSpPr>
      <dsp:spPr>
        <a:xfrm>
          <a:off x="2669903" y="365692"/>
          <a:ext cx="3332615" cy="3332615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4900445"/>
                <a:satOff val="-20388"/>
                <a:lumOff val="4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alpha val="50000"/>
                <a:hueOff val="4900445"/>
                <a:satOff val="-20388"/>
                <a:lumOff val="4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alpha val="50000"/>
                <a:hueOff val="4900445"/>
                <a:satOff val="-20388"/>
                <a:lumOff val="4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3405" tIns="30480" rIns="183405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Times New Roman" panose="02020603050405020304" pitchFamily="18" charset="0"/>
              <a:ea typeface="Century Gothic" charset="0"/>
              <a:cs typeface="Times New Roman" panose="02020603050405020304" pitchFamily="18" charset="0"/>
            </a:rPr>
            <a:t>Bureaucratic Management</a:t>
          </a:r>
        </a:p>
      </dsp:txBody>
      <dsp:txXfrm>
        <a:off x="3157953" y="853742"/>
        <a:ext cx="2356515" cy="2356515"/>
      </dsp:txXfrm>
    </dsp:sp>
    <dsp:sp modelId="{D23A8521-9EDC-2747-972F-0A1FCAF3F357}">
      <dsp:nvSpPr>
        <dsp:cNvPr id="0" name=""/>
        <dsp:cNvSpPr/>
      </dsp:nvSpPr>
      <dsp:spPr>
        <a:xfrm>
          <a:off x="5335996" y="365692"/>
          <a:ext cx="3332615" cy="3332615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alpha val="50000"/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alpha val="50000"/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3405" tIns="30480" rIns="183405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Times New Roman" panose="02020603050405020304" pitchFamily="18" charset="0"/>
              <a:ea typeface="Century Gothic" charset="0"/>
              <a:cs typeface="Times New Roman" panose="02020603050405020304" pitchFamily="18" charset="0"/>
            </a:rPr>
            <a:t>Administrative Management</a:t>
          </a:r>
        </a:p>
      </dsp:txBody>
      <dsp:txXfrm>
        <a:off x="5824046" y="853742"/>
        <a:ext cx="2356515" cy="23565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L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05EFC-3425-9848-90A1-2F9589E6324A}" type="datetimeFigureOut">
              <a:rPr lang="en-LK" smtClean="0"/>
              <a:t>2024-08-19</a:t>
            </a:fld>
            <a:endParaRPr lang="en-L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L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L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A2B1C-9ED6-CA40-834F-85FF33ED5154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3930530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A2B1C-9ED6-CA40-834F-85FF33ED5154}" type="slidenum">
              <a:rPr lang="en-LK" smtClean="0"/>
              <a:t>21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2487284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just"/>
            <a:endParaRPr lang="en-US" sz="12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CE68A-63DA-DA43-AEDE-BB393C4DC26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36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A4BF0-6A91-BF58-9674-5CD148AFBD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E5135D-3FB3-DC0E-5795-66DC54653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L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0A464-8A1D-76EE-23F1-2E4B942F3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8/19/24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B3297-2D8E-DE32-B38F-15038AFF3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36400-66DD-BC45-7CFC-1F106B29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1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99DCD-5483-D4F8-1394-8C40776AB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1B3853-6A5E-E2A6-8353-F72FD7F55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CDFF7-F93E-A626-2C9B-F8F4F177C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8/19/24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D9131-BE9D-CFB8-1BE7-D8E1D2359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289E1-9EA0-56C1-A171-211B1E022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123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659C5D-F0FB-6255-BDA7-F8F98F9680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3C1546-40C4-315C-3127-1D6431A4D0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45464-303A-B6AB-190F-A8D51F129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8/19/24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4C7A7-2EC2-7622-F039-5BD0D5DD8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463E1-C755-2212-C35C-303BA1574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17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14351"/>
            <a:ext cx="12192000" cy="5829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756324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4578C-306B-77A9-ABE5-4C1C9486F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F44C2-F669-8340-4F29-FD6E16FE6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0A466-7CD9-8C19-90F2-58306B7E7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8/19/24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33EFC-0779-2155-F1D3-20EC8B7C8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3E4C3-FCEF-07CB-69E5-4DF1410B2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66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9B24D-3B5B-E4EC-5AD2-7240F57E7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54DD8-9B24-21D5-6059-E96D4FD10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4618C-F467-744C-0B09-8D2E40319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8/19/24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B6A6F-36C8-2A68-E1A5-24688B356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4E31F-E39B-06E4-4F03-00E74917B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54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C0542-2186-4CCA-764D-902ADC685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20F79-EA2E-1D33-DABF-2DB9D0F5D1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346797-7E7F-FD83-B7CB-4705A7251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4A3267-8C72-0315-FB8D-1C982F206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8/19/24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8FBD1-A033-0909-4F8C-EDB3C0ABA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2DB9EE-F296-7880-6664-24D18071D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767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AEEF3-FCF7-13D2-AE68-7EC01DA6E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1455D-CDA7-9F05-39E2-44481EF46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017DC1-29D2-B99B-D172-79B991BF9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563E7B-273C-9961-A595-21F98A72B9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C651C6-BB8B-50F2-84B7-43B15BAD06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008B38-C29F-58E4-B2B5-239DCE8DE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8/19/24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E9B31A-10B3-7370-F552-B1E2E4446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D37AA8-6376-294A-2485-2306B4899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08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8459A-1B91-EBFC-9182-91B421CE5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374905-D69C-EFCE-B62D-144D50D9A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8/19/24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E6ADC6-5C20-8BBF-DEC7-90AD7BBC7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689F0-B1F6-1C3D-B2AA-246B6764B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73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0972CB-32C9-99E1-E5D9-FF6DA731E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8/19/24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03CBB9-ED8E-B0A9-B57C-1687A7604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8210A4-6A0A-FF0D-574D-1AAC56EB7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97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EDF62-8174-662D-1F35-183F037B7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A43DC-E2E0-D597-DD8A-26AB96DC7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6624FD-70EE-470C-21EA-01B0B3226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C87D11-7A1F-9ED4-C791-3FD84234A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8/19/24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9993A-7264-5260-7647-DD3CDB468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2B99A0-A33E-BA0F-7434-25073238C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45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B996B-D5DC-7FEF-303A-4300D05C5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129C27-B161-D5BC-0FC1-67DC7AF5F4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L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456C18-0BB0-5F5E-7E59-9CE617A94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4F157-3226-5B1B-1F8C-4C27C42A0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8/19/24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006DBF-74AE-039D-2EEE-EE2B2A947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92FC8B-00EB-376F-72B2-98DB7EA48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82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89A185-DF7D-E68F-597B-2AE2D842A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2607E-B742-87CB-4EDB-5EF1FD566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F33A3-9B22-BD6A-CC72-88F53C0B3F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8/19/24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9993E-455B-9F66-F582-B84EED4413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AB864-3375-D921-EEC7-6B1F5016DA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033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isaacmao/62322208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lumenlearning.com/wmintrobusiness/chapter/reading-management-theory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le:Maslow's_hierarchy_of_needs.png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heory_X_and_Theory_Y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ografiaopinativa.com.br/2015/03/modelos-produtivos-as-diferencas-entre.html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3319B-6E08-88B3-5DE1-8BD51676AA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763" y="2081294"/>
            <a:ext cx="5898109" cy="1560083"/>
          </a:xfrm>
        </p:spPr>
        <p:txBody>
          <a:bodyPr vert="horz" lIns="91440" tIns="45720" rIns="91440" bIns="45720" rtlCol="0" anchor="b" anchorCtr="0">
            <a:noAutofit/>
          </a:bodyPr>
          <a:lstStyle/>
          <a:p>
            <a:pPr algn="l"/>
            <a:r>
              <a:rPr lang="en-US" sz="5400" b="1" kern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Pioneering Ideas in Management</a:t>
            </a:r>
          </a:p>
        </p:txBody>
      </p:sp>
      <p:pic>
        <p:nvPicPr>
          <p:cNvPr id="5" name="Picture 3" descr="A colourful light bulb with business icons">
            <a:extLst>
              <a:ext uri="{FF2B5EF4-FFF2-40B4-BE49-F238E27FC236}">
                <a16:creationId xmlns:a16="http://schemas.microsoft.com/office/drawing/2014/main" id="{145939DE-16BE-FF7D-6B8B-EE1F58D63D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66" r="24949"/>
          <a:stretch/>
        </p:blipFill>
        <p:spPr>
          <a:xfrm>
            <a:off x="6096000" y="-16591"/>
            <a:ext cx="6107073" cy="6874591"/>
          </a:xfrm>
          <a:prstGeom prst="rect">
            <a:avLst/>
          </a:prstGeom>
        </p:spPr>
      </p:pic>
      <p:pic>
        <p:nvPicPr>
          <p:cNvPr id="6" name="Picture 3" descr="A colourful light bulb with business icons">
            <a:extLst>
              <a:ext uri="{FF2B5EF4-FFF2-40B4-BE49-F238E27FC236}">
                <a16:creationId xmlns:a16="http://schemas.microsoft.com/office/drawing/2014/main" id="{4F45C274-9911-5982-CEE8-263D60DA8B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66" r="24949"/>
          <a:stretch/>
        </p:blipFill>
        <p:spPr>
          <a:xfrm>
            <a:off x="6096000" y="0"/>
            <a:ext cx="6107073" cy="6874591"/>
          </a:xfrm>
          <a:prstGeom prst="rect">
            <a:avLst/>
          </a:prstGeom>
        </p:spPr>
      </p:pic>
      <p:sp>
        <p:nvSpPr>
          <p:cNvPr id="18" name="Subtitle 2">
            <a:extLst>
              <a:ext uri="{FF2B5EF4-FFF2-40B4-BE49-F238E27FC236}">
                <a16:creationId xmlns:a16="http://schemas.microsoft.com/office/drawing/2014/main" id="{EFCE9A46-7F18-3FFB-1111-33196559085C}"/>
              </a:ext>
            </a:extLst>
          </p:cNvPr>
          <p:cNvSpPr txBox="1">
            <a:spLocks/>
          </p:cNvSpPr>
          <p:nvPr/>
        </p:nvSpPr>
        <p:spPr>
          <a:xfrm>
            <a:off x="9309099" y="6063504"/>
            <a:ext cx="2908301" cy="7309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Chathuranga Adhikari</a:t>
            </a:r>
          </a:p>
          <a:p>
            <a:r>
              <a:rPr lang="en-US" sz="1400" b="1" i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B.com</a:t>
            </a:r>
            <a:r>
              <a:rPr lang="en-US" sz="14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400" b="1" i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r>
              <a:rPr lang="en-US" sz="14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)(Hons), </a:t>
            </a:r>
            <a:r>
              <a:rPr lang="en-US" sz="1400" b="1" i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M.com</a:t>
            </a:r>
            <a:endParaRPr lang="en-US" sz="1400" i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992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FC4A853-ACE2-C6C0-7ECE-15A8151CD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5465064" cy="1481328"/>
          </a:xfrm>
        </p:spPr>
        <p:txBody>
          <a:bodyPr anchor="b">
            <a:normAutofit/>
          </a:bodyPr>
          <a:lstStyle/>
          <a:p>
            <a:r>
              <a:rPr lang="en-LK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Early Management Ideas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86DB2-944C-3880-1761-7F4EBEBC2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6836664" cy="3547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“Management is a multipurpose organ that manages a business and manages managers and manages workers and work.”</a:t>
            </a:r>
          </a:p>
          <a:p>
            <a:pPr marL="0" indent="0">
              <a:buNone/>
            </a:pPr>
            <a:r>
              <a:rPr lang="en-LK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PETER DRUCKER</a:t>
            </a:r>
          </a:p>
        </p:txBody>
      </p:sp>
      <p:pic>
        <p:nvPicPr>
          <p:cNvPr id="6" name="Picture 5" descr="An old person with his hands together&#10;&#10;Description automatically generated">
            <a:extLst>
              <a:ext uri="{FF2B5EF4-FFF2-40B4-BE49-F238E27FC236}">
                <a16:creationId xmlns:a16="http://schemas.microsoft.com/office/drawing/2014/main" id="{03E99780-0778-FD19-B48F-4DFC4082F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75893" y="716280"/>
            <a:ext cx="4057878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471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AB86A9A-5343-10C6-1811-78276134D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5465064" cy="1481328"/>
          </a:xfrm>
        </p:spPr>
        <p:txBody>
          <a:bodyPr anchor="b">
            <a:normAutofit/>
          </a:bodyPr>
          <a:lstStyle/>
          <a:p>
            <a:r>
              <a:rPr lang="en-LK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Early Management Ideas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06456-E1E0-B976-5FBD-A50E99DD8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660904"/>
            <a:ext cx="6836283" cy="3547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“Management is to forecast, to plan, to organize, to command, to coordinate and control activities of others.”</a:t>
            </a:r>
          </a:p>
          <a:p>
            <a:pPr marL="0" indent="0">
              <a:buNone/>
            </a:pPr>
            <a:r>
              <a:rPr lang="en-GB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HENRY FAYOL</a:t>
            </a:r>
            <a:endParaRPr lang="en-LK" sz="3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person with a beard and a bow tie&#10;&#10;Description automatically generated">
            <a:extLst>
              <a:ext uri="{FF2B5EF4-FFF2-40B4-BE49-F238E27FC236}">
                <a16:creationId xmlns:a16="http://schemas.microsoft.com/office/drawing/2014/main" id="{36B68108-05E1-8398-A581-1F98520F3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467219" y="1033780"/>
            <a:ext cx="4322826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072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80E121-C026-3E6A-591B-46CF0F5B4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1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LK" sz="4000" kern="100" dirty="0">
                <a:solidFill>
                  <a:schemeClr val="tx2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Classical Theorists</a:t>
            </a:r>
            <a:br>
              <a:rPr lang="en-LK" sz="40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</a:br>
            <a:endParaRPr lang="en-LK" sz="4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63555-14FE-9CAB-EA86-5334E4751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LK" sz="32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This viewpoint emphasizes efficiently managing work and organizations. </a:t>
            </a:r>
          </a:p>
          <a:p>
            <a:r>
              <a:rPr lang="en-LK" sz="32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It comprises three different management approaches: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LK" sz="3200" kern="100" dirty="0">
                <a:solidFill>
                  <a:schemeClr val="tx2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</a:t>
            </a:r>
            <a:r>
              <a:rPr lang="en-LK" sz="32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cientific - F. W. Taylor, F. &amp; L. Gilbreth, H. Gantt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LK" sz="3200" kern="100" dirty="0">
                <a:solidFill>
                  <a:schemeClr val="tx2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en-LK" sz="32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dministrative - H. Fayol, C. Barnard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LK" sz="3200" kern="100" dirty="0">
                <a:solidFill>
                  <a:schemeClr val="tx2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</a:t>
            </a:r>
            <a:r>
              <a:rPr lang="en-LK" sz="32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ureaucratic - M. Weber</a:t>
            </a:r>
          </a:p>
          <a:p>
            <a:pPr marL="971550" lvl="1" indent="-514350">
              <a:buFont typeface="+mj-lt"/>
              <a:buAutoNum type="arabicPeriod"/>
            </a:pPr>
            <a:endParaRPr lang="en-LK" sz="3200" kern="1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LK" sz="3200" kern="1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LK" sz="3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977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1D95D1-6647-52FB-4AE3-A77106C9F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LK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Scientific Approach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F7A68-1A21-DC63-C658-B59003541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1865884"/>
            <a:ext cx="11671300" cy="4251960"/>
          </a:xfrm>
        </p:spPr>
        <p:txBody>
          <a:bodyPr>
            <a:noAutofit/>
          </a:bodyPr>
          <a:lstStyle/>
          <a:p>
            <a:pPr marL="0" indent="0">
              <a:spcAft>
                <a:spcPts val="80"/>
              </a:spcAft>
              <a:buNone/>
            </a:pPr>
            <a:r>
              <a:rPr lang="en-LK" sz="32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“Scientific management is an approach in classical management theory focusing on the scientific study of work methods to improve worker efficiency.”         </a:t>
            </a:r>
          </a:p>
          <a:p>
            <a:pPr marL="0" indent="0">
              <a:spcAft>
                <a:spcPts val="80"/>
              </a:spcAft>
              <a:buNone/>
            </a:pPr>
            <a:r>
              <a:rPr lang="en-LK" sz="3200" kern="100" dirty="0">
                <a:solidFill>
                  <a:schemeClr val="tx2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                                  </a:t>
            </a:r>
            <a:r>
              <a:rPr lang="en-LK" sz="32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Frederick W. Taylor</a:t>
            </a:r>
          </a:p>
          <a:p>
            <a:pPr marL="0" indent="0">
              <a:spcAft>
                <a:spcPts val="80"/>
              </a:spcAft>
              <a:buNone/>
            </a:pPr>
            <a:r>
              <a:rPr lang="en-GB" sz="32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Concerned with improving the performance of individual workers.</a:t>
            </a:r>
          </a:p>
          <a:p>
            <a:pPr marL="0" indent="0">
              <a:spcAft>
                <a:spcPts val="80"/>
              </a:spcAft>
              <a:buNone/>
            </a:pPr>
            <a:r>
              <a:rPr lang="en-GB" sz="32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Practiced in early 20th Century.</a:t>
            </a:r>
          </a:p>
          <a:p>
            <a:pPr marL="0" indent="0">
              <a:spcAft>
                <a:spcPts val="80"/>
              </a:spcAft>
              <a:buNone/>
            </a:pPr>
            <a:r>
              <a:rPr lang="en-GB" sz="32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Business was expanding and capital was readily available, but labour was in short supply.</a:t>
            </a:r>
          </a:p>
          <a:p>
            <a:pPr marL="0" indent="0">
              <a:spcAft>
                <a:spcPts val="80"/>
              </a:spcAft>
              <a:buNone/>
            </a:pPr>
            <a:endParaRPr lang="en-GB" sz="3200" kern="1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80"/>
              </a:spcAft>
              <a:buNone/>
            </a:pPr>
            <a:endParaRPr lang="en-GB" sz="3200" kern="1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80"/>
              </a:spcAft>
              <a:buNone/>
            </a:pPr>
            <a:endParaRPr lang="en-GB" sz="3200" kern="1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80"/>
              </a:spcAft>
              <a:buNone/>
            </a:pPr>
            <a:endParaRPr lang="en-GB" sz="3200" kern="1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80"/>
              </a:spcAft>
              <a:buNone/>
            </a:pPr>
            <a:r>
              <a:rPr lang="en-GB" sz="32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spcAft>
                <a:spcPts val="80"/>
              </a:spcAft>
              <a:buNone/>
            </a:pPr>
            <a:endParaRPr lang="en-GB" sz="3200" kern="1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80"/>
              </a:spcAft>
              <a:buNone/>
            </a:pPr>
            <a:endParaRPr lang="en-GB" sz="3200" kern="1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80"/>
              </a:spcAft>
              <a:buNone/>
            </a:pPr>
            <a:r>
              <a:rPr lang="en-GB" sz="32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spcAft>
                <a:spcPts val="80"/>
              </a:spcAft>
              <a:buNone/>
            </a:pPr>
            <a:endParaRPr lang="en-LK" sz="3200" kern="1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en-GB" sz="3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LK" sz="3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495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9F1B1-D018-0E2E-DE38-8D56478B3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LK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Scientific Approach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83E4A-1881-1EEF-BE45-A52A206BE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827784"/>
            <a:ext cx="11303000" cy="50302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 principles of scientific management</a:t>
            </a:r>
          </a:p>
          <a:p>
            <a:pPr lvl="2"/>
            <a:r>
              <a:rPr lang="en-GB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and train the best.</a:t>
            </a:r>
          </a:p>
          <a:p>
            <a:pPr lvl="2"/>
            <a:r>
              <a:rPr lang="en-GB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most efficient work methods.</a:t>
            </a:r>
          </a:p>
          <a:p>
            <a:pPr lvl="2"/>
            <a:r>
              <a:rPr lang="en-GB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Co-operate with workers to ensure the best method is used.</a:t>
            </a:r>
          </a:p>
          <a:p>
            <a:pPr lvl="2"/>
            <a:r>
              <a:rPr lang="en-GB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Divide work/responsibility between workers and managers.</a:t>
            </a:r>
          </a:p>
          <a:p>
            <a:pPr marL="0" indent="0">
              <a:buNone/>
            </a:pPr>
            <a:r>
              <a:rPr lang="en-GB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Frank &amp; Lillian Gilbreth</a:t>
            </a:r>
          </a:p>
          <a:p>
            <a:pPr lvl="2"/>
            <a:r>
              <a:rPr lang="en-GB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and motion studies</a:t>
            </a:r>
          </a:p>
          <a:p>
            <a:pPr lvl="2"/>
            <a:r>
              <a:rPr lang="en-GB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Human implications of Scientific Management</a:t>
            </a:r>
          </a:p>
          <a:p>
            <a:pPr marL="0" indent="0">
              <a:buNone/>
            </a:pPr>
            <a:r>
              <a:rPr lang="en-GB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Henry Gantt</a:t>
            </a:r>
          </a:p>
          <a:p>
            <a:pPr lvl="2"/>
            <a:r>
              <a:rPr lang="en-GB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 incentives</a:t>
            </a:r>
          </a:p>
          <a:p>
            <a:pPr lvl="2"/>
            <a:r>
              <a:rPr lang="en-GB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Gantt chart</a:t>
            </a:r>
          </a:p>
          <a:p>
            <a:endParaRPr lang="en-GB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LK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465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B4D352-3580-2C0D-4848-A163961DA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LK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</a:t>
            </a:r>
            <a:r>
              <a:rPr lang="en-GB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LK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Scientific Approach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D24AB-0894-5755-3D0E-9164E6B8D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Quality control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Incentive wages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Higher productivity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 reduction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 Men for the Right Job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Elimination of wastage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LK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214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391E02-E894-13ED-7E49-295669722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LK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Administrative Approach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B03A0-8CE5-9B4A-0EB2-D73588148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1929384"/>
            <a:ext cx="112141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“The approach focused on principles for managers to coordinate organizations’ internal activities.”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 on Managing the total organization.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Contributed more to later development in Management Theory. </a:t>
            </a:r>
          </a:p>
          <a:p>
            <a:pPr marL="0" indent="0">
              <a:buNone/>
            </a:pPr>
            <a:endParaRPr lang="en-GB" sz="3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3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LK" sz="3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659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C485468-3F8E-02F0-E0F7-0B5F6A36F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LK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Administrative Approach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A9777-907B-8524-5D03-8C45A3A96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500" y="1878584"/>
            <a:ext cx="10515600" cy="47833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Henri Fayol’s Principles of Management</a:t>
            </a:r>
          </a:p>
          <a:p>
            <a:pPr lvl="1"/>
            <a:r>
              <a:rPr lang="en-GB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Division of work</a:t>
            </a:r>
          </a:p>
          <a:p>
            <a:pPr lvl="1"/>
            <a:r>
              <a:rPr lang="en-GB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Authority</a:t>
            </a:r>
          </a:p>
          <a:p>
            <a:pPr lvl="1"/>
            <a:r>
              <a:rPr lang="en-GB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Discipline</a:t>
            </a:r>
          </a:p>
          <a:p>
            <a:pPr lvl="1"/>
            <a:r>
              <a:rPr lang="en-GB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Unity of command/direction</a:t>
            </a:r>
          </a:p>
          <a:p>
            <a:pPr lvl="1"/>
            <a:r>
              <a:rPr lang="en-GB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primacy of general interest</a:t>
            </a:r>
          </a:p>
          <a:p>
            <a:pPr lvl="1"/>
            <a:r>
              <a:rPr lang="en-GB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Remuneration</a:t>
            </a:r>
          </a:p>
          <a:p>
            <a:pPr lvl="1"/>
            <a:r>
              <a:rPr lang="en-GB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Esprit de corps (Loyalty)</a:t>
            </a:r>
          </a:p>
          <a:p>
            <a:pPr lvl="1"/>
            <a:r>
              <a:rPr lang="en-GB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Centralization</a:t>
            </a:r>
          </a:p>
          <a:p>
            <a:pPr lvl="1"/>
            <a:r>
              <a:rPr lang="en-GB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Scalar chain</a:t>
            </a:r>
          </a:p>
          <a:p>
            <a:pPr lvl="1"/>
            <a:r>
              <a:rPr lang="en-GB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</a:p>
          <a:p>
            <a:pPr lvl="1"/>
            <a:r>
              <a:rPr lang="en-GB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Equity</a:t>
            </a:r>
          </a:p>
          <a:p>
            <a:pPr lvl="1"/>
            <a:r>
              <a:rPr lang="en-GB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turnover</a:t>
            </a:r>
          </a:p>
          <a:p>
            <a:pPr lvl="1"/>
            <a:r>
              <a:rPr lang="en-GB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Initiative</a:t>
            </a:r>
          </a:p>
          <a:p>
            <a:pPr marL="0" indent="0">
              <a:buNone/>
            </a:pPr>
            <a:endParaRPr lang="en-LK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382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8746289-BB89-3710-2F64-3B46C83B81CD}"/>
              </a:ext>
            </a:extLst>
          </p:cNvPr>
          <p:cNvGrpSpPr/>
          <p:nvPr/>
        </p:nvGrpSpPr>
        <p:grpSpPr>
          <a:xfrm>
            <a:off x="1522730" y="2136140"/>
            <a:ext cx="7683671" cy="4153333"/>
            <a:chOff x="0" y="0"/>
            <a:chExt cx="7683671" cy="4153333"/>
          </a:xfrm>
        </p:grpSpPr>
        <p:sp>
          <p:nvSpPr>
            <p:cNvPr id="5" name="Shape 12287">
              <a:extLst>
                <a:ext uri="{FF2B5EF4-FFF2-40B4-BE49-F238E27FC236}">
                  <a16:creationId xmlns:a16="http://schemas.microsoft.com/office/drawing/2014/main" id="{6EB583A8-50A1-9620-8551-49027EB45978}"/>
                </a:ext>
              </a:extLst>
            </p:cNvPr>
            <p:cNvSpPr/>
            <p:nvPr/>
          </p:nvSpPr>
          <p:spPr>
            <a:xfrm>
              <a:off x="1120140" y="2101850"/>
              <a:ext cx="3429000" cy="825500"/>
            </a:xfrm>
            <a:custGeom>
              <a:avLst/>
              <a:gdLst/>
              <a:ahLst/>
              <a:cxnLst/>
              <a:rect l="0" t="0" r="0" b="0"/>
              <a:pathLst>
                <a:path w="3429000" h="825500">
                  <a:moveTo>
                    <a:pt x="0" y="0"/>
                  </a:moveTo>
                  <a:lnTo>
                    <a:pt x="3429000" y="0"/>
                  </a:lnTo>
                  <a:lnTo>
                    <a:pt x="3429000" y="825500"/>
                  </a:lnTo>
                  <a:lnTo>
                    <a:pt x="0" y="8255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CEC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Shape 565">
              <a:extLst>
                <a:ext uri="{FF2B5EF4-FFF2-40B4-BE49-F238E27FC236}">
                  <a16:creationId xmlns:a16="http://schemas.microsoft.com/office/drawing/2014/main" id="{33678697-0EA8-7FFC-C1A4-E731E1E34ADC}"/>
                </a:ext>
              </a:extLst>
            </p:cNvPr>
            <p:cNvSpPr/>
            <p:nvPr/>
          </p:nvSpPr>
          <p:spPr>
            <a:xfrm>
              <a:off x="1120140" y="2101850"/>
              <a:ext cx="3429000" cy="825500"/>
            </a:xfrm>
            <a:custGeom>
              <a:avLst/>
              <a:gdLst/>
              <a:ahLst/>
              <a:cxnLst/>
              <a:rect l="0" t="0" r="0" b="0"/>
              <a:pathLst>
                <a:path w="3429000" h="825500">
                  <a:moveTo>
                    <a:pt x="0" y="0"/>
                  </a:moveTo>
                  <a:lnTo>
                    <a:pt x="3429000" y="0"/>
                  </a:lnTo>
                  <a:lnTo>
                    <a:pt x="3429000" y="825500"/>
                  </a:lnTo>
                  <a:lnTo>
                    <a:pt x="0" y="82550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ln w="12579" cap="flat">
              <a:miter lim="100000"/>
            </a:ln>
          </p:spPr>
          <p:style>
            <a:lnRef idx="1">
              <a:srgbClr val="3399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Shape 566">
              <a:extLst>
                <a:ext uri="{FF2B5EF4-FFF2-40B4-BE49-F238E27FC236}">
                  <a16:creationId xmlns:a16="http://schemas.microsoft.com/office/drawing/2014/main" id="{31997CEA-0D3D-40CB-7328-9092FE15C946}"/>
                </a:ext>
              </a:extLst>
            </p:cNvPr>
            <p:cNvSpPr/>
            <p:nvPr/>
          </p:nvSpPr>
          <p:spPr>
            <a:xfrm>
              <a:off x="1120140" y="2101850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ln w="12579" cap="flat">
              <a:miter lim="100000"/>
            </a:ln>
          </p:spPr>
          <p:style>
            <a:lnRef idx="1">
              <a:srgbClr val="3399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Shape 567">
              <a:extLst>
                <a:ext uri="{FF2B5EF4-FFF2-40B4-BE49-F238E27FC236}">
                  <a16:creationId xmlns:a16="http://schemas.microsoft.com/office/drawing/2014/main" id="{6399FA65-E3C1-99E4-3E5C-F3DD5E011D03}"/>
                </a:ext>
              </a:extLst>
            </p:cNvPr>
            <p:cNvSpPr/>
            <p:nvPr/>
          </p:nvSpPr>
          <p:spPr>
            <a:xfrm>
              <a:off x="4549140" y="2927350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ln w="12579" cap="flat">
              <a:miter lim="100000"/>
            </a:ln>
          </p:spPr>
          <p:style>
            <a:lnRef idx="1">
              <a:srgbClr val="3399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EACFEF5-BCD4-A2FF-C139-327AA5BFEEC4}"/>
                </a:ext>
              </a:extLst>
            </p:cNvPr>
            <p:cNvSpPr/>
            <p:nvPr/>
          </p:nvSpPr>
          <p:spPr>
            <a:xfrm>
              <a:off x="1277620" y="2206585"/>
              <a:ext cx="4138160" cy="90578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LK" sz="4800" i="1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rPr>
                <a:t>Henri Fayol</a:t>
              </a:r>
              <a:endParaRPr lang="en-LK" sz="11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Shape 12288">
              <a:extLst>
                <a:ext uri="{FF2B5EF4-FFF2-40B4-BE49-F238E27FC236}">
                  <a16:creationId xmlns:a16="http://schemas.microsoft.com/office/drawing/2014/main" id="{1A87DE26-A071-BCA4-409F-ED0CFB0A68A6}"/>
                </a:ext>
              </a:extLst>
            </p:cNvPr>
            <p:cNvSpPr/>
            <p:nvPr/>
          </p:nvSpPr>
          <p:spPr>
            <a:xfrm>
              <a:off x="4549140" y="3573780"/>
              <a:ext cx="2819400" cy="459740"/>
            </a:xfrm>
            <a:custGeom>
              <a:avLst/>
              <a:gdLst/>
              <a:ahLst/>
              <a:cxnLst/>
              <a:rect l="0" t="0" r="0" b="0"/>
              <a:pathLst>
                <a:path w="2819400" h="459740">
                  <a:moveTo>
                    <a:pt x="0" y="0"/>
                  </a:moveTo>
                  <a:lnTo>
                    <a:pt x="2819400" y="0"/>
                  </a:lnTo>
                  <a:lnTo>
                    <a:pt x="2819400" y="459740"/>
                  </a:lnTo>
                  <a:lnTo>
                    <a:pt x="0" y="45974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CEC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Shape 570">
              <a:extLst>
                <a:ext uri="{FF2B5EF4-FFF2-40B4-BE49-F238E27FC236}">
                  <a16:creationId xmlns:a16="http://schemas.microsoft.com/office/drawing/2014/main" id="{ACE0DEA4-7AE7-75D6-7C30-9F16165752F3}"/>
                </a:ext>
              </a:extLst>
            </p:cNvPr>
            <p:cNvSpPr/>
            <p:nvPr/>
          </p:nvSpPr>
          <p:spPr>
            <a:xfrm>
              <a:off x="4549140" y="3573780"/>
              <a:ext cx="2819400" cy="459740"/>
            </a:xfrm>
            <a:custGeom>
              <a:avLst/>
              <a:gdLst/>
              <a:ahLst/>
              <a:cxnLst/>
              <a:rect l="0" t="0" r="0" b="0"/>
              <a:pathLst>
                <a:path w="2819400" h="459740">
                  <a:moveTo>
                    <a:pt x="0" y="0"/>
                  </a:moveTo>
                  <a:lnTo>
                    <a:pt x="2819400" y="0"/>
                  </a:lnTo>
                  <a:lnTo>
                    <a:pt x="2819400" y="459740"/>
                  </a:lnTo>
                  <a:lnTo>
                    <a:pt x="0" y="459740"/>
                  </a:lnTo>
                  <a:lnTo>
                    <a:pt x="0" y="0"/>
                  </a:lnTo>
                  <a:close/>
                </a:path>
              </a:pathLst>
            </a:custGeom>
            <a:ln w="12579" cap="flat">
              <a:miter lim="100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Shape 571">
              <a:extLst>
                <a:ext uri="{FF2B5EF4-FFF2-40B4-BE49-F238E27FC236}">
                  <a16:creationId xmlns:a16="http://schemas.microsoft.com/office/drawing/2014/main" id="{EAE81B14-E863-0A2A-0C82-7B4238FE5539}"/>
                </a:ext>
              </a:extLst>
            </p:cNvPr>
            <p:cNvSpPr/>
            <p:nvPr/>
          </p:nvSpPr>
          <p:spPr>
            <a:xfrm>
              <a:off x="4549140" y="3573780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ln w="12579" cap="flat">
              <a:miter lim="100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Shape 572">
              <a:extLst>
                <a:ext uri="{FF2B5EF4-FFF2-40B4-BE49-F238E27FC236}">
                  <a16:creationId xmlns:a16="http://schemas.microsoft.com/office/drawing/2014/main" id="{922C1849-8F24-4687-E80B-E15DD0245013}"/>
                </a:ext>
              </a:extLst>
            </p:cNvPr>
            <p:cNvSpPr/>
            <p:nvPr/>
          </p:nvSpPr>
          <p:spPr>
            <a:xfrm>
              <a:off x="7368540" y="4033520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ln w="12579" cap="flat">
              <a:miter lim="100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Shape 573">
              <a:extLst>
                <a:ext uri="{FF2B5EF4-FFF2-40B4-BE49-F238E27FC236}">
                  <a16:creationId xmlns:a16="http://schemas.microsoft.com/office/drawing/2014/main" id="{E45EF38D-F499-A109-C0F0-BCF6E1E5E2B3}"/>
                </a:ext>
              </a:extLst>
            </p:cNvPr>
            <p:cNvSpPr/>
            <p:nvPr/>
          </p:nvSpPr>
          <p:spPr>
            <a:xfrm>
              <a:off x="3897630" y="2945130"/>
              <a:ext cx="205740" cy="740410"/>
            </a:xfrm>
            <a:custGeom>
              <a:avLst/>
              <a:gdLst/>
              <a:ahLst/>
              <a:cxnLst/>
              <a:rect l="0" t="0" r="0" b="0"/>
              <a:pathLst>
                <a:path w="205740" h="740410">
                  <a:moveTo>
                    <a:pt x="205740" y="74041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CEC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Shape 574">
              <a:extLst>
                <a:ext uri="{FF2B5EF4-FFF2-40B4-BE49-F238E27FC236}">
                  <a16:creationId xmlns:a16="http://schemas.microsoft.com/office/drawing/2014/main" id="{38EBF0C0-1CC5-4F78-BB4F-E1E9B935FA83}"/>
                </a:ext>
              </a:extLst>
            </p:cNvPr>
            <p:cNvSpPr/>
            <p:nvPr/>
          </p:nvSpPr>
          <p:spPr>
            <a:xfrm>
              <a:off x="3897630" y="2945130"/>
              <a:ext cx="205740" cy="740410"/>
            </a:xfrm>
            <a:custGeom>
              <a:avLst/>
              <a:gdLst/>
              <a:ahLst/>
              <a:cxnLst/>
              <a:rect l="0" t="0" r="0" b="0"/>
              <a:pathLst>
                <a:path w="205740" h="740410">
                  <a:moveTo>
                    <a:pt x="0" y="0"/>
                  </a:moveTo>
                  <a:lnTo>
                    <a:pt x="205740" y="740410"/>
                  </a:lnTo>
                </a:path>
              </a:pathLst>
            </a:custGeom>
            <a:ln w="12579" cap="flat">
              <a:miter lim="100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Shape 575">
              <a:extLst>
                <a:ext uri="{FF2B5EF4-FFF2-40B4-BE49-F238E27FC236}">
                  <a16:creationId xmlns:a16="http://schemas.microsoft.com/office/drawing/2014/main" id="{18A7891D-93D9-5608-6C43-BF4E8E2707EE}"/>
                </a:ext>
              </a:extLst>
            </p:cNvPr>
            <p:cNvSpPr/>
            <p:nvPr/>
          </p:nvSpPr>
          <p:spPr>
            <a:xfrm>
              <a:off x="4549140" y="3573780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ln w="12579" cap="flat">
              <a:miter lim="100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Shape 576">
              <a:extLst>
                <a:ext uri="{FF2B5EF4-FFF2-40B4-BE49-F238E27FC236}">
                  <a16:creationId xmlns:a16="http://schemas.microsoft.com/office/drawing/2014/main" id="{3B8390C8-D703-1123-3500-D34BC733AF12}"/>
                </a:ext>
              </a:extLst>
            </p:cNvPr>
            <p:cNvSpPr/>
            <p:nvPr/>
          </p:nvSpPr>
          <p:spPr>
            <a:xfrm>
              <a:off x="7368540" y="4033520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ln w="12579" cap="flat">
              <a:miter lim="100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Shape 577">
              <a:extLst>
                <a:ext uri="{FF2B5EF4-FFF2-40B4-BE49-F238E27FC236}">
                  <a16:creationId xmlns:a16="http://schemas.microsoft.com/office/drawing/2014/main" id="{F236DAD9-1D52-F719-E87A-4E8128D7E4D4}"/>
                </a:ext>
              </a:extLst>
            </p:cNvPr>
            <p:cNvSpPr/>
            <p:nvPr/>
          </p:nvSpPr>
          <p:spPr>
            <a:xfrm>
              <a:off x="4103370" y="3685540"/>
              <a:ext cx="369570" cy="0"/>
            </a:xfrm>
            <a:custGeom>
              <a:avLst/>
              <a:gdLst/>
              <a:ahLst/>
              <a:cxnLst/>
              <a:rect l="0" t="0" r="0" b="0"/>
              <a:pathLst>
                <a:path w="369570">
                  <a:moveTo>
                    <a:pt x="369570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CEC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Shape 578">
              <a:extLst>
                <a:ext uri="{FF2B5EF4-FFF2-40B4-BE49-F238E27FC236}">
                  <a16:creationId xmlns:a16="http://schemas.microsoft.com/office/drawing/2014/main" id="{8E2B7AAD-61D8-4872-98E2-313E6A9CDA01}"/>
                </a:ext>
              </a:extLst>
            </p:cNvPr>
            <p:cNvSpPr/>
            <p:nvPr/>
          </p:nvSpPr>
          <p:spPr>
            <a:xfrm>
              <a:off x="4103370" y="3685540"/>
              <a:ext cx="369570" cy="0"/>
            </a:xfrm>
            <a:custGeom>
              <a:avLst/>
              <a:gdLst/>
              <a:ahLst/>
              <a:cxnLst/>
              <a:rect l="0" t="0" r="0" b="0"/>
              <a:pathLst>
                <a:path w="369570">
                  <a:moveTo>
                    <a:pt x="0" y="0"/>
                  </a:moveTo>
                  <a:lnTo>
                    <a:pt x="369570" y="0"/>
                  </a:lnTo>
                </a:path>
              </a:pathLst>
            </a:custGeom>
            <a:ln w="12579" cap="flat">
              <a:miter lim="100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Shape 579">
              <a:extLst>
                <a:ext uri="{FF2B5EF4-FFF2-40B4-BE49-F238E27FC236}">
                  <a16:creationId xmlns:a16="http://schemas.microsoft.com/office/drawing/2014/main" id="{12E5E66A-81F3-27B6-0A34-5A8B1E44F37B}"/>
                </a:ext>
              </a:extLst>
            </p:cNvPr>
            <p:cNvSpPr/>
            <p:nvPr/>
          </p:nvSpPr>
          <p:spPr>
            <a:xfrm>
              <a:off x="4549140" y="3573780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ln w="12579" cap="flat">
              <a:miter lim="100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Shape 580">
              <a:extLst>
                <a:ext uri="{FF2B5EF4-FFF2-40B4-BE49-F238E27FC236}">
                  <a16:creationId xmlns:a16="http://schemas.microsoft.com/office/drawing/2014/main" id="{C57B4155-89AC-AF55-5D26-2F8D9F6721F6}"/>
                </a:ext>
              </a:extLst>
            </p:cNvPr>
            <p:cNvSpPr/>
            <p:nvPr/>
          </p:nvSpPr>
          <p:spPr>
            <a:xfrm>
              <a:off x="7368540" y="4033520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ln w="12579" cap="flat">
              <a:miter lim="100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57C6F6A-F2DD-B11D-6D3D-EE2B7EBDB3FD}"/>
                </a:ext>
              </a:extLst>
            </p:cNvPr>
            <p:cNvSpPr/>
            <p:nvPr/>
          </p:nvSpPr>
          <p:spPr>
            <a:xfrm>
              <a:off x="4859071" y="3649643"/>
              <a:ext cx="2362578" cy="45289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LK" sz="2400" b="1" kern="10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rPr>
                <a:t>o-ordinating</a:t>
              </a:r>
              <a:endParaRPr lang="en-LK" sz="11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8BFF956-77F5-01BC-966E-7C1A03579374}"/>
                </a:ext>
              </a:extLst>
            </p:cNvPr>
            <p:cNvSpPr/>
            <p:nvPr/>
          </p:nvSpPr>
          <p:spPr>
            <a:xfrm>
              <a:off x="4639310" y="3649643"/>
              <a:ext cx="292687" cy="45289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LK" sz="2400" b="1" kern="10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rPr>
                <a:t>C</a:t>
              </a:r>
              <a:endParaRPr lang="en-LK" sz="11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Shape 12289">
              <a:extLst>
                <a:ext uri="{FF2B5EF4-FFF2-40B4-BE49-F238E27FC236}">
                  <a16:creationId xmlns:a16="http://schemas.microsoft.com/office/drawing/2014/main" id="{BD0E704C-36D7-7F56-361C-745822EE5B25}"/>
                </a:ext>
              </a:extLst>
            </p:cNvPr>
            <p:cNvSpPr/>
            <p:nvPr/>
          </p:nvSpPr>
          <p:spPr>
            <a:xfrm>
              <a:off x="5006340" y="1116330"/>
              <a:ext cx="2514600" cy="459740"/>
            </a:xfrm>
            <a:custGeom>
              <a:avLst/>
              <a:gdLst/>
              <a:ahLst/>
              <a:cxnLst/>
              <a:rect l="0" t="0" r="0" b="0"/>
              <a:pathLst>
                <a:path w="2514600" h="459740">
                  <a:moveTo>
                    <a:pt x="0" y="0"/>
                  </a:moveTo>
                  <a:lnTo>
                    <a:pt x="2514600" y="0"/>
                  </a:lnTo>
                  <a:lnTo>
                    <a:pt x="2514600" y="459740"/>
                  </a:lnTo>
                  <a:lnTo>
                    <a:pt x="0" y="45974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CEC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Shape 583">
              <a:extLst>
                <a:ext uri="{FF2B5EF4-FFF2-40B4-BE49-F238E27FC236}">
                  <a16:creationId xmlns:a16="http://schemas.microsoft.com/office/drawing/2014/main" id="{B17F6D89-2ADB-39A7-9B4D-12E3A7839E03}"/>
                </a:ext>
              </a:extLst>
            </p:cNvPr>
            <p:cNvSpPr/>
            <p:nvPr/>
          </p:nvSpPr>
          <p:spPr>
            <a:xfrm>
              <a:off x="5006340" y="1116330"/>
              <a:ext cx="2514600" cy="459740"/>
            </a:xfrm>
            <a:custGeom>
              <a:avLst/>
              <a:gdLst/>
              <a:ahLst/>
              <a:cxnLst/>
              <a:rect l="0" t="0" r="0" b="0"/>
              <a:pathLst>
                <a:path w="2514600" h="459740">
                  <a:moveTo>
                    <a:pt x="0" y="0"/>
                  </a:moveTo>
                  <a:lnTo>
                    <a:pt x="2514600" y="0"/>
                  </a:lnTo>
                  <a:lnTo>
                    <a:pt x="2514600" y="459740"/>
                  </a:lnTo>
                  <a:lnTo>
                    <a:pt x="0" y="459740"/>
                  </a:lnTo>
                  <a:lnTo>
                    <a:pt x="0" y="0"/>
                  </a:lnTo>
                  <a:close/>
                </a:path>
              </a:pathLst>
            </a:custGeom>
            <a:ln w="12579" cap="flat">
              <a:miter lim="100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Shape 584">
              <a:extLst>
                <a:ext uri="{FF2B5EF4-FFF2-40B4-BE49-F238E27FC236}">
                  <a16:creationId xmlns:a16="http://schemas.microsoft.com/office/drawing/2014/main" id="{074B6C1E-58B4-C65C-9C4E-139CDD200A20}"/>
                </a:ext>
              </a:extLst>
            </p:cNvPr>
            <p:cNvSpPr/>
            <p:nvPr/>
          </p:nvSpPr>
          <p:spPr>
            <a:xfrm>
              <a:off x="5006340" y="1116330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ln w="12579" cap="flat">
              <a:miter lim="100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Shape 585">
              <a:extLst>
                <a:ext uri="{FF2B5EF4-FFF2-40B4-BE49-F238E27FC236}">
                  <a16:creationId xmlns:a16="http://schemas.microsoft.com/office/drawing/2014/main" id="{959A9AA3-6E5E-6BB1-D76A-197DFE82F391}"/>
                </a:ext>
              </a:extLst>
            </p:cNvPr>
            <p:cNvSpPr/>
            <p:nvPr/>
          </p:nvSpPr>
          <p:spPr>
            <a:xfrm>
              <a:off x="7520940" y="1576070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ln w="12579" cap="flat">
              <a:miter lim="100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Shape 586">
              <a:extLst>
                <a:ext uri="{FF2B5EF4-FFF2-40B4-BE49-F238E27FC236}">
                  <a16:creationId xmlns:a16="http://schemas.microsoft.com/office/drawing/2014/main" id="{0333B295-37FA-F289-F6F9-65BCE172FA93}"/>
                </a:ext>
              </a:extLst>
            </p:cNvPr>
            <p:cNvSpPr/>
            <p:nvPr/>
          </p:nvSpPr>
          <p:spPr>
            <a:xfrm>
              <a:off x="4211320" y="1228090"/>
              <a:ext cx="62230" cy="876300"/>
            </a:xfrm>
            <a:custGeom>
              <a:avLst/>
              <a:gdLst/>
              <a:ahLst/>
              <a:cxnLst/>
              <a:rect l="0" t="0" r="0" b="0"/>
              <a:pathLst>
                <a:path w="62230" h="876300">
                  <a:moveTo>
                    <a:pt x="0" y="876300"/>
                  </a:moveTo>
                  <a:lnTo>
                    <a:pt x="6223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CEC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Shape 587">
              <a:extLst>
                <a:ext uri="{FF2B5EF4-FFF2-40B4-BE49-F238E27FC236}">
                  <a16:creationId xmlns:a16="http://schemas.microsoft.com/office/drawing/2014/main" id="{79C9F43B-21A2-A874-B056-D9BCA9811F07}"/>
                </a:ext>
              </a:extLst>
            </p:cNvPr>
            <p:cNvSpPr/>
            <p:nvPr/>
          </p:nvSpPr>
          <p:spPr>
            <a:xfrm>
              <a:off x="4211320" y="1228090"/>
              <a:ext cx="62230" cy="876300"/>
            </a:xfrm>
            <a:custGeom>
              <a:avLst/>
              <a:gdLst/>
              <a:ahLst/>
              <a:cxnLst/>
              <a:rect l="0" t="0" r="0" b="0"/>
              <a:pathLst>
                <a:path w="62230" h="876300">
                  <a:moveTo>
                    <a:pt x="0" y="876300"/>
                  </a:moveTo>
                  <a:lnTo>
                    <a:pt x="62230" y="0"/>
                  </a:lnTo>
                </a:path>
              </a:pathLst>
            </a:custGeom>
            <a:ln w="12579" cap="flat">
              <a:miter lim="100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Shape 588">
              <a:extLst>
                <a:ext uri="{FF2B5EF4-FFF2-40B4-BE49-F238E27FC236}">
                  <a16:creationId xmlns:a16="http://schemas.microsoft.com/office/drawing/2014/main" id="{016BC9D0-7C88-9E88-C9A1-561D1EC24F72}"/>
                </a:ext>
              </a:extLst>
            </p:cNvPr>
            <p:cNvSpPr/>
            <p:nvPr/>
          </p:nvSpPr>
          <p:spPr>
            <a:xfrm>
              <a:off x="5006340" y="1116330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ln w="12579" cap="flat">
              <a:miter lim="100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Shape 589">
              <a:extLst>
                <a:ext uri="{FF2B5EF4-FFF2-40B4-BE49-F238E27FC236}">
                  <a16:creationId xmlns:a16="http://schemas.microsoft.com/office/drawing/2014/main" id="{EB422A59-C774-5968-F61F-E2028EA9A0EC}"/>
                </a:ext>
              </a:extLst>
            </p:cNvPr>
            <p:cNvSpPr/>
            <p:nvPr/>
          </p:nvSpPr>
          <p:spPr>
            <a:xfrm>
              <a:off x="7520940" y="1576070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ln w="12579" cap="flat">
              <a:miter lim="100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Shape 590">
              <a:extLst>
                <a:ext uri="{FF2B5EF4-FFF2-40B4-BE49-F238E27FC236}">
                  <a16:creationId xmlns:a16="http://schemas.microsoft.com/office/drawing/2014/main" id="{467D931B-D66B-3085-A925-FD9E0A094FC1}"/>
                </a:ext>
              </a:extLst>
            </p:cNvPr>
            <p:cNvSpPr/>
            <p:nvPr/>
          </p:nvSpPr>
          <p:spPr>
            <a:xfrm>
              <a:off x="4273550" y="1228090"/>
              <a:ext cx="656590" cy="0"/>
            </a:xfrm>
            <a:custGeom>
              <a:avLst/>
              <a:gdLst/>
              <a:ahLst/>
              <a:cxnLst/>
              <a:rect l="0" t="0" r="0" b="0"/>
              <a:pathLst>
                <a:path w="656590">
                  <a:moveTo>
                    <a:pt x="656590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CEC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Shape 591">
              <a:extLst>
                <a:ext uri="{FF2B5EF4-FFF2-40B4-BE49-F238E27FC236}">
                  <a16:creationId xmlns:a16="http://schemas.microsoft.com/office/drawing/2014/main" id="{50149754-C38B-3855-76A0-AF2293961738}"/>
                </a:ext>
              </a:extLst>
            </p:cNvPr>
            <p:cNvSpPr/>
            <p:nvPr/>
          </p:nvSpPr>
          <p:spPr>
            <a:xfrm>
              <a:off x="4273550" y="1228090"/>
              <a:ext cx="656590" cy="0"/>
            </a:xfrm>
            <a:custGeom>
              <a:avLst/>
              <a:gdLst/>
              <a:ahLst/>
              <a:cxnLst/>
              <a:rect l="0" t="0" r="0" b="0"/>
              <a:pathLst>
                <a:path w="656590">
                  <a:moveTo>
                    <a:pt x="0" y="0"/>
                  </a:moveTo>
                  <a:lnTo>
                    <a:pt x="656590" y="0"/>
                  </a:lnTo>
                </a:path>
              </a:pathLst>
            </a:custGeom>
            <a:ln w="12579" cap="flat">
              <a:miter lim="100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Shape 592">
              <a:extLst>
                <a:ext uri="{FF2B5EF4-FFF2-40B4-BE49-F238E27FC236}">
                  <a16:creationId xmlns:a16="http://schemas.microsoft.com/office/drawing/2014/main" id="{9E8F09E2-50F8-01BC-4695-F1461E2857A6}"/>
                </a:ext>
              </a:extLst>
            </p:cNvPr>
            <p:cNvSpPr/>
            <p:nvPr/>
          </p:nvSpPr>
          <p:spPr>
            <a:xfrm>
              <a:off x="5006340" y="1116330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ln w="12579" cap="flat">
              <a:miter lim="100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Shape 593">
              <a:extLst>
                <a:ext uri="{FF2B5EF4-FFF2-40B4-BE49-F238E27FC236}">
                  <a16:creationId xmlns:a16="http://schemas.microsoft.com/office/drawing/2014/main" id="{E48E2766-2859-463A-9FCE-E4534EB6FA69}"/>
                </a:ext>
              </a:extLst>
            </p:cNvPr>
            <p:cNvSpPr/>
            <p:nvPr/>
          </p:nvSpPr>
          <p:spPr>
            <a:xfrm>
              <a:off x="7520940" y="1576070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ln w="12579" cap="flat">
              <a:miter lim="100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A241695-FEA6-B2B7-7A64-D8464BC65DF3}"/>
                </a:ext>
              </a:extLst>
            </p:cNvPr>
            <p:cNvSpPr/>
            <p:nvPr/>
          </p:nvSpPr>
          <p:spPr>
            <a:xfrm>
              <a:off x="5096510" y="1192193"/>
              <a:ext cx="2587161" cy="45289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LK" sz="2400" b="1" kern="10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rPr>
                <a:t>Commanding</a:t>
              </a:r>
              <a:endParaRPr lang="en-LK" sz="11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Shape 12290">
              <a:extLst>
                <a:ext uri="{FF2B5EF4-FFF2-40B4-BE49-F238E27FC236}">
                  <a16:creationId xmlns:a16="http://schemas.microsoft.com/office/drawing/2014/main" id="{E7AA3AD1-9FD9-DB46-057A-87AF6A7D9AFC}"/>
                </a:ext>
              </a:extLst>
            </p:cNvPr>
            <p:cNvSpPr/>
            <p:nvPr/>
          </p:nvSpPr>
          <p:spPr>
            <a:xfrm>
              <a:off x="0" y="3624580"/>
              <a:ext cx="2015490" cy="459740"/>
            </a:xfrm>
            <a:custGeom>
              <a:avLst/>
              <a:gdLst/>
              <a:ahLst/>
              <a:cxnLst/>
              <a:rect l="0" t="0" r="0" b="0"/>
              <a:pathLst>
                <a:path w="2015490" h="459740">
                  <a:moveTo>
                    <a:pt x="0" y="0"/>
                  </a:moveTo>
                  <a:lnTo>
                    <a:pt x="2015490" y="0"/>
                  </a:lnTo>
                  <a:lnTo>
                    <a:pt x="2015490" y="459740"/>
                  </a:lnTo>
                  <a:lnTo>
                    <a:pt x="0" y="45974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CEC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Shape 596">
              <a:extLst>
                <a:ext uri="{FF2B5EF4-FFF2-40B4-BE49-F238E27FC236}">
                  <a16:creationId xmlns:a16="http://schemas.microsoft.com/office/drawing/2014/main" id="{B83E8A3A-B355-986F-AE5F-C497A5334B7C}"/>
                </a:ext>
              </a:extLst>
            </p:cNvPr>
            <p:cNvSpPr/>
            <p:nvPr/>
          </p:nvSpPr>
          <p:spPr>
            <a:xfrm>
              <a:off x="0" y="3624580"/>
              <a:ext cx="2015490" cy="459740"/>
            </a:xfrm>
            <a:custGeom>
              <a:avLst/>
              <a:gdLst/>
              <a:ahLst/>
              <a:cxnLst/>
              <a:rect l="0" t="0" r="0" b="0"/>
              <a:pathLst>
                <a:path w="2015490" h="459740">
                  <a:moveTo>
                    <a:pt x="0" y="0"/>
                  </a:moveTo>
                  <a:lnTo>
                    <a:pt x="2015490" y="0"/>
                  </a:lnTo>
                  <a:lnTo>
                    <a:pt x="2015490" y="459740"/>
                  </a:lnTo>
                  <a:lnTo>
                    <a:pt x="0" y="459740"/>
                  </a:lnTo>
                  <a:lnTo>
                    <a:pt x="0" y="0"/>
                  </a:lnTo>
                  <a:close/>
                </a:path>
              </a:pathLst>
            </a:custGeom>
            <a:ln w="12579" cap="flat">
              <a:miter lim="100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Shape 597">
              <a:extLst>
                <a:ext uri="{FF2B5EF4-FFF2-40B4-BE49-F238E27FC236}">
                  <a16:creationId xmlns:a16="http://schemas.microsoft.com/office/drawing/2014/main" id="{AF55C922-F09A-AB77-3AFC-2F74511E289B}"/>
                </a:ext>
              </a:extLst>
            </p:cNvPr>
            <p:cNvSpPr/>
            <p:nvPr/>
          </p:nvSpPr>
          <p:spPr>
            <a:xfrm>
              <a:off x="0" y="3624580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ln w="12579" cap="flat">
              <a:miter lim="100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Shape 598">
              <a:extLst>
                <a:ext uri="{FF2B5EF4-FFF2-40B4-BE49-F238E27FC236}">
                  <a16:creationId xmlns:a16="http://schemas.microsoft.com/office/drawing/2014/main" id="{34FA77FA-5A9F-D57B-7422-0BDD0FFD066D}"/>
                </a:ext>
              </a:extLst>
            </p:cNvPr>
            <p:cNvSpPr/>
            <p:nvPr/>
          </p:nvSpPr>
          <p:spPr>
            <a:xfrm>
              <a:off x="2015490" y="4084320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ln w="12579" cap="flat">
              <a:miter lim="100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Shape 599">
              <a:extLst>
                <a:ext uri="{FF2B5EF4-FFF2-40B4-BE49-F238E27FC236}">
                  <a16:creationId xmlns:a16="http://schemas.microsoft.com/office/drawing/2014/main" id="{89014776-49F6-D11D-9C02-B2B62D5C14F2}"/>
                </a:ext>
              </a:extLst>
            </p:cNvPr>
            <p:cNvSpPr/>
            <p:nvPr/>
          </p:nvSpPr>
          <p:spPr>
            <a:xfrm>
              <a:off x="2263140" y="2940050"/>
              <a:ext cx="443230" cy="796290"/>
            </a:xfrm>
            <a:custGeom>
              <a:avLst/>
              <a:gdLst/>
              <a:ahLst/>
              <a:cxnLst/>
              <a:rect l="0" t="0" r="0" b="0"/>
              <a:pathLst>
                <a:path w="443230" h="796290">
                  <a:moveTo>
                    <a:pt x="0" y="796290"/>
                  </a:moveTo>
                  <a:lnTo>
                    <a:pt x="44323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CEC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Shape 600">
              <a:extLst>
                <a:ext uri="{FF2B5EF4-FFF2-40B4-BE49-F238E27FC236}">
                  <a16:creationId xmlns:a16="http://schemas.microsoft.com/office/drawing/2014/main" id="{2C4962EA-C324-5320-5298-2D17550E3D7E}"/>
                </a:ext>
              </a:extLst>
            </p:cNvPr>
            <p:cNvSpPr/>
            <p:nvPr/>
          </p:nvSpPr>
          <p:spPr>
            <a:xfrm>
              <a:off x="2263140" y="2940050"/>
              <a:ext cx="443230" cy="796290"/>
            </a:xfrm>
            <a:custGeom>
              <a:avLst/>
              <a:gdLst/>
              <a:ahLst/>
              <a:cxnLst/>
              <a:rect l="0" t="0" r="0" b="0"/>
              <a:pathLst>
                <a:path w="443230" h="796290">
                  <a:moveTo>
                    <a:pt x="443230" y="0"/>
                  </a:moveTo>
                  <a:lnTo>
                    <a:pt x="0" y="796290"/>
                  </a:lnTo>
                </a:path>
              </a:pathLst>
            </a:custGeom>
            <a:ln w="12579" cap="flat">
              <a:miter lim="100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Shape 601">
              <a:extLst>
                <a:ext uri="{FF2B5EF4-FFF2-40B4-BE49-F238E27FC236}">
                  <a16:creationId xmlns:a16="http://schemas.microsoft.com/office/drawing/2014/main" id="{EEEE78FF-E27C-0040-F950-23B3071A7704}"/>
                </a:ext>
              </a:extLst>
            </p:cNvPr>
            <p:cNvSpPr/>
            <p:nvPr/>
          </p:nvSpPr>
          <p:spPr>
            <a:xfrm>
              <a:off x="0" y="3624580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ln w="12579" cap="flat">
              <a:miter lim="100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Shape 602">
              <a:extLst>
                <a:ext uri="{FF2B5EF4-FFF2-40B4-BE49-F238E27FC236}">
                  <a16:creationId xmlns:a16="http://schemas.microsoft.com/office/drawing/2014/main" id="{A79CD942-FE4E-123F-405D-B919E879AB39}"/>
                </a:ext>
              </a:extLst>
            </p:cNvPr>
            <p:cNvSpPr/>
            <p:nvPr/>
          </p:nvSpPr>
          <p:spPr>
            <a:xfrm>
              <a:off x="2015490" y="4084320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ln w="12579" cap="flat">
              <a:miter lim="100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Shape 603">
              <a:extLst>
                <a:ext uri="{FF2B5EF4-FFF2-40B4-BE49-F238E27FC236}">
                  <a16:creationId xmlns:a16="http://schemas.microsoft.com/office/drawing/2014/main" id="{F57E4228-A422-D2CC-2EF5-6BC3706AB2DE}"/>
                </a:ext>
              </a:extLst>
            </p:cNvPr>
            <p:cNvSpPr/>
            <p:nvPr/>
          </p:nvSpPr>
          <p:spPr>
            <a:xfrm>
              <a:off x="2091690" y="3736340"/>
              <a:ext cx="171450" cy="0"/>
            </a:xfrm>
            <a:custGeom>
              <a:avLst/>
              <a:gdLst/>
              <a:ahLst/>
              <a:cxnLst/>
              <a:rect l="0" t="0" r="0" b="0"/>
              <a:pathLst>
                <a:path w="171450">
                  <a:moveTo>
                    <a:pt x="171450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CEC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Shape 604">
              <a:extLst>
                <a:ext uri="{FF2B5EF4-FFF2-40B4-BE49-F238E27FC236}">
                  <a16:creationId xmlns:a16="http://schemas.microsoft.com/office/drawing/2014/main" id="{188DC822-1C6B-821D-8957-F2581ABDC492}"/>
                </a:ext>
              </a:extLst>
            </p:cNvPr>
            <p:cNvSpPr/>
            <p:nvPr/>
          </p:nvSpPr>
          <p:spPr>
            <a:xfrm>
              <a:off x="2091690" y="3736340"/>
              <a:ext cx="171450" cy="0"/>
            </a:xfrm>
            <a:custGeom>
              <a:avLst/>
              <a:gdLst/>
              <a:ahLst/>
              <a:cxnLst/>
              <a:rect l="0" t="0" r="0" b="0"/>
              <a:pathLst>
                <a:path w="171450">
                  <a:moveTo>
                    <a:pt x="171450" y="0"/>
                  </a:moveTo>
                  <a:lnTo>
                    <a:pt x="0" y="0"/>
                  </a:lnTo>
                </a:path>
              </a:pathLst>
            </a:custGeom>
            <a:ln w="12579" cap="flat">
              <a:miter lim="100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Shape 605">
              <a:extLst>
                <a:ext uri="{FF2B5EF4-FFF2-40B4-BE49-F238E27FC236}">
                  <a16:creationId xmlns:a16="http://schemas.microsoft.com/office/drawing/2014/main" id="{F845E5D6-D490-0AB0-BAFE-8E892C6C88C9}"/>
                </a:ext>
              </a:extLst>
            </p:cNvPr>
            <p:cNvSpPr/>
            <p:nvPr/>
          </p:nvSpPr>
          <p:spPr>
            <a:xfrm>
              <a:off x="0" y="3624580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ln w="12579" cap="flat">
              <a:miter lim="100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Shape 606">
              <a:extLst>
                <a:ext uri="{FF2B5EF4-FFF2-40B4-BE49-F238E27FC236}">
                  <a16:creationId xmlns:a16="http://schemas.microsoft.com/office/drawing/2014/main" id="{8EC23C50-196C-31F2-142E-51F9B333BF9A}"/>
                </a:ext>
              </a:extLst>
            </p:cNvPr>
            <p:cNvSpPr/>
            <p:nvPr/>
          </p:nvSpPr>
          <p:spPr>
            <a:xfrm>
              <a:off x="2015490" y="4084320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ln w="12579" cap="flat">
              <a:miter lim="100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F915213-A624-6838-E4BF-88B39E4DBF5B}"/>
                </a:ext>
              </a:extLst>
            </p:cNvPr>
            <p:cNvSpPr/>
            <p:nvPr/>
          </p:nvSpPr>
          <p:spPr>
            <a:xfrm>
              <a:off x="88900" y="3700443"/>
              <a:ext cx="2161913" cy="45289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LK" sz="2400" b="1" kern="10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rPr>
                <a:t>Controlling</a:t>
              </a:r>
              <a:endParaRPr lang="en-LK" sz="11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Shape 12291">
              <a:extLst>
                <a:ext uri="{FF2B5EF4-FFF2-40B4-BE49-F238E27FC236}">
                  <a16:creationId xmlns:a16="http://schemas.microsoft.com/office/drawing/2014/main" id="{5D3871A6-19AA-BF26-373E-35FD3DE213F3}"/>
                </a:ext>
              </a:extLst>
            </p:cNvPr>
            <p:cNvSpPr/>
            <p:nvPr/>
          </p:nvSpPr>
          <p:spPr>
            <a:xfrm>
              <a:off x="8890" y="1116330"/>
              <a:ext cx="1583690" cy="459740"/>
            </a:xfrm>
            <a:custGeom>
              <a:avLst/>
              <a:gdLst/>
              <a:ahLst/>
              <a:cxnLst/>
              <a:rect l="0" t="0" r="0" b="0"/>
              <a:pathLst>
                <a:path w="1583690" h="459740">
                  <a:moveTo>
                    <a:pt x="0" y="0"/>
                  </a:moveTo>
                  <a:lnTo>
                    <a:pt x="1583690" y="0"/>
                  </a:lnTo>
                  <a:lnTo>
                    <a:pt x="1583690" y="459740"/>
                  </a:lnTo>
                  <a:lnTo>
                    <a:pt x="0" y="45974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CEC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Shape 610">
              <a:extLst>
                <a:ext uri="{FF2B5EF4-FFF2-40B4-BE49-F238E27FC236}">
                  <a16:creationId xmlns:a16="http://schemas.microsoft.com/office/drawing/2014/main" id="{CC46DFDE-BE7F-AAE5-4FDA-06BB0B2A6BE9}"/>
                </a:ext>
              </a:extLst>
            </p:cNvPr>
            <p:cNvSpPr/>
            <p:nvPr/>
          </p:nvSpPr>
          <p:spPr>
            <a:xfrm>
              <a:off x="8890" y="1116330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ln w="12579" cap="flat">
              <a:miter lim="100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Shape 611">
              <a:extLst>
                <a:ext uri="{FF2B5EF4-FFF2-40B4-BE49-F238E27FC236}">
                  <a16:creationId xmlns:a16="http://schemas.microsoft.com/office/drawing/2014/main" id="{05D6957A-84BE-ADB4-4C68-4778E8EAC0FD}"/>
                </a:ext>
              </a:extLst>
            </p:cNvPr>
            <p:cNvSpPr/>
            <p:nvPr/>
          </p:nvSpPr>
          <p:spPr>
            <a:xfrm>
              <a:off x="1592580" y="1576070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ln w="12579" cap="flat">
              <a:miter lim="100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Shape 612">
              <a:extLst>
                <a:ext uri="{FF2B5EF4-FFF2-40B4-BE49-F238E27FC236}">
                  <a16:creationId xmlns:a16="http://schemas.microsoft.com/office/drawing/2014/main" id="{00879F85-B1F6-53ED-719D-6CA2B2374F95}"/>
                </a:ext>
              </a:extLst>
            </p:cNvPr>
            <p:cNvSpPr/>
            <p:nvPr/>
          </p:nvSpPr>
          <p:spPr>
            <a:xfrm>
              <a:off x="1823720" y="1228090"/>
              <a:ext cx="160020" cy="866140"/>
            </a:xfrm>
            <a:custGeom>
              <a:avLst/>
              <a:gdLst/>
              <a:ahLst/>
              <a:cxnLst/>
              <a:rect l="0" t="0" r="0" b="0"/>
              <a:pathLst>
                <a:path w="160020" h="866140">
                  <a:moveTo>
                    <a:pt x="160020" y="86614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CEC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Shape 613">
              <a:extLst>
                <a:ext uri="{FF2B5EF4-FFF2-40B4-BE49-F238E27FC236}">
                  <a16:creationId xmlns:a16="http://schemas.microsoft.com/office/drawing/2014/main" id="{988B0064-C71B-2ADF-F5CB-E094BED55CD6}"/>
                </a:ext>
              </a:extLst>
            </p:cNvPr>
            <p:cNvSpPr/>
            <p:nvPr/>
          </p:nvSpPr>
          <p:spPr>
            <a:xfrm>
              <a:off x="1823720" y="1228090"/>
              <a:ext cx="160020" cy="866140"/>
            </a:xfrm>
            <a:custGeom>
              <a:avLst/>
              <a:gdLst/>
              <a:ahLst/>
              <a:cxnLst/>
              <a:rect l="0" t="0" r="0" b="0"/>
              <a:pathLst>
                <a:path w="160020" h="866140">
                  <a:moveTo>
                    <a:pt x="160020" y="866140"/>
                  </a:moveTo>
                  <a:lnTo>
                    <a:pt x="0" y="0"/>
                  </a:lnTo>
                </a:path>
              </a:pathLst>
            </a:custGeom>
            <a:ln w="12579" cap="flat">
              <a:miter lim="100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Shape 614">
              <a:extLst>
                <a:ext uri="{FF2B5EF4-FFF2-40B4-BE49-F238E27FC236}">
                  <a16:creationId xmlns:a16="http://schemas.microsoft.com/office/drawing/2014/main" id="{54324CC6-B15E-9CFE-038D-B8E98E6DBA85}"/>
                </a:ext>
              </a:extLst>
            </p:cNvPr>
            <p:cNvSpPr/>
            <p:nvPr/>
          </p:nvSpPr>
          <p:spPr>
            <a:xfrm>
              <a:off x="8890" y="1116330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ln w="12579" cap="flat">
              <a:miter lim="100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Shape 615">
              <a:extLst>
                <a:ext uri="{FF2B5EF4-FFF2-40B4-BE49-F238E27FC236}">
                  <a16:creationId xmlns:a16="http://schemas.microsoft.com/office/drawing/2014/main" id="{FEDEAB1E-F522-6350-1D54-E4A5D5F017E9}"/>
                </a:ext>
              </a:extLst>
            </p:cNvPr>
            <p:cNvSpPr/>
            <p:nvPr/>
          </p:nvSpPr>
          <p:spPr>
            <a:xfrm>
              <a:off x="1592580" y="1576070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ln w="12579" cap="flat">
              <a:miter lim="100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Shape 616">
              <a:extLst>
                <a:ext uri="{FF2B5EF4-FFF2-40B4-BE49-F238E27FC236}">
                  <a16:creationId xmlns:a16="http://schemas.microsoft.com/office/drawing/2014/main" id="{90E88827-4FB3-A860-4732-9C92933F75AB}"/>
                </a:ext>
              </a:extLst>
            </p:cNvPr>
            <p:cNvSpPr/>
            <p:nvPr/>
          </p:nvSpPr>
          <p:spPr>
            <a:xfrm>
              <a:off x="1668780" y="1228090"/>
              <a:ext cx="154940" cy="0"/>
            </a:xfrm>
            <a:custGeom>
              <a:avLst/>
              <a:gdLst/>
              <a:ahLst/>
              <a:cxnLst/>
              <a:rect l="0" t="0" r="0" b="0"/>
              <a:pathLst>
                <a:path w="154940">
                  <a:moveTo>
                    <a:pt x="154940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CEC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Shape 617">
              <a:extLst>
                <a:ext uri="{FF2B5EF4-FFF2-40B4-BE49-F238E27FC236}">
                  <a16:creationId xmlns:a16="http://schemas.microsoft.com/office/drawing/2014/main" id="{F47AE961-48E1-8362-8647-34D6A4BFE8AD}"/>
                </a:ext>
              </a:extLst>
            </p:cNvPr>
            <p:cNvSpPr/>
            <p:nvPr/>
          </p:nvSpPr>
          <p:spPr>
            <a:xfrm>
              <a:off x="1668780" y="1228090"/>
              <a:ext cx="154940" cy="0"/>
            </a:xfrm>
            <a:custGeom>
              <a:avLst/>
              <a:gdLst/>
              <a:ahLst/>
              <a:cxnLst/>
              <a:rect l="0" t="0" r="0" b="0"/>
              <a:pathLst>
                <a:path w="154940">
                  <a:moveTo>
                    <a:pt x="154940" y="0"/>
                  </a:moveTo>
                  <a:lnTo>
                    <a:pt x="0" y="0"/>
                  </a:lnTo>
                </a:path>
              </a:pathLst>
            </a:custGeom>
            <a:ln w="12579" cap="flat">
              <a:miter lim="100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Shape 618">
              <a:extLst>
                <a:ext uri="{FF2B5EF4-FFF2-40B4-BE49-F238E27FC236}">
                  <a16:creationId xmlns:a16="http://schemas.microsoft.com/office/drawing/2014/main" id="{DC675490-2658-A312-A5C5-E9171ED4B7DC}"/>
                </a:ext>
              </a:extLst>
            </p:cNvPr>
            <p:cNvSpPr/>
            <p:nvPr/>
          </p:nvSpPr>
          <p:spPr>
            <a:xfrm>
              <a:off x="8890" y="1116330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ln w="12579" cap="flat">
              <a:miter lim="100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Shape 619">
              <a:extLst>
                <a:ext uri="{FF2B5EF4-FFF2-40B4-BE49-F238E27FC236}">
                  <a16:creationId xmlns:a16="http://schemas.microsoft.com/office/drawing/2014/main" id="{3EEA46CE-2A3A-9154-55A1-7EDB01E00CD3}"/>
                </a:ext>
              </a:extLst>
            </p:cNvPr>
            <p:cNvSpPr/>
            <p:nvPr/>
          </p:nvSpPr>
          <p:spPr>
            <a:xfrm>
              <a:off x="1592580" y="1576070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ln w="12579" cap="flat">
              <a:miter lim="100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107F7E6-CD3C-5BBA-796E-E797326A9216}"/>
                </a:ext>
              </a:extLst>
            </p:cNvPr>
            <p:cNvSpPr/>
            <p:nvPr/>
          </p:nvSpPr>
          <p:spPr>
            <a:xfrm>
              <a:off x="99060" y="1192193"/>
              <a:ext cx="1707883" cy="45289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LK" sz="2400" b="1" kern="10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rPr>
                <a:t>Planning</a:t>
              </a:r>
              <a:endParaRPr lang="en-LK" sz="11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Shape 12292">
              <a:extLst>
                <a:ext uri="{FF2B5EF4-FFF2-40B4-BE49-F238E27FC236}">
                  <a16:creationId xmlns:a16="http://schemas.microsoft.com/office/drawing/2014/main" id="{B5AF6F4F-E3CB-805C-CE38-FFE8824E3407}"/>
                </a:ext>
              </a:extLst>
            </p:cNvPr>
            <p:cNvSpPr/>
            <p:nvPr/>
          </p:nvSpPr>
          <p:spPr>
            <a:xfrm>
              <a:off x="2872740" y="0"/>
              <a:ext cx="2590800" cy="459740"/>
            </a:xfrm>
            <a:custGeom>
              <a:avLst/>
              <a:gdLst/>
              <a:ahLst/>
              <a:cxnLst/>
              <a:rect l="0" t="0" r="0" b="0"/>
              <a:pathLst>
                <a:path w="2590800" h="459740">
                  <a:moveTo>
                    <a:pt x="0" y="0"/>
                  </a:moveTo>
                  <a:lnTo>
                    <a:pt x="2590800" y="0"/>
                  </a:lnTo>
                  <a:lnTo>
                    <a:pt x="2590800" y="459740"/>
                  </a:lnTo>
                  <a:lnTo>
                    <a:pt x="0" y="45974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CEC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Shape 622">
              <a:extLst>
                <a:ext uri="{FF2B5EF4-FFF2-40B4-BE49-F238E27FC236}">
                  <a16:creationId xmlns:a16="http://schemas.microsoft.com/office/drawing/2014/main" id="{D0A02463-8A2F-AA75-4273-EC18BFC7EAD9}"/>
                </a:ext>
              </a:extLst>
            </p:cNvPr>
            <p:cNvSpPr/>
            <p:nvPr/>
          </p:nvSpPr>
          <p:spPr>
            <a:xfrm>
              <a:off x="2872740" y="0"/>
              <a:ext cx="2590800" cy="459740"/>
            </a:xfrm>
            <a:custGeom>
              <a:avLst/>
              <a:gdLst/>
              <a:ahLst/>
              <a:cxnLst/>
              <a:rect l="0" t="0" r="0" b="0"/>
              <a:pathLst>
                <a:path w="2590800" h="459740">
                  <a:moveTo>
                    <a:pt x="0" y="0"/>
                  </a:moveTo>
                  <a:lnTo>
                    <a:pt x="2590800" y="0"/>
                  </a:lnTo>
                  <a:lnTo>
                    <a:pt x="2590800" y="459740"/>
                  </a:lnTo>
                  <a:lnTo>
                    <a:pt x="0" y="459740"/>
                  </a:lnTo>
                  <a:lnTo>
                    <a:pt x="0" y="0"/>
                  </a:lnTo>
                  <a:close/>
                </a:path>
              </a:pathLst>
            </a:custGeom>
            <a:ln w="12579" cap="flat">
              <a:miter lim="100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Shape 623">
              <a:extLst>
                <a:ext uri="{FF2B5EF4-FFF2-40B4-BE49-F238E27FC236}">
                  <a16:creationId xmlns:a16="http://schemas.microsoft.com/office/drawing/2014/main" id="{A43F003F-1080-1F2E-B88D-09E3686F3242}"/>
                </a:ext>
              </a:extLst>
            </p:cNvPr>
            <p:cNvSpPr/>
            <p:nvPr/>
          </p:nvSpPr>
          <p:spPr>
            <a:xfrm>
              <a:off x="2872740" y="0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ln w="12579" cap="flat">
              <a:miter lim="100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Shape 624">
              <a:extLst>
                <a:ext uri="{FF2B5EF4-FFF2-40B4-BE49-F238E27FC236}">
                  <a16:creationId xmlns:a16="http://schemas.microsoft.com/office/drawing/2014/main" id="{5F08C18E-BFFC-4BEB-1D9D-85865F2DFC97}"/>
                </a:ext>
              </a:extLst>
            </p:cNvPr>
            <p:cNvSpPr/>
            <p:nvPr/>
          </p:nvSpPr>
          <p:spPr>
            <a:xfrm>
              <a:off x="5463540" y="459740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ln w="12579" cap="flat">
              <a:miter lim="100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Shape 625">
              <a:extLst>
                <a:ext uri="{FF2B5EF4-FFF2-40B4-BE49-F238E27FC236}">
                  <a16:creationId xmlns:a16="http://schemas.microsoft.com/office/drawing/2014/main" id="{051A9A46-2CCB-2624-48BF-537611C7BD55}"/>
                </a:ext>
              </a:extLst>
            </p:cNvPr>
            <p:cNvSpPr/>
            <p:nvPr/>
          </p:nvSpPr>
          <p:spPr>
            <a:xfrm>
              <a:off x="2479040" y="111760"/>
              <a:ext cx="48260" cy="1992630"/>
            </a:xfrm>
            <a:custGeom>
              <a:avLst/>
              <a:gdLst/>
              <a:ahLst/>
              <a:cxnLst/>
              <a:rect l="0" t="0" r="0" b="0"/>
              <a:pathLst>
                <a:path w="48260" h="1992630">
                  <a:moveTo>
                    <a:pt x="0" y="1992630"/>
                  </a:moveTo>
                  <a:lnTo>
                    <a:pt x="4826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CEC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Shape 626">
              <a:extLst>
                <a:ext uri="{FF2B5EF4-FFF2-40B4-BE49-F238E27FC236}">
                  <a16:creationId xmlns:a16="http://schemas.microsoft.com/office/drawing/2014/main" id="{4FF3E794-377F-27D3-02C2-F33C238B1885}"/>
                </a:ext>
              </a:extLst>
            </p:cNvPr>
            <p:cNvSpPr/>
            <p:nvPr/>
          </p:nvSpPr>
          <p:spPr>
            <a:xfrm>
              <a:off x="2479040" y="111760"/>
              <a:ext cx="48260" cy="1992630"/>
            </a:xfrm>
            <a:custGeom>
              <a:avLst/>
              <a:gdLst/>
              <a:ahLst/>
              <a:cxnLst/>
              <a:rect l="0" t="0" r="0" b="0"/>
              <a:pathLst>
                <a:path w="48260" h="1992630">
                  <a:moveTo>
                    <a:pt x="0" y="1992630"/>
                  </a:moveTo>
                  <a:lnTo>
                    <a:pt x="48260" y="0"/>
                  </a:lnTo>
                </a:path>
              </a:pathLst>
            </a:custGeom>
            <a:ln w="12579" cap="flat">
              <a:miter lim="100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Shape 627">
              <a:extLst>
                <a:ext uri="{FF2B5EF4-FFF2-40B4-BE49-F238E27FC236}">
                  <a16:creationId xmlns:a16="http://schemas.microsoft.com/office/drawing/2014/main" id="{00D2051B-0F6C-DAF2-6F4F-5484BBC3E74F}"/>
                </a:ext>
              </a:extLst>
            </p:cNvPr>
            <p:cNvSpPr/>
            <p:nvPr/>
          </p:nvSpPr>
          <p:spPr>
            <a:xfrm>
              <a:off x="2872740" y="0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ln w="12579" cap="flat">
              <a:miter lim="100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Shape 628">
              <a:extLst>
                <a:ext uri="{FF2B5EF4-FFF2-40B4-BE49-F238E27FC236}">
                  <a16:creationId xmlns:a16="http://schemas.microsoft.com/office/drawing/2014/main" id="{7CB18460-B4F0-6DF2-237C-A0751AFA3B7A}"/>
                </a:ext>
              </a:extLst>
            </p:cNvPr>
            <p:cNvSpPr/>
            <p:nvPr/>
          </p:nvSpPr>
          <p:spPr>
            <a:xfrm>
              <a:off x="5463540" y="459740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ln w="12579" cap="flat">
              <a:miter lim="100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Shape 629">
              <a:extLst>
                <a:ext uri="{FF2B5EF4-FFF2-40B4-BE49-F238E27FC236}">
                  <a16:creationId xmlns:a16="http://schemas.microsoft.com/office/drawing/2014/main" id="{88DCAD62-E30D-3A68-BCA0-AE505E94F2BB}"/>
                </a:ext>
              </a:extLst>
            </p:cNvPr>
            <p:cNvSpPr/>
            <p:nvPr/>
          </p:nvSpPr>
          <p:spPr>
            <a:xfrm>
              <a:off x="2527300" y="111760"/>
              <a:ext cx="269240" cy="0"/>
            </a:xfrm>
            <a:custGeom>
              <a:avLst/>
              <a:gdLst/>
              <a:ahLst/>
              <a:cxnLst/>
              <a:rect l="0" t="0" r="0" b="0"/>
              <a:pathLst>
                <a:path w="269240">
                  <a:moveTo>
                    <a:pt x="269240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CEC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Shape 630">
              <a:extLst>
                <a:ext uri="{FF2B5EF4-FFF2-40B4-BE49-F238E27FC236}">
                  <a16:creationId xmlns:a16="http://schemas.microsoft.com/office/drawing/2014/main" id="{FE455A12-2849-1FD4-0610-22EA76D90218}"/>
                </a:ext>
              </a:extLst>
            </p:cNvPr>
            <p:cNvSpPr/>
            <p:nvPr/>
          </p:nvSpPr>
          <p:spPr>
            <a:xfrm>
              <a:off x="2527300" y="111760"/>
              <a:ext cx="269240" cy="0"/>
            </a:xfrm>
            <a:custGeom>
              <a:avLst/>
              <a:gdLst/>
              <a:ahLst/>
              <a:cxnLst/>
              <a:rect l="0" t="0" r="0" b="0"/>
              <a:pathLst>
                <a:path w="269240">
                  <a:moveTo>
                    <a:pt x="0" y="0"/>
                  </a:moveTo>
                  <a:lnTo>
                    <a:pt x="269240" y="0"/>
                  </a:lnTo>
                </a:path>
              </a:pathLst>
            </a:custGeom>
            <a:ln w="12579" cap="flat">
              <a:miter lim="100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Shape 631">
              <a:extLst>
                <a:ext uri="{FF2B5EF4-FFF2-40B4-BE49-F238E27FC236}">
                  <a16:creationId xmlns:a16="http://schemas.microsoft.com/office/drawing/2014/main" id="{F09466D8-B991-2155-4F86-5E2BBABF74A5}"/>
                </a:ext>
              </a:extLst>
            </p:cNvPr>
            <p:cNvSpPr/>
            <p:nvPr/>
          </p:nvSpPr>
          <p:spPr>
            <a:xfrm>
              <a:off x="2872740" y="0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ln w="12579" cap="flat">
              <a:miter lim="100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Shape 632">
              <a:extLst>
                <a:ext uri="{FF2B5EF4-FFF2-40B4-BE49-F238E27FC236}">
                  <a16:creationId xmlns:a16="http://schemas.microsoft.com/office/drawing/2014/main" id="{95A31604-4854-0A69-7797-73A3FF5D304C}"/>
                </a:ext>
              </a:extLst>
            </p:cNvPr>
            <p:cNvSpPr/>
            <p:nvPr/>
          </p:nvSpPr>
          <p:spPr>
            <a:xfrm>
              <a:off x="5463540" y="459740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ln w="12579" cap="flat">
              <a:miter lim="100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AFA9E99-F83C-A065-9147-1E3617BBAA31}"/>
                </a:ext>
              </a:extLst>
            </p:cNvPr>
            <p:cNvSpPr/>
            <p:nvPr/>
          </p:nvSpPr>
          <p:spPr>
            <a:xfrm>
              <a:off x="2961640" y="75862"/>
              <a:ext cx="2138401" cy="45289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LK" sz="2400" b="1" kern="10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rPr>
                <a:t>Organising</a:t>
              </a:r>
              <a:endParaRPr lang="en-LK" sz="11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5" name="Title 1">
            <a:extLst>
              <a:ext uri="{FF2B5EF4-FFF2-40B4-BE49-F238E27FC236}">
                <a16:creationId xmlns:a16="http://schemas.microsoft.com/office/drawing/2014/main" id="{9153FAE4-6082-2C68-E60C-307C18526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LK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Administrative Approach</a:t>
            </a:r>
          </a:p>
        </p:txBody>
      </p:sp>
    </p:spTree>
    <p:extLst>
      <p:ext uri="{BB962C8B-B14F-4D97-AF65-F5344CB8AC3E}">
        <p14:creationId xmlns:p14="http://schemas.microsoft.com/office/powerpoint/2010/main" val="3112662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A7CF41-039A-B631-8F04-6F33F0485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LK" sz="4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Administrative Approach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1AC60-2DA2-35D3-F78E-DFF661149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GB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3600" b="0" i="0" u="none" strike="noStrike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nhance </a:t>
            </a:r>
            <a:r>
              <a:rPr lang="en-GB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3600" b="0" i="0" u="none" strike="noStrike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fficiency</a:t>
            </a:r>
          </a:p>
          <a:p>
            <a:pPr marL="514350" indent="-514350">
              <a:buAutoNum type="arabicPeriod"/>
            </a:pPr>
            <a:r>
              <a:rPr lang="en-GB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3600" b="0" i="0" u="none" strike="noStrike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romote effective Human </a:t>
            </a:r>
            <a:r>
              <a:rPr lang="en-GB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3600" b="0" i="0" u="none" strike="noStrike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esource </a:t>
            </a:r>
            <a:r>
              <a:rPr lang="en-GB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GB" sz="3600" b="0" i="0" u="none" strike="noStrike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anagement</a:t>
            </a:r>
          </a:p>
          <a:p>
            <a:pPr marL="514350" indent="-514350">
              <a:buAutoNum type="arabicPeriod"/>
            </a:pPr>
            <a:r>
              <a:rPr lang="en-GB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3600" b="0" i="0" u="none" strike="noStrike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learly define Rules, Responsibilities, and Functions.</a:t>
            </a:r>
            <a:endParaRPr lang="en-LK" sz="3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099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DC0F4B-9635-B853-7122-3D3AA5B2C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7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LK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99900-6F3C-0852-5DF5-9EA23B11A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102" y="2743200"/>
            <a:ext cx="5708594" cy="3613149"/>
          </a:xfrm>
        </p:spPr>
        <p:txBody>
          <a:bodyPr anchor="ctr">
            <a:normAutofit fontScale="85000" lnSpcReduction="20000"/>
          </a:bodyPr>
          <a:lstStyle/>
          <a:p>
            <a:pPr marL="342900" lvl="0" indent="-342900" fontAlgn="base">
              <a:spcAft>
                <a:spcPts val="830"/>
              </a:spcAft>
              <a:buClr>
                <a:srgbClr val="000000"/>
              </a:buClr>
              <a:buSzPts val="3250"/>
              <a:buFont typeface="Arial" panose="020B0604020202020204" pitchFamily="34" charset="0"/>
              <a:buChar char="•"/>
            </a:pPr>
            <a:endParaRPr lang="en-LK" sz="2400" u="none" strike="noStrike" kern="100" dirty="0">
              <a:solidFill>
                <a:schemeClr val="tx2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lvl="0" indent="0" fontAlgn="base">
              <a:spcAft>
                <a:spcPts val="830"/>
              </a:spcAft>
              <a:buClr>
                <a:srgbClr val="000000"/>
              </a:buClr>
              <a:buSzPts val="3250"/>
              <a:buNone/>
            </a:pPr>
            <a:r>
              <a:rPr lang="en-GB" sz="2400" u="none" strike="noStrike" kern="100" dirty="0">
                <a:solidFill>
                  <a:schemeClr val="tx2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en-LK" sz="2400" u="none" strike="noStrike" kern="100" dirty="0">
                <a:solidFill>
                  <a:schemeClr val="tx2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 the end of the lesson, you will be able to define;</a:t>
            </a:r>
          </a:p>
          <a:p>
            <a:pPr marL="342900" lvl="0" indent="-342900" fontAlgn="base">
              <a:spcAft>
                <a:spcPts val="830"/>
              </a:spcAft>
              <a:buClr>
                <a:srgbClr val="000000"/>
              </a:buClr>
              <a:buSzPts val="3250"/>
              <a:buFont typeface="Arial" panose="020B0604020202020204" pitchFamily="34" charset="0"/>
              <a:buChar char="•"/>
            </a:pPr>
            <a:r>
              <a:rPr lang="en-LK" sz="2400" u="none" strike="noStrike" kern="100" dirty="0">
                <a:solidFill>
                  <a:schemeClr val="tx2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Early Management </a:t>
            </a:r>
            <a:r>
              <a:rPr lang="en-LK" sz="2400" kern="100" dirty="0">
                <a:solidFill>
                  <a:schemeClr val="tx2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I</a:t>
            </a:r>
            <a:r>
              <a:rPr lang="en-LK" sz="2400" u="none" strike="noStrike" kern="100" dirty="0">
                <a:solidFill>
                  <a:schemeClr val="tx2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deas</a:t>
            </a:r>
          </a:p>
          <a:p>
            <a:pPr marL="342900" lvl="0" indent="-342900" fontAlgn="base">
              <a:spcAft>
                <a:spcPts val="825"/>
              </a:spcAft>
              <a:buClr>
                <a:srgbClr val="000000"/>
              </a:buClr>
              <a:buSzPts val="3250"/>
              <a:buFont typeface="Arial" panose="020B0604020202020204" pitchFamily="34" charset="0"/>
              <a:buChar char="•"/>
            </a:pPr>
            <a:r>
              <a:rPr lang="en-LK" sz="2400" u="none" strike="noStrike" kern="100" dirty="0">
                <a:solidFill>
                  <a:schemeClr val="tx2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Classical Theorists</a:t>
            </a:r>
          </a:p>
          <a:p>
            <a:pPr marL="342900" lvl="0" indent="-342900" fontAlgn="base">
              <a:spcAft>
                <a:spcPts val="830"/>
              </a:spcAft>
              <a:buClr>
                <a:srgbClr val="000000"/>
              </a:buClr>
              <a:buSzPts val="3250"/>
              <a:buFont typeface="Arial" panose="020B0604020202020204" pitchFamily="34" charset="0"/>
              <a:buChar char="•"/>
            </a:pPr>
            <a:r>
              <a:rPr lang="en-LK" sz="2400" u="none" strike="noStrike" kern="100" dirty="0">
                <a:solidFill>
                  <a:schemeClr val="tx2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Behavioural Theorists</a:t>
            </a:r>
          </a:p>
          <a:p>
            <a:pPr marL="342900" lvl="0" indent="-342900" fontAlgn="base">
              <a:spcAft>
                <a:spcPts val="825"/>
              </a:spcAft>
              <a:buClr>
                <a:srgbClr val="000000"/>
              </a:buClr>
              <a:buSzPts val="3250"/>
              <a:buFont typeface="Arial" panose="020B0604020202020204" pitchFamily="34" charset="0"/>
              <a:buChar char="•"/>
            </a:pPr>
            <a:r>
              <a:rPr lang="en-LK" sz="2400" u="none" strike="noStrike" kern="100" dirty="0">
                <a:solidFill>
                  <a:schemeClr val="tx2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Quantitative Approach</a:t>
            </a:r>
          </a:p>
          <a:p>
            <a:pPr marL="342900" lvl="0" indent="-342900" fontAlgn="base">
              <a:spcAft>
                <a:spcPts val="830"/>
              </a:spcAft>
              <a:buClr>
                <a:srgbClr val="000000"/>
              </a:buClr>
              <a:buSzPts val="3250"/>
              <a:buFont typeface="Arial" panose="020B0604020202020204" pitchFamily="34" charset="0"/>
              <a:buChar char="•"/>
            </a:pPr>
            <a:r>
              <a:rPr lang="en-LK" sz="2400" u="none" strike="noStrike" kern="100" dirty="0">
                <a:solidFill>
                  <a:schemeClr val="tx2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Contemporary Ideas</a:t>
            </a:r>
          </a:p>
          <a:p>
            <a:pPr marL="342900" lvl="0" indent="-342900" fontAlgn="base">
              <a:spcAft>
                <a:spcPts val="80"/>
              </a:spcAft>
              <a:buClr>
                <a:srgbClr val="000000"/>
              </a:buClr>
              <a:buSzPts val="3250"/>
              <a:buFont typeface="Arial" panose="020B0604020202020204" pitchFamily="34" charset="0"/>
              <a:buChar char="•"/>
            </a:pPr>
            <a:r>
              <a:rPr lang="en-LK" sz="2400" u="none" strike="noStrike" kern="100" dirty="0">
                <a:solidFill>
                  <a:schemeClr val="tx2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Innovation &amp; Management </a:t>
            </a:r>
            <a:r>
              <a:rPr lang="en-LK" sz="2400" kern="100" dirty="0">
                <a:solidFill>
                  <a:schemeClr val="tx2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n-LK" sz="2400" u="none" strike="noStrike" kern="100" dirty="0">
                <a:solidFill>
                  <a:schemeClr val="tx2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heory</a:t>
            </a:r>
          </a:p>
          <a:p>
            <a:pPr marL="342900" lvl="0" indent="-342900" fontAlgn="base">
              <a:spcAft>
                <a:spcPts val="830"/>
              </a:spcAft>
              <a:buClr>
                <a:srgbClr val="000000"/>
              </a:buClr>
              <a:buSzPts val="3250"/>
              <a:buFont typeface="Arial" panose="020B0604020202020204" pitchFamily="34" charset="0"/>
              <a:buChar char="•"/>
            </a:pPr>
            <a:endParaRPr lang="en-LK" sz="2400" u="none" strike="noStrike" kern="100" dirty="0">
              <a:solidFill>
                <a:schemeClr val="tx2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en-LK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People working on ideas">
            <a:extLst>
              <a:ext uri="{FF2B5EF4-FFF2-40B4-BE49-F238E27FC236}">
                <a16:creationId xmlns:a16="http://schemas.microsoft.com/office/drawing/2014/main" id="{BFBD51EB-EE1C-30B2-85C1-DD86619FB8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70" r="24843" b="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739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A78BF8-2F7C-2A7E-D606-A6D3A838D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LK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LK" sz="4000" kern="100" dirty="0">
                <a:solidFill>
                  <a:schemeClr val="tx2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</a:t>
            </a:r>
            <a:r>
              <a:rPr lang="en-LK" sz="40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ureaucratic Approach</a:t>
            </a:r>
            <a:r>
              <a:rPr lang="en-LK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16954-F70A-DA08-6505-37AEA8DC9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400" y="1853184"/>
            <a:ext cx="11430000" cy="4910328"/>
          </a:xfrm>
        </p:spPr>
        <p:txBody>
          <a:bodyPr>
            <a:normAutofit/>
          </a:bodyPr>
          <a:lstStyle/>
          <a:p>
            <a:pPr marL="143510" indent="0">
              <a:spcAft>
                <a:spcPts val="80"/>
              </a:spcAft>
              <a:buNone/>
            </a:pPr>
            <a:r>
              <a:rPr lang="en-LK" sz="32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“An Approach which “saw an organization's need to operate rationally rather than relying on the arbitrary whims of owners and managers.”</a:t>
            </a:r>
          </a:p>
          <a:p>
            <a:pPr marL="143510" indent="0">
              <a:spcAft>
                <a:spcPts val="80"/>
              </a:spcAft>
              <a:buNone/>
            </a:pPr>
            <a:r>
              <a:rPr lang="en-LK" sz="3200" b="1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Weber’s Ideal Bureaucracy</a:t>
            </a:r>
            <a:endParaRPr lang="en-LK" sz="3200" kern="1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112395" lvl="1" fontAlgn="base">
              <a:spcAft>
                <a:spcPts val="650"/>
              </a:spcAft>
              <a:buClr>
                <a:srgbClr val="000000"/>
              </a:buClr>
              <a:buSzPts val="2900"/>
            </a:pPr>
            <a:r>
              <a:rPr lang="en-LK" sz="3200" u="none" strike="noStrike" kern="100" dirty="0">
                <a:solidFill>
                  <a:schemeClr val="tx2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Specialization of labour</a:t>
            </a:r>
          </a:p>
          <a:p>
            <a:pPr marR="112395" lvl="1" fontAlgn="base">
              <a:spcAft>
                <a:spcPts val="650"/>
              </a:spcAft>
              <a:buClr>
                <a:srgbClr val="000000"/>
              </a:buClr>
              <a:buSzPts val="2900"/>
            </a:pPr>
            <a:r>
              <a:rPr lang="en-LK" sz="3200" u="none" strike="noStrike" kern="100" dirty="0">
                <a:solidFill>
                  <a:schemeClr val="tx2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Formal rules &amp; procedures</a:t>
            </a:r>
          </a:p>
          <a:p>
            <a:pPr marR="112395" lvl="1" fontAlgn="base">
              <a:spcAft>
                <a:spcPts val="650"/>
              </a:spcAft>
              <a:buClr>
                <a:srgbClr val="000000"/>
              </a:buClr>
              <a:buSzPts val="2900"/>
            </a:pPr>
            <a:r>
              <a:rPr lang="en-LK" sz="3200" u="none" strike="noStrike" kern="100" dirty="0">
                <a:solidFill>
                  <a:schemeClr val="tx2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Impersonality</a:t>
            </a:r>
          </a:p>
          <a:p>
            <a:pPr marR="112395" lvl="1" fontAlgn="base">
              <a:spcAft>
                <a:spcPts val="645"/>
              </a:spcAft>
              <a:buClr>
                <a:srgbClr val="000000"/>
              </a:buClr>
              <a:buSzPts val="2900"/>
            </a:pPr>
            <a:r>
              <a:rPr lang="en-LK" sz="3200" u="none" strike="noStrike" kern="100" dirty="0">
                <a:solidFill>
                  <a:schemeClr val="tx2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Well-defined hierarchy</a:t>
            </a:r>
          </a:p>
          <a:p>
            <a:pPr lvl="1"/>
            <a:r>
              <a:rPr lang="en-LK" sz="32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Advancement on merit</a:t>
            </a:r>
            <a:endParaRPr lang="en-LK" sz="3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440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84DF4FB-0DF1-5AD4-9FCF-6B7E9A35BA58}"/>
              </a:ext>
            </a:extLst>
          </p:cNvPr>
          <p:cNvGrpSpPr/>
          <p:nvPr/>
        </p:nvGrpSpPr>
        <p:grpSpPr>
          <a:xfrm>
            <a:off x="1273175" y="2016125"/>
            <a:ext cx="8135770" cy="3438813"/>
            <a:chOff x="0" y="0"/>
            <a:chExt cx="8135770" cy="3439160"/>
          </a:xfrm>
        </p:grpSpPr>
        <p:sp>
          <p:nvSpPr>
            <p:cNvPr id="5" name="Shape 12279">
              <a:extLst>
                <a:ext uri="{FF2B5EF4-FFF2-40B4-BE49-F238E27FC236}">
                  <a16:creationId xmlns:a16="http://schemas.microsoft.com/office/drawing/2014/main" id="{AA2BFD4B-2A1C-A553-6B10-E0D8C6C0CFC8}"/>
                </a:ext>
              </a:extLst>
            </p:cNvPr>
            <p:cNvSpPr/>
            <p:nvPr/>
          </p:nvSpPr>
          <p:spPr>
            <a:xfrm>
              <a:off x="1111250" y="1905000"/>
              <a:ext cx="3352800" cy="825500"/>
            </a:xfrm>
            <a:custGeom>
              <a:avLst/>
              <a:gdLst/>
              <a:ahLst/>
              <a:cxnLst/>
              <a:rect l="0" t="0" r="0" b="0"/>
              <a:pathLst>
                <a:path w="3352800" h="825500">
                  <a:moveTo>
                    <a:pt x="0" y="0"/>
                  </a:moveTo>
                  <a:lnTo>
                    <a:pt x="3352800" y="0"/>
                  </a:lnTo>
                  <a:lnTo>
                    <a:pt x="3352800" y="825500"/>
                  </a:lnTo>
                  <a:lnTo>
                    <a:pt x="0" y="8255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CEC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Shape 377">
              <a:extLst>
                <a:ext uri="{FF2B5EF4-FFF2-40B4-BE49-F238E27FC236}">
                  <a16:creationId xmlns:a16="http://schemas.microsoft.com/office/drawing/2014/main" id="{33358BD2-282B-4D53-0B7D-E99C5B08937F}"/>
                </a:ext>
              </a:extLst>
            </p:cNvPr>
            <p:cNvSpPr/>
            <p:nvPr/>
          </p:nvSpPr>
          <p:spPr>
            <a:xfrm>
              <a:off x="1111250" y="1905000"/>
              <a:ext cx="3352800" cy="825500"/>
            </a:xfrm>
            <a:custGeom>
              <a:avLst/>
              <a:gdLst/>
              <a:ahLst/>
              <a:cxnLst/>
              <a:rect l="0" t="0" r="0" b="0"/>
              <a:pathLst>
                <a:path w="3352800" h="825500">
                  <a:moveTo>
                    <a:pt x="0" y="0"/>
                  </a:moveTo>
                  <a:lnTo>
                    <a:pt x="3352800" y="0"/>
                  </a:lnTo>
                  <a:lnTo>
                    <a:pt x="3352800" y="825500"/>
                  </a:lnTo>
                  <a:lnTo>
                    <a:pt x="0" y="82550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ln w="12579" cap="flat">
              <a:miter lim="100000"/>
            </a:ln>
          </p:spPr>
          <p:style>
            <a:lnRef idx="1">
              <a:srgbClr val="3399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Shape 378">
              <a:extLst>
                <a:ext uri="{FF2B5EF4-FFF2-40B4-BE49-F238E27FC236}">
                  <a16:creationId xmlns:a16="http://schemas.microsoft.com/office/drawing/2014/main" id="{0BFA7405-72F8-DFD1-361F-31686E81EB17}"/>
                </a:ext>
              </a:extLst>
            </p:cNvPr>
            <p:cNvSpPr/>
            <p:nvPr/>
          </p:nvSpPr>
          <p:spPr>
            <a:xfrm>
              <a:off x="1111250" y="1905000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ln w="12579" cap="flat">
              <a:miter lim="100000"/>
            </a:ln>
          </p:spPr>
          <p:style>
            <a:lnRef idx="1">
              <a:srgbClr val="3399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Shape 379">
              <a:extLst>
                <a:ext uri="{FF2B5EF4-FFF2-40B4-BE49-F238E27FC236}">
                  <a16:creationId xmlns:a16="http://schemas.microsoft.com/office/drawing/2014/main" id="{77380145-81B1-8FF0-78D6-40572CDC1F10}"/>
                </a:ext>
              </a:extLst>
            </p:cNvPr>
            <p:cNvSpPr/>
            <p:nvPr/>
          </p:nvSpPr>
          <p:spPr>
            <a:xfrm>
              <a:off x="4464050" y="2730500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ln w="12579" cap="flat">
              <a:miter lim="100000"/>
            </a:ln>
          </p:spPr>
          <p:style>
            <a:lnRef idx="1">
              <a:srgbClr val="3399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45B9ECA-FE8B-D894-5D2F-A83397025611}"/>
                </a:ext>
              </a:extLst>
            </p:cNvPr>
            <p:cNvSpPr/>
            <p:nvPr/>
          </p:nvSpPr>
          <p:spPr>
            <a:xfrm>
              <a:off x="1229360" y="2009736"/>
              <a:ext cx="4143025" cy="90578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LK" sz="4800" i="1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rPr>
                <a:t>Max Weber</a:t>
              </a:r>
              <a:endParaRPr lang="en-LK" sz="11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Shape 385">
              <a:extLst>
                <a:ext uri="{FF2B5EF4-FFF2-40B4-BE49-F238E27FC236}">
                  <a16:creationId xmlns:a16="http://schemas.microsoft.com/office/drawing/2014/main" id="{5D69157D-0307-E983-8F03-A6EBB3D06DE0}"/>
                </a:ext>
              </a:extLst>
            </p:cNvPr>
            <p:cNvSpPr/>
            <p:nvPr/>
          </p:nvSpPr>
          <p:spPr>
            <a:xfrm>
              <a:off x="3873500" y="2904490"/>
              <a:ext cx="303530" cy="534670"/>
            </a:xfrm>
            <a:custGeom>
              <a:avLst/>
              <a:gdLst/>
              <a:ahLst/>
              <a:cxnLst/>
              <a:rect l="0" t="0" r="0" b="0"/>
              <a:pathLst>
                <a:path w="303530" h="534670">
                  <a:moveTo>
                    <a:pt x="303530" y="53467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CEC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Shape 386">
              <a:extLst>
                <a:ext uri="{FF2B5EF4-FFF2-40B4-BE49-F238E27FC236}">
                  <a16:creationId xmlns:a16="http://schemas.microsoft.com/office/drawing/2014/main" id="{C531F806-4B3E-9ACB-3452-926D25A40A7C}"/>
                </a:ext>
              </a:extLst>
            </p:cNvPr>
            <p:cNvSpPr/>
            <p:nvPr/>
          </p:nvSpPr>
          <p:spPr>
            <a:xfrm>
              <a:off x="3873500" y="2904490"/>
              <a:ext cx="303530" cy="534670"/>
            </a:xfrm>
            <a:custGeom>
              <a:avLst/>
              <a:gdLst/>
              <a:ahLst/>
              <a:cxnLst/>
              <a:rect l="0" t="0" r="0" b="0"/>
              <a:pathLst>
                <a:path w="303530" h="534670">
                  <a:moveTo>
                    <a:pt x="0" y="0"/>
                  </a:moveTo>
                  <a:lnTo>
                    <a:pt x="303530" y="534670"/>
                  </a:lnTo>
                </a:path>
              </a:pathLst>
            </a:custGeom>
            <a:ln w="12579" cap="flat">
              <a:miter lim="100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Shape 389">
              <a:extLst>
                <a:ext uri="{FF2B5EF4-FFF2-40B4-BE49-F238E27FC236}">
                  <a16:creationId xmlns:a16="http://schemas.microsoft.com/office/drawing/2014/main" id="{4E9ED89F-694D-5596-1A51-F33016026840}"/>
                </a:ext>
              </a:extLst>
            </p:cNvPr>
            <p:cNvSpPr/>
            <p:nvPr/>
          </p:nvSpPr>
          <p:spPr>
            <a:xfrm>
              <a:off x="4177030" y="3439160"/>
              <a:ext cx="287020" cy="0"/>
            </a:xfrm>
            <a:custGeom>
              <a:avLst/>
              <a:gdLst/>
              <a:ahLst/>
              <a:cxnLst/>
              <a:rect l="0" t="0" r="0" b="0"/>
              <a:pathLst>
                <a:path w="287020">
                  <a:moveTo>
                    <a:pt x="287020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CEC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Shape 390">
              <a:extLst>
                <a:ext uri="{FF2B5EF4-FFF2-40B4-BE49-F238E27FC236}">
                  <a16:creationId xmlns:a16="http://schemas.microsoft.com/office/drawing/2014/main" id="{8B9B3F39-E62A-45BA-BF1A-12E88E42BAB9}"/>
                </a:ext>
              </a:extLst>
            </p:cNvPr>
            <p:cNvSpPr/>
            <p:nvPr/>
          </p:nvSpPr>
          <p:spPr>
            <a:xfrm>
              <a:off x="4177030" y="3439160"/>
              <a:ext cx="287020" cy="0"/>
            </a:xfrm>
            <a:custGeom>
              <a:avLst/>
              <a:gdLst/>
              <a:ahLst/>
              <a:cxnLst/>
              <a:rect l="0" t="0" r="0" b="0"/>
              <a:pathLst>
                <a:path w="287020">
                  <a:moveTo>
                    <a:pt x="0" y="0"/>
                  </a:moveTo>
                  <a:lnTo>
                    <a:pt x="287020" y="0"/>
                  </a:lnTo>
                </a:path>
              </a:pathLst>
            </a:custGeom>
            <a:ln w="12579" cap="flat">
              <a:miter lim="100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Shape 12280">
              <a:extLst>
                <a:ext uri="{FF2B5EF4-FFF2-40B4-BE49-F238E27FC236}">
                  <a16:creationId xmlns:a16="http://schemas.microsoft.com/office/drawing/2014/main" id="{01C2969C-4870-1AE3-BD5C-AB579EB2A827}"/>
                </a:ext>
              </a:extLst>
            </p:cNvPr>
            <p:cNvSpPr/>
            <p:nvPr/>
          </p:nvSpPr>
          <p:spPr>
            <a:xfrm>
              <a:off x="4997450" y="1524000"/>
              <a:ext cx="2514600" cy="947420"/>
            </a:xfrm>
            <a:custGeom>
              <a:avLst/>
              <a:gdLst/>
              <a:ahLst/>
              <a:cxnLst/>
              <a:rect l="0" t="0" r="0" b="0"/>
              <a:pathLst>
                <a:path w="2514600" h="947420">
                  <a:moveTo>
                    <a:pt x="0" y="0"/>
                  </a:moveTo>
                  <a:lnTo>
                    <a:pt x="2514600" y="0"/>
                  </a:lnTo>
                  <a:lnTo>
                    <a:pt x="2514600" y="947420"/>
                  </a:lnTo>
                  <a:lnTo>
                    <a:pt x="0" y="947420"/>
                  </a:lnTo>
                  <a:lnTo>
                    <a:pt x="0" y="0"/>
                  </a:lnTo>
                </a:path>
              </a:pathLst>
            </a:custGeom>
            <a:solidFill>
              <a:srgbClr val="83BED3"/>
            </a:solidFill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CEC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Shape 398">
              <a:extLst>
                <a:ext uri="{FF2B5EF4-FFF2-40B4-BE49-F238E27FC236}">
                  <a16:creationId xmlns:a16="http://schemas.microsoft.com/office/drawing/2014/main" id="{CB1F42E1-1AF0-8B26-B771-122358C836FD}"/>
                </a:ext>
              </a:extLst>
            </p:cNvPr>
            <p:cNvSpPr/>
            <p:nvPr/>
          </p:nvSpPr>
          <p:spPr>
            <a:xfrm>
              <a:off x="4997450" y="1524000"/>
              <a:ext cx="2514600" cy="947420"/>
            </a:xfrm>
            <a:custGeom>
              <a:avLst/>
              <a:gdLst/>
              <a:ahLst/>
              <a:cxnLst/>
              <a:rect l="0" t="0" r="0" b="0"/>
              <a:pathLst>
                <a:path w="2514600" h="947420">
                  <a:moveTo>
                    <a:pt x="0" y="0"/>
                  </a:moveTo>
                  <a:lnTo>
                    <a:pt x="2514600" y="0"/>
                  </a:lnTo>
                  <a:lnTo>
                    <a:pt x="2514600" y="947420"/>
                  </a:lnTo>
                  <a:lnTo>
                    <a:pt x="0" y="947420"/>
                  </a:lnTo>
                  <a:lnTo>
                    <a:pt x="0" y="0"/>
                  </a:lnTo>
                  <a:close/>
                </a:path>
              </a:pathLst>
            </a:custGeom>
            <a:ln w="12579" cap="flat">
              <a:miter lim="100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Shape 399">
              <a:extLst>
                <a:ext uri="{FF2B5EF4-FFF2-40B4-BE49-F238E27FC236}">
                  <a16:creationId xmlns:a16="http://schemas.microsoft.com/office/drawing/2014/main" id="{CD907C25-4694-7078-B075-951A2CA4736C}"/>
                </a:ext>
              </a:extLst>
            </p:cNvPr>
            <p:cNvSpPr/>
            <p:nvPr/>
          </p:nvSpPr>
          <p:spPr>
            <a:xfrm>
              <a:off x="4997450" y="1524000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ln w="12579" cap="flat">
              <a:miter lim="100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Shape 400">
              <a:extLst>
                <a:ext uri="{FF2B5EF4-FFF2-40B4-BE49-F238E27FC236}">
                  <a16:creationId xmlns:a16="http://schemas.microsoft.com/office/drawing/2014/main" id="{7234AB8A-F39B-878E-F8DA-B7562A38ED36}"/>
                </a:ext>
              </a:extLst>
            </p:cNvPr>
            <p:cNvSpPr/>
            <p:nvPr/>
          </p:nvSpPr>
          <p:spPr>
            <a:xfrm>
              <a:off x="7512050" y="2471420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ln w="12579" cap="flat">
              <a:miter lim="100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Shape 401">
              <a:extLst>
                <a:ext uri="{FF2B5EF4-FFF2-40B4-BE49-F238E27FC236}">
                  <a16:creationId xmlns:a16="http://schemas.microsoft.com/office/drawing/2014/main" id="{C4BAEEC7-21B0-7A38-46BB-753A82F8214E}"/>
                </a:ext>
              </a:extLst>
            </p:cNvPr>
            <p:cNvSpPr/>
            <p:nvPr/>
          </p:nvSpPr>
          <p:spPr>
            <a:xfrm>
              <a:off x="3911600" y="1637030"/>
              <a:ext cx="516890" cy="552450"/>
            </a:xfrm>
            <a:custGeom>
              <a:avLst/>
              <a:gdLst/>
              <a:ahLst/>
              <a:cxnLst/>
              <a:rect l="0" t="0" r="0" b="0"/>
              <a:pathLst>
                <a:path w="516890" h="552450">
                  <a:moveTo>
                    <a:pt x="0" y="552450"/>
                  </a:moveTo>
                  <a:lnTo>
                    <a:pt x="51689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CEC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Shape 402">
              <a:extLst>
                <a:ext uri="{FF2B5EF4-FFF2-40B4-BE49-F238E27FC236}">
                  <a16:creationId xmlns:a16="http://schemas.microsoft.com/office/drawing/2014/main" id="{03140010-EF8E-20CB-E870-FE0F467B6496}"/>
                </a:ext>
              </a:extLst>
            </p:cNvPr>
            <p:cNvSpPr/>
            <p:nvPr/>
          </p:nvSpPr>
          <p:spPr>
            <a:xfrm>
              <a:off x="3911600" y="1637030"/>
              <a:ext cx="516890" cy="552450"/>
            </a:xfrm>
            <a:custGeom>
              <a:avLst/>
              <a:gdLst/>
              <a:ahLst/>
              <a:cxnLst/>
              <a:rect l="0" t="0" r="0" b="0"/>
              <a:pathLst>
                <a:path w="516890" h="552450">
                  <a:moveTo>
                    <a:pt x="0" y="552450"/>
                  </a:moveTo>
                  <a:lnTo>
                    <a:pt x="516890" y="0"/>
                  </a:lnTo>
                </a:path>
              </a:pathLst>
            </a:custGeom>
            <a:ln w="12579" cap="flat">
              <a:miter lim="100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Shape 403">
              <a:extLst>
                <a:ext uri="{FF2B5EF4-FFF2-40B4-BE49-F238E27FC236}">
                  <a16:creationId xmlns:a16="http://schemas.microsoft.com/office/drawing/2014/main" id="{B997CFEF-8CF4-E73D-7CC8-7008B42C892C}"/>
                </a:ext>
              </a:extLst>
            </p:cNvPr>
            <p:cNvSpPr/>
            <p:nvPr/>
          </p:nvSpPr>
          <p:spPr>
            <a:xfrm>
              <a:off x="4997450" y="1524000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ln w="12579" cap="flat">
              <a:miter lim="100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Shape 404">
              <a:extLst>
                <a:ext uri="{FF2B5EF4-FFF2-40B4-BE49-F238E27FC236}">
                  <a16:creationId xmlns:a16="http://schemas.microsoft.com/office/drawing/2014/main" id="{C18946F3-75A9-E474-2EDE-41A558108245}"/>
                </a:ext>
              </a:extLst>
            </p:cNvPr>
            <p:cNvSpPr/>
            <p:nvPr/>
          </p:nvSpPr>
          <p:spPr>
            <a:xfrm>
              <a:off x="7512050" y="2471420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ln w="12579" cap="flat">
              <a:miter lim="100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Shape 405">
              <a:extLst>
                <a:ext uri="{FF2B5EF4-FFF2-40B4-BE49-F238E27FC236}">
                  <a16:creationId xmlns:a16="http://schemas.microsoft.com/office/drawing/2014/main" id="{5ECCE238-BB9B-BD2F-2AF5-6A781E34DFD4}"/>
                </a:ext>
              </a:extLst>
            </p:cNvPr>
            <p:cNvSpPr/>
            <p:nvPr/>
          </p:nvSpPr>
          <p:spPr>
            <a:xfrm>
              <a:off x="4428490" y="1637030"/>
              <a:ext cx="492760" cy="0"/>
            </a:xfrm>
            <a:custGeom>
              <a:avLst/>
              <a:gdLst/>
              <a:ahLst/>
              <a:cxnLst/>
              <a:rect l="0" t="0" r="0" b="0"/>
              <a:pathLst>
                <a:path w="492760">
                  <a:moveTo>
                    <a:pt x="492760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CEC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Shape 406">
              <a:extLst>
                <a:ext uri="{FF2B5EF4-FFF2-40B4-BE49-F238E27FC236}">
                  <a16:creationId xmlns:a16="http://schemas.microsoft.com/office/drawing/2014/main" id="{E683009F-E913-C760-B5C4-88577F3A5EB9}"/>
                </a:ext>
              </a:extLst>
            </p:cNvPr>
            <p:cNvSpPr/>
            <p:nvPr/>
          </p:nvSpPr>
          <p:spPr>
            <a:xfrm>
              <a:off x="4428490" y="1637030"/>
              <a:ext cx="492760" cy="0"/>
            </a:xfrm>
            <a:custGeom>
              <a:avLst/>
              <a:gdLst/>
              <a:ahLst/>
              <a:cxnLst/>
              <a:rect l="0" t="0" r="0" b="0"/>
              <a:pathLst>
                <a:path w="492760">
                  <a:moveTo>
                    <a:pt x="0" y="0"/>
                  </a:moveTo>
                  <a:lnTo>
                    <a:pt x="492760" y="0"/>
                  </a:lnTo>
                </a:path>
              </a:pathLst>
            </a:custGeom>
            <a:ln w="12579" cap="flat">
              <a:miter lim="100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Shape 407">
              <a:extLst>
                <a:ext uri="{FF2B5EF4-FFF2-40B4-BE49-F238E27FC236}">
                  <a16:creationId xmlns:a16="http://schemas.microsoft.com/office/drawing/2014/main" id="{548509AA-BBC8-5B77-4B5E-5060438D6278}"/>
                </a:ext>
              </a:extLst>
            </p:cNvPr>
            <p:cNvSpPr/>
            <p:nvPr/>
          </p:nvSpPr>
          <p:spPr>
            <a:xfrm>
              <a:off x="4997450" y="1524000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ln w="12579" cap="flat">
              <a:miter lim="100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Shape 408">
              <a:extLst>
                <a:ext uri="{FF2B5EF4-FFF2-40B4-BE49-F238E27FC236}">
                  <a16:creationId xmlns:a16="http://schemas.microsoft.com/office/drawing/2014/main" id="{CFB6E42E-B69A-5AAC-39A0-445FBE406F1C}"/>
                </a:ext>
              </a:extLst>
            </p:cNvPr>
            <p:cNvSpPr/>
            <p:nvPr/>
          </p:nvSpPr>
          <p:spPr>
            <a:xfrm>
              <a:off x="7512050" y="2471420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ln w="12579" cap="flat">
              <a:miter lim="100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B19897F-A498-34AF-8799-B63C785ABA11}"/>
                </a:ext>
              </a:extLst>
            </p:cNvPr>
            <p:cNvSpPr/>
            <p:nvPr/>
          </p:nvSpPr>
          <p:spPr>
            <a:xfrm>
              <a:off x="5087620" y="1604675"/>
              <a:ext cx="3048150" cy="52837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LK" sz="28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rPr>
                <a:t>Specialisation </a:t>
              </a:r>
              <a:endParaRPr lang="en-LK" sz="11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DEDA800-7C7C-48C3-D210-370F9E722574}"/>
                </a:ext>
              </a:extLst>
            </p:cNvPr>
            <p:cNvSpPr/>
            <p:nvPr/>
          </p:nvSpPr>
          <p:spPr>
            <a:xfrm>
              <a:off x="5087620" y="2031395"/>
              <a:ext cx="1840240" cy="52837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LK" sz="28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rPr>
                <a:t>of labour</a:t>
              </a:r>
              <a:endParaRPr lang="en-LK" sz="11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Shape 12281">
              <a:extLst>
                <a:ext uri="{FF2B5EF4-FFF2-40B4-BE49-F238E27FC236}">
                  <a16:creationId xmlns:a16="http://schemas.microsoft.com/office/drawing/2014/main" id="{2E8985E8-9063-E046-8261-FE12EADB68E7}"/>
                </a:ext>
              </a:extLst>
            </p:cNvPr>
            <p:cNvSpPr/>
            <p:nvPr/>
          </p:nvSpPr>
          <p:spPr>
            <a:xfrm>
              <a:off x="0" y="0"/>
              <a:ext cx="1800860" cy="1374140"/>
            </a:xfrm>
            <a:custGeom>
              <a:avLst/>
              <a:gdLst/>
              <a:ahLst/>
              <a:cxnLst/>
              <a:rect l="0" t="0" r="0" b="0"/>
              <a:pathLst>
                <a:path w="1800860" h="1374140">
                  <a:moveTo>
                    <a:pt x="0" y="0"/>
                  </a:moveTo>
                  <a:lnTo>
                    <a:pt x="1800860" y="0"/>
                  </a:lnTo>
                  <a:lnTo>
                    <a:pt x="1800860" y="1374140"/>
                  </a:lnTo>
                  <a:lnTo>
                    <a:pt x="0" y="1374140"/>
                  </a:lnTo>
                  <a:lnTo>
                    <a:pt x="0" y="0"/>
                  </a:lnTo>
                </a:path>
              </a:pathLst>
            </a:custGeom>
            <a:solidFill>
              <a:srgbClr val="83BED3"/>
            </a:solidFill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CEC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Shape 412">
              <a:extLst>
                <a:ext uri="{FF2B5EF4-FFF2-40B4-BE49-F238E27FC236}">
                  <a16:creationId xmlns:a16="http://schemas.microsoft.com/office/drawing/2014/main" id="{E1EED44A-1476-5A30-9BE5-4951D35C91B5}"/>
                </a:ext>
              </a:extLst>
            </p:cNvPr>
            <p:cNvSpPr/>
            <p:nvPr/>
          </p:nvSpPr>
          <p:spPr>
            <a:xfrm>
              <a:off x="0" y="0"/>
              <a:ext cx="1800860" cy="1374140"/>
            </a:xfrm>
            <a:custGeom>
              <a:avLst/>
              <a:gdLst/>
              <a:ahLst/>
              <a:cxnLst/>
              <a:rect l="0" t="0" r="0" b="0"/>
              <a:pathLst>
                <a:path w="1800860" h="1374140">
                  <a:moveTo>
                    <a:pt x="0" y="0"/>
                  </a:moveTo>
                  <a:lnTo>
                    <a:pt x="1800860" y="0"/>
                  </a:lnTo>
                  <a:lnTo>
                    <a:pt x="1800860" y="1374140"/>
                  </a:lnTo>
                  <a:lnTo>
                    <a:pt x="0" y="1374140"/>
                  </a:lnTo>
                  <a:lnTo>
                    <a:pt x="0" y="0"/>
                  </a:lnTo>
                  <a:close/>
                </a:path>
              </a:pathLst>
            </a:custGeom>
            <a:ln w="12579" cap="flat">
              <a:miter lim="100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Shape 413">
              <a:extLst>
                <a:ext uri="{FF2B5EF4-FFF2-40B4-BE49-F238E27FC236}">
                  <a16:creationId xmlns:a16="http://schemas.microsoft.com/office/drawing/2014/main" id="{C2258071-DD9C-B829-8BC7-244B9A1F98B5}"/>
                </a:ext>
              </a:extLst>
            </p:cNvPr>
            <p:cNvSpPr/>
            <p:nvPr/>
          </p:nvSpPr>
          <p:spPr>
            <a:xfrm>
              <a:off x="0" y="0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ln w="12579" cap="flat">
              <a:miter lim="100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Shape 414">
              <a:extLst>
                <a:ext uri="{FF2B5EF4-FFF2-40B4-BE49-F238E27FC236}">
                  <a16:creationId xmlns:a16="http://schemas.microsoft.com/office/drawing/2014/main" id="{84D0ABEF-3DEC-6232-DCC8-51FFB4E2EC28}"/>
                </a:ext>
              </a:extLst>
            </p:cNvPr>
            <p:cNvSpPr/>
            <p:nvPr/>
          </p:nvSpPr>
          <p:spPr>
            <a:xfrm>
              <a:off x="1800860" y="1374140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ln w="12579" cap="flat">
              <a:miter lim="100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Shape 415">
              <a:extLst>
                <a:ext uri="{FF2B5EF4-FFF2-40B4-BE49-F238E27FC236}">
                  <a16:creationId xmlns:a16="http://schemas.microsoft.com/office/drawing/2014/main" id="{3E6B01AF-2AC3-D887-3D0E-4FA6119782E8}"/>
                </a:ext>
              </a:extLst>
            </p:cNvPr>
            <p:cNvSpPr/>
            <p:nvPr/>
          </p:nvSpPr>
          <p:spPr>
            <a:xfrm>
              <a:off x="1875790" y="113030"/>
              <a:ext cx="168910" cy="2063750"/>
            </a:xfrm>
            <a:custGeom>
              <a:avLst/>
              <a:gdLst/>
              <a:ahLst/>
              <a:cxnLst/>
              <a:rect l="0" t="0" r="0" b="0"/>
              <a:pathLst>
                <a:path w="168910" h="2063750">
                  <a:moveTo>
                    <a:pt x="168910" y="206375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CEC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Shape 416">
              <a:extLst>
                <a:ext uri="{FF2B5EF4-FFF2-40B4-BE49-F238E27FC236}">
                  <a16:creationId xmlns:a16="http://schemas.microsoft.com/office/drawing/2014/main" id="{6BEEAFDE-277D-9746-0239-A82900DC1A13}"/>
                </a:ext>
              </a:extLst>
            </p:cNvPr>
            <p:cNvSpPr/>
            <p:nvPr/>
          </p:nvSpPr>
          <p:spPr>
            <a:xfrm>
              <a:off x="1875790" y="113030"/>
              <a:ext cx="168910" cy="2063750"/>
            </a:xfrm>
            <a:custGeom>
              <a:avLst/>
              <a:gdLst/>
              <a:ahLst/>
              <a:cxnLst/>
              <a:rect l="0" t="0" r="0" b="0"/>
              <a:pathLst>
                <a:path w="168910" h="2063750">
                  <a:moveTo>
                    <a:pt x="168910" y="2063750"/>
                  </a:moveTo>
                  <a:lnTo>
                    <a:pt x="0" y="0"/>
                  </a:lnTo>
                </a:path>
              </a:pathLst>
            </a:custGeom>
            <a:ln w="12579" cap="flat">
              <a:miter lim="100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Shape 417">
              <a:extLst>
                <a:ext uri="{FF2B5EF4-FFF2-40B4-BE49-F238E27FC236}">
                  <a16:creationId xmlns:a16="http://schemas.microsoft.com/office/drawing/2014/main" id="{B72DA5D0-59F6-700B-208B-CE6FC762C812}"/>
                </a:ext>
              </a:extLst>
            </p:cNvPr>
            <p:cNvSpPr/>
            <p:nvPr/>
          </p:nvSpPr>
          <p:spPr>
            <a:xfrm>
              <a:off x="0" y="0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ln w="12579" cap="flat">
              <a:miter lim="100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Shape 418">
              <a:extLst>
                <a:ext uri="{FF2B5EF4-FFF2-40B4-BE49-F238E27FC236}">
                  <a16:creationId xmlns:a16="http://schemas.microsoft.com/office/drawing/2014/main" id="{B7151BCB-52A9-BFA7-CE96-921319B11313}"/>
                </a:ext>
              </a:extLst>
            </p:cNvPr>
            <p:cNvSpPr/>
            <p:nvPr/>
          </p:nvSpPr>
          <p:spPr>
            <a:xfrm>
              <a:off x="1800860" y="1374140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ln w="12579" cap="flat">
              <a:miter lim="100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Shape 419">
              <a:extLst>
                <a:ext uri="{FF2B5EF4-FFF2-40B4-BE49-F238E27FC236}">
                  <a16:creationId xmlns:a16="http://schemas.microsoft.com/office/drawing/2014/main" id="{BCC1D552-8808-AC01-CBD8-183C85B7516E}"/>
                </a:ext>
              </a:extLst>
            </p:cNvPr>
            <p:cNvSpPr/>
            <p:nvPr/>
          </p:nvSpPr>
          <p:spPr>
            <a:xfrm>
              <a:off x="1875790" y="113030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ln w="12579" cap="flat">
              <a:miter lim="100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Shape 420">
              <a:extLst>
                <a:ext uri="{FF2B5EF4-FFF2-40B4-BE49-F238E27FC236}">
                  <a16:creationId xmlns:a16="http://schemas.microsoft.com/office/drawing/2014/main" id="{B8255A69-23E3-1310-BC98-5CE743FF8207}"/>
                </a:ext>
              </a:extLst>
            </p:cNvPr>
            <p:cNvSpPr/>
            <p:nvPr/>
          </p:nvSpPr>
          <p:spPr>
            <a:xfrm>
              <a:off x="0" y="0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ln w="12579" cap="flat">
              <a:miter lim="100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Shape 421">
              <a:extLst>
                <a:ext uri="{FF2B5EF4-FFF2-40B4-BE49-F238E27FC236}">
                  <a16:creationId xmlns:a16="http://schemas.microsoft.com/office/drawing/2014/main" id="{5EC14716-308D-7FE8-EBF8-38F4AA147F01}"/>
                </a:ext>
              </a:extLst>
            </p:cNvPr>
            <p:cNvSpPr/>
            <p:nvPr/>
          </p:nvSpPr>
          <p:spPr>
            <a:xfrm>
              <a:off x="1800860" y="1374140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ln w="12579" cap="flat">
              <a:miter lim="100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F572785-E7DA-FE3E-19C4-D5CA232CCF0F}"/>
                </a:ext>
              </a:extLst>
            </p:cNvPr>
            <p:cNvSpPr/>
            <p:nvPr/>
          </p:nvSpPr>
          <p:spPr>
            <a:xfrm>
              <a:off x="90170" y="80675"/>
              <a:ext cx="2152387" cy="52837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LK" sz="28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rPr>
                <a:t>Hierarchy </a:t>
              </a:r>
              <a:endParaRPr lang="en-LK" sz="11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2DECADF-59CC-25AB-65C3-52C52822713E}"/>
                </a:ext>
              </a:extLst>
            </p:cNvPr>
            <p:cNvSpPr/>
            <p:nvPr/>
          </p:nvSpPr>
          <p:spPr>
            <a:xfrm>
              <a:off x="90170" y="507395"/>
              <a:ext cx="525918" cy="52837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LK" sz="28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rPr>
                <a:t>of </a:t>
              </a:r>
              <a:endParaRPr lang="en-LK" sz="11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124827B-D870-A27A-BFAF-1E1ED14B35AD}"/>
                </a:ext>
              </a:extLst>
            </p:cNvPr>
            <p:cNvSpPr/>
            <p:nvPr/>
          </p:nvSpPr>
          <p:spPr>
            <a:xfrm>
              <a:off x="90170" y="934115"/>
              <a:ext cx="1867672" cy="52837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LK" sz="28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rPr>
                <a:t>positions</a:t>
              </a:r>
              <a:endParaRPr lang="en-LK" sz="11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Shape 12282">
              <a:extLst>
                <a:ext uri="{FF2B5EF4-FFF2-40B4-BE49-F238E27FC236}">
                  <a16:creationId xmlns:a16="http://schemas.microsoft.com/office/drawing/2014/main" id="{7113420A-4385-470B-2E7E-075B1EA7E1A0}"/>
                </a:ext>
              </a:extLst>
            </p:cNvPr>
            <p:cNvSpPr/>
            <p:nvPr/>
          </p:nvSpPr>
          <p:spPr>
            <a:xfrm>
              <a:off x="3016250" y="19050"/>
              <a:ext cx="2590800" cy="947420"/>
            </a:xfrm>
            <a:custGeom>
              <a:avLst/>
              <a:gdLst/>
              <a:ahLst/>
              <a:cxnLst/>
              <a:rect l="0" t="0" r="0" b="0"/>
              <a:pathLst>
                <a:path w="2590800" h="947420">
                  <a:moveTo>
                    <a:pt x="0" y="0"/>
                  </a:moveTo>
                  <a:lnTo>
                    <a:pt x="2590800" y="0"/>
                  </a:lnTo>
                  <a:lnTo>
                    <a:pt x="2590800" y="947420"/>
                  </a:lnTo>
                  <a:lnTo>
                    <a:pt x="0" y="947420"/>
                  </a:lnTo>
                  <a:lnTo>
                    <a:pt x="0" y="0"/>
                  </a:lnTo>
                </a:path>
              </a:pathLst>
            </a:custGeom>
            <a:solidFill>
              <a:srgbClr val="83BED3"/>
            </a:solidFill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CEC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Shape 426">
              <a:extLst>
                <a:ext uri="{FF2B5EF4-FFF2-40B4-BE49-F238E27FC236}">
                  <a16:creationId xmlns:a16="http://schemas.microsoft.com/office/drawing/2014/main" id="{156F184C-51DC-3A82-9A38-9DF50EFBB4CA}"/>
                </a:ext>
              </a:extLst>
            </p:cNvPr>
            <p:cNvSpPr/>
            <p:nvPr/>
          </p:nvSpPr>
          <p:spPr>
            <a:xfrm>
              <a:off x="3016250" y="19050"/>
              <a:ext cx="2590800" cy="947420"/>
            </a:xfrm>
            <a:custGeom>
              <a:avLst/>
              <a:gdLst/>
              <a:ahLst/>
              <a:cxnLst/>
              <a:rect l="0" t="0" r="0" b="0"/>
              <a:pathLst>
                <a:path w="2590800" h="947420">
                  <a:moveTo>
                    <a:pt x="0" y="0"/>
                  </a:moveTo>
                  <a:lnTo>
                    <a:pt x="2590800" y="0"/>
                  </a:lnTo>
                  <a:lnTo>
                    <a:pt x="2590800" y="947420"/>
                  </a:lnTo>
                  <a:lnTo>
                    <a:pt x="0" y="947420"/>
                  </a:lnTo>
                  <a:lnTo>
                    <a:pt x="0" y="0"/>
                  </a:lnTo>
                  <a:close/>
                </a:path>
              </a:pathLst>
            </a:custGeom>
            <a:ln w="12579" cap="flat">
              <a:miter lim="100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Shape 427">
              <a:extLst>
                <a:ext uri="{FF2B5EF4-FFF2-40B4-BE49-F238E27FC236}">
                  <a16:creationId xmlns:a16="http://schemas.microsoft.com/office/drawing/2014/main" id="{C6F4BEBA-431B-FD6A-175F-741CA147ACA7}"/>
                </a:ext>
              </a:extLst>
            </p:cNvPr>
            <p:cNvSpPr/>
            <p:nvPr/>
          </p:nvSpPr>
          <p:spPr>
            <a:xfrm>
              <a:off x="3016250" y="19050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ln w="12579" cap="flat">
              <a:miter lim="100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Shape 428">
              <a:extLst>
                <a:ext uri="{FF2B5EF4-FFF2-40B4-BE49-F238E27FC236}">
                  <a16:creationId xmlns:a16="http://schemas.microsoft.com/office/drawing/2014/main" id="{CA700F04-DA6B-A6B3-9AB0-50004AADA4E8}"/>
                </a:ext>
              </a:extLst>
            </p:cNvPr>
            <p:cNvSpPr/>
            <p:nvPr/>
          </p:nvSpPr>
          <p:spPr>
            <a:xfrm>
              <a:off x="5607050" y="966470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ln w="12579" cap="flat">
              <a:miter lim="100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Shape 429">
              <a:extLst>
                <a:ext uri="{FF2B5EF4-FFF2-40B4-BE49-F238E27FC236}">
                  <a16:creationId xmlns:a16="http://schemas.microsoft.com/office/drawing/2014/main" id="{490EF9C7-D9D1-20A8-60D9-A823BEFF7B8A}"/>
                </a:ext>
              </a:extLst>
            </p:cNvPr>
            <p:cNvSpPr/>
            <p:nvPr/>
          </p:nvSpPr>
          <p:spPr>
            <a:xfrm>
              <a:off x="2330450" y="130810"/>
              <a:ext cx="609600" cy="2033270"/>
            </a:xfrm>
            <a:custGeom>
              <a:avLst/>
              <a:gdLst/>
              <a:ahLst/>
              <a:cxnLst/>
              <a:rect l="0" t="0" r="0" b="0"/>
              <a:pathLst>
                <a:path w="609600" h="2033270">
                  <a:moveTo>
                    <a:pt x="0" y="2033270"/>
                  </a:moveTo>
                  <a:lnTo>
                    <a:pt x="60960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CEC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Shape 430">
              <a:extLst>
                <a:ext uri="{FF2B5EF4-FFF2-40B4-BE49-F238E27FC236}">
                  <a16:creationId xmlns:a16="http://schemas.microsoft.com/office/drawing/2014/main" id="{65DC4364-E357-03E6-1385-B2161D5630EC}"/>
                </a:ext>
              </a:extLst>
            </p:cNvPr>
            <p:cNvSpPr/>
            <p:nvPr/>
          </p:nvSpPr>
          <p:spPr>
            <a:xfrm>
              <a:off x="2330450" y="130810"/>
              <a:ext cx="609600" cy="2033270"/>
            </a:xfrm>
            <a:custGeom>
              <a:avLst/>
              <a:gdLst/>
              <a:ahLst/>
              <a:cxnLst/>
              <a:rect l="0" t="0" r="0" b="0"/>
              <a:pathLst>
                <a:path w="609600" h="2033270">
                  <a:moveTo>
                    <a:pt x="0" y="2033270"/>
                  </a:moveTo>
                  <a:lnTo>
                    <a:pt x="609600" y="0"/>
                  </a:lnTo>
                </a:path>
              </a:pathLst>
            </a:custGeom>
            <a:ln w="12579" cap="flat">
              <a:miter lim="100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Shape 431">
              <a:extLst>
                <a:ext uri="{FF2B5EF4-FFF2-40B4-BE49-F238E27FC236}">
                  <a16:creationId xmlns:a16="http://schemas.microsoft.com/office/drawing/2014/main" id="{519C78E7-80A3-A3F5-6FD2-D33629F8CDAF}"/>
                </a:ext>
              </a:extLst>
            </p:cNvPr>
            <p:cNvSpPr/>
            <p:nvPr/>
          </p:nvSpPr>
          <p:spPr>
            <a:xfrm>
              <a:off x="3016250" y="19050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ln w="12579" cap="flat">
              <a:miter lim="100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Shape 432">
              <a:extLst>
                <a:ext uri="{FF2B5EF4-FFF2-40B4-BE49-F238E27FC236}">
                  <a16:creationId xmlns:a16="http://schemas.microsoft.com/office/drawing/2014/main" id="{EED92D29-C3FA-D475-2875-3E746000F6B4}"/>
                </a:ext>
              </a:extLst>
            </p:cNvPr>
            <p:cNvSpPr/>
            <p:nvPr/>
          </p:nvSpPr>
          <p:spPr>
            <a:xfrm>
              <a:off x="5607050" y="966470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ln w="12579" cap="flat">
              <a:miter lim="100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Shape 433">
              <a:extLst>
                <a:ext uri="{FF2B5EF4-FFF2-40B4-BE49-F238E27FC236}">
                  <a16:creationId xmlns:a16="http://schemas.microsoft.com/office/drawing/2014/main" id="{30D64909-7443-9E1A-CB37-DBCC252E5890}"/>
                </a:ext>
              </a:extLst>
            </p:cNvPr>
            <p:cNvSpPr/>
            <p:nvPr/>
          </p:nvSpPr>
          <p:spPr>
            <a:xfrm>
              <a:off x="2940050" y="130810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ln w="12579" cap="flat">
              <a:miter lim="100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Shape 434">
              <a:extLst>
                <a:ext uri="{FF2B5EF4-FFF2-40B4-BE49-F238E27FC236}">
                  <a16:creationId xmlns:a16="http://schemas.microsoft.com/office/drawing/2014/main" id="{5361E3B0-14E3-9670-BD49-BECA0F48839E}"/>
                </a:ext>
              </a:extLst>
            </p:cNvPr>
            <p:cNvSpPr/>
            <p:nvPr/>
          </p:nvSpPr>
          <p:spPr>
            <a:xfrm>
              <a:off x="3016250" y="19050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ln w="12579" cap="flat">
              <a:miter lim="100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Shape 435">
              <a:extLst>
                <a:ext uri="{FF2B5EF4-FFF2-40B4-BE49-F238E27FC236}">
                  <a16:creationId xmlns:a16="http://schemas.microsoft.com/office/drawing/2014/main" id="{F848FD64-EDD0-C7AA-3DD4-591546B47EF3}"/>
                </a:ext>
              </a:extLst>
            </p:cNvPr>
            <p:cNvSpPr/>
            <p:nvPr/>
          </p:nvSpPr>
          <p:spPr>
            <a:xfrm>
              <a:off x="5607050" y="966470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ln w="12579" cap="flat">
              <a:miter lim="100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0225C95-D4C5-5C3E-F1FE-9015C2B58728}"/>
                </a:ext>
              </a:extLst>
            </p:cNvPr>
            <p:cNvSpPr/>
            <p:nvPr/>
          </p:nvSpPr>
          <p:spPr>
            <a:xfrm>
              <a:off x="3106420" y="99725"/>
              <a:ext cx="3024975" cy="52837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LK" sz="28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rPr>
                <a:t>Advancement </a:t>
              </a:r>
              <a:endParaRPr lang="en-LK" sz="11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08BDA37-0F0A-2E69-295F-76335F4FB2CA}"/>
                </a:ext>
              </a:extLst>
            </p:cNvPr>
            <p:cNvSpPr/>
            <p:nvPr/>
          </p:nvSpPr>
          <p:spPr>
            <a:xfrm>
              <a:off x="3106420" y="525175"/>
              <a:ext cx="1710653" cy="52837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LK" sz="280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rPr>
                <a:t>on merit</a:t>
              </a:r>
              <a:endParaRPr lang="en-LK" sz="11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9" name="Title 1">
            <a:extLst>
              <a:ext uri="{FF2B5EF4-FFF2-40B4-BE49-F238E27FC236}">
                <a16:creationId xmlns:a16="http://schemas.microsoft.com/office/drawing/2014/main" id="{9635A149-2A3C-E665-1D72-8B642DEFA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LK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LK" sz="4000" kern="100" dirty="0">
                <a:solidFill>
                  <a:schemeClr val="tx2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</a:t>
            </a:r>
            <a:r>
              <a:rPr lang="en-LK" sz="40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ureaucratic Approach</a:t>
            </a:r>
            <a:r>
              <a:rPr lang="en-LK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D231215-B34B-91DF-C8E8-CA347A97C266}"/>
              </a:ext>
            </a:extLst>
          </p:cNvPr>
          <p:cNvSpPr/>
          <p:nvPr/>
        </p:nvSpPr>
        <p:spPr>
          <a:xfrm>
            <a:off x="5878195" y="5207000"/>
            <a:ext cx="2630805" cy="1320800"/>
          </a:xfrm>
          <a:prstGeom prst="rect">
            <a:avLst/>
          </a:prstGeom>
          <a:solidFill>
            <a:srgbClr val="83BED3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L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Formal rules &amp; procedures</a:t>
            </a:r>
          </a:p>
        </p:txBody>
      </p:sp>
    </p:spTree>
    <p:extLst>
      <p:ext uri="{BB962C8B-B14F-4D97-AF65-F5344CB8AC3E}">
        <p14:creationId xmlns:p14="http://schemas.microsoft.com/office/powerpoint/2010/main" val="7937663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1037350"/>
            <a:ext cx="9144000" cy="523220"/>
          </a:xfrm>
          <a:prstGeom prst="rect">
            <a:avLst/>
          </a:prstGeom>
          <a:solidFill>
            <a:srgbClr val="FFF2CD">
              <a:alpha val="27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Century Gothic" charset="0"/>
                <a:cs typeface="Times New Roman" panose="02020603050405020304" pitchFamily="18" charset="0"/>
              </a:rPr>
              <a:t>THE CLASSICAL APPROACHES TO MANAGEMENT</a:t>
            </a:r>
            <a:endParaRPr lang="en-US" sz="28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ea typeface="Century Gothic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746333084"/>
              </p:ext>
            </p:extLst>
          </p:nvPr>
        </p:nvGraphicFramePr>
        <p:xfrm>
          <a:off x="1719532" y="1586782"/>
          <a:ext cx="8672423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ctangular Callout 1"/>
          <p:cNvSpPr/>
          <p:nvPr/>
        </p:nvSpPr>
        <p:spPr>
          <a:xfrm>
            <a:off x="1719532" y="5435601"/>
            <a:ext cx="2734705" cy="880533"/>
          </a:xfrm>
          <a:prstGeom prst="wedgeRectCallout">
            <a:avLst>
              <a:gd name="adj1" fmla="val -4155"/>
              <a:gd name="adj2" fmla="val -186323"/>
            </a:avLst>
          </a:prstGeom>
          <a:solidFill>
            <a:schemeClr val="bg1"/>
          </a:solidFill>
          <a:ln w="317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Arial Narrow" charset="0"/>
                <a:cs typeface="Times New Roman" panose="02020603050405020304" pitchFamily="18" charset="0"/>
              </a:rPr>
              <a:t>Focuses on the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Arial Narrow" charset="0"/>
                <a:cs typeface="Times New Roman" panose="02020603050405020304" pitchFamily="18" charset="0"/>
              </a:rPr>
              <a:t>individual worker’s productivity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ea typeface="Arial Narrow" charset="0"/>
              <a:cs typeface="Times New Roman" panose="02020603050405020304" pitchFamily="18" charset="0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4671072" y="5435601"/>
            <a:ext cx="2769341" cy="880533"/>
          </a:xfrm>
          <a:prstGeom prst="wedgeRectCallout">
            <a:avLst>
              <a:gd name="adj1" fmla="val 1735"/>
              <a:gd name="adj2" fmla="val -186323"/>
            </a:avLst>
          </a:prstGeom>
          <a:solidFill>
            <a:schemeClr val="bg1"/>
          </a:solidFill>
          <a:ln w="317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Arial Narrow" charset="0"/>
                <a:cs typeface="Times New Roman" panose="02020603050405020304" pitchFamily="18" charset="0"/>
              </a:rPr>
              <a:t>Focuses on the overall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Arial Narrow" charset="0"/>
                <a:cs typeface="Times New Roman" panose="02020603050405020304" pitchFamily="18" charset="0"/>
              </a:rPr>
              <a:t>organizational system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ea typeface="Arial Narrow" charset="0"/>
              <a:cs typeface="Times New Roman" panose="02020603050405020304" pitchFamily="18" charset="0"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7663132" y="5435600"/>
            <a:ext cx="2728823" cy="880533"/>
          </a:xfrm>
          <a:prstGeom prst="wedgeRectCallout">
            <a:avLst>
              <a:gd name="adj1" fmla="val -4897"/>
              <a:gd name="adj2" fmla="val -191043"/>
            </a:avLst>
          </a:prstGeom>
          <a:solidFill>
            <a:schemeClr val="bg1"/>
          </a:solidFill>
          <a:ln w="317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Arial Narrow" charset="0"/>
                <a:cs typeface="Times New Roman" panose="02020603050405020304" pitchFamily="18" charset="0"/>
              </a:rPr>
              <a:t>Focuses on the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Arial Narrow" charset="0"/>
                <a:cs typeface="Times New Roman" panose="02020603050405020304" pitchFamily="18" charset="0"/>
              </a:rPr>
              <a:t>functions of management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ea typeface="Arial Narrow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7678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327076-4CC7-C009-0706-81AA31660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LK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ontributions 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C8418-1D0F-DC1A-7606-FA0618C1F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Laid the foundation for later developments in management theory.</a:t>
            </a:r>
          </a:p>
          <a:p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Identified important management processes, functions, and skills that are still recognized.</a:t>
            </a:r>
          </a:p>
          <a:p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Focused attention on management as a valid subject of scientific inquiry. </a:t>
            </a:r>
          </a:p>
          <a:p>
            <a:pPr marL="0" indent="0">
              <a:buNone/>
            </a:pPr>
            <a:endParaRPr lang="en-LK" sz="3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8335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6DBCB3-AC6F-5498-BB6D-F0FC93B74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LK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21CC7-4C19-1071-C9C0-9EA987C71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appropriate for stable and simple organizations.</a:t>
            </a:r>
          </a:p>
          <a:p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viewed employees as tools rather than resources.</a:t>
            </a:r>
          </a:p>
          <a:p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Prescribed universal procedures that are not appropriate in some settings.</a:t>
            </a:r>
          </a:p>
          <a:p>
            <a:endParaRPr lang="en-LK" sz="3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3249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946833-5C12-8CA1-2129-F05E997D5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LK" sz="4000" u="none" strike="noStrike" kern="100" dirty="0">
                <a:solidFill>
                  <a:schemeClr val="tx2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Behavioural Theorists</a:t>
            </a:r>
            <a:br>
              <a:rPr lang="en-LK" sz="4000" u="none" strike="noStrike" kern="100" dirty="0">
                <a:solidFill>
                  <a:schemeClr val="tx2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</a:br>
            <a:endParaRPr lang="en-LK" sz="4000" dirty="0">
              <a:solidFill>
                <a:schemeClr val="tx2"/>
              </a:solidFill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D0083-39BF-8E58-1DAC-CA9A2E008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500" y="1929384"/>
            <a:ext cx="11201400" cy="4251960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Perspective on management emphasizes “the need to understand the effect of different factors on human behaviour in organizations.”</a:t>
            </a:r>
          </a:p>
          <a:p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Emphasizes individual attitudes and behaviors and group processes.</a:t>
            </a:r>
          </a:p>
          <a:p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Necessity of understanding the role of behavior in organizations</a:t>
            </a:r>
          </a:p>
          <a:p>
            <a:endParaRPr lang="en-GB" sz="3200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3200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LK" sz="3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6995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7F347A4-91E2-677F-4323-ABA1AC858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LK" sz="4000" u="none" strike="noStrike" kern="100" dirty="0">
                <a:solidFill>
                  <a:schemeClr val="tx2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Behavioural Theorists</a:t>
            </a:r>
            <a:br>
              <a:rPr lang="en-LK" sz="4000" u="none" strike="noStrike" kern="100" dirty="0">
                <a:solidFill>
                  <a:schemeClr val="tx2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</a:br>
            <a:endParaRPr lang="en-LK" sz="4000" dirty="0">
              <a:solidFill>
                <a:schemeClr val="tx2"/>
              </a:solidFill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BE88D-08CA-4675-0E23-27BBF6F06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0" y="1929384"/>
            <a:ext cx="11328400" cy="4928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Early Theorists: </a:t>
            </a:r>
            <a:endParaRPr lang="en-GB" sz="3200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32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Hugo Munsterberg </a:t>
            </a:r>
          </a:p>
          <a:p>
            <a:pPr marL="0" indent="0">
              <a:buNone/>
            </a:pPr>
            <a:r>
              <a:rPr lang="en-GB" sz="3200" i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“Psychology and Industrial Efficiency” </a:t>
            </a:r>
            <a:r>
              <a:rPr lang="en-GB" sz="32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Creating optimal psychological conditions, behaviour shaping </a:t>
            </a:r>
          </a:p>
          <a:p>
            <a:r>
              <a:rPr lang="en-GB" sz="32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Mary Parker Follett </a:t>
            </a:r>
            <a:br>
              <a:rPr lang="en-GB" sz="32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32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group functioning </a:t>
            </a:r>
          </a:p>
          <a:p>
            <a:r>
              <a:rPr lang="en-GB" sz="32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Hawthorne studies </a:t>
            </a:r>
            <a:br>
              <a:rPr lang="en-GB" sz="32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32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supervisory style</a:t>
            </a:r>
          </a:p>
          <a:p>
            <a:pPr marL="0" indent="0">
              <a:buNone/>
            </a:pPr>
            <a:r>
              <a:rPr lang="en-US" sz="3200" b="0" i="0" u="none" strike="noStrike" baseline="0" dirty="0">
                <a:latin typeface="HelveticaNeueLTStd-Th"/>
              </a:rPr>
              <a:t>  </a:t>
            </a:r>
            <a:r>
              <a:rPr lang="en-US" sz="3200" b="0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Focused on behavior in the workplace</a:t>
            </a:r>
            <a:endParaRPr lang="en-GB" sz="3200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LK" sz="3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9641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6C08608-CB27-0C2D-28F3-8DAFF0403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LK" sz="4000" u="none" strike="noStrike" kern="100" dirty="0">
                <a:solidFill>
                  <a:schemeClr val="tx2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Behavioural Theorists</a:t>
            </a:r>
            <a:br>
              <a:rPr lang="en-LK" sz="4000" u="none" strike="noStrike" kern="100" dirty="0">
                <a:solidFill>
                  <a:schemeClr val="tx2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</a:br>
            <a:endParaRPr lang="en-LK" sz="4000" dirty="0">
              <a:solidFill>
                <a:schemeClr val="tx2"/>
              </a:solidFill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B2C74-1D52-73B6-45B1-7EE4B19B6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Human relations movement </a:t>
            </a:r>
          </a:p>
          <a:p>
            <a:pPr marL="0" indent="0">
              <a:buNone/>
            </a:pPr>
            <a:endParaRPr lang="en-GB" sz="3200" b="1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32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Abraham Maslow </a:t>
            </a:r>
            <a:br>
              <a:rPr lang="en-GB" sz="32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320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Hierarchy of needs </a:t>
            </a:r>
          </a:p>
          <a:p>
            <a:pPr marL="0" indent="0">
              <a:buNone/>
            </a:pPr>
            <a:endParaRPr lang="en-GB" sz="3200" i="1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32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Douglas McGregor </a:t>
            </a:r>
            <a:br>
              <a:rPr lang="en-GB" sz="32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320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Theory X &amp; Y </a:t>
            </a:r>
          </a:p>
          <a:p>
            <a:endParaRPr lang="en-LK" sz="3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946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6C34DFD-24E0-AD8A-A777-FC3A1B8AD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4728464" cy="1719072"/>
          </a:xfrm>
        </p:spPr>
        <p:txBody>
          <a:bodyPr anchor="b">
            <a:normAutofit/>
          </a:bodyPr>
          <a:lstStyle/>
          <a:p>
            <a:r>
              <a:rPr lang="en-LK" sz="4000" u="none" strike="noStrike" kern="100" dirty="0">
                <a:solidFill>
                  <a:schemeClr val="tx2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Behavioural Theorists</a:t>
            </a:r>
            <a:br>
              <a:rPr lang="en-LK" sz="4000" u="none" strike="noStrike" kern="100" dirty="0">
                <a:solidFill>
                  <a:schemeClr val="tx2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</a:br>
            <a:endParaRPr lang="en-LK" sz="4000" dirty="0">
              <a:solidFill>
                <a:schemeClr val="tx2"/>
              </a:solidFill>
            </a:endParaRP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D911C-EED1-4003-D01F-E8EA7ACDC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636" y="2743708"/>
            <a:ext cx="3718560" cy="3410712"/>
          </a:xfrm>
        </p:spPr>
        <p:txBody>
          <a:bodyPr anchor="t">
            <a:normAutofit/>
          </a:bodyPr>
          <a:lstStyle/>
          <a:p>
            <a:r>
              <a:rPr lang="en-GB" sz="32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MASLOW’S HIERARCHY OF NEEDS </a:t>
            </a:r>
          </a:p>
          <a:p>
            <a:endParaRPr lang="en-GB" sz="3200" b="1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3200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LK" sz="3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pyramid of different colored triangles&#10;&#10;Description automatically generated with medium confidence">
            <a:extLst>
              <a:ext uri="{FF2B5EF4-FFF2-40B4-BE49-F238E27FC236}">
                <a16:creationId xmlns:a16="http://schemas.microsoft.com/office/drawing/2014/main" id="{945CBC33-FD6B-9B79-6EB2-FAF225963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981196" y="1764931"/>
            <a:ext cx="6903720" cy="452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4299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37E525-8A13-B410-F68C-9D12D72F4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5884164" cy="1719072"/>
          </a:xfrm>
        </p:spPr>
        <p:txBody>
          <a:bodyPr anchor="b">
            <a:normAutofit/>
          </a:bodyPr>
          <a:lstStyle/>
          <a:p>
            <a:r>
              <a:rPr lang="en-GB" sz="32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MASLOW’S HIERARCHY OF NEEDS </a:t>
            </a:r>
            <a:br>
              <a:rPr lang="en-GB" sz="32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LK" sz="3200" dirty="0">
              <a:solidFill>
                <a:schemeClr val="tx2"/>
              </a:solidFill>
            </a:endParaRP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61C0F9C-82C7-3B72-D7DB-AEA3F43B5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136" y="2807208"/>
            <a:ext cx="4410964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&amp; Organizational Examples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9E0C9DF-886C-57F5-DBB7-33551C464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596" y="2331714"/>
            <a:ext cx="6903720" cy="412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271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ront steps and columns of a majestic city building">
            <a:extLst>
              <a:ext uri="{FF2B5EF4-FFF2-40B4-BE49-F238E27FC236}">
                <a16:creationId xmlns:a16="http://schemas.microsoft.com/office/drawing/2014/main" id="{6FDD5BB4-504B-0F7E-9C6A-409F3CA94C6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573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F4FC6B-FE3A-45CB-A6AA-BC248680E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History and Theory?</a:t>
            </a:r>
          </a:p>
        </p:txBody>
      </p:sp>
    </p:spTree>
    <p:extLst>
      <p:ext uri="{BB962C8B-B14F-4D97-AF65-F5344CB8AC3E}">
        <p14:creationId xmlns:p14="http://schemas.microsoft.com/office/powerpoint/2010/main" val="33913733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60">
            <a:extLst>
              <a:ext uri="{FF2B5EF4-FFF2-40B4-BE49-F238E27FC236}">
                <a16:creationId xmlns:a16="http://schemas.microsoft.com/office/drawing/2014/main" id="{413939D0-EEE8-8652-7AA2-FBCBC6669CB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309643"/>
            <a:ext cx="10515600" cy="61874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Physiological needs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Maslow grouped all physical needs necessary for maintaining basic human well‐being, such as food and drink, into this category. After the need is satisfied, however, it is no longer a motivator.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Safety needs. 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needs include the need for basic security, stability, protection, and freedom from fear. A normal state exists for an individual to have all these needs generally satisfied. Otherwise, they become primary motivators.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Belonging and love needs.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After the physical and safety needs are satisfied and are no longer motivators, the need for belonging and love emerges as a primary motivator. The individual strives to establish meaningful relationships with significant others.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Esteem needs.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individual must develop self‐confidence and want to achieve status, reputation, fame, and glory.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Self‐actualization needs.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Assuming that all the previous needs in the hierarchy are satisfied, an individual feels a need to find himself.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spcBef>
                <a:spcPts val="1600"/>
              </a:spcBef>
              <a:spcAft>
                <a:spcPts val="0"/>
              </a:spcAft>
              <a:buNone/>
            </a:pPr>
            <a:endParaRPr lang="e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Maslow's hierarchy of needs theory helped managers visualize employee motivation.</a:t>
            </a:r>
            <a:endParaRPr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spcBef>
                <a:spcPts val="1600"/>
              </a:spcBef>
              <a:spcAft>
                <a:spcPts val="0"/>
              </a:spcAft>
              <a:buNone/>
            </a:pPr>
            <a:endParaRPr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spcBef>
                <a:spcPts val="1600"/>
              </a:spcBef>
              <a:spcAft>
                <a:spcPts val="1600"/>
              </a:spcAft>
              <a:buNone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3648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B180B82-4035-C34C-B344-0E15B9717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436" y="766520"/>
            <a:ext cx="4423664" cy="1719072"/>
          </a:xfrm>
        </p:spPr>
        <p:txBody>
          <a:bodyPr anchor="b">
            <a:normAutofit fontScale="90000"/>
          </a:bodyPr>
          <a:lstStyle/>
          <a:p>
            <a:r>
              <a:rPr lang="en-LK" sz="4000" u="none" strike="noStrike" kern="100" dirty="0">
                <a:solidFill>
                  <a:schemeClr val="tx2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Behavioural Theorists</a:t>
            </a:r>
            <a:br>
              <a:rPr lang="en-LK" sz="4000" u="none" strike="noStrike" kern="100" dirty="0">
                <a:solidFill>
                  <a:schemeClr val="tx2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</a:br>
            <a:endParaRPr lang="en-LK" sz="4000" dirty="0">
              <a:solidFill>
                <a:schemeClr val="tx2"/>
              </a:solidFill>
            </a:endParaRP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15502-B3F2-F425-FE8C-7175D8778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636" y="2807208"/>
            <a:ext cx="4106164" cy="3410712"/>
          </a:xfrm>
        </p:spPr>
        <p:txBody>
          <a:bodyPr anchor="t">
            <a:normAutofit/>
          </a:bodyPr>
          <a:lstStyle/>
          <a:p>
            <a:r>
              <a:rPr lang="en-GB" sz="3200" b="1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McGREGOR’S</a:t>
            </a:r>
            <a:r>
              <a:rPr lang="en-GB" sz="32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THEORY X &amp; Y </a:t>
            </a:r>
            <a:endParaRPr lang="en-GB" sz="3200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LK" sz="3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screenshot of a diagram&#10;&#10;Description automatically generated with medium confidence">
            <a:extLst>
              <a:ext uri="{FF2B5EF4-FFF2-40B4-BE49-F238E27FC236}">
                <a16:creationId xmlns:a16="http://schemas.microsoft.com/office/drawing/2014/main" id="{1D15995F-BDD9-B610-B80F-8CE38CC81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991100" y="640079"/>
            <a:ext cx="5908903" cy="589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1922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A11688B-0A27-4E86-8D55-76F71ADF2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84A868B-654E-447C-8D9C-0F9328308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E43F5E5-7E34-4029-B18F-CAED02086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59931FA-11DF-4781-8AAD-FEE88674F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40F88E6C-5782-452A-8C4F-9D2C2EAC8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3" cy="3141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14F2C8B-06E4-F1BF-5EFA-891ADC353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564" y="365125"/>
            <a:ext cx="11090274" cy="1325563"/>
          </a:xfrm>
        </p:spPr>
        <p:txBody>
          <a:bodyPr>
            <a:normAutofit/>
          </a:bodyPr>
          <a:lstStyle/>
          <a:p>
            <a:r>
              <a:rPr lang="en-GB" sz="4000" b="1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McGREGOR’S</a:t>
            </a:r>
            <a:r>
              <a:rPr lang="en-GB" sz="40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THEORY X &amp; Y </a:t>
            </a:r>
            <a:endParaRPr lang="en-GB" sz="4000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LK" sz="4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3" descr="A close-up of a white background&#10;&#10;Description automatically generated">
            <a:extLst>
              <a:ext uri="{FF2B5EF4-FFF2-40B4-BE49-F238E27FC236}">
                <a16:creationId xmlns:a16="http://schemas.microsoft.com/office/drawing/2014/main" id="{77144987-A66D-8738-F629-EEB521306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900" y="3726243"/>
            <a:ext cx="3168557" cy="2975261"/>
          </a:xfrm>
          <a:prstGeom prst="rect">
            <a:avLst/>
          </a:prstGeom>
        </p:spPr>
      </p:pic>
      <p:pic>
        <p:nvPicPr>
          <p:cNvPr id="6" name="Picture 5" descr="A blue letter x on a tan background&#10;&#10;Description automatically generated">
            <a:extLst>
              <a:ext uri="{FF2B5EF4-FFF2-40B4-BE49-F238E27FC236}">
                <a16:creationId xmlns:a16="http://schemas.microsoft.com/office/drawing/2014/main" id="{FBC3E251-E058-21CC-4EB4-01A2180A3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380" y="2141301"/>
            <a:ext cx="1409344" cy="1378538"/>
          </a:xfrm>
          <a:prstGeom prst="rect">
            <a:avLst/>
          </a:prstGeom>
        </p:spPr>
      </p:pic>
      <p:pic>
        <p:nvPicPr>
          <p:cNvPr id="7" name="Picture 6" descr="A white paper with black text&#10;&#10;Description automatically generated">
            <a:extLst>
              <a:ext uri="{FF2B5EF4-FFF2-40B4-BE49-F238E27FC236}">
                <a16:creationId xmlns:a16="http://schemas.microsoft.com/office/drawing/2014/main" id="{0ADB50CF-FCF4-EE92-2C69-36100EE2CD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630" y="3726244"/>
            <a:ext cx="3041269" cy="2977494"/>
          </a:xfrm>
          <a:prstGeom prst="rect">
            <a:avLst/>
          </a:prstGeom>
        </p:spPr>
      </p:pic>
      <p:pic>
        <p:nvPicPr>
          <p:cNvPr id="8" name="Picture 7" descr="A blue letter y on a tan background&#10;&#10;Description automatically generated">
            <a:extLst>
              <a:ext uri="{FF2B5EF4-FFF2-40B4-BE49-F238E27FC236}">
                <a16:creationId xmlns:a16="http://schemas.microsoft.com/office/drawing/2014/main" id="{2A220D72-AFEC-0ED5-6E71-12ADC160E4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2631" y="2133600"/>
            <a:ext cx="1446309" cy="13862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70CDEB8-8595-6426-BC42-1F69607BFC37}"/>
              </a:ext>
            </a:extLst>
          </p:cNvPr>
          <p:cNvSpPr txBox="1"/>
          <p:nvPr/>
        </p:nvSpPr>
        <p:spPr>
          <a:xfrm>
            <a:off x="2992717" y="2674657"/>
            <a:ext cx="1995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31520">
              <a:spcAft>
                <a:spcPts val="600"/>
              </a:spcAft>
            </a:pPr>
            <a:r>
              <a:rPr lang="en-US" sz="3200" b="1" kern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Scientific</a:t>
            </a:r>
            <a:endParaRPr lang="en-US" sz="4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D484DB-252A-EB57-6C1D-7A14F0E56F0E}"/>
              </a:ext>
            </a:extLst>
          </p:cNvPr>
          <p:cNvSpPr txBox="1"/>
          <p:nvPr/>
        </p:nvSpPr>
        <p:spPr>
          <a:xfrm>
            <a:off x="8232958" y="2550748"/>
            <a:ext cx="2231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31520">
              <a:spcAft>
                <a:spcPts val="600"/>
              </a:spcAft>
            </a:pPr>
            <a:r>
              <a:rPr lang="en-US" sz="3200" b="1" kern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Behavioral</a:t>
            </a:r>
            <a:endParaRPr lang="en-US" sz="4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1380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19781B-C01E-2DAE-CF50-EE130D260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LK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Contributions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57C7B-7C1F-1BE8-68C4-9FD9C44CF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Provided important insights into motivation, group dynamics, and other interpersonal processors in organizations</a:t>
            </a:r>
          </a:p>
          <a:p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Focused managerial attention on these processes.</a:t>
            </a:r>
          </a:p>
          <a:p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Challenged the view that employees are tools and furthered the belief that employees are valuable resources.</a:t>
            </a:r>
          </a:p>
          <a:p>
            <a:endParaRPr lang="en-LK" sz="3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9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72877-9FAD-E5E0-AA22-9BD8243C9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LK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F82BB-7E2B-8F70-059A-F354F8342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complexity of individual behavior makes prediction of that behavior difficult. </a:t>
            </a:r>
          </a:p>
          <a:p>
            <a:pPr marL="45720" indent="0">
              <a:buNone/>
            </a:pPr>
            <a:endParaRPr lang="en-US" sz="3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Many behavioral concepts have not yet been put to use because some managers are reluctant to adopt them.</a:t>
            </a:r>
          </a:p>
          <a:p>
            <a:pPr marL="0" indent="0">
              <a:buNone/>
            </a:pPr>
            <a:endParaRPr lang="en-LK" sz="3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803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5C3F05-C71E-4D76-24D2-970A03B7F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880" y="325369"/>
            <a:ext cx="4897120" cy="1956841"/>
          </a:xfrm>
        </p:spPr>
        <p:txBody>
          <a:bodyPr anchor="b">
            <a:normAutofit/>
          </a:bodyPr>
          <a:lstStyle/>
          <a:p>
            <a:r>
              <a:rPr lang="en-LK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Qunatitative Approach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AD840-AE09-4379-B130-D218500DA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280" y="2872899"/>
            <a:ext cx="5138420" cy="3320668"/>
          </a:xfrm>
        </p:spPr>
        <p:txBody>
          <a:bodyPr>
            <a:normAutofit/>
          </a:bodyPr>
          <a:lstStyle/>
          <a:p>
            <a:r>
              <a:rPr lang="en-LK" sz="32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Focused on mathematics, statistics and information aids supporting managerial decision making and organisational effectiveness.</a:t>
            </a:r>
          </a:p>
          <a:p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Developed during World War II. (1940 to present)</a:t>
            </a:r>
          </a:p>
          <a:p>
            <a:endParaRPr lang="en-LK" sz="3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Stock market graph on display">
            <a:extLst>
              <a:ext uri="{FF2B5EF4-FFF2-40B4-BE49-F238E27FC236}">
                <a16:creationId xmlns:a16="http://schemas.microsoft.com/office/drawing/2014/main" id="{345CF0DB-9BF5-CA30-1914-4BAFF436F3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839" r="7984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63354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E0B487-1E6E-FB47-7311-90954ED83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b="1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Management Viewpoint </a:t>
            </a:r>
            <a:br>
              <a:rPr lang="en-GB" sz="400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LK" sz="4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D01BB-F8BA-FA05-D6FB-AB56E9E9C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900" y="1929384"/>
            <a:ext cx="10515600" cy="470001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32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Management Science </a:t>
            </a:r>
          </a:p>
          <a:p>
            <a:r>
              <a:rPr lang="en-GB" sz="32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approach aimed at increasing decision effectiveness through the use of sophisticated mathematical models and statistical methods.’ </a:t>
            </a:r>
          </a:p>
          <a:p>
            <a:pPr marL="0" indent="0">
              <a:buNone/>
            </a:pPr>
            <a:r>
              <a:rPr lang="en-GB" sz="32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Operations management </a:t>
            </a:r>
          </a:p>
          <a:p>
            <a:r>
              <a:rPr lang="en-GB" sz="32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 or field of expertise primarily responsible for managing production and delivery of an organization’s products and services.’ </a:t>
            </a:r>
          </a:p>
          <a:p>
            <a:pPr marL="0" indent="0">
              <a:buNone/>
            </a:pPr>
            <a:r>
              <a:rPr lang="en-GB" sz="32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Management information systems </a:t>
            </a:r>
          </a:p>
          <a:p>
            <a:r>
              <a:rPr lang="en-GB" sz="32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Field of management focused on designing and implementing computer-based information systems for use by management.’ </a:t>
            </a:r>
          </a:p>
          <a:p>
            <a:endParaRPr lang="en-LK" sz="3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8035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772853-41DC-51D0-B282-C6A783816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LK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Contributions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16690-09B9-6B75-DF35-AF4B3D470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900" y="1929384"/>
            <a:ext cx="11163300" cy="425196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Developed quantitative techniques to assist in decision making.</a:t>
            </a:r>
          </a:p>
          <a:p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Increases awareness and understanding of complex organizational processes and situations.</a:t>
            </a:r>
          </a:p>
          <a:p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Very useful in planning and controlling.</a:t>
            </a:r>
          </a:p>
          <a:p>
            <a:endParaRPr lang="en-LK" sz="3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5964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4775E6-13F9-3F83-F130-018155273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LK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BE07B-8AE1-E672-87B4-76CE63701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Cannot fully explain or predict the behavior of people in organizations.</a:t>
            </a:r>
          </a:p>
          <a:p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sophistication may come at the expense of other important skills.</a:t>
            </a:r>
          </a:p>
          <a:p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 may require unrealistic or unfounded assumptions.</a:t>
            </a:r>
          </a:p>
          <a:p>
            <a:pPr marL="0" indent="0">
              <a:buNone/>
            </a:pPr>
            <a:endParaRPr lang="en-LK" sz="3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5622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DDE95-8DE4-D989-AD9D-29ABFB156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LK" sz="4000" u="none" strike="noStrike" kern="100" dirty="0">
                <a:solidFill>
                  <a:schemeClr val="tx2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Contemporary Ideas</a:t>
            </a:r>
            <a:br>
              <a:rPr lang="en-LK" sz="4000" u="none" strike="noStrike" kern="100" dirty="0">
                <a:solidFill>
                  <a:schemeClr val="tx2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</a:br>
            <a:endParaRPr lang="en-LK" sz="4000" dirty="0">
              <a:solidFill>
                <a:schemeClr val="tx2"/>
              </a:solidFill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9E754-B08A-0D2F-A329-B4EC31F84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00" y="1840484"/>
            <a:ext cx="11544300" cy="49809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Systems Theory </a:t>
            </a:r>
          </a:p>
          <a:p>
            <a:r>
              <a:rPr lang="en-GB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approach is based on the idea that organizations can be visualized as systems. </a:t>
            </a:r>
          </a:p>
          <a:p>
            <a:pPr marL="0" indent="0">
              <a:buNone/>
            </a:pPr>
            <a:r>
              <a:rPr lang="en-GB" sz="24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Contingency Theory </a:t>
            </a:r>
          </a:p>
          <a:p>
            <a:r>
              <a:rPr lang="en-GB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Viewpoint argues that appropriate managerial action depends on the particular parameters of the situation.</a:t>
            </a:r>
          </a:p>
          <a:p>
            <a:pPr marL="0" indent="0">
              <a:buNone/>
            </a:pPr>
            <a:r>
              <a:rPr lang="en-GB" sz="24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Theory Z </a:t>
            </a:r>
          </a:p>
          <a:p>
            <a:r>
              <a:rPr lang="en-GB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Concept combining positive aspects of American and Japanese management into a modified approach aimed at increasing managerial effectiveness while remaining compatible with the norms and values of American society and culture.</a:t>
            </a:r>
          </a:p>
          <a:p>
            <a:pPr marL="0" indent="0">
              <a:buNone/>
            </a:pPr>
            <a:r>
              <a:rPr lang="en-GB" sz="24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 Quality Management (TQM) </a:t>
            </a:r>
          </a:p>
          <a:p>
            <a:r>
              <a:rPr lang="en-GB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Approach highlighting collective responsibility for product and service quality and encouraging individuals to work together to improve quality. </a:t>
            </a:r>
          </a:p>
          <a:p>
            <a:endParaRPr lang="en-GB" sz="2400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400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LK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491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The planet earth taken from the outer space">
            <a:extLst>
              <a:ext uri="{FF2B5EF4-FFF2-40B4-BE49-F238E27FC236}">
                <a16:creationId xmlns:a16="http://schemas.microsoft.com/office/drawing/2014/main" id="{74A45AC2-535B-6A6C-374D-7DDCFC12A7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999" r="1" b="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E9F19A-E826-DCFB-67E3-6A4C498DC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LK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Ev</a:t>
            </a:r>
            <a:r>
              <a:rPr lang="en-GB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LK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lution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96203-2E82-8ED9-C9BA-AA79A4B0A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3285" y="2265037"/>
            <a:ext cx="5901990" cy="374276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practice is as old as human civilization when people started living together in groups. </a:t>
            </a:r>
          </a:p>
          <a:p>
            <a:pPr algn="just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Every human group requires management, and the history of human beings is full of organizational and behavioral activities because human beings are the ‘social animal’.</a:t>
            </a:r>
          </a:p>
          <a:p>
            <a:pPr algn="just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However, the study of human managers is predominantly a twentieth-century phenomenon.</a:t>
            </a:r>
          </a:p>
          <a:p>
            <a:pPr marL="0" indent="0" algn="just">
              <a:buNone/>
            </a:pPr>
            <a:b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5321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7A84A349-0593-5D90-D1B5-F0F7AF0E73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5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89778F-95F6-7128-B94F-BAAD483D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LK" sz="4000" u="none" strike="noStrike" kern="100" dirty="0">
                <a:solidFill>
                  <a:schemeClr val="tx2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Innovation &amp; Management </a:t>
            </a:r>
            <a:r>
              <a:rPr lang="en-LK" sz="4000" kern="100" dirty="0">
                <a:solidFill>
                  <a:schemeClr val="tx2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n-LK" sz="4000" u="none" strike="noStrike" kern="100" dirty="0">
                <a:solidFill>
                  <a:schemeClr val="tx2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heory</a:t>
            </a:r>
            <a:br>
              <a:rPr lang="en-LK" sz="4000" u="none" strike="noStrike" kern="100" dirty="0">
                <a:solidFill>
                  <a:schemeClr val="tx2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</a:br>
            <a:endParaRPr lang="en-LK" sz="400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1B47C-56EF-D65F-32FF-EED1A12F2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PROMOTING INNOVATION </a:t>
            </a:r>
            <a:endParaRPr lang="en-GB" sz="3200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32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management viewpoint provides a contribution to managing innovation: </a:t>
            </a:r>
          </a:p>
          <a:p>
            <a:pPr marL="457200" lvl="1" indent="0">
              <a:buNone/>
            </a:pPr>
            <a:r>
              <a:rPr lang="en-GB" sz="2800" i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Classical </a:t>
            </a:r>
          </a:p>
          <a:p>
            <a:pPr marL="457200" lvl="1" indent="0">
              <a:buNone/>
            </a:pPr>
            <a:r>
              <a:rPr lang="en-GB" sz="2800" i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Behavioural </a:t>
            </a:r>
          </a:p>
          <a:p>
            <a:pPr marL="457200" lvl="1" indent="0">
              <a:buNone/>
            </a:pPr>
            <a:r>
              <a:rPr lang="en-GB" sz="2800" i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</a:t>
            </a:r>
          </a:p>
          <a:p>
            <a:pPr marL="457200" lvl="1" indent="0">
              <a:buNone/>
            </a:pPr>
            <a:r>
              <a:rPr lang="en-GB" sz="2800" i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Contemporary </a:t>
            </a:r>
          </a:p>
          <a:p>
            <a:endParaRPr lang="en-LK" sz="3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0859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F91B64-22D4-6F97-7A69-47C0105EF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100" y="314325"/>
            <a:ext cx="10515600" cy="1325563"/>
          </a:xfrm>
        </p:spPr>
        <p:txBody>
          <a:bodyPr>
            <a:normAutofit/>
          </a:bodyPr>
          <a:lstStyle/>
          <a:p>
            <a:r>
              <a:rPr lang="en-LK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Summary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7CB80-E1D6-1DAA-D8EC-2C395A061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00" y="1815083"/>
            <a:ext cx="11671300" cy="47285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2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Early Management </a:t>
            </a:r>
            <a:r>
              <a:rPr lang="en-GB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32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deas </a:t>
            </a:r>
          </a:p>
          <a:p>
            <a:r>
              <a:rPr lang="en-GB" sz="32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Generation of ideas leading to the identification of management as a significant field of inquiry. </a:t>
            </a:r>
          </a:p>
          <a:p>
            <a:pPr marL="0" indent="0">
              <a:buNone/>
            </a:pPr>
            <a:r>
              <a:rPr lang="en-GB" sz="32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Classical Theorists </a:t>
            </a:r>
          </a:p>
          <a:p>
            <a:r>
              <a:rPr lang="en-GB" sz="32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Emphasized finding ways to more efficiently manage work and organizations. </a:t>
            </a:r>
          </a:p>
          <a:p>
            <a:pPr marL="0" indent="0">
              <a:buNone/>
            </a:pPr>
            <a:r>
              <a:rPr lang="en-GB" sz="32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Behavioural Theorists </a:t>
            </a:r>
          </a:p>
          <a:p>
            <a:r>
              <a:rPr lang="en-GB" sz="32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Emphasized the importance of trying to understand factors affecting human </a:t>
            </a:r>
            <a:r>
              <a:rPr lang="en-GB" sz="32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GB" sz="32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organizations. </a:t>
            </a:r>
          </a:p>
          <a:p>
            <a:pPr marL="0" indent="0">
              <a:buNone/>
            </a:pPr>
            <a:endParaRPr lang="en-GB" sz="3200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LK" sz="3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7942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F91B64-22D4-6F97-7A69-47C0105EF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100" y="314325"/>
            <a:ext cx="10515600" cy="1325563"/>
          </a:xfrm>
        </p:spPr>
        <p:txBody>
          <a:bodyPr>
            <a:normAutofit/>
          </a:bodyPr>
          <a:lstStyle/>
          <a:p>
            <a:r>
              <a:rPr lang="en-LK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Summary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7CB80-E1D6-1DAA-D8EC-2C395A061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00" y="1789684"/>
            <a:ext cx="11671300" cy="50429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2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</a:t>
            </a:r>
            <a:r>
              <a:rPr lang="en-GB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32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pproach </a:t>
            </a:r>
          </a:p>
          <a:p>
            <a:r>
              <a:rPr lang="en-GB" sz="32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Focuses on mathematics, statistics, and information aids supporting managerial decision-making and effectiveness. </a:t>
            </a:r>
          </a:p>
          <a:p>
            <a:pPr marL="0" indent="0">
              <a:buNone/>
            </a:pPr>
            <a:r>
              <a:rPr lang="en-GB" sz="32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Contemporary Ideas </a:t>
            </a:r>
          </a:p>
          <a:p>
            <a:r>
              <a:rPr lang="en-GB" sz="32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Views of organizations as systems, the importance of contingency factors &amp; amalgamating Japanese &amp; American management practices. </a:t>
            </a:r>
          </a:p>
          <a:p>
            <a:pPr marL="0" indent="0">
              <a:buNone/>
            </a:pPr>
            <a:r>
              <a:rPr lang="en-GB" sz="32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Innovation &amp; Management </a:t>
            </a:r>
            <a:r>
              <a:rPr lang="en-GB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sz="32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heory </a:t>
            </a:r>
          </a:p>
          <a:p>
            <a:r>
              <a:rPr lang="en-GB" sz="32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approach provides insights, knowledge &amp; practice regarding the management of innovation in organizations. </a:t>
            </a:r>
          </a:p>
          <a:p>
            <a:pPr marL="0" indent="0">
              <a:buNone/>
            </a:pPr>
            <a:endParaRPr lang="en-GB" sz="3200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LK" sz="3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2181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B6C16C-3E18-B4D5-5030-7B3DA9D9B3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LK" sz="88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7101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3DED28-9213-79CE-F80D-B0E89845D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681" y="54993"/>
            <a:ext cx="4804469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Early Management Ideas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76EA375-8F58-D9AB-9FCC-46DF5653E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681" y="4631161"/>
            <a:ext cx="5007669" cy="155932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3200" kern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history of Management</a:t>
            </a:r>
          </a:p>
        </p:txBody>
      </p:sp>
      <p:sp>
        <p:nvSpPr>
          <p:cNvPr id="3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 descr="A poster of a timeline of people&#10;&#10;Description automatically generated with medium confidence">
            <a:extLst>
              <a:ext uri="{FF2B5EF4-FFF2-40B4-BE49-F238E27FC236}">
                <a16:creationId xmlns:a16="http://schemas.microsoft.com/office/drawing/2014/main" id="{DBF780BF-7569-7E4A-7431-2724FDB864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15" r="3" b="3"/>
          <a:stretch/>
        </p:blipFill>
        <p:spPr>
          <a:xfrm>
            <a:off x="5544951" y="126513"/>
            <a:ext cx="6545449" cy="716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843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1590DD-8465-875A-643A-30DD178DC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37920"/>
            <a:ext cx="4055364" cy="1719072"/>
          </a:xfrm>
        </p:spPr>
        <p:txBody>
          <a:bodyPr anchor="b">
            <a:normAutofit/>
          </a:bodyPr>
          <a:lstStyle/>
          <a:p>
            <a:r>
              <a:rPr lang="en-LK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Early Management Ideas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BE0CC-8457-0B86-66BD-9B20F41F9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136" y="2807208"/>
            <a:ext cx="4055364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LK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history of Management..</a:t>
            </a:r>
          </a:p>
          <a:p>
            <a:pPr marL="0" indent="0">
              <a:buNone/>
            </a:pPr>
            <a:endParaRPr lang="en-LK" sz="3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group of icons with text&#10;&#10;Description automatically generated">
            <a:extLst>
              <a:ext uri="{FF2B5EF4-FFF2-40B4-BE49-F238E27FC236}">
                <a16:creationId xmlns:a16="http://schemas.microsoft.com/office/drawing/2014/main" id="{E7B3446A-2B04-78E0-F9B1-4F5C8F733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082" y="2200973"/>
            <a:ext cx="7522634" cy="394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641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251C07-1995-9761-75C3-5E9E6D70F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LK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Early Management Ideas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80401-9C40-D408-56B8-ACDB3F2F0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929383"/>
            <a:ext cx="11455400" cy="4563491"/>
          </a:xfrm>
        </p:spPr>
        <p:txBody>
          <a:bodyPr>
            <a:normAutofit fontScale="92500" lnSpcReduction="10000"/>
          </a:bodyPr>
          <a:lstStyle/>
          <a:p>
            <a:pPr marL="0" marR="99060" lvl="0" indent="0" fontAlgn="base">
              <a:spcAft>
                <a:spcPts val="25"/>
              </a:spcAft>
              <a:buClr>
                <a:srgbClr val="000000"/>
              </a:buClr>
              <a:buSzPts val="2150"/>
              <a:buNone/>
            </a:pPr>
            <a:r>
              <a:rPr lang="en-LK" u="none" strike="noStrike" kern="100" dirty="0">
                <a:solidFill>
                  <a:schemeClr val="tx2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Robert Owen (1771–1858)</a:t>
            </a:r>
          </a:p>
          <a:p>
            <a:pPr marL="333375" marR="70485" indent="0">
              <a:spcAft>
                <a:spcPts val="3220"/>
              </a:spcAft>
              <a:buNone/>
            </a:pPr>
            <a:r>
              <a:rPr lang="en-LK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Identified the importance of working and social conditions for employees.</a:t>
            </a:r>
            <a:endParaRPr lang="en-LK" kern="1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99060" lvl="0" indent="0" fontAlgn="base">
              <a:spcAft>
                <a:spcPts val="25"/>
              </a:spcAft>
              <a:buClr>
                <a:srgbClr val="000000"/>
              </a:buClr>
              <a:buSzPts val="2150"/>
              <a:buNone/>
            </a:pPr>
            <a:r>
              <a:rPr lang="en-LK" u="none" strike="noStrike" kern="100" dirty="0">
                <a:solidFill>
                  <a:schemeClr val="tx2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Charles Babbage (1792–1871)</a:t>
            </a:r>
          </a:p>
          <a:p>
            <a:pPr marL="333375" indent="0">
              <a:spcAft>
                <a:spcPts val="3225"/>
              </a:spcAft>
              <a:buNone/>
            </a:pPr>
            <a:r>
              <a:rPr lang="en-LK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Ideas on work specialization, production efficiency, incentive, and profit-sharing plans.</a:t>
            </a:r>
            <a:endParaRPr lang="en-LK" kern="1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99060" lvl="0" indent="0" fontAlgn="base">
              <a:spcAft>
                <a:spcPts val="25"/>
              </a:spcAft>
              <a:buClr>
                <a:srgbClr val="000000"/>
              </a:buClr>
              <a:buSzPts val="2150"/>
              <a:buNone/>
            </a:pPr>
            <a:r>
              <a:rPr lang="en-LK" u="none" strike="noStrike" kern="100" dirty="0">
                <a:solidFill>
                  <a:schemeClr val="tx2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Henry R. Towne (1844–1924)</a:t>
            </a:r>
          </a:p>
          <a:p>
            <a:pPr marL="333375" indent="0">
              <a:spcAft>
                <a:spcPts val="1375"/>
              </a:spcAft>
              <a:buNone/>
            </a:pPr>
            <a:r>
              <a:rPr lang="en-LK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Called for a ‘management science’ that would establish ‘principles’ of management.</a:t>
            </a:r>
            <a:endParaRPr lang="en-LK" kern="1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LK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750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F97F0EE-55F3-6113-5148-797C94BCF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LK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Early Management Ideas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4922D-9C06-6B37-9F91-B6BE45EBE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929384"/>
            <a:ext cx="115697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LK" sz="32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Assessing the early contributions</a:t>
            </a:r>
            <a:r>
              <a:rPr lang="en-LK" sz="3200" dirty="0">
                <a:solidFill>
                  <a:schemeClr val="tx2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marR="99060" lvl="0" indent="-342900" fontAlgn="base">
              <a:spcAft>
                <a:spcPts val="455"/>
              </a:spcAft>
              <a:buClr>
                <a:srgbClr val="000000"/>
              </a:buClr>
              <a:buSzPts val="2150"/>
              <a:buFont typeface="Arial" panose="020B0604020202020204" pitchFamily="34" charset="0"/>
              <a:buChar char="•"/>
            </a:pPr>
            <a:r>
              <a:rPr lang="en-LK" sz="3200" u="none" strike="noStrike" kern="100" dirty="0">
                <a:solidFill>
                  <a:schemeClr val="tx2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Uncoordinated efforts.</a:t>
            </a:r>
          </a:p>
          <a:p>
            <a:pPr marL="342900" marR="99060" lvl="0" indent="-342900" fontAlgn="base">
              <a:spcAft>
                <a:spcPts val="340"/>
              </a:spcAft>
              <a:buClr>
                <a:srgbClr val="000000"/>
              </a:buClr>
              <a:buSzPts val="2150"/>
              <a:buFont typeface="Arial" panose="020B0604020202020204" pitchFamily="34" charset="0"/>
              <a:buChar char="•"/>
            </a:pPr>
            <a:r>
              <a:rPr lang="en-LK" sz="3200" u="none" strike="noStrike" kern="100" dirty="0">
                <a:solidFill>
                  <a:schemeClr val="tx2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Contributions tended to relate to specific problems.</a:t>
            </a:r>
          </a:p>
          <a:p>
            <a:pPr marL="342900" marR="99060" lvl="0" indent="-342900" fontAlgn="base">
              <a:spcAft>
                <a:spcPts val="25"/>
              </a:spcAft>
              <a:buClr>
                <a:srgbClr val="000000"/>
              </a:buClr>
              <a:buSzPts val="2150"/>
              <a:buFont typeface="Arial" panose="020B0604020202020204" pitchFamily="34" charset="0"/>
              <a:buChar char="•"/>
            </a:pPr>
            <a:r>
              <a:rPr lang="en-LK" sz="3200" u="none" strike="noStrike" kern="100" dirty="0">
                <a:solidFill>
                  <a:schemeClr val="tx2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Did not see ‘management’ as a separate field or skill (until Towne).</a:t>
            </a:r>
          </a:p>
          <a:p>
            <a:pPr marL="0" indent="0">
              <a:buNone/>
            </a:pPr>
            <a:endParaRPr lang="en-LK" sz="3200" dirty="0">
              <a:solidFill>
                <a:schemeClr val="tx2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en-LK" sz="3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903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C9B0F0F-B588-657F-3591-98C7CBF7B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LK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Early Management Ideas</a:t>
            </a:r>
          </a:p>
        </p:txBody>
      </p:sp>
      <p:sp>
        <p:nvSpPr>
          <p:cNvPr id="17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7384C-8180-6974-1889-9C07C2B93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“Management is the art of knowing what you want to do and then seeing that they do it in the best and the cheapest manner.”</a:t>
            </a:r>
          </a:p>
          <a:p>
            <a:pPr marL="0" indent="0">
              <a:buNone/>
            </a:pPr>
            <a:r>
              <a:rPr lang="en-GB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F.W. TAYLOR</a:t>
            </a:r>
            <a:endParaRPr lang="en-LK" sz="3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person in a suit and tie&#10;&#10;Description automatically generated">
            <a:extLst>
              <a:ext uri="{FF2B5EF4-FFF2-40B4-BE49-F238E27FC236}">
                <a16:creationId xmlns:a16="http://schemas.microsoft.com/office/drawing/2014/main" id="{BC6C2927-6FEC-ADE4-1868-087D1DBAA1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3275" b="28418"/>
          <a:stretch/>
        </p:blipFill>
        <p:spPr>
          <a:xfrm>
            <a:off x="78407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186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697</TotalTime>
  <Words>1561</Words>
  <Application>Microsoft Macintosh PowerPoint</Application>
  <PresentationFormat>Widescreen</PresentationFormat>
  <Paragraphs>244</Paragraphs>
  <Slides>43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Calibri</vt:lpstr>
      <vt:lpstr>Calibri Light</vt:lpstr>
      <vt:lpstr>Century Gothic</vt:lpstr>
      <vt:lpstr>HelveticaNeueLTStd-Th</vt:lpstr>
      <vt:lpstr>Times New Roman</vt:lpstr>
      <vt:lpstr>Office Theme</vt:lpstr>
      <vt:lpstr>Pioneering Ideas in Management</vt:lpstr>
      <vt:lpstr>Lecture Outline</vt:lpstr>
      <vt:lpstr>Why History and Theory?</vt:lpstr>
      <vt:lpstr>Evolution</vt:lpstr>
      <vt:lpstr>Early Management Ideas</vt:lpstr>
      <vt:lpstr>Early Management Ideas</vt:lpstr>
      <vt:lpstr>Early Management Ideas</vt:lpstr>
      <vt:lpstr>Early Management Ideas</vt:lpstr>
      <vt:lpstr>Early Management Ideas</vt:lpstr>
      <vt:lpstr>Early Management Ideas</vt:lpstr>
      <vt:lpstr>Early Management Ideas</vt:lpstr>
      <vt:lpstr>Classical Theorists </vt:lpstr>
      <vt:lpstr>1. Scientific Approach</vt:lpstr>
      <vt:lpstr>1. Scientific Approach</vt:lpstr>
      <vt:lpstr>Objectives of the Scientific Approach</vt:lpstr>
      <vt:lpstr>2. Administrative Approach</vt:lpstr>
      <vt:lpstr>2. Administrative Approach</vt:lpstr>
      <vt:lpstr>2. Administrative Approach</vt:lpstr>
      <vt:lpstr>Objectives of the Administrative Approach</vt:lpstr>
      <vt:lpstr>3. Bureaucratic Approach </vt:lpstr>
      <vt:lpstr>3. Bureaucratic Approach </vt:lpstr>
      <vt:lpstr>PowerPoint Presentation</vt:lpstr>
      <vt:lpstr>Contributions </vt:lpstr>
      <vt:lpstr>Limitations</vt:lpstr>
      <vt:lpstr>Behavioural Theorists </vt:lpstr>
      <vt:lpstr>Behavioural Theorists </vt:lpstr>
      <vt:lpstr>Behavioural Theorists </vt:lpstr>
      <vt:lpstr>Behavioural Theorists </vt:lpstr>
      <vt:lpstr>MASLOW’S HIERARCHY OF NEEDS  </vt:lpstr>
      <vt:lpstr>PowerPoint Presentation</vt:lpstr>
      <vt:lpstr>Behavioural Theorists </vt:lpstr>
      <vt:lpstr>McGREGOR’S THEORY X &amp; Y  </vt:lpstr>
      <vt:lpstr>Contributions</vt:lpstr>
      <vt:lpstr>Limitations</vt:lpstr>
      <vt:lpstr>Qunatitative Approach</vt:lpstr>
      <vt:lpstr>Quantitative Management Viewpoint  </vt:lpstr>
      <vt:lpstr>Contributions</vt:lpstr>
      <vt:lpstr>Limitations</vt:lpstr>
      <vt:lpstr>Contemporary Ideas </vt:lpstr>
      <vt:lpstr>Innovation &amp; Management Theory </vt:lpstr>
      <vt:lpstr>Lecture Summary</vt:lpstr>
      <vt:lpstr>Lecture 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Pioneering Ideas in Management</dc:title>
  <dc:creator>Mr. Chathuranga Adhikari</dc:creator>
  <cp:lastModifiedBy>Mr. Chathuranga Adhikari</cp:lastModifiedBy>
  <cp:revision>34</cp:revision>
  <dcterms:created xsi:type="dcterms:W3CDTF">2023-08-12T03:37:49Z</dcterms:created>
  <dcterms:modified xsi:type="dcterms:W3CDTF">2024-08-19T15:14:53Z</dcterms:modified>
</cp:coreProperties>
</file>