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59" r:id="rId4"/>
    <p:sldId id="257" r:id="rId5"/>
    <p:sldId id="258" r:id="rId6"/>
    <p:sldId id="263" r:id="rId7"/>
    <p:sldId id="264" r:id="rId8"/>
    <p:sldId id="265" r:id="rId9"/>
    <p:sldId id="266" r:id="rId10"/>
    <p:sldId id="267" r:id="rId11"/>
    <p:sldId id="292" r:id="rId12"/>
    <p:sldId id="270" r:id="rId13"/>
    <p:sldId id="275" r:id="rId14"/>
    <p:sldId id="277" r:id="rId15"/>
    <p:sldId id="279" r:id="rId16"/>
    <p:sldId id="281" r:id="rId17"/>
    <p:sldId id="283" r:id="rId18"/>
    <p:sldId id="285" r:id="rId19"/>
    <p:sldId id="287" r:id="rId20"/>
    <p:sldId id="289" r:id="rId21"/>
    <p:sldId id="291" r:id="rId22"/>
    <p:sldId id="274" r:id="rId23"/>
    <p:sldId id="27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FB1D-77B5-A908-3068-2C6EDEB9B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3D5E0-D9C1-C6D9-6CBC-15DD5FB78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8106-682C-72FD-E575-DB56EFEC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2F0AE-3990-2194-C363-DB7D20F0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10D7F-9654-0F12-41CF-ECF5DADE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7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36F8-600D-63E1-B5DF-5D8EB4CF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76C8E-3988-6E49-B386-0409153B9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FC28-46F8-B957-36FD-A949F9B4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43EF-2CB8-E499-D390-86BFC5AC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FEB4-E3FB-955B-C384-8C87FC82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3779D-EA9E-D9C8-0114-EC0EE5FC8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29E26-A7C9-4BDD-EDD4-A4022569D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A897-F0F5-3E9F-9F50-0044F1C7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91F4-4AD5-E7A8-493A-7B853DEE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36887-4A96-72BB-61D7-499A18AE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05E1-2204-AC8E-8902-DCDCF8C8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0471-929C-0FE7-8F6C-3C75A025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290D-8EFC-16F9-B7F2-BE86AB3A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7717-1735-9549-49B3-313ED050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BB28-04B1-F725-4522-BDBB733A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4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7020-A6D8-6C68-1493-F3519E2F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1294C-836D-DE7F-F344-FD185FE8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30C8-093F-E27C-8DA6-EA821FDE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836C-36FA-A382-65C0-C193096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323A-5E64-91EC-EE3A-F2BE2438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4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9494-AC79-74C7-D1E8-D19B4685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F327-0436-2C8A-A87F-DFDC05570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8C01-1A40-BCE2-ACC5-1442356C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2D711-0B02-8DF6-B950-E4756BFC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447D9-0DAE-4536-A2C4-162CCDCC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2BD6A-D09F-3C70-6566-BA67806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CE5D-6E5A-7560-CC90-84C80980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4891A-14E3-9BBB-866F-6612B42D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F144E-927A-5DC2-BFB4-98B837EDB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40604-40EC-9F93-94E7-B583034E3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E2ADE-3A6E-3F86-2F78-C80931026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3C2A4-DCD5-EFA4-EEFB-05EF60C5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6572A-8652-E81E-A5F8-2239980D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6427D-EF7D-52B6-2FCA-A2CEC405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8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39AC-955B-DD94-4E6B-11433945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ED4A0-A078-B112-FC4E-75944966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A3D7D-D919-E478-A6CB-D345D9D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3BC46-EA03-4777-0CA1-59F67397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7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C258D-2AE1-9411-2387-6DDFD76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75DDB-8D0C-D5EC-C20E-03BFB5ED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EE8F0-2B70-19BA-C029-05CEF1D7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2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490C-0A21-FFAA-9A1F-28309D93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D057-2F72-540C-A729-8B78F181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482E2-A640-837D-454D-E4496A607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46A1-46E1-51A5-28F3-1A1FC199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E7DB-8963-BC1B-17DF-EF35616F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F46BC-F70C-8028-65F2-2A8E5C72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7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F7FA-5CC7-8DFE-7875-D9563245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279CB-C801-C879-9EA6-B0C519741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50F29-13A2-0F12-6F5F-C6D49150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D5E0C-7743-A1BA-EDA1-DC6026A8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6EE45-34CC-4170-AD01-F6EDB7D4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3CA0A-FBAE-EA1E-35B9-517B3976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82957-1586-C4FC-C35F-7F7FBBD1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6051-F68F-8AF2-5E1D-7EA5F23F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D67F-7ABD-2555-B6A6-4ECC9C52A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EC901-53DD-4F5D-BDC9-96477D78E02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A1C8-E1D2-9ABD-0CD9-1DBC2712B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22468-38ED-3029-8010-4966CB954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AA93-BFE1-4421-9FE3-4CF983C54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AF7E4F-29AB-04C9-219D-8FE0AACF7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6" y="0"/>
            <a:ext cx="122067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C3292-A8D2-E011-2F74-1643380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023" y="17749"/>
            <a:ext cx="10221158" cy="763480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Audit Data Analysis on Hotel Booking </a:t>
            </a:r>
            <a:endParaRPr lang="en-IN" sz="4400" u="sng" dirty="0">
              <a:solidFill>
                <a:schemeClr val="tx1">
                  <a:lumMod val="95000"/>
                  <a:lumOff val="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D0AA1-B348-043B-54CD-F7A1746E5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684" y="5112103"/>
            <a:ext cx="8637072" cy="97762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Presented by :- </a:t>
            </a:r>
            <a:r>
              <a:rPr lang="en-US" sz="2800" dirty="0">
                <a:solidFill>
                  <a:schemeClr val="bg1"/>
                </a:solidFill>
              </a:rPr>
              <a:t>Nimesh  Vadodariya</a:t>
            </a:r>
          </a:p>
          <a:p>
            <a:pPr algn="l"/>
            <a:r>
              <a:rPr lang="en-US" sz="2800" dirty="0"/>
              <a:t>Guided by :- </a:t>
            </a:r>
            <a:r>
              <a:rPr lang="en-US" sz="2800" dirty="0">
                <a:solidFill>
                  <a:schemeClr val="bg1"/>
                </a:solidFill>
              </a:rPr>
              <a:t>Abhishek wavhal , Professor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1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19050" y="38100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970;p44">
            <a:extLst>
              <a:ext uri="{FF2B5EF4-FFF2-40B4-BE49-F238E27FC236}">
                <a16:creationId xmlns:a16="http://schemas.microsoft.com/office/drawing/2014/main" id="{BE7CE938-5A46-87DC-C312-DDB5CF6C1C5B}"/>
              </a:ext>
            </a:extLst>
          </p:cNvPr>
          <p:cNvSpPr txBox="1"/>
          <p:nvPr/>
        </p:nvSpPr>
        <p:spPr>
          <a:xfrm>
            <a:off x="1715310" y="818109"/>
            <a:ext cx="23247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6.Result: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sp>
        <p:nvSpPr>
          <p:cNvPr id="4" name="Google Shape;965;p43">
            <a:extLst>
              <a:ext uri="{FF2B5EF4-FFF2-40B4-BE49-F238E27FC236}">
                <a16:creationId xmlns:a16="http://schemas.microsoft.com/office/drawing/2014/main" id="{827CF5CE-4DB6-B1B3-FDCD-FEE5CE0B20AD}"/>
              </a:ext>
            </a:extLst>
          </p:cNvPr>
          <p:cNvSpPr txBox="1"/>
          <p:nvPr/>
        </p:nvSpPr>
        <p:spPr>
          <a:xfrm>
            <a:off x="1872495" y="1905000"/>
            <a:ext cx="7076196" cy="358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The Result of Above Chart Mostly People Are Prefered a City Hotel.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Because of City Hotel Provided many types of Amenities compare to Resort hotel.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61.13% of people are like to stay in city hotel it means  resort hotel has a develop and Provided  Many types to facility to attract to the people.</a:t>
            </a:r>
            <a:endParaRPr sz="20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56716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19DE37-E2BB-45A6-812B-8CFC603AC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63716"/>
            <a:ext cx="12192000" cy="68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19050" y="38100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965;p43">
            <a:extLst>
              <a:ext uri="{FF2B5EF4-FFF2-40B4-BE49-F238E27FC236}">
                <a16:creationId xmlns:a16="http://schemas.microsoft.com/office/drawing/2014/main" id="{9EBFA0B1-1423-6A5D-7E90-DACFEB89BEF9}"/>
              </a:ext>
            </a:extLst>
          </p:cNvPr>
          <p:cNvSpPr txBox="1"/>
          <p:nvPr/>
        </p:nvSpPr>
        <p:spPr>
          <a:xfrm>
            <a:off x="5661749" y="610710"/>
            <a:ext cx="6641190" cy="620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 used the pie chart To check and understand the hotel type is resort or city in simple way of visualizing.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Based on the above observations, I found that 61.07% preferred city hotel and 38.93% preferred to book a resort hotel . Which means Resort hotels have less booking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Are there any insights that lead to negative growth? Justify with specific reason . City hotel can find more services to attract more guests to increase more revenue . Resort Hotel can find a solution to attract customers and also find the facilities provided by the city Hotel to attract customers . So Yes, gained insights help creating a positive business impact.</a:t>
            </a:r>
          </a:p>
        </p:txBody>
      </p:sp>
      <p:sp>
        <p:nvSpPr>
          <p:cNvPr id="3" name="Google Shape;963;p43">
            <a:extLst>
              <a:ext uri="{FF2B5EF4-FFF2-40B4-BE49-F238E27FC236}">
                <a16:creationId xmlns:a16="http://schemas.microsoft.com/office/drawing/2014/main" id="{F8072D8B-F4A9-844C-3F35-8DE6CB40FF27}"/>
              </a:ext>
            </a:extLst>
          </p:cNvPr>
          <p:cNvSpPr txBox="1"/>
          <p:nvPr/>
        </p:nvSpPr>
        <p:spPr>
          <a:xfrm>
            <a:off x="4661175" y="131694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Question 1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5" name="Google Shape;964;p43">
            <a:extLst>
              <a:ext uri="{FF2B5EF4-FFF2-40B4-BE49-F238E27FC236}">
                <a16:creationId xmlns:a16="http://schemas.microsoft.com/office/drawing/2014/main" id="{E5B39C16-2C05-2EEA-381F-9F155F9559A0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522" y="1335046"/>
            <a:ext cx="5309755" cy="3821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6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33337"/>
            <a:ext cx="12192000" cy="679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963;p43">
            <a:extLst>
              <a:ext uri="{FF2B5EF4-FFF2-40B4-BE49-F238E27FC236}">
                <a16:creationId xmlns:a16="http://schemas.microsoft.com/office/drawing/2014/main" id="{E1F28BF9-0718-C366-5663-0966F3EF766E}"/>
              </a:ext>
            </a:extLst>
          </p:cNvPr>
          <p:cNvSpPr txBox="1"/>
          <p:nvPr/>
        </p:nvSpPr>
        <p:spPr>
          <a:xfrm>
            <a:off x="4634542" y="120196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Question 2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8" name="Google Shape;964;p43">
            <a:extLst>
              <a:ext uri="{FF2B5EF4-FFF2-40B4-BE49-F238E27FC236}">
                <a16:creationId xmlns:a16="http://schemas.microsoft.com/office/drawing/2014/main" id="{7729EC05-3A98-2FBB-CA25-48FEE8E0EEFE}"/>
              </a:ext>
            </a:extLst>
          </p:cNvPr>
          <p:cNvPicPr preferRelativeResize="0"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0" t="8084" r="17942" b="17441"/>
          <a:stretch/>
        </p:blipFill>
        <p:spPr>
          <a:xfrm>
            <a:off x="106532" y="1393795"/>
            <a:ext cx="5388746" cy="4208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5;p43">
            <a:extLst>
              <a:ext uri="{FF2B5EF4-FFF2-40B4-BE49-F238E27FC236}">
                <a16:creationId xmlns:a16="http://schemas.microsoft.com/office/drawing/2014/main" id="{FD88F34F-E6DC-6226-05CB-9232B12072FD}"/>
              </a:ext>
            </a:extLst>
          </p:cNvPr>
          <p:cNvSpPr txBox="1"/>
          <p:nvPr/>
        </p:nvSpPr>
        <p:spPr>
          <a:xfrm>
            <a:off x="5851517" y="617448"/>
            <a:ext cx="6340483" cy="624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 used the Card To check and understand the How many people is preferred Resort hotel for Stay 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Based on the above observations, I found that something </a:t>
            </a:r>
            <a:r>
              <a:rPr lang="en-US" sz="2000" b="1" dirty="0">
                <a:solidFill>
                  <a:schemeClr val="dk1"/>
                </a:solidFill>
                <a:latin typeface="Barlow"/>
                <a:sym typeface="Barlow"/>
              </a:rPr>
              <a:t>“33,968”</a:t>
            </a: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 people preferred to book a Resort hotel. Which means City hotels have More booking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City hotel can find more services to attract more guests to increase more revenue . Resort Hotel can find a solution to attract customers and also find the facilities provided by the city Hotel to attract customers . So Yes, gained insights help creating a positive business impact.</a:t>
            </a:r>
          </a:p>
        </p:txBody>
      </p:sp>
    </p:spTree>
    <p:extLst>
      <p:ext uri="{BB962C8B-B14F-4D97-AF65-F5344CB8AC3E}">
        <p14:creationId xmlns:p14="http://schemas.microsoft.com/office/powerpoint/2010/main" val="245344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33337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963;p43">
            <a:extLst>
              <a:ext uri="{FF2B5EF4-FFF2-40B4-BE49-F238E27FC236}">
                <a16:creationId xmlns:a16="http://schemas.microsoft.com/office/drawing/2014/main" id="{E1F28BF9-0718-C366-5663-0966F3EF766E}"/>
              </a:ext>
            </a:extLst>
          </p:cNvPr>
          <p:cNvSpPr txBox="1"/>
          <p:nvPr/>
        </p:nvSpPr>
        <p:spPr>
          <a:xfrm>
            <a:off x="4634542" y="120196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Question 3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8" name="Google Shape;964;p43">
            <a:extLst>
              <a:ext uri="{FF2B5EF4-FFF2-40B4-BE49-F238E27FC236}">
                <a16:creationId xmlns:a16="http://schemas.microsoft.com/office/drawing/2014/main" id="{7729EC05-3A98-2FBB-CA25-48FEE8E0EEFE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3" y="1254728"/>
            <a:ext cx="5449760" cy="457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5;p43">
            <a:extLst>
              <a:ext uri="{FF2B5EF4-FFF2-40B4-BE49-F238E27FC236}">
                <a16:creationId xmlns:a16="http://schemas.microsoft.com/office/drawing/2014/main" id="{DDCFAB51-B7C2-28F8-AF41-A4201B14C8EC}"/>
              </a:ext>
            </a:extLst>
          </p:cNvPr>
          <p:cNvSpPr txBox="1"/>
          <p:nvPr/>
        </p:nvSpPr>
        <p:spPr>
          <a:xfrm>
            <a:off x="6000292" y="543460"/>
            <a:ext cx="6191708" cy="620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 used the Column Chart To check and understand the How many Car Parking Space in the hotels.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Based on the above observations, I found that something Resort Hotel have not required car parking, but City Hotel have required more parking.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Resort hotel have Required less car parking . City Hotel can find a solution to attract customers and also give More car parking facilities provided by the city Hotel to attract customers . So Yes, gained insights help creating a positive business impact.</a:t>
            </a:r>
          </a:p>
        </p:txBody>
      </p:sp>
    </p:spTree>
    <p:extLst>
      <p:ext uri="{BB962C8B-B14F-4D97-AF65-F5344CB8AC3E}">
        <p14:creationId xmlns:p14="http://schemas.microsoft.com/office/powerpoint/2010/main" val="207979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33337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963;p43">
            <a:extLst>
              <a:ext uri="{FF2B5EF4-FFF2-40B4-BE49-F238E27FC236}">
                <a16:creationId xmlns:a16="http://schemas.microsoft.com/office/drawing/2014/main" id="{E1F28BF9-0718-C366-5663-0966F3EF766E}"/>
              </a:ext>
            </a:extLst>
          </p:cNvPr>
          <p:cNvSpPr txBox="1"/>
          <p:nvPr/>
        </p:nvSpPr>
        <p:spPr>
          <a:xfrm>
            <a:off x="4634542" y="120196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Question 4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8" name="Google Shape;964;p43">
            <a:extLst>
              <a:ext uri="{FF2B5EF4-FFF2-40B4-BE49-F238E27FC236}">
                <a16:creationId xmlns:a16="http://schemas.microsoft.com/office/drawing/2014/main" id="{7729EC05-3A98-2FBB-CA25-48FEE8E0EEFE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28" y="1068297"/>
            <a:ext cx="5487450" cy="50306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5;p43">
            <a:extLst>
              <a:ext uri="{FF2B5EF4-FFF2-40B4-BE49-F238E27FC236}">
                <a16:creationId xmlns:a16="http://schemas.microsoft.com/office/drawing/2014/main" id="{39A1E6B1-9D0E-1B7F-BB1E-CA8484A531DC}"/>
              </a:ext>
            </a:extLst>
          </p:cNvPr>
          <p:cNvSpPr txBox="1"/>
          <p:nvPr/>
        </p:nvSpPr>
        <p:spPr>
          <a:xfrm>
            <a:off x="5662906" y="543456"/>
            <a:ext cx="6526914" cy="628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 used the Column Chart To check and understand the people is preferred which platform  is use for booking .</a:t>
            </a: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Based on the above observations, I found that 52,000 something people preferred to online booking , 14,000 something people preferred Offline(Agent)through booking and 12,000 something people preferred direct booking.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In this observation  justify that things to Mostly people is preferred A online booking, and one and half present of people preferred a direct booking.so hotel can grow his revenue it can provided any facilities like coupon , lackey draw ,</a:t>
            </a:r>
            <a:r>
              <a:rPr lang="en-US" sz="2000" dirty="0" err="1">
                <a:solidFill>
                  <a:schemeClr val="dk1"/>
                </a:solidFill>
                <a:latin typeface="Barlow"/>
                <a:sym typeface="Barlow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….  </a:t>
            </a:r>
          </a:p>
        </p:txBody>
      </p:sp>
    </p:spTree>
    <p:extLst>
      <p:ext uri="{BB962C8B-B14F-4D97-AF65-F5344CB8AC3E}">
        <p14:creationId xmlns:p14="http://schemas.microsoft.com/office/powerpoint/2010/main" val="265749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33337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963;p43">
            <a:extLst>
              <a:ext uri="{FF2B5EF4-FFF2-40B4-BE49-F238E27FC236}">
                <a16:creationId xmlns:a16="http://schemas.microsoft.com/office/drawing/2014/main" id="{E1F28BF9-0718-C366-5663-0966F3EF766E}"/>
              </a:ext>
            </a:extLst>
          </p:cNvPr>
          <p:cNvSpPr txBox="1"/>
          <p:nvPr/>
        </p:nvSpPr>
        <p:spPr>
          <a:xfrm>
            <a:off x="4634542" y="120196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Question 5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8" name="Google Shape;964;p43">
            <a:extLst>
              <a:ext uri="{FF2B5EF4-FFF2-40B4-BE49-F238E27FC236}">
                <a16:creationId xmlns:a16="http://schemas.microsoft.com/office/drawing/2014/main" id="{7729EC05-3A98-2FBB-CA25-48FEE8E0EEFE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5" y="883555"/>
            <a:ext cx="5717176" cy="50908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5;p43">
            <a:extLst>
              <a:ext uri="{FF2B5EF4-FFF2-40B4-BE49-F238E27FC236}">
                <a16:creationId xmlns:a16="http://schemas.microsoft.com/office/drawing/2014/main" id="{4A35E912-F04C-35CB-1922-519EF03422B4}"/>
              </a:ext>
            </a:extLst>
          </p:cNvPr>
          <p:cNvSpPr txBox="1"/>
          <p:nvPr/>
        </p:nvSpPr>
        <p:spPr>
          <a:xfrm>
            <a:off x="5823751" y="643654"/>
            <a:ext cx="6368249" cy="609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 used the Waterfall Chart To check and understand the How many people is preferred Resort hotel for Stay 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Based on the above observations, I found that something </a:t>
            </a:r>
            <a:r>
              <a:rPr lang="en-US" sz="2000" b="1" dirty="0">
                <a:solidFill>
                  <a:schemeClr val="dk1"/>
                </a:solidFill>
                <a:latin typeface="Barlow"/>
                <a:sym typeface="Barlow"/>
              </a:rPr>
              <a:t>“33,968”</a:t>
            </a: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 people preferred to book a Resort hotel. Which means City hotels have More booking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City hotel can find more services to attract more guests to increase more revenue . Resort Hotel can find a solution to attract customers and also find the facilities provided by the city Hotel to attract customers . So Yes, gained insights help creating a positive business impact.</a:t>
            </a:r>
          </a:p>
        </p:txBody>
      </p:sp>
    </p:spTree>
    <p:extLst>
      <p:ext uri="{BB962C8B-B14F-4D97-AF65-F5344CB8AC3E}">
        <p14:creationId xmlns:p14="http://schemas.microsoft.com/office/powerpoint/2010/main" val="427033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33337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963;p43">
            <a:extLst>
              <a:ext uri="{FF2B5EF4-FFF2-40B4-BE49-F238E27FC236}">
                <a16:creationId xmlns:a16="http://schemas.microsoft.com/office/drawing/2014/main" id="{E1F28BF9-0718-C366-5663-0966F3EF766E}"/>
              </a:ext>
            </a:extLst>
          </p:cNvPr>
          <p:cNvSpPr txBox="1"/>
          <p:nvPr/>
        </p:nvSpPr>
        <p:spPr>
          <a:xfrm>
            <a:off x="4634542" y="120196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Question 6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8" name="Google Shape;964;p43">
            <a:extLst>
              <a:ext uri="{FF2B5EF4-FFF2-40B4-BE49-F238E27FC236}">
                <a16:creationId xmlns:a16="http://schemas.microsoft.com/office/drawing/2014/main" id="{7729EC05-3A98-2FBB-CA25-48FEE8E0EEFE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97752"/>
            <a:ext cx="5124584" cy="44624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5;p43">
            <a:extLst>
              <a:ext uri="{FF2B5EF4-FFF2-40B4-BE49-F238E27FC236}">
                <a16:creationId xmlns:a16="http://schemas.microsoft.com/office/drawing/2014/main" id="{C64FC89C-5EDE-7BDB-2FCB-034861525C23}"/>
              </a:ext>
            </a:extLst>
          </p:cNvPr>
          <p:cNvSpPr txBox="1"/>
          <p:nvPr/>
        </p:nvSpPr>
        <p:spPr>
          <a:xfrm>
            <a:off x="5313872" y="652531"/>
            <a:ext cx="6686712" cy="608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 used the Table To check and understand Top 5 country’s How many maximum people is preferred for Stay in which hotel 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Based on the above observations, I found that to Portugal country’s </a:t>
            </a:r>
            <a:r>
              <a:rPr lang="en-US" sz="2000" b="1" dirty="0">
                <a:solidFill>
                  <a:schemeClr val="dk1"/>
                </a:solidFill>
                <a:latin typeface="Barlow"/>
                <a:sym typeface="Barlow"/>
              </a:rPr>
              <a:t>“14,238”</a:t>
            </a: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 people preferred to book a Resort hotel. Which means The Resort Hotel is Demanding  hotel in Portugal And in </a:t>
            </a:r>
            <a:r>
              <a:rPr lang="en-IN" sz="2000" dirty="0">
                <a:solidFill>
                  <a:schemeClr val="dk1"/>
                </a:solidFill>
                <a:latin typeface="Barlow"/>
              </a:rPr>
              <a:t>Germany only </a:t>
            </a:r>
            <a:r>
              <a:rPr lang="en-IN" sz="2000" b="1" dirty="0">
                <a:solidFill>
                  <a:schemeClr val="dk1"/>
                </a:solidFill>
                <a:latin typeface="Barlow"/>
              </a:rPr>
              <a:t>“920” </a:t>
            </a: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people preferred to book a Resort hotel. Which means The Resort Hotel is less Demanding  hotel in Germany .</a:t>
            </a: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In Portugal City hotel can find more services to attract more guests to increase more revenue . In Germany Resort Hotel can find a solution to attract customers and also find the facilities provided by the city Hotel to attract customers . So Yes, gained insights help creating a positive business impact.</a:t>
            </a:r>
          </a:p>
        </p:txBody>
      </p:sp>
    </p:spTree>
    <p:extLst>
      <p:ext uri="{BB962C8B-B14F-4D97-AF65-F5344CB8AC3E}">
        <p14:creationId xmlns:p14="http://schemas.microsoft.com/office/powerpoint/2010/main" val="1960473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33337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963;p43">
            <a:extLst>
              <a:ext uri="{FF2B5EF4-FFF2-40B4-BE49-F238E27FC236}">
                <a16:creationId xmlns:a16="http://schemas.microsoft.com/office/drawing/2014/main" id="{E1F28BF9-0718-C366-5663-0966F3EF766E}"/>
              </a:ext>
            </a:extLst>
          </p:cNvPr>
          <p:cNvSpPr txBox="1"/>
          <p:nvPr/>
        </p:nvSpPr>
        <p:spPr>
          <a:xfrm>
            <a:off x="4634542" y="120196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Question 7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8" name="Google Shape;964;p43">
            <a:extLst>
              <a:ext uri="{FF2B5EF4-FFF2-40B4-BE49-F238E27FC236}">
                <a16:creationId xmlns:a16="http://schemas.microsoft.com/office/drawing/2014/main" id="{7729EC05-3A98-2FBB-CA25-48FEE8E0EEFE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" t="11349" r="7666" b="9797"/>
          <a:stretch/>
        </p:blipFill>
        <p:spPr>
          <a:xfrm>
            <a:off x="97655" y="1429306"/>
            <a:ext cx="5220070" cy="435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5;p43">
            <a:extLst>
              <a:ext uri="{FF2B5EF4-FFF2-40B4-BE49-F238E27FC236}">
                <a16:creationId xmlns:a16="http://schemas.microsoft.com/office/drawing/2014/main" id="{D8FFB104-7282-DA6D-79DC-A06A97809692}"/>
              </a:ext>
            </a:extLst>
          </p:cNvPr>
          <p:cNvSpPr txBox="1"/>
          <p:nvPr/>
        </p:nvSpPr>
        <p:spPr>
          <a:xfrm>
            <a:off x="5780496" y="528614"/>
            <a:ext cx="6411504" cy="620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 used the Card To check and understand the How much parking spaces is required in City Hotel.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Based on the above observations, I found that the only </a:t>
            </a:r>
            <a:r>
              <a:rPr lang="en-US" sz="2000" b="1" dirty="0">
                <a:solidFill>
                  <a:schemeClr val="dk1"/>
                </a:solidFill>
                <a:latin typeface="Barlow"/>
                <a:sym typeface="Barlow"/>
              </a:rPr>
              <a:t>“5458”</a:t>
            </a: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 parking space is required for city hotel.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City hotel can find more services to attract more guests to increase more revenue . Resort Hotel can find a solution to attract customers and also find the facilities provided by the city Hotel to attract customers . So Yes, gained insights help creating a positive business impact.</a:t>
            </a:r>
          </a:p>
        </p:txBody>
      </p:sp>
    </p:spTree>
    <p:extLst>
      <p:ext uri="{BB962C8B-B14F-4D97-AF65-F5344CB8AC3E}">
        <p14:creationId xmlns:p14="http://schemas.microsoft.com/office/powerpoint/2010/main" val="137238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33337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963;p43">
            <a:extLst>
              <a:ext uri="{FF2B5EF4-FFF2-40B4-BE49-F238E27FC236}">
                <a16:creationId xmlns:a16="http://schemas.microsoft.com/office/drawing/2014/main" id="{E1F28BF9-0718-C366-5663-0966F3EF766E}"/>
              </a:ext>
            </a:extLst>
          </p:cNvPr>
          <p:cNvSpPr txBox="1"/>
          <p:nvPr/>
        </p:nvSpPr>
        <p:spPr>
          <a:xfrm>
            <a:off x="4634542" y="120196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Question 8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8" name="Google Shape;964;p43">
            <a:extLst>
              <a:ext uri="{FF2B5EF4-FFF2-40B4-BE49-F238E27FC236}">
                <a16:creationId xmlns:a16="http://schemas.microsoft.com/office/drawing/2014/main" id="{7729EC05-3A98-2FBB-CA25-48FEE8E0EEFE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05" y="1032786"/>
            <a:ext cx="4875323" cy="4364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5;p43">
            <a:extLst>
              <a:ext uri="{FF2B5EF4-FFF2-40B4-BE49-F238E27FC236}">
                <a16:creationId xmlns:a16="http://schemas.microsoft.com/office/drawing/2014/main" id="{7B1DFA07-65AB-EEC5-341A-5FE5028DE938}"/>
              </a:ext>
            </a:extLst>
          </p:cNvPr>
          <p:cNvSpPr txBox="1"/>
          <p:nvPr/>
        </p:nvSpPr>
        <p:spPr>
          <a:xfrm>
            <a:off x="5264458" y="702331"/>
            <a:ext cx="6482526" cy="620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 used the Funnel chart To check and understand the How many types of people is hotel for Stay 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Based on the above observations, I found that mostly the Transient peoples are used hotel, and group people are less booking.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City hotel can find more services to attract more guests to increase more revenue . Resort Hotel can find a solution to attract customers and also find the facilities provided by the city Hotel to attract customers . So Yes, gained insights help creating a positive business impact.</a:t>
            </a:r>
          </a:p>
        </p:txBody>
      </p:sp>
    </p:spTree>
    <p:extLst>
      <p:ext uri="{BB962C8B-B14F-4D97-AF65-F5344CB8AC3E}">
        <p14:creationId xmlns:p14="http://schemas.microsoft.com/office/powerpoint/2010/main" val="25220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19050" y="38100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970;p44">
            <a:extLst>
              <a:ext uri="{FF2B5EF4-FFF2-40B4-BE49-F238E27FC236}">
                <a16:creationId xmlns:a16="http://schemas.microsoft.com/office/drawing/2014/main" id="{BE7CE938-5A46-87DC-C312-DDB5CF6C1C5B}"/>
              </a:ext>
            </a:extLst>
          </p:cNvPr>
          <p:cNvSpPr txBox="1"/>
          <p:nvPr/>
        </p:nvSpPr>
        <p:spPr>
          <a:xfrm>
            <a:off x="3066957" y="411787"/>
            <a:ext cx="601675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Overview or  Summary of Project</a:t>
            </a:r>
            <a:endParaRPr sz="2600" b="1" u="sng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68CC8-A2CA-97C7-6651-2EF3234B28E7}"/>
              </a:ext>
            </a:extLst>
          </p:cNvPr>
          <p:cNvSpPr txBox="1"/>
          <p:nvPr/>
        </p:nvSpPr>
        <p:spPr>
          <a:xfrm>
            <a:off x="1567543" y="1207746"/>
            <a:ext cx="940525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This Project is upon Analysis of Hotel Booking.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The Overview of this project is Explore and analyze the data to Discover important factors that govern the bookings.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In this Project We are Analyzing ,Cleaning And Visualizing the data  and Create a Dashboard of this data.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Given Data is a Large amount of data so First of All We are Remove Errors, Duplicate Values and Cleaning Data.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After That We are Analyze the Data and Finding a Null Values and Data types error then Remove it.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Then We are Inserting a New Rows &amp; Column and define a Primary key.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Then We are Visualizing a Data And  Find a Solutions of the Data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At last We Are Create a Dashboard Using the Visualization of  Chart</a:t>
            </a:r>
          </a:p>
        </p:txBody>
      </p:sp>
    </p:spTree>
    <p:extLst>
      <p:ext uri="{BB962C8B-B14F-4D97-AF65-F5344CB8AC3E}">
        <p14:creationId xmlns:p14="http://schemas.microsoft.com/office/powerpoint/2010/main" val="3875174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33337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963;p43">
            <a:extLst>
              <a:ext uri="{FF2B5EF4-FFF2-40B4-BE49-F238E27FC236}">
                <a16:creationId xmlns:a16="http://schemas.microsoft.com/office/drawing/2014/main" id="{E1F28BF9-0718-C366-5663-0966F3EF766E}"/>
              </a:ext>
            </a:extLst>
          </p:cNvPr>
          <p:cNvSpPr txBox="1"/>
          <p:nvPr/>
        </p:nvSpPr>
        <p:spPr>
          <a:xfrm>
            <a:off x="4634542" y="120196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Question 9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8" name="Google Shape;964;p43">
            <a:extLst>
              <a:ext uri="{FF2B5EF4-FFF2-40B4-BE49-F238E27FC236}">
                <a16:creationId xmlns:a16="http://schemas.microsoft.com/office/drawing/2014/main" id="{7729EC05-3A98-2FBB-CA25-48FEE8E0EEFE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999" y="1859432"/>
            <a:ext cx="4821985" cy="37157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5;p43">
            <a:extLst>
              <a:ext uri="{FF2B5EF4-FFF2-40B4-BE49-F238E27FC236}">
                <a16:creationId xmlns:a16="http://schemas.microsoft.com/office/drawing/2014/main" id="{887F8C2F-0B07-933F-EF55-5EE5E49DF7B9}"/>
              </a:ext>
            </a:extLst>
          </p:cNvPr>
          <p:cNvSpPr txBox="1"/>
          <p:nvPr/>
        </p:nvSpPr>
        <p:spPr>
          <a:xfrm>
            <a:off x="5743852" y="543460"/>
            <a:ext cx="6127419" cy="620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 used the Table To check and understand the How many people is preferred Resort hotel for Stay 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Based on the above observations, I found that mostly the Transient peoples are preferred city hotel, and group people are less booking.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City hotel can find more services to attract more guests to increase more revenue . Resort Hotel can find a solution to attract customers and also find the facilities provided by the city Hotel to attract customers . So Yes, gained insights help creating a positive business impact.</a:t>
            </a:r>
          </a:p>
        </p:txBody>
      </p:sp>
    </p:spTree>
    <p:extLst>
      <p:ext uri="{BB962C8B-B14F-4D97-AF65-F5344CB8AC3E}">
        <p14:creationId xmlns:p14="http://schemas.microsoft.com/office/powerpoint/2010/main" val="3630000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33337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963;p43">
            <a:extLst>
              <a:ext uri="{FF2B5EF4-FFF2-40B4-BE49-F238E27FC236}">
                <a16:creationId xmlns:a16="http://schemas.microsoft.com/office/drawing/2014/main" id="{E1F28BF9-0718-C366-5663-0966F3EF766E}"/>
              </a:ext>
            </a:extLst>
          </p:cNvPr>
          <p:cNvSpPr txBox="1"/>
          <p:nvPr/>
        </p:nvSpPr>
        <p:spPr>
          <a:xfrm>
            <a:off x="4634542" y="120196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Question 10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8" name="Google Shape;964;p43">
            <a:extLst>
              <a:ext uri="{FF2B5EF4-FFF2-40B4-BE49-F238E27FC236}">
                <a16:creationId xmlns:a16="http://schemas.microsoft.com/office/drawing/2014/main" id="{7729EC05-3A98-2FBB-CA25-48FEE8E0EEFE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8" y="1255459"/>
            <a:ext cx="5532199" cy="43470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5;p43">
            <a:extLst>
              <a:ext uri="{FF2B5EF4-FFF2-40B4-BE49-F238E27FC236}">
                <a16:creationId xmlns:a16="http://schemas.microsoft.com/office/drawing/2014/main" id="{930B660A-5B30-E8F6-D028-CF05C4AA4207}"/>
              </a:ext>
            </a:extLst>
          </p:cNvPr>
          <p:cNvSpPr txBox="1"/>
          <p:nvPr/>
        </p:nvSpPr>
        <p:spPr>
          <a:xfrm>
            <a:off x="5915902" y="528614"/>
            <a:ext cx="6276098" cy="620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I used the Matrix And Multi-Row Card To check and understand the How many peoples are visited hotels in year of </a:t>
            </a:r>
            <a:r>
              <a:rPr lang="en-US" sz="2000" b="1" dirty="0">
                <a:solidFill>
                  <a:schemeClr val="dk1"/>
                </a:solidFill>
                <a:latin typeface="Barlow"/>
                <a:sym typeface="Barlow"/>
              </a:rPr>
              <a:t>2015 to 2017.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Based on the above observations, I found that something in the</a:t>
            </a:r>
            <a:r>
              <a:rPr lang="en-US" sz="2000" b="1" dirty="0">
                <a:solidFill>
                  <a:schemeClr val="dk1"/>
                </a:solidFill>
                <a:latin typeface="Barlow"/>
                <a:sym typeface="Barlow"/>
              </a:rPr>
              <a:t> Year of 2016</a:t>
            </a: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 maximum peoples are visited the hotels. And </a:t>
            </a:r>
            <a:r>
              <a:rPr lang="en-US" sz="2000" b="1" dirty="0">
                <a:solidFill>
                  <a:schemeClr val="dk1"/>
                </a:solidFill>
                <a:latin typeface="Barlow"/>
                <a:sym typeface="Barlow"/>
              </a:rPr>
              <a:t>Year of 2015 </a:t>
            </a: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has a less peoples are visited.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Barlow"/>
              <a:sym typeface="Barlow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	City hotel can find more services to attract more guests to increase more revenue . Resort Hotel can find a solution to attract customers and also find the facilities provided by the city Hotel to attract customers . So Yes, gained insights help creating a positive business impact.</a:t>
            </a:r>
          </a:p>
        </p:txBody>
      </p:sp>
    </p:spTree>
    <p:extLst>
      <p:ext uri="{BB962C8B-B14F-4D97-AF65-F5344CB8AC3E}">
        <p14:creationId xmlns:p14="http://schemas.microsoft.com/office/powerpoint/2010/main" val="381603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19050" y="38100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970;p44">
            <a:extLst>
              <a:ext uri="{FF2B5EF4-FFF2-40B4-BE49-F238E27FC236}">
                <a16:creationId xmlns:a16="http://schemas.microsoft.com/office/drawing/2014/main" id="{729DD920-10C2-454B-41E4-84E1696C268C}"/>
              </a:ext>
            </a:extLst>
          </p:cNvPr>
          <p:cNvSpPr txBox="1"/>
          <p:nvPr/>
        </p:nvSpPr>
        <p:spPr>
          <a:xfrm>
            <a:off x="2796466" y="394031"/>
            <a:ext cx="6054569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Solution  to  Business  Objective</a:t>
            </a:r>
            <a:endParaRPr sz="2600" b="1" u="sng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sp>
        <p:nvSpPr>
          <p:cNvPr id="4" name="Google Shape;965;p43">
            <a:extLst>
              <a:ext uri="{FF2B5EF4-FFF2-40B4-BE49-F238E27FC236}">
                <a16:creationId xmlns:a16="http://schemas.microsoft.com/office/drawing/2014/main" id="{9EBFA0B1-1423-6A5D-7E90-DACFEB89BEF9}"/>
              </a:ext>
            </a:extLst>
          </p:cNvPr>
          <p:cNvSpPr txBox="1"/>
          <p:nvPr/>
        </p:nvSpPr>
        <p:spPr>
          <a:xfrm>
            <a:off x="1872495" y="1905000"/>
            <a:ext cx="7076196" cy="358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Solution of The Project if  Resort Hotel Increase his Business then It has Develop More Facilities And Provided many Amenities to Attract to the people 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Amenities And Facilities like Parking facilities , Multi types of Dinner and Lunch Facilities , etc...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And Last And Most Important Thigs To Know About Customers Interesting Activities .</a:t>
            </a:r>
            <a:endParaRPr sz="20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54442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19050" y="38100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970;p44">
            <a:extLst>
              <a:ext uri="{FF2B5EF4-FFF2-40B4-BE49-F238E27FC236}">
                <a16:creationId xmlns:a16="http://schemas.microsoft.com/office/drawing/2014/main" id="{729DD920-10C2-454B-41E4-84E1696C268C}"/>
              </a:ext>
            </a:extLst>
          </p:cNvPr>
          <p:cNvSpPr txBox="1"/>
          <p:nvPr/>
        </p:nvSpPr>
        <p:spPr>
          <a:xfrm>
            <a:off x="4509857" y="349643"/>
            <a:ext cx="2254928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Conclusion</a:t>
            </a:r>
            <a:endParaRPr sz="2600" b="1" u="sng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sp>
        <p:nvSpPr>
          <p:cNvPr id="4" name="Google Shape;965;p43">
            <a:extLst>
              <a:ext uri="{FF2B5EF4-FFF2-40B4-BE49-F238E27FC236}">
                <a16:creationId xmlns:a16="http://schemas.microsoft.com/office/drawing/2014/main" id="{3BAE3A1D-E28E-03E9-744A-9588A18A451B}"/>
              </a:ext>
            </a:extLst>
          </p:cNvPr>
          <p:cNvSpPr txBox="1"/>
          <p:nvPr/>
        </p:nvSpPr>
        <p:spPr>
          <a:xfrm>
            <a:off x="1872495" y="1905000"/>
            <a:ext cx="7076196" cy="358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Conclusion Of the Whole Project  61.13% People Preferred A city hotel for stay because of multiple Reason.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And 38.87% people Preferred Resort Hotel because of lake of Facility and this hotel is far away from City so in holidays seasons customers this hotel.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Barlow"/>
                <a:sym typeface="Barlow"/>
              </a:rPr>
              <a:t>If Resort Hotel improve his Amenities  then Chance to increase his Business.</a:t>
            </a:r>
          </a:p>
        </p:txBody>
      </p:sp>
    </p:spTree>
    <p:extLst>
      <p:ext uri="{BB962C8B-B14F-4D97-AF65-F5344CB8AC3E}">
        <p14:creationId xmlns:p14="http://schemas.microsoft.com/office/powerpoint/2010/main" val="116526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547157-D839-E24C-AF64-C4DFB83B5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12183122" cy="6850192"/>
          </a:xfrm>
          <a:prstGeom prst="rect">
            <a:avLst/>
          </a:prstGeom>
        </p:spPr>
      </p:pic>
      <p:sp>
        <p:nvSpPr>
          <p:cNvPr id="3" name="Google Shape;975;p45">
            <a:extLst>
              <a:ext uri="{FF2B5EF4-FFF2-40B4-BE49-F238E27FC236}">
                <a16:creationId xmlns:a16="http://schemas.microsoft.com/office/drawing/2014/main" id="{70C97D75-73DF-150E-3001-5B0592C072E5}"/>
              </a:ext>
            </a:extLst>
          </p:cNvPr>
          <p:cNvSpPr txBox="1">
            <a:spLocks noGrp="1"/>
          </p:cNvSpPr>
          <p:nvPr/>
        </p:nvSpPr>
        <p:spPr>
          <a:xfrm rot="848524">
            <a:off x="1986595" y="4665181"/>
            <a:ext cx="6446784" cy="103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latin typeface="Bodoni MT Condensed" panose="02070606080606020203" pitchFamily="18" charset="0"/>
            </a:endParaRPr>
          </a:p>
          <a:p>
            <a:pPr marL="0" indent="0" algn="l"/>
            <a:r>
              <a:rPr lang="en-US" b="1" dirty="0">
                <a:latin typeface="Bodoni MT Condensed" panose="02070606080606020203" pitchFamily="18" charset="0"/>
              </a:rPr>
              <a:t>If You Have    Any Query Regarding to the project then asked to me…      </a:t>
            </a:r>
            <a:r>
              <a:rPr lang="en-IN" sz="2000" b="1" u="sng" dirty="0">
                <a:solidFill>
                  <a:srgbClr val="FF0000"/>
                </a:solidFill>
                <a:latin typeface="Colonna MT" panose="04020805060202030203" pitchFamily="82" charset="0"/>
                <a:ea typeface="Adobe Gothic Std B" panose="020B0800000000000000" pitchFamily="34" charset="-128"/>
              </a:rPr>
              <a:t>-Nimesh Vadodariya</a:t>
            </a:r>
            <a:r>
              <a:rPr lang="en-US" b="1" dirty="0">
                <a:latin typeface="Bodoni MT Condensed" panose="02070606080606020203" pitchFamily="18" charset="0"/>
              </a:rPr>
              <a:t>                   </a:t>
            </a:r>
          </a:p>
        </p:txBody>
      </p:sp>
      <p:sp>
        <p:nvSpPr>
          <p:cNvPr id="4" name="Google Shape;976;p45">
            <a:extLst>
              <a:ext uri="{FF2B5EF4-FFF2-40B4-BE49-F238E27FC236}">
                <a16:creationId xmlns:a16="http://schemas.microsoft.com/office/drawing/2014/main" id="{489B6265-3CEB-4F11-7C35-9CF44EB1B7AB}"/>
              </a:ext>
            </a:extLst>
          </p:cNvPr>
          <p:cNvSpPr txBox="1">
            <a:spLocks noGrp="1"/>
          </p:cNvSpPr>
          <p:nvPr/>
        </p:nvSpPr>
        <p:spPr>
          <a:xfrm rot="755552">
            <a:off x="6258995" y="5887395"/>
            <a:ext cx="2400827" cy="40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Colonna MT" panose="04020805060202030203" pitchFamily="82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198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19050" y="38100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848;p39">
            <a:extLst>
              <a:ext uri="{FF2B5EF4-FFF2-40B4-BE49-F238E27FC236}">
                <a16:creationId xmlns:a16="http://schemas.microsoft.com/office/drawing/2014/main" id="{17D1F037-EE0A-2EA7-9B3F-9F7B053A11D4}"/>
              </a:ext>
            </a:extLst>
          </p:cNvPr>
          <p:cNvSpPr txBox="1">
            <a:spLocks noGrp="1"/>
          </p:cNvSpPr>
          <p:nvPr/>
        </p:nvSpPr>
        <p:spPr>
          <a:xfrm>
            <a:off x="2843324" y="454287"/>
            <a:ext cx="6243525" cy="139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 dirty="0">
                <a:latin typeface="Adobe Garamond Pro Bold" panose="02020702060506020403" pitchFamily="18" charset="0"/>
              </a:rPr>
              <a:t>Define Business Objective </a:t>
            </a:r>
            <a:r>
              <a:rPr lang="en" sz="2400" b="1" u="sng" dirty="0"/>
              <a:t>?</a:t>
            </a:r>
            <a:endParaRPr sz="2400" b="1" u="sng" dirty="0"/>
          </a:p>
        </p:txBody>
      </p:sp>
      <p:sp>
        <p:nvSpPr>
          <p:cNvPr id="8" name="Google Shape;868;p39">
            <a:extLst>
              <a:ext uri="{FF2B5EF4-FFF2-40B4-BE49-F238E27FC236}">
                <a16:creationId xmlns:a16="http://schemas.microsoft.com/office/drawing/2014/main" id="{B402093A-741E-7839-A20E-2906A58B0119}"/>
              </a:ext>
            </a:extLst>
          </p:cNvPr>
          <p:cNvSpPr txBox="1"/>
          <p:nvPr/>
        </p:nvSpPr>
        <p:spPr>
          <a:xfrm>
            <a:off x="2433638" y="2218662"/>
            <a:ext cx="7324724" cy="262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en" sz="2000" dirty="0">
                <a:solidFill>
                  <a:schemeClr val="dk1"/>
                </a:solidFill>
                <a:latin typeface="Barlow"/>
                <a:sym typeface="Barlow"/>
              </a:rPr>
              <a:t>Analyse and visualize the data on bookings of  City Hotel and Resort Hotel to gain insights on the different factors that affect the booking and ADR.</a:t>
            </a:r>
            <a:endParaRPr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285750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endParaRPr lang="en"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285750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en" sz="2000" b="1" dirty="0">
                <a:solidFill>
                  <a:schemeClr val="dk1"/>
                </a:solidFill>
                <a:latin typeface="Barlow"/>
                <a:sym typeface="Barlow"/>
              </a:rPr>
              <a:t>ADR: Average Daily Rate</a:t>
            </a:r>
            <a:endParaRPr sz="2000" b="1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32037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-3210"/>
            <a:ext cx="12192000" cy="69865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Hotel</a:t>
            </a:r>
            <a:r>
              <a:rPr lang="en-US" sz="1400" dirty="0"/>
              <a:t> - Type of hotel(Resort or City).</a:t>
            </a:r>
          </a:p>
          <a:p>
            <a:r>
              <a:rPr lang="en-US" sz="1400" b="1" dirty="0" err="1"/>
              <a:t>is_canceld</a:t>
            </a:r>
            <a:r>
              <a:rPr lang="en-US" sz="1400" dirty="0"/>
              <a:t> - If there was booking cancel(0) or not(1).lead time - The number of days between time books their room to arrive hotel.</a:t>
            </a:r>
          </a:p>
          <a:p>
            <a:r>
              <a:rPr lang="en-US" sz="1400" b="1" dirty="0" err="1"/>
              <a:t>arrival_date_year</a:t>
            </a:r>
            <a:r>
              <a:rPr lang="en-US" sz="1400" dirty="0"/>
              <a:t> - Year of arrival date.</a:t>
            </a:r>
          </a:p>
          <a:p>
            <a:r>
              <a:rPr lang="en-US" sz="1400" b="1" dirty="0" err="1"/>
              <a:t>arrival_date_month</a:t>
            </a:r>
            <a:r>
              <a:rPr lang="en-US" sz="1400" dirty="0"/>
              <a:t> - Month of arrival date.</a:t>
            </a:r>
          </a:p>
          <a:p>
            <a:r>
              <a:rPr lang="en-US" sz="1400" b="1" dirty="0" err="1"/>
              <a:t>arrival_date_week_number</a:t>
            </a:r>
            <a:r>
              <a:rPr lang="en-US" sz="1400" dirty="0"/>
              <a:t> - Week no. of year for arrival date.</a:t>
            </a:r>
          </a:p>
          <a:p>
            <a:r>
              <a:rPr lang="en-US" sz="1400" b="1" dirty="0" err="1"/>
              <a:t>stays_in_weekend_nights</a:t>
            </a:r>
            <a:r>
              <a:rPr lang="en-US" sz="1400" dirty="0"/>
              <a:t> - No. of weekend nights(Saturday or </a:t>
            </a:r>
            <a:r>
              <a:rPr lang="en-US" sz="1400" dirty="0" err="1"/>
              <a:t>sunday</a:t>
            </a:r>
            <a:r>
              <a:rPr lang="en-US" sz="1400" dirty="0"/>
              <a:t>) spend by guest at </a:t>
            </a:r>
            <a:r>
              <a:rPr lang="en-US" sz="1400" b="1" dirty="0"/>
              <a:t>hotel.</a:t>
            </a:r>
          </a:p>
          <a:p>
            <a:r>
              <a:rPr lang="en-US" sz="1400" b="1" dirty="0" err="1"/>
              <a:t>stays_in_week_nights</a:t>
            </a:r>
            <a:r>
              <a:rPr lang="en-US" sz="1400" dirty="0"/>
              <a:t> -No. of weeknight( Mon to Fri) spend by guest at hotel.</a:t>
            </a:r>
          </a:p>
          <a:p>
            <a:r>
              <a:rPr lang="en-US" sz="1400" b="1" dirty="0"/>
              <a:t>adults</a:t>
            </a:r>
            <a:r>
              <a:rPr lang="en-US" sz="1400" dirty="0"/>
              <a:t> - No. of adults among guest.</a:t>
            </a:r>
          </a:p>
          <a:p>
            <a:r>
              <a:rPr lang="en-US" sz="1400" b="1" dirty="0"/>
              <a:t>children </a:t>
            </a:r>
            <a:r>
              <a:rPr lang="en-US" sz="1400" dirty="0"/>
              <a:t>- No. of children among guest.</a:t>
            </a:r>
          </a:p>
          <a:p>
            <a:r>
              <a:rPr lang="en-US" sz="1400" b="1" dirty="0"/>
              <a:t>babies</a:t>
            </a:r>
            <a:r>
              <a:rPr lang="en-US" sz="1400" dirty="0"/>
              <a:t> - No. of babies among </a:t>
            </a:r>
            <a:r>
              <a:rPr lang="en-US" sz="1400" dirty="0" err="1"/>
              <a:t>guest.meal</a:t>
            </a:r>
            <a:r>
              <a:rPr lang="en-US" sz="1400" dirty="0"/>
              <a:t> - Type of meal booked by guest.</a:t>
            </a:r>
          </a:p>
          <a:p>
            <a:r>
              <a:rPr lang="en-US" sz="1400" b="1" dirty="0"/>
              <a:t>country</a:t>
            </a:r>
            <a:r>
              <a:rPr lang="en-US" sz="1400" dirty="0"/>
              <a:t> - Country of guest.</a:t>
            </a:r>
          </a:p>
          <a:p>
            <a:r>
              <a:rPr lang="en-US" sz="1400" b="1" dirty="0" err="1"/>
              <a:t>market_segment</a:t>
            </a:r>
            <a:r>
              <a:rPr lang="en-US" sz="1400" dirty="0"/>
              <a:t> - grouping into categories based on their booking patterns and travel habits.</a:t>
            </a:r>
          </a:p>
          <a:p>
            <a:r>
              <a:rPr lang="en-US" sz="1400" b="1" dirty="0" err="1"/>
              <a:t>distribution_channel</a:t>
            </a:r>
            <a:r>
              <a:rPr lang="en-US" sz="1400" b="1" dirty="0"/>
              <a:t> </a:t>
            </a:r>
            <a:r>
              <a:rPr lang="en-US" sz="1400" dirty="0"/>
              <a:t>- Name of booking distribution channel.</a:t>
            </a:r>
          </a:p>
          <a:p>
            <a:r>
              <a:rPr lang="en-US" sz="1400" b="1" dirty="0" err="1"/>
              <a:t>is_repeated_guest</a:t>
            </a:r>
            <a:r>
              <a:rPr lang="en-US" sz="1400" b="1" dirty="0"/>
              <a:t> </a:t>
            </a:r>
            <a:r>
              <a:rPr lang="en-US" sz="1400" dirty="0"/>
              <a:t>- If the booking was from repeated by guest(1) or not(0).</a:t>
            </a:r>
          </a:p>
          <a:p>
            <a:r>
              <a:rPr lang="en-US" sz="1400" b="1" dirty="0" err="1"/>
              <a:t>previous_cancelletions</a:t>
            </a:r>
            <a:r>
              <a:rPr lang="en-US" sz="1400" b="1" dirty="0"/>
              <a:t> </a:t>
            </a:r>
            <a:r>
              <a:rPr lang="en-US" sz="1400" dirty="0"/>
              <a:t>- No. of previous booking that were cancelled by the customer prior to the customer </a:t>
            </a:r>
            <a:r>
              <a:rPr lang="en-US" sz="1400" b="1" dirty="0"/>
              <a:t>booking.</a:t>
            </a:r>
          </a:p>
          <a:p>
            <a:r>
              <a:rPr lang="en-US" sz="1400" b="1" dirty="0" err="1"/>
              <a:t>previous_booking_not_canceled</a:t>
            </a:r>
            <a:r>
              <a:rPr lang="en-US" sz="1400" b="1" dirty="0"/>
              <a:t> </a:t>
            </a:r>
            <a:r>
              <a:rPr lang="en-US" sz="1400" dirty="0"/>
              <a:t>- No. of previous booking that were not cancelled by the customer prior to the customer booking.</a:t>
            </a:r>
          </a:p>
          <a:p>
            <a:r>
              <a:rPr lang="en-US" sz="1400" b="1" dirty="0" err="1"/>
              <a:t>reserved_room_type</a:t>
            </a:r>
            <a:r>
              <a:rPr lang="en-US" sz="1400" b="1" dirty="0"/>
              <a:t> </a:t>
            </a:r>
            <a:r>
              <a:rPr lang="en-US" sz="1400" dirty="0"/>
              <a:t>- Code of room type reserved.</a:t>
            </a:r>
          </a:p>
          <a:p>
            <a:r>
              <a:rPr lang="en-US" sz="1400" b="1" dirty="0" err="1"/>
              <a:t>assigned_room_type</a:t>
            </a:r>
            <a:r>
              <a:rPr lang="en-US" sz="1400" b="1" dirty="0"/>
              <a:t> </a:t>
            </a:r>
            <a:r>
              <a:rPr lang="en-US" sz="1400" dirty="0"/>
              <a:t>- code of room type reserved.</a:t>
            </a:r>
          </a:p>
          <a:p>
            <a:r>
              <a:rPr lang="en-US" sz="1400" b="1" dirty="0" err="1"/>
              <a:t>booking_changes</a:t>
            </a:r>
            <a:r>
              <a:rPr lang="en-US" sz="1400" dirty="0"/>
              <a:t> - No. of changes made to the booking.</a:t>
            </a:r>
          </a:p>
          <a:p>
            <a:r>
              <a:rPr lang="en-US" sz="1400" b="1" dirty="0" err="1"/>
              <a:t>deposit_type</a:t>
            </a:r>
            <a:r>
              <a:rPr lang="en-US" sz="1400" b="1" dirty="0"/>
              <a:t> </a:t>
            </a:r>
            <a:r>
              <a:rPr lang="en-US" sz="1400" dirty="0"/>
              <a:t>- Type of the deposit made by the guest.</a:t>
            </a:r>
          </a:p>
          <a:p>
            <a:r>
              <a:rPr lang="en-US" sz="1400" b="1" dirty="0"/>
              <a:t>agent</a:t>
            </a:r>
            <a:r>
              <a:rPr lang="en-US" sz="1400" dirty="0"/>
              <a:t> - Id of the agent who made the booking.</a:t>
            </a:r>
          </a:p>
          <a:p>
            <a:r>
              <a:rPr lang="en-US" sz="1400" b="1" dirty="0"/>
              <a:t>company</a:t>
            </a:r>
            <a:r>
              <a:rPr lang="en-US" sz="1400" dirty="0"/>
              <a:t> - Id of the company that made the booking.</a:t>
            </a:r>
          </a:p>
          <a:p>
            <a:r>
              <a:rPr lang="en-US" sz="1400" b="1" dirty="0" err="1"/>
              <a:t>days_in_waiting_list</a:t>
            </a:r>
            <a:r>
              <a:rPr lang="en-US" sz="1400" b="1" dirty="0"/>
              <a:t> </a:t>
            </a:r>
            <a:r>
              <a:rPr lang="en-US" sz="1400" dirty="0"/>
              <a:t>- No. of days the booking on the waiting list.</a:t>
            </a:r>
          </a:p>
          <a:p>
            <a:r>
              <a:rPr lang="en-US" sz="1400" b="1" dirty="0" err="1"/>
              <a:t>customer_type</a:t>
            </a:r>
            <a:r>
              <a:rPr lang="en-US" sz="1400" b="1" dirty="0"/>
              <a:t> </a:t>
            </a:r>
            <a:r>
              <a:rPr lang="en-US" sz="1400" dirty="0"/>
              <a:t>- Type of customer, assuming one of four categories.</a:t>
            </a:r>
          </a:p>
          <a:p>
            <a:r>
              <a:rPr lang="en-US" sz="1400" b="1" dirty="0" err="1"/>
              <a:t>adr</a:t>
            </a:r>
            <a:r>
              <a:rPr lang="en-US" sz="1400" dirty="0"/>
              <a:t> - (Average Daily Rate) dividing the sum of </a:t>
            </a:r>
            <a:r>
              <a:rPr lang="en-US" sz="1400" dirty="0" err="1"/>
              <a:t>lodgging</a:t>
            </a:r>
            <a:r>
              <a:rPr lang="en-US" sz="1400" dirty="0"/>
              <a:t> transaction by the total number of staying night.</a:t>
            </a:r>
          </a:p>
          <a:p>
            <a:r>
              <a:rPr lang="en-US" sz="1400" b="1" dirty="0" err="1"/>
              <a:t>required_car_parking_spaces</a:t>
            </a:r>
            <a:r>
              <a:rPr lang="en-US" sz="1400" dirty="0"/>
              <a:t> - No. of car parking spaces required by the customer.</a:t>
            </a:r>
          </a:p>
          <a:p>
            <a:r>
              <a:rPr lang="en-US" sz="1400" b="1" dirty="0" err="1"/>
              <a:t>total_of_special_request</a:t>
            </a:r>
            <a:r>
              <a:rPr lang="en-US" sz="1400" b="1" dirty="0"/>
              <a:t> </a:t>
            </a:r>
            <a:r>
              <a:rPr lang="en-US" sz="1400" dirty="0"/>
              <a:t>- No. of special request made by the customer.</a:t>
            </a:r>
          </a:p>
          <a:p>
            <a:r>
              <a:rPr lang="en-US" sz="1400" b="1" dirty="0" err="1"/>
              <a:t>reservation_request</a:t>
            </a:r>
            <a:r>
              <a:rPr lang="en-US" sz="1400" b="1" dirty="0"/>
              <a:t> </a:t>
            </a:r>
            <a:r>
              <a:rPr lang="en-US" sz="1400" dirty="0"/>
              <a:t>- Reservation status</a:t>
            </a:r>
          </a:p>
          <a:p>
            <a:r>
              <a:rPr lang="en-US" sz="1400" b="1" dirty="0" err="1"/>
              <a:t>reservation_request_date</a:t>
            </a:r>
            <a:r>
              <a:rPr lang="en-US" sz="1400" b="1" dirty="0"/>
              <a:t> </a:t>
            </a:r>
            <a:r>
              <a:rPr lang="en-US" sz="1400" dirty="0"/>
              <a:t>- Date of last reservation status updated.</a:t>
            </a:r>
          </a:p>
        </p:txBody>
      </p:sp>
      <p:sp>
        <p:nvSpPr>
          <p:cNvPr id="3" name="Google Shape;970;p44">
            <a:extLst>
              <a:ext uri="{FF2B5EF4-FFF2-40B4-BE49-F238E27FC236}">
                <a16:creationId xmlns:a16="http://schemas.microsoft.com/office/drawing/2014/main" id="{4A923BDF-6DF2-891C-EE2B-8498070A0D6C}"/>
              </a:ext>
            </a:extLst>
          </p:cNvPr>
          <p:cNvSpPr txBox="1"/>
          <p:nvPr/>
        </p:nvSpPr>
        <p:spPr>
          <a:xfrm>
            <a:off x="1729341" y="79900"/>
            <a:ext cx="915468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Information  About  The Data (Column  Discription)</a:t>
            </a:r>
            <a:endParaRPr sz="2600" b="1" u="sng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65879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0" y="28574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Google Shape;813;p38">
            <a:extLst>
              <a:ext uri="{FF2B5EF4-FFF2-40B4-BE49-F238E27FC236}">
                <a16:creationId xmlns:a16="http://schemas.microsoft.com/office/drawing/2014/main" id="{5EF41E95-6541-B4F3-92B5-A9E7E9E5BC67}"/>
              </a:ext>
            </a:extLst>
          </p:cNvPr>
          <p:cNvSpPr txBox="1">
            <a:spLocks noGrp="1"/>
          </p:cNvSpPr>
          <p:nvPr/>
        </p:nvSpPr>
        <p:spPr>
          <a:xfrm>
            <a:off x="3509024" y="786025"/>
            <a:ext cx="4930125" cy="13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 dirty="0">
                <a:latin typeface="Adobe Garamond Pro Bold" panose="02020702060506020403" pitchFamily="18" charset="0"/>
              </a:rPr>
              <a:t>Problem Statement :-</a:t>
            </a:r>
            <a:endParaRPr sz="4000" b="1" u="sng" dirty="0">
              <a:latin typeface="Adobe Garamond Pro Bold" panose="02020702060506020403" pitchFamily="18" charset="0"/>
            </a:endParaRPr>
          </a:p>
        </p:txBody>
      </p:sp>
      <p:sp>
        <p:nvSpPr>
          <p:cNvPr id="6" name="Google Shape;814;p38">
            <a:extLst>
              <a:ext uri="{FF2B5EF4-FFF2-40B4-BE49-F238E27FC236}">
                <a16:creationId xmlns:a16="http://schemas.microsoft.com/office/drawing/2014/main" id="{ACA7768F-FE44-7C92-EBC7-E552B96E003B}"/>
              </a:ext>
            </a:extLst>
          </p:cNvPr>
          <p:cNvSpPr txBox="1">
            <a:spLocks noGrp="1"/>
          </p:cNvSpPr>
          <p:nvPr/>
        </p:nvSpPr>
        <p:spPr>
          <a:xfrm>
            <a:off x="2159325" y="1475112"/>
            <a:ext cx="7873350" cy="390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2000" dirty="0"/>
              <a:t>This data set contains booking information for a city hotel and a resort hotel, and includes information such as when the booking was made, the  number of adults, children,and/or babies, and the number of available parking spaces, which agent made the booking , among other things.</a:t>
            </a:r>
            <a:endParaRPr sz="20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sz="20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2000" dirty="0"/>
              <a:t>The objective of this project is Explore and analyze the data to Discover important factors that govern the bookings.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02061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-26473" y="28575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873;p40">
            <a:extLst>
              <a:ext uri="{FF2B5EF4-FFF2-40B4-BE49-F238E27FC236}">
                <a16:creationId xmlns:a16="http://schemas.microsoft.com/office/drawing/2014/main" id="{6F44E6CA-5B79-1232-4EDE-5B77A2F2D84C}"/>
              </a:ext>
            </a:extLst>
          </p:cNvPr>
          <p:cNvSpPr txBox="1">
            <a:spLocks noGrp="1"/>
          </p:cNvSpPr>
          <p:nvPr/>
        </p:nvSpPr>
        <p:spPr>
          <a:xfrm>
            <a:off x="2139225" y="80719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TABLE OF CONTENTS</a:t>
            </a:r>
            <a:endParaRPr b="1" u="sng" dirty="0"/>
          </a:p>
        </p:txBody>
      </p:sp>
      <p:sp>
        <p:nvSpPr>
          <p:cNvPr id="4" name="Google Shape;874;p40">
            <a:extLst>
              <a:ext uri="{FF2B5EF4-FFF2-40B4-BE49-F238E27FC236}">
                <a16:creationId xmlns:a16="http://schemas.microsoft.com/office/drawing/2014/main" id="{16FF2FD0-4610-F1EA-D6D0-8E4615DFAB3A}"/>
              </a:ext>
            </a:extLst>
          </p:cNvPr>
          <p:cNvSpPr txBox="1">
            <a:spLocks noGrp="1"/>
          </p:cNvSpPr>
          <p:nvPr/>
        </p:nvSpPr>
        <p:spPr>
          <a:xfrm>
            <a:off x="3313697" y="2609056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</a:t>
            </a:r>
            <a:endParaRPr dirty="0"/>
          </a:p>
        </p:txBody>
      </p:sp>
      <p:sp>
        <p:nvSpPr>
          <p:cNvPr id="5" name="Google Shape;875;p40">
            <a:extLst>
              <a:ext uri="{FF2B5EF4-FFF2-40B4-BE49-F238E27FC236}">
                <a16:creationId xmlns:a16="http://schemas.microsoft.com/office/drawing/2014/main" id="{6523A6B3-FC74-B9A8-D28E-425E4485E22E}"/>
              </a:ext>
            </a:extLst>
          </p:cNvPr>
          <p:cNvSpPr txBox="1">
            <a:spLocks noGrp="1"/>
          </p:cNvSpPr>
          <p:nvPr/>
        </p:nvSpPr>
        <p:spPr>
          <a:xfrm>
            <a:off x="7229221" y="259648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</a:t>
            </a:r>
            <a:endParaRPr dirty="0"/>
          </a:p>
        </p:txBody>
      </p:sp>
      <p:sp>
        <p:nvSpPr>
          <p:cNvPr id="6" name="Google Shape;876;p40">
            <a:extLst>
              <a:ext uri="{FF2B5EF4-FFF2-40B4-BE49-F238E27FC236}">
                <a16:creationId xmlns:a16="http://schemas.microsoft.com/office/drawing/2014/main" id="{7BF472C7-67B9-39CB-B693-556DCF37FD8C}"/>
              </a:ext>
            </a:extLst>
          </p:cNvPr>
          <p:cNvSpPr txBox="1">
            <a:spLocks noGrp="1"/>
          </p:cNvSpPr>
          <p:nvPr/>
        </p:nvSpPr>
        <p:spPr>
          <a:xfrm>
            <a:off x="3234550" y="3603856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  <p:sp>
        <p:nvSpPr>
          <p:cNvPr id="7" name="Google Shape;877;p40">
            <a:extLst>
              <a:ext uri="{FF2B5EF4-FFF2-40B4-BE49-F238E27FC236}">
                <a16:creationId xmlns:a16="http://schemas.microsoft.com/office/drawing/2014/main" id="{BB1A3B84-67DE-E7D8-4043-55831F287933}"/>
              </a:ext>
            </a:extLst>
          </p:cNvPr>
          <p:cNvSpPr txBox="1">
            <a:spLocks noGrp="1"/>
          </p:cNvSpPr>
          <p:nvPr/>
        </p:nvSpPr>
        <p:spPr>
          <a:xfrm>
            <a:off x="3133474" y="4689706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Chart</a:t>
            </a:r>
            <a:endParaRPr dirty="0"/>
          </a:p>
        </p:txBody>
      </p:sp>
      <p:sp>
        <p:nvSpPr>
          <p:cNvPr id="8" name="Google Shape;878;p40">
            <a:extLst>
              <a:ext uri="{FF2B5EF4-FFF2-40B4-BE49-F238E27FC236}">
                <a16:creationId xmlns:a16="http://schemas.microsoft.com/office/drawing/2014/main" id="{E9FE3989-897E-569B-E4C4-83A82F0B0DBF}"/>
              </a:ext>
            </a:extLst>
          </p:cNvPr>
          <p:cNvSpPr txBox="1">
            <a:spLocks noGrp="1"/>
          </p:cNvSpPr>
          <p:nvPr/>
        </p:nvSpPr>
        <p:spPr>
          <a:xfrm>
            <a:off x="7023374" y="4632556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cxnSp>
        <p:nvCxnSpPr>
          <p:cNvPr id="11" name="Google Shape;884;p40">
            <a:extLst>
              <a:ext uri="{FF2B5EF4-FFF2-40B4-BE49-F238E27FC236}">
                <a16:creationId xmlns:a16="http://schemas.microsoft.com/office/drawing/2014/main" id="{A7CAB257-D327-6E48-AD40-5D164224353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541150" y="2855893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Google Shape;887;p40">
            <a:extLst>
              <a:ext uri="{FF2B5EF4-FFF2-40B4-BE49-F238E27FC236}">
                <a16:creationId xmlns:a16="http://schemas.microsoft.com/office/drawing/2014/main" id="{68E43DA8-D911-D97E-DBFF-08F4111C04C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250075" y="2855894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6" name="Google Shape;891;p40">
            <a:extLst>
              <a:ext uri="{FF2B5EF4-FFF2-40B4-BE49-F238E27FC236}">
                <a16:creationId xmlns:a16="http://schemas.microsoft.com/office/drawing/2014/main" id="{14269E73-E30F-4088-486B-7B6D14E9458F}"/>
              </a:ext>
            </a:extLst>
          </p:cNvPr>
          <p:cNvCxnSpPr>
            <a:cxnSpLocks/>
          </p:cNvCxnSpPr>
          <p:nvPr/>
        </p:nvCxnSpPr>
        <p:spPr>
          <a:xfrm flipV="1">
            <a:off x="3488926" y="3816128"/>
            <a:ext cx="353715" cy="65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" name="Google Shape;894;p40">
            <a:extLst>
              <a:ext uri="{FF2B5EF4-FFF2-40B4-BE49-F238E27FC236}">
                <a16:creationId xmlns:a16="http://schemas.microsoft.com/office/drawing/2014/main" id="{B53264CC-3E32-82F1-FA47-A470B5EDCB3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440076" y="4920567"/>
            <a:ext cx="306781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0" name="Google Shape;897;p40">
            <a:extLst>
              <a:ext uri="{FF2B5EF4-FFF2-40B4-BE49-F238E27FC236}">
                <a16:creationId xmlns:a16="http://schemas.microsoft.com/office/drawing/2014/main" id="{38EBB375-BE32-1CA2-6B1B-A4BCEB88047C}"/>
              </a:ext>
            </a:extLst>
          </p:cNvPr>
          <p:cNvSpPr txBox="1">
            <a:spLocks noGrp="1"/>
          </p:cNvSpPr>
          <p:nvPr/>
        </p:nvSpPr>
        <p:spPr>
          <a:xfrm>
            <a:off x="7128149" y="353945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</a:t>
            </a:r>
            <a:endParaRPr dirty="0"/>
          </a:p>
        </p:txBody>
      </p:sp>
      <p:sp>
        <p:nvSpPr>
          <p:cNvPr id="26" name="Google Shape;892;p40">
            <a:extLst>
              <a:ext uri="{FF2B5EF4-FFF2-40B4-BE49-F238E27FC236}">
                <a16:creationId xmlns:a16="http://schemas.microsoft.com/office/drawing/2014/main" id="{B869E4E3-29C4-2BE7-9A55-9F39563AE580}"/>
              </a:ext>
            </a:extLst>
          </p:cNvPr>
          <p:cNvSpPr txBox="1">
            <a:spLocks noGrp="1"/>
          </p:cNvSpPr>
          <p:nvPr/>
        </p:nvSpPr>
        <p:spPr>
          <a:xfrm>
            <a:off x="2936100" y="3560743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" name="Google Shape;888;p40">
            <a:extLst>
              <a:ext uri="{FF2B5EF4-FFF2-40B4-BE49-F238E27FC236}">
                <a16:creationId xmlns:a16="http://schemas.microsoft.com/office/drawing/2014/main" id="{2EEAA609-D364-2716-39FA-081CA519F23C}"/>
              </a:ext>
            </a:extLst>
          </p:cNvPr>
          <p:cNvSpPr txBox="1">
            <a:spLocks noGrp="1"/>
          </p:cNvSpPr>
          <p:nvPr/>
        </p:nvSpPr>
        <p:spPr>
          <a:xfrm>
            <a:off x="6683075" y="2572394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" name="Google Shape;895;p40">
            <a:extLst>
              <a:ext uri="{FF2B5EF4-FFF2-40B4-BE49-F238E27FC236}">
                <a16:creationId xmlns:a16="http://schemas.microsoft.com/office/drawing/2014/main" id="{025BA4C7-69E5-8071-57BE-466AD3C7761A}"/>
              </a:ext>
            </a:extLst>
          </p:cNvPr>
          <p:cNvSpPr txBox="1">
            <a:spLocks noGrp="1"/>
          </p:cNvSpPr>
          <p:nvPr/>
        </p:nvSpPr>
        <p:spPr>
          <a:xfrm>
            <a:off x="2873075" y="4637067"/>
            <a:ext cx="567001" cy="56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9" name="Google Shape;939;p40">
            <a:extLst>
              <a:ext uri="{FF2B5EF4-FFF2-40B4-BE49-F238E27FC236}">
                <a16:creationId xmlns:a16="http://schemas.microsoft.com/office/drawing/2014/main" id="{BF89ABED-EE8A-A2FB-2B91-1A4334022BB6}"/>
              </a:ext>
            </a:extLst>
          </p:cNvPr>
          <p:cNvSpPr txBox="1">
            <a:spLocks noGrp="1"/>
          </p:cNvSpPr>
          <p:nvPr/>
        </p:nvSpPr>
        <p:spPr>
          <a:xfrm>
            <a:off x="6677250" y="3496320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" name="Google Shape;940;p40">
            <a:extLst>
              <a:ext uri="{FF2B5EF4-FFF2-40B4-BE49-F238E27FC236}">
                <a16:creationId xmlns:a16="http://schemas.microsoft.com/office/drawing/2014/main" id="{B3374F76-4E0C-76E0-D3B2-7850D4D34900}"/>
              </a:ext>
            </a:extLst>
          </p:cNvPr>
          <p:cNvSpPr txBox="1">
            <a:spLocks noGrp="1"/>
          </p:cNvSpPr>
          <p:nvPr/>
        </p:nvSpPr>
        <p:spPr>
          <a:xfrm>
            <a:off x="6707927" y="4598971"/>
            <a:ext cx="5670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1" name="Google Shape;885;p40">
            <a:extLst>
              <a:ext uri="{FF2B5EF4-FFF2-40B4-BE49-F238E27FC236}">
                <a16:creationId xmlns:a16="http://schemas.microsoft.com/office/drawing/2014/main" id="{4EBFD677-EFA9-9F1E-4E5A-150C097F5745}"/>
              </a:ext>
            </a:extLst>
          </p:cNvPr>
          <p:cNvSpPr txBox="1">
            <a:spLocks noGrp="1"/>
          </p:cNvSpPr>
          <p:nvPr/>
        </p:nvSpPr>
        <p:spPr>
          <a:xfrm>
            <a:off x="2974150" y="2572393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2" name="Google Shape;941;p40">
            <a:extLst>
              <a:ext uri="{FF2B5EF4-FFF2-40B4-BE49-F238E27FC236}">
                <a16:creationId xmlns:a16="http://schemas.microsoft.com/office/drawing/2014/main" id="{24F46AA1-FC93-59A1-E6F1-47EA20806CC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274928" y="4882321"/>
            <a:ext cx="30678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3" name="Google Shape;942;p40">
            <a:extLst>
              <a:ext uri="{FF2B5EF4-FFF2-40B4-BE49-F238E27FC236}">
                <a16:creationId xmlns:a16="http://schemas.microsoft.com/office/drawing/2014/main" id="{FBC05662-36FF-0D24-36DF-EADFB1BE4466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 flipH="1">
            <a:off x="7244250" y="3779670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176073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19050" y="38100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947;p41">
            <a:extLst>
              <a:ext uri="{FF2B5EF4-FFF2-40B4-BE49-F238E27FC236}">
                <a16:creationId xmlns:a16="http://schemas.microsoft.com/office/drawing/2014/main" id="{8304BA06-9E5E-87AF-0BA6-F3997C04A62B}"/>
              </a:ext>
            </a:extLst>
          </p:cNvPr>
          <p:cNvSpPr txBox="1">
            <a:spLocks noGrp="1"/>
          </p:cNvSpPr>
          <p:nvPr/>
        </p:nvSpPr>
        <p:spPr>
          <a:xfrm>
            <a:off x="1498025" y="1185339"/>
            <a:ext cx="3028800" cy="101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1.Data Extract:</a:t>
            </a:r>
            <a:endParaRPr sz="26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4" name="Google Shape;948;p41">
            <a:extLst>
              <a:ext uri="{FF2B5EF4-FFF2-40B4-BE49-F238E27FC236}">
                <a16:creationId xmlns:a16="http://schemas.microsoft.com/office/drawing/2014/main" id="{BE37C772-CBCA-4CD9-BB30-B2583E9F9897}"/>
              </a:ext>
            </a:extLst>
          </p:cNvPr>
          <p:cNvSpPr txBox="1"/>
          <p:nvPr/>
        </p:nvSpPr>
        <p:spPr>
          <a:xfrm>
            <a:off x="1955225" y="1687525"/>
            <a:ext cx="5992800" cy="1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</a:rPr>
              <a:t>First I checked that the data is in which form like, Excel,Csv,Sql…</a:t>
            </a:r>
            <a:endParaRPr sz="2000" dirty="0">
              <a:solidFill>
                <a:schemeClr val="dk1"/>
              </a:solidFill>
              <a:latin typeface="Barl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</a:rPr>
              <a:t>Then i find the data is in Csv file.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chemeClr val="dk1"/>
              </a:solidFill>
              <a:latin typeface="Barl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</a:rPr>
              <a:t>Data from csv file taken in Power BI.</a:t>
            </a:r>
            <a:endParaRPr sz="2000" dirty="0">
              <a:solidFill>
                <a:schemeClr val="dk1"/>
              </a:solidFill>
              <a:latin typeface="Barlow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500" dirty="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5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" name="Google Shape;949;p41">
            <a:extLst>
              <a:ext uri="{FF2B5EF4-FFF2-40B4-BE49-F238E27FC236}">
                <a16:creationId xmlns:a16="http://schemas.microsoft.com/office/drawing/2014/main" id="{A7E5442F-AED6-6B03-EA0C-ABC4FBBBAA54}"/>
              </a:ext>
            </a:extLst>
          </p:cNvPr>
          <p:cNvSpPr txBox="1"/>
          <p:nvPr/>
        </p:nvSpPr>
        <p:spPr>
          <a:xfrm>
            <a:off x="1164650" y="3466264"/>
            <a:ext cx="3225600" cy="101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600"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2. Transform: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950;p41">
            <a:extLst>
              <a:ext uri="{FF2B5EF4-FFF2-40B4-BE49-F238E27FC236}">
                <a16:creationId xmlns:a16="http://schemas.microsoft.com/office/drawing/2014/main" id="{377C6A4F-08B3-B927-D18E-5C81316F7E29}"/>
              </a:ext>
            </a:extLst>
          </p:cNvPr>
          <p:cNvSpPr txBox="1"/>
          <p:nvPr/>
        </p:nvSpPr>
        <p:spPr>
          <a:xfrm flipH="1">
            <a:off x="1926600" y="4124689"/>
            <a:ext cx="6167100" cy="101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Transform the collected data in to the Power Bi.</a:t>
            </a:r>
            <a:endParaRPr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0454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19050" y="38100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955;p42">
            <a:extLst>
              <a:ext uri="{FF2B5EF4-FFF2-40B4-BE49-F238E27FC236}">
                <a16:creationId xmlns:a16="http://schemas.microsoft.com/office/drawing/2014/main" id="{A81A54DB-2B10-4BEC-FDCE-176B64C771FE}"/>
              </a:ext>
            </a:extLst>
          </p:cNvPr>
          <p:cNvSpPr txBox="1"/>
          <p:nvPr/>
        </p:nvSpPr>
        <p:spPr>
          <a:xfrm>
            <a:off x="2146725" y="604050"/>
            <a:ext cx="34725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3.Cleaning: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sp>
        <p:nvSpPr>
          <p:cNvPr id="4" name="Google Shape;956;p42">
            <a:extLst>
              <a:ext uri="{FF2B5EF4-FFF2-40B4-BE49-F238E27FC236}">
                <a16:creationId xmlns:a16="http://schemas.microsoft.com/office/drawing/2014/main" id="{FFF72654-4155-47D6-9A5C-287E2CEE0DC1}"/>
              </a:ext>
            </a:extLst>
          </p:cNvPr>
          <p:cNvSpPr txBox="1"/>
          <p:nvPr/>
        </p:nvSpPr>
        <p:spPr>
          <a:xfrm>
            <a:off x="2146725" y="1185149"/>
            <a:ext cx="9140400" cy="209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  <a:sym typeface="Barlow"/>
              </a:rPr>
              <a:t>After transform the data in Power Bi , i have done first process is change the data types where i need.</a:t>
            </a:r>
            <a:endParaRPr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  <a:sym typeface="Barlow"/>
              </a:rPr>
              <a:t>Second step which i follow is merged the date column using custom column  and convert it to the date format.</a:t>
            </a:r>
            <a:endParaRPr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  <a:sym typeface="Barlow"/>
              </a:rPr>
              <a:t>Then remove null values and error in the hotel data.</a:t>
            </a:r>
            <a:endParaRPr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  <a:sym typeface="Barlow"/>
              </a:rPr>
              <a:t>Set A primary key as a guest Id in the Hotel data.</a:t>
            </a:r>
            <a:endParaRPr sz="20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5" name="Google Shape;957;p42">
            <a:extLst>
              <a:ext uri="{FF2B5EF4-FFF2-40B4-BE49-F238E27FC236}">
                <a16:creationId xmlns:a16="http://schemas.microsoft.com/office/drawing/2014/main" id="{89259ED4-03BA-E7C0-2486-8A941B9DDB05}"/>
              </a:ext>
            </a:extLst>
          </p:cNvPr>
          <p:cNvSpPr txBox="1"/>
          <p:nvPr/>
        </p:nvSpPr>
        <p:spPr>
          <a:xfrm>
            <a:off x="2137200" y="3464700"/>
            <a:ext cx="25863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Arial"/>
                <a:cs typeface="Poppins Black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" dirty="0">
                <a:sym typeface="Barlow"/>
              </a:rPr>
              <a:t>4.Load:</a:t>
            </a:r>
            <a:endParaRPr dirty="0">
              <a:sym typeface="Barlow"/>
            </a:endParaRPr>
          </a:p>
        </p:txBody>
      </p:sp>
      <p:sp>
        <p:nvSpPr>
          <p:cNvPr id="6" name="Google Shape;958;p42">
            <a:extLst>
              <a:ext uri="{FF2B5EF4-FFF2-40B4-BE49-F238E27FC236}">
                <a16:creationId xmlns:a16="http://schemas.microsoft.com/office/drawing/2014/main" id="{7A027E4A-9595-E80F-5461-6577D9DD87DA}"/>
              </a:ext>
            </a:extLst>
          </p:cNvPr>
          <p:cNvSpPr txBox="1"/>
          <p:nvPr/>
        </p:nvSpPr>
        <p:spPr>
          <a:xfrm>
            <a:off x="2137200" y="4104000"/>
            <a:ext cx="6523800" cy="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  <a:sym typeface="Barlow"/>
              </a:rPr>
              <a:t>After completing all the processes of the cleaning, I loaded the data using close and Apply.</a:t>
            </a:r>
            <a:endParaRPr sz="20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61135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10D56-78F5-631B-4C53-6AF11269D1F7}"/>
              </a:ext>
            </a:extLst>
          </p:cNvPr>
          <p:cNvSpPr txBox="1"/>
          <p:nvPr/>
        </p:nvSpPr>
        <p:spPr>
          <a:xfrm>
            <a:off x="19050" y="38100"/>
            <a:ext cx="12192000" cy="67913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963;p43">
            <a:extLst>
              <a:ext uri="{FF2B5EF4-FFF2-40B4-BE49-F238E27FC236}">
                <a16:creationId xmlns:a16="http://schemas.microsoft.com/office/drawing/2014/main" id="{D0F2055C-E52A-5FE7-95FA-47CE6A16A6F9}"/>
              </a:ext>
            </a:extLst>
          </p:cNvPr>
          <p:cNvSpPr txBox="1"/>
          <p:nvPr/>
        </p:nvSpPr>
        <p:spPr>
          <a:xfrm>
            <a:off x="2583800" y="486801"/>
            <a:ext cx="2731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Poppins Black"/>
                <a:cs typeface="Poppins Black"/>
                <a:sym typeface="Barlow"/>
              </a:rPr>
              <a:t>5.Chart:</a:t>
            </a:r>
            <a:endParaRPr sz="2600" dirty="0">
              <a:solidFill>
                <a:schemeClr val="dk1"/>
              </a:solidFill>
              <a:latin typeface="Poppins Black"/>
              <a:cs typeface="Poppins Black"/>
              <a:sym typeface="Barlow"/>
            </a:endParaRPr>
          </a:p>
        </p:txBody>
      </p:sp>
      <p:pic>
        <p:nvPicPr>
          <p:cNvPr id="5" name="Google Shape;964;p43">
            <a:extLst>
              <a:ext uri="{FF2B5EF4-FFF2-40B4-BE49-F238E27FC236}">
                <a16:creationId xmlns:a16="http://schemas.microsoft.com/office/drawing/2014/main" id="{BAAA09B3-E475-D7AF-747D-B76154CB63A4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956" y="2482225"/>
            <a:ext cx="6321994" cy="38219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65;p43">
            <a:extLst>
              <a:ext uri="{FF2B5EF4-FFF2-40B4-BE49-F238E27FC236}">
                <a16:creationId xmlns:a16="http://schemas.microsoft.com/office/drawing/2014/main" id="{A8FC43BE-2447-E001-E2B8-26D7FF32D7F4}"/>
              </a:ext>
            </a:extLst>
          </p:cNvPr>
          <p:cNvSpPr txBox="1"/>
          <p:nvPr/>
        </p:nvSpPr>
        <p:spPr>
          <a:xfrm>
            <a:off x="2804650" y="1067976"/>
            <a:ext cx="5928000" cy="12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  <a:sym typeface="Barlow"/>
              </a:rPr>
              <a:t>I</a:t>
            </a:r>
            <a:r>
              <a:rPr lang="en" sz="1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2000" dirty="0">
                <a:solidFill>
                  <a:schemeClr val="dk1"/>
                </a:solidFill>
                <a:latin typeface="Barlow"/>
                <a:sym typeface="Barlow"/>
              </a:rPr>
              <a:t>use Pie Chart because I find the Categorical data, City Hotel and Resort Hotel.</a:t>
            </a:r>
            <a:endParaRPr sz="20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Barlow"/>
                <a:sym typeface="Barlow"/>
              </a:rPr>
              <a:t> I Saw in this chart,People prefer to stay in city hotels more compare to result hotels.</a:t>
            </a:r>
            <a:endParaRPr sz="20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58955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2210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Adobe Gothic Std B</vt:lpstr>
      <vt:lpstr>Adobe Garamond Pro Bold</vt:lpstr>
      <vt:lpstr>Arial</vt:lpstr>
      <vt:lpstr>Barlow</vt:lpstr>
      <vt:lpstr>Bodoni MT Condensed</vt:lpstr>
      <vt:lpstr>Calibri</vt:lpstr>
      <vt:lpstr>Calibri Light</vt:lpstr>
      <vt:lpstr>Colonna MT</vt:lpstr>
      <vt:lpstr>Poppins Black</vt:lpstr>
      <vt:lpstr>Wingdings</vt:lpstr>
      <vt:lpstr>Office Theme</vt:lpstr>
      <vt:lpstr>Audit Data Analysis on Hotel Booking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on Hotel Booking </dc:title>
  <dc:creator>Dhruv Vadodariya</dc:creator>
  <cp:lastModifiedBy>Dhruv Vadodariya</cp:lastModifiedBy>
  <cp:revision>55</cp:revision>
  <dcterms:created xsi:type="dcterms:W3CDTF">2023-12-30T06:40:38Z</dcterms:created>
  <dcterms:modified xsi:type="dcterms:W3CDTF">2024-01-19T09:00:15Z</dcterms:modified>
</cp:coreProperties>
</file>