
<file path=[Content_Types].xml><?xml version="1.0" encoding="utf-8"?>
<Types xmlns="http://schemas.openxmlformats.org/package/2006/content-types">
  <Default Extension="fntdata" ContentType="application/x-fontdata"/>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1"/>
  </p:notesMasterIdLst>
  <p:sldIdLst>
    <p:sldId id="256" r:id="rId2"/>
    <p:sldId id="308" r:id="rId3"/>
    <p:sldId id="309" r:id="rId4"/>
    <p:sldId id="258" r:id="rId5"/>
    <p:sldId id="305" r:id="rId6"/>
    <p:sldId id="306" r:id="rId7"/>
    <p:sldId id="307" r:id="rId8"/>
    <p:sldId id="260" r:id="rId9"/>
    <p:sldId id="310" r:id="rId10"/>
  </p:sldIdLst>
  <p:sldSz cx="9144000" cy="5143500" type="screen16x9"/>
  <p:notesSz cx="6858000" cy="9144000"/>
  <p:embeddedFontLst>
    <p:embeddedFont>
      <p:font typeface="Gill Sans MT" panose="020B0502020104020203" pitchFamily="34" charset="77"/>
      <p:regular r:id="rId12"/>
      <p:bold r:id="rId13"/>
      <p:italic r:id="rId14"/>
      <p:boldItalic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89"/>
  </p:normalViewPr>
  <p:slideViewPr>
    <p:cSldViewPr snapToGrid="0">
      <p:cViewPr varScale="1">
        <p:scale>
          <a:sx n="144" d="100"/>
          <a:sy n="144" d="100"/>
        </p:scale>
        <p:origin x="62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F9FFDB-7D4F-4B0D-A8E9-6860C521C96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161BC9F-EB7A-4164-9318-170F5C04E748}">
      <dgm:prSet/>
      <dgm:spPr/>
      <dgm:t>
        <a:bodyPr/>
        <a:lstStyle/>
        <a:p>
          <a:r>
            <a:rPr lang="en-US"/>
            <a:t>Hello and welcome. In this presentation, I will take you through our company’s sales performance for the years 2010 and 2011.</a:t>
          </a:r>
        </a:p>
      </dgm:t>
    </dgm:pt>
    <dgm:pt modelId="{02B26058-2DE7-4A2E-A1BA-29DC095A677C}" type="parTrans" cxnId="{2560B2A5-40F4-4E38-BABB-2CA02100F156}">
      <dgm:prSet/>
      <dgm:spPr/>
      <dgm:t>
        <a:bodyPr/>
        <a:lstStyle/>
        <a:p>
          <a:endParaRPr lang="en-US"/>
        </a:p>
      </dgm:t>
    </dgm:pt>
    <dgm:pt modelId="{7BE4E0E4-F5C9-4921-B1D9-8CA42AE48625}" type="sibTrans" cxnId="{2560B2A5-40F4-4E38-BABB-2CA02100F156}">
      <dgm:prSet/>
      <dgm:spPr/>
      <dgm:t>
        <a:bodyPr/>
        <a:lstStyle/>
        <a:p>
          <a:endParaRPr lang="en-US"/>
        </a:p>
      </dgm:t>
    </dgm:pt>
    <dgm:pt modelId="{FF18C90B-0491-464B-BACF-268383CDE211}">
      <dgm:prSet/>
      <dgm:spPr/>
      <dgm:t>
        <a:bodyPr/>
        <a:lstStyle/>
        <a:p>
          <a:r>
            <a:rPr lang="en-US"/>
            <a:t>I appreciate the opportunity you gave me to dive into this data to gain insightful information about the store’s performance.</a:t>
          </a:r>
        </a:p>
      </dgm:t>
    </dgm:pt>
    <dgm:pt modelId="{25F3BC48-7ABA-4949-8BA1-BCA04BF1FA98}" type="parTrans" cxnId="{8E39246E-DC10-476D-B7D7-AF7FF541A612}">
      <dgm:prSet/>
      <dgm:spPr/>
      <dgm:t>
        <a:bodyPr/>
        <a:lstStyle/>
        <a:p>
          <a:endParaRPr lang="en-US"/>
        </a:p>
      </dgm:t>
    </dgm:pt>
    <dgm:pt modelId="{E76EC823-3A9B-453F-AF67-FDF1D64317AC}" type="sibTrans" cxnId="{8E39246E-DC10-476D-B7D7-AF7FF541A612}">
      <dgm:prSet/>
      <dgm:spPr/>
      <dgm:t>
        <a:bodyPr/>
        <a:lstStyle/>
        <a:p>
          <a:endParaRPr lang="en-US"/>
        </a:p>
      </dgm:t>
    </dgm:pt>
    <dgm:pt modelId="{7AF4C9B3-841B-4695-99E4-A0C73E041E7C}">
      <dgm:prSet/>
      <dgm:spPr/>
      <dgm:t>
        <a:bodyPr/>
        <a:lstStyle/>
        <a:p>
          <a:r>
            <a:rPr lang="en-US"/>
            <a:t>Thank you also for the questions you asked since they provided a general direction for the kind of insights you are looking to get from this analysis.</a:t>
          </a:r>
        </a:p>
      </dgm:t>
    </dgm:pt>
    <dgm:pt modelId="{4D379AFB-9462-4B1B-9104-B2A92E3614BF}" type="parTrans" cxnId="{FCAA4E9D-6E36-4FC2-AEB3-FFA1B05A5EAF}">
      <dgm:prSet/>
      <dgm:spPr/>
      <dgm:t>
        <a:bodyPr/>
        <a:lstStyle/>
        <a:p>
          <a:endParaRPr lang="en-US"/>
        </a:p>
      </dgm:t>
    </dgm:pt>
    <dgm:pt modelId="{4F45E200-48C8-471F-8524-E2D0D01DE3BA}" type="sibTrans" cxnId="{FCAA4E9D-6E36-4FC2-AEB3-FFA1B05A5EAF}">
      <dgm:prSet/>
      <dgm:spPr/>
      <dgm:t>
        <a:bodyPr/>
        <a:lstStyle/>
        <a:p>
          <a:endParaRPr lang="en-US"/>
        </a:p>
      </dgm:t>
    </dgm:pt>
    <dgm:pt modelId="{9780A63D-5AD9-274B-89B6-3B0C6ED6CDD2}" type="pres">
      <dgm:prSet presAssocID="{F5F9FFDB-7D4F-4B0D-A8E9-6860C521C969}" presName="outerComposite" presStyleCnt="0">
        <dgm:presLayoutVars>
          <dgm:chMax val="5"/>
          <dgm:dir/>
          <dgm:resizeHandles val="exact"/>
        </dgm:presLayoutVars>
      </dgm:prSet>
      <dgm:spPr/>
    </dgm:pt>
    <dgm:pt modelId="{89E33D65-557C-A244-9A8B-7B21E0F5848C}" type="pres">
      <dgm:prSet presAssocID="{F5F9FFDB-7D4F-4B0D-A8E9-6860C521C969}" presName="dummyMaxCanvas" presStyleCnt="0">
        <dgm:presLayoutVars/>
      </dgm:prSet>
      <dgm:spPr/>
    </dgm:pt>
    <dgm:pt modelId="{90728742-F7F8-B244-BC97-424016328FB2}" type="pres">
      <dgm:prSet presAssocID="{F5F9FFDB-7D4F-4B0D-A8E9-6860C521C969}" presName="ThreeNodes_1" presStyleLbl="node1" presStyleIdx="0" presStyleCnt="3">
        <dgm:presLayoutVars>
          <dgm:bulletEnabled val="1"/>
        </dgm:presLayoutVars>
      </dgm:prSet>
      <dgm:spPr/>
    </dgm:pt>
    <dgm:pt modelId="{73387BC1-9D79-7E4C-8DD6-1AAEF8AD7853}" type="pres">
      <dgm:prSet presAssocID="{F5F9FFDB-7D4F-4B0D-A8E9-6860C521C969}" presName="ThreeNodes_2" presStyleLbl="node1" presStyleIdx="1" presStyleCnt="3">
        <dgm:presLayoutVars>
          <dgm:bulletEnabled val="1"/>
        </dgm:presLayoutVars>
      </dgm:prSet>
      <dgm:spPr/>
    </dgm:pt>
    <dgm:pt modelId="{306FCCC2-1630-7740-8151-884349F7CA5A}" type="pres">
      <dgm:prSet presAssocID="{F5F9FFDB-7D4F-4B0D-A8E9-6860C521C969}" presName="ThreeNodes_3" presStyleLbl="node1" presStyleIdx="2" presStyleCnt="3">
        <dgm:presLayoutVars>
          <dgm:bulletEnabled val="1"/>
        </dgm:presLayoutVars>
      </dgm:prSet>
      <dgm:spPr/>
    </dgm:pt>
    <dgm:pt modelId="{3E65129C-66E7-EA48-B226-56553F2FACCD}" type="pres">
      <dgm:prSet presAssocID="{F5F9FFDB-7D4F-4B0D-A8E9-6860C521C969}" presName="ThreeConn_1-2" presStyleLbl="fgAccFollowNode1" presStyleIdx="0" presStyleCnt="2">
        <dgm:presLayoutVars>
          <dgm:bulletEnabled val="1"/>
        </dgm:presLayoutVars>
      </dgm:prSet>
      <dgm:spPr/>
    </dgm:pt>
    <dgm:pt modelId="{BC0537BC-3535-3A4A-9AA8-E80BD1B41120}" type="pres">
      <dgm:prSet presAssocID="{F5F9FFDB-7D4F-4B0D-A8E9-6860C521C969}" presName="ThreeConn_2-3" presStyleLbl="fgAccFollowNode1" presStyleIdx="1" presStyleCnt="2">
        <dgm:presLayoutVars>
          <dgm:bulletEnabled val="1"/>
        </dgm:presLayoutVars>
      </dgm:prSet>
      <dgm:spPr/>
    </dgm:pt>
    <dgm:pt modelId="{1592FE21-0C69-6B40-98A6-B53F7AACDD63}" type="pres">
      <dgm:prSet presAssocID="{F5F9FFDB-7D4F-4B0D-A8E9-6860C521C969}" presName="ThreeNodes_1_text" presStyleLbl="node1" presStyleIdx="2" presStyleCnt="3">
        <dgm:presLayoutVars>
          <dgm:bulletEnabled val="1"/>
        </dgm:presLayoutVars>
      </dgm:prSet>
      <dgm:spPr/>
    </dgm:pt>
    <dgm:pt modelId="{6B0A6CD1-6503-F248-8497-F9838600FB61}" type="pres">
      <dgm:prSet presAssocID="{F5F9FFDB-7D4F-4B0D-A8E9-6860C521C969}" presName="ThreeNodes_2_text" presStyleLbl="node1" presStyleIdx="2" presStyleCnt="3">
        <dgm:presLayoutVars>
          <dgm:bulletEnabled val="1"/>
        </dgm:presLayoutVars>
      </dgm:prSet>
      <dgm:spPr/>
    </dgm:pt>
    <dgm:pt modelId="{5B7A2CBE-49CE-C248-8260-8808B1E676E9}" type="pres">
      <dgm:prSet presAssocID="{F5F9FFDB-7D4F-4B0D-A8E9-6860C521C969}" presName="ThreeNodes_3_text" presStyleLbl="node1" presStyleIdx="2" presStyleCnt="3">
        <dgm:presLayoutVars>
          <dgm:bulletEnabled val="1"/>
        </dgm:presLayoutVars>
      </dgm:prSet>
      <dgm:spPr/>
    </dgm:pt>
  </dgm:ptLst>
  <dgm:cxnLst>
    <dgm:cxn modelId="{4C90700A-5826-AB49-90CD-124EA82544E8}" type="presOf" srcId="{F5F9FFDB-7D4F-4B0D-A8E9-6860C521C969}" destId="{9780A63D-5AD9-274B-89B6-3B0C6ED6CDD2}" srcOrd="0" destOrd="0" presId="urn:microsoft.com/office/officeart/2005/8/layout/vProcess5"/>
    <dgm:cxn modelId="{F83B3C23-9E8B-1045-8997-A6E47254B50D}" type="presOf" srcId="{FF18C90B-0491-464B-BACF-268383CDE211}" destId="{73387BC1-9D79-7E4C-8DD6-1AAEF8AD7853}" srcOrd="0" destOrd="0" presId="urn:microsoft.com/office/officeart/2005/8/layout/vProcess5"/>
    <dgm:cxn modelId="{D8174C4D-9FFB-FD47-936E-6437A6610570}" type="presOf" srcId="{FF18C90B-0491-464B-BACF-268383CDE211}" destId="{6B0A6CD1-6503-F248-8497-F9838600FB61}" srcOrd="1" destOrd="0" presId="urn:microsoft.com/office/officeart/2005/8/layout/vProcess5"/>
    <dgm:cxn modelId="{A0305762-E462-CD46-A3C0-67A1E0D65114}" type="presOf" srcId="{F161BC9F-EB7A-4164-9318-170F5C04E748}" destId="{90728742-F7F8-B244-BC97-424016328FB2}" srcOrd="0" destOrd="0" presId="urn:microsoft.com/office/officeart/2005/8/layout/vProcess5"/>
    <dgm:cxn modelId="{8E39246E-DC10-476D-B7D7-AF7FF541A612}" srcId="{F5F9FFDB-7D4F-4B0D-A8E9-6860C521C969}" destId="{FF18C90B-0491-464B-BACF-268383CDE211}" srcOrd="1" destOrd="0" parTransId="{25F3BC48-7ABA-4949-8BA1-BCA04BF1FA98}" sibTransId="{E76EC823-3A9B-453F-AF67-FDF1D64317AC}"/>
    <dgm:cxn modelId="{70E4E084-87B6-F440-B671-40C88F8955CB}" type="presOf" srcId="{7AF4C9B3-841B-4695-99E4-A0C73E041E7C}" destId="{306FCCC2-1630-7740-8151-884349F7CA5A}" srcOrd="0" destOrd="0" presId="urn:microsoft.com/office/officeart/2005/8/layout/vProcess5"/>
    <dgm:cxn modelId="{FCAA4E9D-6E36-4FC2-AEB3-FFA1B05A5EAF}" srcId="{F5F9FFDB-7D4F-4B0D-A8E9-6860C521C969}" destId="{7AF4C9B3-841B-4695-99E4-A0C73E041E7C}" srcOrd="2" destOrd="0" parTransId="{4D379AFB-9462-4B1B-9104-B2A92E3614BF}" sibTransId="{4F45E200-48C8-471F-8524-E2D0D01DE3BA}"/>
    <dgm:cxn modelId="{58BD549D-4CBE-F64D-9879-F0FCED845A69}" type="presOf" srcId="{E76EC823-3A9B-453F-AF67-FDF1D64317AC}" destId="{BC0537BC-3535-3A4A-9AA8-E80BD1B41120}" srcOrd="0" destOrd="0" presId="urn:microsoft.com/office/officeart/2005/8/layout/vProcess5"/>
    <dgm:cxn modelId="{2560B2A5-40F4-4E38-BABB-2CA02100F156}" srcId="{F5F9FFDB-7D4F-4B0D-A8E9-6860C521C969}" destId="{F161BC9F-EB7A-4164-9318-170F5C04E748}" srcOrd="0" destOrd="0" parTransId="{02B26058-2DE7-4A2E-A1BA-29DC095A677C}" sibTransId="{7BE4E0E4-F5C9-4921-B1D9-8CA42AE48625}"/>
    <dgm:cxn modelId="{F73EC0B5-33E1-C547-A421-EDFBBA68A495}" type="presOf" srcId="{F161BC9F-EB7A-4164-9318-170F5C04E748}" destId="{1592FE21-0C69-6B40-98A6-B53F7AACDD63}" srcOrd="1" destOrd="0" presId="urn:microsoft.com/office/officeart/2005/8/layout/vProcess5"/>
    <dgm:cxn modelId="{389F94CF-2ED5-E74D-A1E5-C07F39D13A00}" type="presOf" srcId="{7AF4C9B3-841B-4695-99E4-A0C73E041E7C}" destId="{5B7A2CBE-49CE-C248-8260-8808B1E676E9}" srcOrd="1" destOrd="0" presId="urn:microsoft.com/office/officeart/2005/8/layout/vProcess5"/>
    <dgm:cxn modelId="{92839AF5-5EE4-C948-AD2D-AC9C3D8DC81F}" type="presOf" srcId="{7BE4E0E4-F5C9-4921-B1D9-8CA42AE48625}" destId="{3E65129C-66E7-EA48-B226-56553F2FACCD}" srcOrd="0" destOrd="0" presId="urn:microsoft.com/office/officeart/2005/8/layout/vProcess5"/>
    <dgm:cxn modelId="{94522C0D-7010-9841-9718-B0E8CA3B340C}" type="presParOf" srcId="{9780A63D-5AD9-274B-89B6-3B0C6ED6CDD2}" destId="{89E33D65-557C-A244-9A8B-7B21E0F5848C}" srcOrd="0" destOrd="0" presId="urn:microsoft.com/office/officeart/2005/8/layout/vProcess5"/>
    <dgm:cxn modelId="{4FA403F8-C905-FB4F-A31D-A7E9A03FF4E1}" type="presParOf" srcId="{9780A63D-5AD9-274B-89B6-3B0C6ED6CDD2}" destId="{90728742-F7F8-B244-BC97-424016328FB2}" srcOrd="1" destOrd="0" presId="urn:microsoft.com/office/officeart/2005/8/layout/vProcess5"/>
    <dgm:cxn modelId="{C931F9D1-49D5-404A-A2E4-48BF078D953E}" type="presParOf" srcId="{9780A63D-5AD9-274B-89B6-3B0C6ED6CDD2}" destId="{73387BC1-9D79-7E4C-8DD6-1AAEF8AD7853}" srcOrd="2" destOrd="0" presId="urn:microsoft.com/office/officeart/2005/8/layout/vProcess5"/>
    <dgm:cxn modelId="{786D5510-0AAD-D749-BB68-A43D117C9C85}" type="presParOf" srcId="{9780A63D-5AD9-274B-89B6-3B0C6ED6CDD2}" destId="{306FCCC2-1630-7740-8151-884349F7CA5A}" srcOrd="3" destOrd="0" presId="urn:microsoft.com/office/officeart/2005/8/layout/vProcess5"/>
    <dgm:cxn modelId="{69947CE9-ABC5-9847-A22C-080DA02BF3D1}" type="presParOf" srcId="{9780A63D-5AD9-274B-89B6-3B0C6ED6CDD2}" destId="{3E65129C-66E7-EA48-B226-56553F2FACCD}" srcOrd="4" destOrd="0" presId="urn:microsoft.com/office/officeart/2005/8/layout/vProcess5"/>
    <dgm:cxn modelId="{F23FBB31-A593-5449-B7CF-A3967572AAD7}" type="presParOf" srcId="{9780A63D-5AD9-274B-89B6-3B0C6ED6CDD2}" destId="{BC0537BC-3535-3A4A-9AA8-E80BD1B41120}" srcOrd="5" destOrd="0" presId="urn:microsoft.com/office/officeart/2005/8/layout/vProcess5"/>
    <dgm:cxn modelId="{24E2EC71-38D8-CD45-A3E6-C2DED831747A}" type="presParOf" srcId="{9780A63D-5AD9-274B-89B6-3B0C6ED6CDD2}" destId="{1592FE21-0C69-6B40-98A6-B53F7AACDD63}" srcOrd="6" destOrd="0" presId="urn:microsoft.com/office/officeart/2005/8/layout/vProcess5"/>
    <dgm:cxn modelId="{07555809-FC0E-B749-A054-407F99221DFF}" type="presParOf" srcId="{9780A63D-5AD9-274B-89B6-3B0C6ED6CDD2}" destId="{6B0A6CD1-6503-F248-8497-F9838600FB61}" srcOrd="7" destOrd="0" presId="urn:microsoft.com/office/officeart/2005/8/layout/vProcess5"/>
    <dgm:cxn modelId="{C0DAECC8-250B-FA42-A54D-85680A2460AE}" type="presParOf" srcId="{9780A63D-5AD9-274B-89B6-3B0C6ED6CDD2}" destId="{5B7A2CBE-49CE-C248-8260-8808B1E676E9}" srcOrd="8"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4D725-433F-4012-BF91-9D2171327DE5}" type="doc">
      <dgm:prSet loTypeId="urn:microsoft.com/office/officeart/2005/8/layout/process5" loCatId="process" qsTypeId="urn:microsoft.com/office/officeart/2005/8/quickstyle/simple1" qsCatId="simple" csTypeId="urn:microsoft.com/office/officeart/2005/8/colors/colorful2" csCatId="colorful"/>
      <dgm:spPr/>
      <dgm:t>
        <a:bodyPr/>
        <a:lstStyle/>
        <a:p>
          <a:endParaRPr lang="en-US"/>
        </a:p>
      </dgm:t>
    </dgm:pt>
    <dgm:pt modelId="{5E608BE2-CA00-4736-A2EC-A6D2A6889741}">
      <dgm:prSet/>
      <dgm:spPr/>
      <dgm:t>
        <a:bodyPr/>
        <a:lstStyle/>
        <a:p>
          <a:r>
            <a:rPr lang="en-US"/>
            <a:t>The company should come up with strategies that aim at stocking and advertising seasonal products to maximize sales when the demand for these goods goes up.</a:t>
          </a:r>
        </a:p>
      </dgm:t>
    </dgm:pt>
    <dgm:pt modelId="{F068C534-B2DB-4A52-8374-3AFC13A77E50}" type="parTrans" cxnId="{E7918D07-93D1-4D20-AA6C-13902A9CE520}">
      <dgm:prSet/>
      <dgm:spPr/>
      <dgm:t>
        <a:bodyPr/>
        <a:lstStyle/>
        <a:p>
          <a:endParaRPr lang="en-US"/>
        </a:p>
      </dgm:t>
    </dgm:pt>
    <dgm:pt modelId="{195A72E1-2FE5-4558-A061-69F668DE414B}" type="sibTrans" cxnId="{E7918D07-93D1-4D20-AA6C-13902A9CE520}">
      <dgm:prSet/>
      <dgm:spPr/>
      <dgm:t>
        <a:bodyPr/>
        <a:lstStyle/>
        <a:p>
          <a:endParaRPr lang="en-US"/>
        </a:p>
      </dgm:t>
    </dgm:pt>
    <dgm:pt modelId="{B9E5E77A-0AF8-4EDC-8B41-B83160B4714B}">
      <dgm:prSet/>
      <dgm:spPr/>
      <dgm:t>
        <a:bodyPr/>
        <a:lstStyle/>
        <a:p>
          <a:r>
            <a:rPr lang="en-US"/>
            <a:t>The company should do a deeper analysis of products that are usually in high demand during low-sales months to come up with strategies for marketing these products.</a:t>
          </a:r>
        </a:p>
      </dgm:t>
    </dgm:pt>
    <dgm:pt modelId="{7FA47A2D-2C44-4542-8006-0D8AE32B7B33}" type="parTrans" cxnId="{E2D3DF8C-AF36-4A99-B993-B9F9C2AD5503}">
      <dgm:prSet/>
      <dgm:spPr/>
      <dgm:t>
        <a:bodyPr/>
        <a:lstStyle/>
        <a:p>
          <a:endParaRPr lang="en-US"/>
        </a:p>
      </dgm:t>
    </dgm:pt>
    <dgm:pt modelId="{98659213-9156-45CB-83E0-FADAA097338F}" type="sibTrans" cxnId="{E2D3DF8C-AF36-4A99-B993-B9F9C2AD5503}">
      <dgm:prSet/>
      <dgm:spPr/>
      <dgm:t>
        <a:bodyPr/>
        <a:lstStyle/>
        <a:p>
          <a:endParaRPr lang="en-US"/>
        </a:p>
      </dgm:t>
    </dgm:pt>
    <dgm:pt modelId="{F5B4B32C-8B8D-48BD-ABA6-0F273FE7A2EE}">
      <dgm:prSet/>
      <dgm:spPr/>
      <dgm:t>
        <a:bodyPr/>
        <a:lstStyle/>
        <a:p>
          <a:r>
            <a:rPr lang="en-US"/>
            <a:t>A deeper dive into the type of products and the revenue generated from these products for each region would be key in guiding region-specific marketing strategies.</a:t>
          </a:r>
        </a:p>
      </dgm:t>
    </dgm:pt>
    <dgm:pt modelId="{4229BCB7-D14D-4424-8132-6A4D63BF8202}" type="parTrans" cxnId="{8CAD3CAA-87DA-42E0-8EA8-B0A690295526}">
      <dgm:prSet/>
      <dgm:spPr/>
      <dgm:t>
        <a:bodyPr/>
        <a:lstStyle/>
        <a:p>
          <a:endParaRPr lang="en-US"/>
        </a:p>
      </dgm:t>
    </dgm:pt>
    <dgm:pt modelId="{5F5FD8B4-1233-43BB-B48A-1FFF8CA69437}" type="sibTrans" cxnId="{8CAD3CAA-87DA-42E0-8EA8-B0A690295526}">
      <dgm:prSet/>
      <dgm:spPr/>
      <dgm:t>
        <a:bodyPr/>
        <a:lstStyle/>
        <a:p>
          <a:endParaRPr lang="en-US"/>
        </a:p>
      </dgm:t>
    </dgm:pt>
    <dgm:pt modelId="{640BA28E-A850-4244-BDD5-0034E565B4C4}">
      <dgm:prSet/>
      <dgm:spPr/>
      <dgm:t>
        <a:bodyPr/>
        <a:lstStyle/>
        <a:p>
          <a:r>
            <a:rPr lang="en-US"/>
            <a:t>The company should consider incentivizing top revenue-generating customers to strengthen the relationship with these customers.</a:t>
          </a:r>
        </a:p>
      </dgm:t>
    </dgm:pt>
    <dgm:pt modelId="{B47375BA-56E5-4361-AFC7-B455C721DF99}" type="parTrans" cxnId="{3EE5C34A-DC3C-4FDB-915C-05A3DBB390F5}">
      <dgm:prSet/>
      <dgm:spPr/>
      <dgm:t>
        <a:bodyPr/>
        <a:lstStyle/>
        <a:p>
          <a:endParaRPr lang="en-US"/>
        </a:p>
      </dgm:t>
    </dgm:pt>
    <dgm:pt modelId="{5129C41A-F67E-404B-9D80-B392F318544D}" type="sibTrans" cxnId="{3EE5C34A-DC3C-4FDB-915C-05A3DBB390F5}">
      <dgm:prSet/>
      <dgm:spPr/>
      <dgm:t>
        <a:bodyPr/>
        <a:lstStyle/>
        <a:p>
          <a:endParaRPr lang="en-US"/>
        </a:p>
      </dgm:t>
    </dgm:pt>
    <dgm:pt modelId="{B2B0BBFE-86BE-46B8-8C93-1267645D068D}">
      <dgm:prSet/>
      <dgm:spPr/>
      <dgm:t>
        <a:bodyPr/>
        <a:lstStyle/>
        <a:p>
          <a:r>
            <a:rPr lang="en-US"/>
            <a:t>The European Market has more potential for growth and the company should aim at strategies that will increase its market positioning in the region.</a:t>
          </a:r>
        </a:p>
      </dgm:t>
    </dgm:pt>
    <dgm:pt modelId="{2AC608FA-4603-4BEF-AC47-1C8D32DF279C}" type="parTrans" cxnId="{33609A87-8452-499F-AB42-EC160F787FED}">
      <dgm:prSet/>
      <dgm:spPr/>
      <dgm:t>
        <a:bodyPr/>
        <a:lstStyle/>
        <a:p>
          <a:endParaRPr lang="en-US"/>
        </a:p>
      </dgm:t>
    </dgm:pt>
    <dgm:pt modelId="{44EFF25A-BB6D-44C8-84BE-DF61E6168580}" type="sibTrans" cxnId="{33609A87-8452-499F-AB42-EC160F787FED}">
      <dgm:prSet/>
      <dgm:spPr/>
      <dgm:t>
        <a:bodyPr/>
        <a:lstStyle/>
        <a:p>
          <a:endParaRPr lang="en-US"/>
        </a:p>
      </dgm:t>
    </dgm:pt>
    <dgm:pt modelId="{3A1DAA1C-9AF8-D440-ACAF-5B4DA0A9B8A2}" type="pres">
      <dgm:prSet presAssocID="{A1F4D725-433F-4012-BF91-9D2171327DE5}" presName="diagram" presStyleCnt="0">
        <dgm:presLayoutVars>
          <dgm:dir/>
          <dgm:resizeHandles val="exact"/>
        </dgm:presLayoutVars>
      </dgm:prSet>
      <dgm:spPr/>
    </dgm:pt>
    <dgm:pt modelId="{A9664103-9BBB-244A-94A7-7D271A61F0DC}" type="pres">
      <dgm:prSet presAssocID="{5E608BE2-CA00-4736-A2EC-A6D2A6889741}" presName="node" presStyleLbl="node1" presStyleIdx="0" presStyleCnt="5">
        <dgm:presLayoutVars>
          <dgm:bulletEnabled val="1"/>
        </dgm:presLayoutVars>
      </dgm:prSet>
      <dgm:spPr/>
    </dgm:pt>
    <dgm:pt modelId="{3A3D3F3F-32B6-D943-83E1-C2C3796BBB86}" type="pres">
      <dgm:prSet presAssocID="{195A72E1-2FE5-4558-A061-69F668DE414B}" presName="sibTrans" presStyleLbl="sibTrans2D1" presStyleIdx="0" presStyleCnt="4"/>
      <dgm:spPr/>
    </dgm:pt>
    <dgm:pt modelId="{054D93C8-AAE1-5C44-AA85-54CF89DC6E4E}" type="pres">
      <dgm:prSet presAssocID="{195A72E1-2FE5-4558-A061-69F668DE414B}" presName="connectorText" presStyleLbl="sibTrans2D1" presStyleIdx="0" presStyleCnt="4"/>
      <dgm:spPr/>
    </dgm:pt>
    <dgm:pt modelId="{A1DE5A8E-A8D8-4447-83AD-0E9F4EF2D310}" type="pres">
      <dgm:prSet presAssocID="{B9E5E77A-0AF8-4EDC-8B41-B83160B4714B}" presName="node" presStyleLbl="node1" presStyleIdx="1" presStyleCnt="5">
        <dgm:presLayoutVars>
          <dgm:bulletEnabled val="1"/>
        </dgm:presLayoutVars>
      </dgm:prSet>
      <dgm:spPr/>
    </dgm:pt>
    <dgm:pt modelId="{4751FC43-D695-E445-8B1B-090F0C180C0B}" type="pres">
      <dgm:prSet presAssocID="{98659213-9156-45CB-83E0-FADAA097338F}" presName="sibTrans" presStyleLbl="sibTrans2D1" presStyleIdx="1" presStyleCnt="4"/>
      <dgm:spPr/>
    </dgm:pt>
    <dgm:pt modelId="{6587101D-FE1A-ED4E-A715-D1D1F02CE733}" type="pres">
      <dgm:prSet presAssocID="{98659213-9156-45CB-83E0-FADAA097338F}" presName="connectorText" presStyleLbl="sibTrans2D1" presStyleIdx="1" presStyleCnt="4"/>
      <dgm:spPr/>
    </dgm:pt>
    <dgm:pt modelId="{C1A4FBC5-4091-DD46-BDB0-3D2E76126667}" type="pres">
      <dgm:prSet presAssocID="{F5B4B32C-8B8D-48BD-ABA6-0F273FE7A2EE}" presName="node" presStyleLbl="node1" presStyleIdx="2" presStyleCnt="5">
        <dgm:presLayoutVars>
          <dgm:bulletEnabled val="1"/>
        </dgm:presLayoutVars>
      </dgm:prSet>
      <dgm:spPr/>
    </dgm:pt>
    <dgm:pt modelId="{C07E2E57-9702-B141-A807-B65227BD45AE}" type="pres">
      <dgm:prSet presAssocID="{5F5FD8B4-1233-43BB-B48A-1FFF8CA69437}" presName="sibTrans" presStyleLbl="sibTrans2D1" presStyleIdx="2" presStyleCnt="4"/>
      <dgm:spPr/>
    </dgm:pt>
    <dgm:pt modelId="{90CA6212-E591-4E48-B4D0-1B2512647D2E}" type="pres">
      <dgm:prSet presAssocID="{5F5FD8B4-1233-43BB-B48A-1FFF8CA69437}" presName="connectorText" presStyleLbl="sibTrans2D1" presStyleIdx="2" presStyleCnt="4"/>
      <dgm:spPr/>
    </dgm:pt>
    <dgm:pt modelId="{56ACB81E-C83D-E840-A9C9-FD9553888676}" type="pres">
      <dgm:prSet presAssocID="{640BA28E-A850-4244-BDD5-0034E565B4C4}" presName="node" presStyleLbl="node1" presStyleIdx="3" presStyleCnt="5">
        <dgm:presLayoutVars>
          <dgm:bulletEnabled val="1"/>
        </dgm:presLayoutVars>
      </dgm:prSet>
      <dgm:spPr/>
    </dgm:pt>
    <dgm:pt modelId="{90801608-778A-034D-885C-85A895583437}" type="pres">
      <dgm:prSet presAssocID="{5129C41A-F67E-404B-9D80-B392F318544D}" presName="sibTrans" presStyleLbl="sibTrans2D1" presStyleIdx="3" presStyleCnt="4"/>
      <dgm:spPr/>
    </dgm:pt>
    <dgm:pt modelId="{9FB3B7CE-1029-D341-9805-35C33360EECC}" type="pres">
      <dgm:prSet presAssocID="{5129C41A-F67E-404B-9D80-B392F318544D}" presName="connectorText" presStyleLbl="sibTrans2D1" presStyleIdx="3" presStyleCnt="4"/>
      <dgm:spPr/>
    </dgm:pt>
    <dgm:pt modelId="{DCA21E80-9520-314E-B3BC-FA603A134B02}" type="pres">
      <dgm:prSet presAssocID="{B2B0BBFE-86BE-46B8-8C93-1267645D068D}" presName="node" presStyleLbl="node1" presStyleIdx="4" presStyleCnt="5">
        <dgm:presLayoutVars>
          <dgm:bulletEnabled val="1"/>
        </dgm:presLayoutVars>
      </dgm:prSet>
      <dgm:spPr/>
    </dgm:pt>
  </dgm:ptLst>
  <dgm:cxnLst>
    <dgm:cxn modelId="{E7918D07-93D1-4D20-AA6C-13902A9CE520}" srcId="{A1F4D725-433F-4012-BF91-9D2171327DE5}" destId="{5E608BE2-CA00-4736-A2EC-A6D2A6889741}" srcOrd="0" destOrd="0" parTransId="{F068C534-B2DB-4A52-8374-3AFC13A77E50}" sibTransId="{195A72E1-2FE5-4558-A061-69F668DE414B}"/>
    <dgm:cxn modelId="{5392030E-1302-CD42-A462-903705034A18}" type="presOf" srcId="{640BA28E-A850-4244-BDD5-0034E565B4C4}" destId="{56ACB81E-C83D-E840-A9C9-FD9553888676}" srcOrd="0" destOrd="0" presId="urn:microsoft.com/office/officeart/2005/8/layout/process5"/>
    <dgm:cxn modelId="{7338D42F-2EA3-524B-AFA5-2CBA2E450A75}" type="presOf" srcId="{B2B0BBFE-86BE-46B8-8C93-1267645D068D}" destId="{DCA21E80-9520-314E-B3BC-FA603A134B02}" srcOrd="0" destOrd="0" presId="urn:microsoft.com/office/officeart/2005/8/layout/process5"/>
    <dgm:cxn modelId="{AF25F42F-C66E-5A49-9D9B-5966F5837EEE}" type="presOf" srcId="{195A72E1-2FE5-4558-A061-69F668DE414B}" destId="{054D93C8-AAE1-5C44-AA85-54CF89DC6E4E}" srcOrd="1" destOrd="0" presId="urn:microsoft.com/office/officeart/2005/8/layout/process5"/>
    <dgm:cxn modelId="{B8AA9637-BB04-0E49-9170-C8BB035DD1BE}" type="presOf" srcId="{98659213-9156-45CB-83E0-FADAA097338F}" destId="{4751FC43-D695-E445-8B1B-090F0C180C0B}" srcOrd="0" destOrd="0" presId="urn:microsoft.com/office/officeart/2005/8/layout/process5"/>
    <dgm:cxn modelId="{3EE5C34A-DC3C-4FDB-915C-05A3DBB390F5}" srcId="{A1F4D725-433F-4012-BF91-9D2171327DE5}" destId="{640BA28E-A850-4244-BDD5-0034E565B4C4}" srcOrd="3" destOrd="0" parTransId="{B47375BA-56E5-4361-AFC7-B455C721DF99}" sibTransId="{5129C41A-F67E-404B-9D80-B392F318544D}"/>
    <dgm:cxn modelId="{4D7C584B-C173-F445-9823-E13763639C79}" type="presOf" srcId="{5E608BE2-CA00-4736-A2EC-A6D2A6889741}" destId="{A9664103-9BBB-244A-94A7-7D271A61F0DC}" srcOrd="0" destOrd="0" presId="urn:microsoft.com/office/officeart/2005/8/layout/process5"/>
    <dgm:cxn modelId="{2610CE4B-D6F6-5640-BE3B-857BF9A9E1B8}" type="presOf" srcId="{5F5FD8B4-1233-43BB-B48A-1FFF8CA69437}" destId="{C07E2E57-9702-B141-A807-B65227BD45AE}" srcOrd="0" destOrd="0" presId="urn:microsoft.com/office/officeart/2005/8/layout/process5"/>
    <dgm:cxn modelId="{3213234C-3CE3-5147-9D14-97BF9D48C43D}" type="presOf" srcId="{A1F4D725-433F-4012-BF91-9D2171327DE5}" destId="{3A1DAA1C-9AF8-D440-ACAF-5B4DA0A9B8A2}" srcOrd="0" destOrd="0" presId="urn:microsoft.com/office/officeart/2005/8/layout/process5"/>
    <dgm:cxn modelId="{3D4E6375-33B4-6048-84D9-EA14AB0B54ED}" type="presOf" srcId="{F5B4B32C-8B8D-48BD-ABA6-0F273FE7A2EE}" destId="{C1A4FBC5-4091-DD46-BDB0-3D2E76126667}" srcOrd="0" destOrd="0" presId="urn:microsoft.com/office/officeart/2005/8/layout/process5"/>
    <dgm:cxn modelId="{33609A87-8452-499F-AB42-EC160F787FED}" srcId="{A1F4D725-433F-4012-BF91-9D2171327DE5}" destId="{B2B0BBFE-86BE-46B8-8C93-1267645D068D}" srcOrd="4" destOrd="0" parTransId="{2AC608FA-4603-4BEF-AC47-1C8D32DF279C}" sibTransId="{44EFF25A-BB6D-44C8-84BE-DF61E6168580}"/>
    <dgm:cxn modelId="{E2D3DF8C-AF36-4A99-B993-B9F9C2AD5503}" srcId="{A1F4D725-433F-4012-BF91-9D2171327DE5}" destId="{B9E5E77A-0AF8-4EDC-8B41-B83160B4714B}" srcOrd="1" destOrd="0" parTransId="{7FA47A2D-2C44-4542-8006-0D8AE32B7B33}" sibTransId="{98659213-9156-45CB-83E0-FADAA097338F}"/>
    <dgm:cxn modelId="{0B046590-1C9D-D24A-A20D-A43932988257}" type="presOf" srcId="{B9E5E77A-0AF8-4EDC-8B41-B83160B4714B}" destId="{A1DE5A8E-A8D8-4447-83AD-0E9F4EF2D310}" srcOrd="0" destOrd="0" presId="urn:microsoft.com/office/officeart/2005/8/layout/process5"/>
    <dgm:cxn modelId="{BE5B3099-1572-FA45-BE0E-C1AD99352717}" type="presOf" srcId="{5129C41A-F67E-404B-9D80-B392F318544D}" destId="{90801608-778A-034D-885C-85A895583437}" srcOrd="0" destOrd="0" presId="urn:microsoft.com/office/officeart/2005/8/layout/process5"/>
    <dgm:cxn modelId="{CB434F9F-8D84-B74D-8535-BA3091A4655E}" type="presOf" srcId="{98659213-9156-45CB-83E0-FADAA097338F}" destId="{6587101D-FE1A-ED4E-A715-D1D1F02CE733}" srcOrd="1" destOrd="0" presId="urn:microsoft.com/office/officeart/2005/8/layout/process5"/>
    <dgm:cxn modelId="{81240BA8-5895-7D48-904F-CED1539CA954}" type="presOf" srcId="{5129C41A-F67E-404B-9D80-B392F318544D}" destId="{9FB3B7CE-1029-D341-9805-35C33360EECC}" srcOrd="1" destOrd="0" presId="urn:microsoft.com/office/officeart/2005/8/layout/process5"/>
    <dgm:cxn modelId="{8CAD3CAA-87DA-42E0-8EA8-B0A690295526}" srcId="{A1F4D725-433F-4012-BF91-9D2171327DE5}" destId="{F5B4B32C-8B8D-48BD-ABA6-0F273FE7A2EE}" srcOrd="2" destOrd="0" parTransId="{4229BCB7-D14D-4424-8132-6A4D63BF8202}" sibTransId="{5F5FD8B4-1233-43BB-B48A-1FFF8CA69437}"/>
    <dgm:cxn modelId="{58E14DDF-ABD0-474E-83F3-0D3985F2F87A}" type="presOf" srcId="{5F5FD8B4-1233-43BB-B48A-1FFF8CA69437}" destId="{90CA6212-E591-4E48-B4D0-1B2512647D2E}" srcOrd="1" destOrd="0" presId="urn:microsoft.com/office/officeart/2005/8/layout/process5"/>
    <dgm:cxn modelId="{A22D0CE4-F4BC-7D46-BB56-E5CB466624AB}" type="presOf" srcId="{195A72E1-2FE5-4558-A061-69F668DE414B}" destId="{3A3D3F3F-32B6-D943-83E1-C2C3796BBB86}" srcOrd="0" destOrd="0" presId="urn:microsoft.com/office/officeart/2005/8/layout/process5"/>
    <dgm:cxn modelId="{44B888A7-1698-4C44-B61F-5A5576A2E5FE}" type="presParOf" srcId="{3A1DAA1C-9AF8-D440-ACAF-5B4DA0A9B8A2}" destId="{A9664103-9BBB-244A-94A7-7D271A61F0DC}" srcOrd="0" destOrd="0" presId="urn:microsoft.com/office/officeart/2005/8/layout/process5"/>
    <dgm:cxn modelId="{07D4DF77-B2A1-0E4F-AED9-943566A4E75F}" type="presParOf" srcId="{3A1DAA1C-9AF8-D440-ACAF-5B4DA0A9B8A2}" destId="{3A3D3F3F-32B6-D943-83E1-C2C3796BBB86}" srcOrd="1" destOrd="0" presId="urn:microsoft.com/office/officeart/2005/8/layout/process5"/>
    <dgm:cxn modelId="{4A3AFA0D-5FBE-4D49-8AF1-E35DC269FBD5}" type="presParOf" srcId="{3A3D3F3F-32B6-D943-83E1-C2C3796BBB86}" destId="{054D93C8-AAE1-5C44-AA85-54CF89DC6E4E}" srcOrd="0" destOrd="0" presId="urn:microsoft.com/office/officeart/2005/8/layout/process5"/>
    <dgm:cxn modelId="{22FDB61F-9E33-0345-AFCB-089E7CBC5B1C}" type="presParOf" srcId="{3A1DAA1C-9AF8-D440-ACAF-5B4DA0A9B8A2}" destId="{A1DE5A8E-A8D8-4447-83AD-0E9F4EF2D310}" srcOrd="2" destOrd="0" presId="urn:microsoft.com/office/officeart/2005/8/layout/process5"/>
    <dgm:cxn modelId="{7A153889-5F4A-B94B-880D-0AAD5E66EDA0}" type="presParOf" srcId="{3A1DAA1C-9AF8-D440-ACAF-5B4DA0A9B8A2}" destId="{4751FC43-D695-E445-8B1B-090F0C180C0B}" srcOrd="3" destOrd="0" presId="urn:microsoft.com/office/officeart/2005/8/layout/process5"/>
    <dgm:cxn modelId="{C0F5B432-B1BD-9347-B7A9-80CACA0024AE}" type="presParOf" srcId="{4751FC43-D695-E445-8B1B-090F0C180C0B}" destId="{6587101D-FE1A-ED4E-A715-D1D1F02CE733}" srcOrd="0" destOrd="0" presId="urn:microsoft.com/office/officeart/2005/8/layout/process5"/>
    <dgm:cxn modelId="{DE6A0E91-F5FA-9749-9BAE-12827A8EEF7F}" type="presParOf" srcId="{3A1DAA1C-9AF8-D440-ACAF-5B4DA0A9B8A2}" destId="{C1A4FBC5-4091-DD46-BDB0-3D2E76126667}" srcOrd="4" destOrd="0" presId="urn:microsoft.com/office/officeart/2005/8/layout/process5"/>
    <dgm:cxn modelId="{76E8DE67-3C4C-AA4B-9770-BEB6959D0B2C}" type="presParOf" srcId="{3A1DAA1C-9AF8-D440-ACAF-5B4DA0A9B8A2}" destId="{C07E2E57-9702-B141-A807-B65227BD45AE}" srcOrd="5" destOrd="0" presId="urn:microsoft.com/office/officeart/2005/8/layout/process5"/>
    <dgm:cxn modelId="{E488BD51-13B5-4047-AC5E-61D98B816BE1}" type="presParOf" srcId="{C07E2E57-9702-B141-A807-B65227BD45AE}" destId="{90CA6212-E591-4E48-B4D0-1B2512647D2E}" srcOrd="0" destOrd="0" presId="urn:microsoft.com/office/officeart/2005/8/layout/process5"/>
    <dgm:cxn modelId="{CE7FC164-C6D2-A840-9909-4E174F912D93}" type="presParOf" srcId="{3A1DAA1C-9AF8-D440-ACAF-5B4DA0A9B8A2}" destId="{56ACB81E-C83D-E840-A9C9-FD9553888676}" srcOrd="6" destOrd="0" presId="urn:microsoft.com/office/officeart/2005/8/layout/process5"/>
    <dgm:cxn modelId="{1AFFB584-8D6B-0A43-9CC5-952CEE7D3424}" type="presParOf" srcId="{3A1DAA1C-9AF8-D440-ACAF-5B4DA0A9B8A2}" destId="{90801608-778A-034D-885C-85A895583437}" srcOrd="7" destOrd="0" presId="urn:microsoft.com/office/officeart/2005/8/layout/process5"/>
    <dgm:cxn modelId="{815B2CC5-26A8-DA4D-BBE9-63631CC1B880}" type="presParOf" srcId="{90801608-778A-034D-885C-85A895583437}" destId="{9FB3B7CE-1029-D341-9805-35C33360EECC}" srcOrd="0" destOrd="0" presId="urn:microsoft.com/office/officeart/2005/8/layout/process5"/>
    <dgm:cxn modelId="{A4325EEC-5715-FF46-8501-C88339462A4C}" type="presParOf" srcId="{3A1DAA1C-9AF8-D440-ACAF-5B4DA0A9B8A2}" destId="{DCA21E80-9520-314E-B3BC-FA603A134B02}" srcOrd="8" destOrd="0" presId="urn:microsoft.com/office/officeart/2005/8/layout/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28742-F7F8-B244-BC97-424016328FB2}">
      <dsp:nvSpPr>
        <dsp:cNvPr id="0" name=""/>
        <dsp:cNvSpPr/>
      </dsp:nvSpPr>
      <dsp:spPr>
        <a:xfrm>
          <a:off x="0" y="0"/>
          <a:ext cx="6122788" cy="83772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Hello and welcome. In this presentation, I will take you through our company’s sales performance for the years 2010 and 2011.</a:t>
          </a:r>
        </a:p>
      </dsp:txBody>
      <dsp:txXfrm>
        <a:off x="24536" y="24536"/>
        <a:ext cx="5218817" cy="788654"/>
      </dsp:txXfrm>
    </dsp:sp>
    <dsp:sp modelId="{73387BC1-9D79-7E4C-8DD6-1AAEF8AD7853}">
      <dsp:nvSpPr>
        <dsp:cNvPr id="0" name=""/>
        <dsp:cNvSpPr/>
      </dsp:nvSpPr>
      <dsp:spPr>
        <a:xfrm>
          <a:off x="540246" y="977347"/>
          <a:ext cx="6122788" cy="837726"/>
        </a:xfrm>
        <a:prstGeom prst="roundRect">
          <a:avLst>
            <a:gd name="adj" fmla="val 10000"/>
          </a:avLst>
        </a:prstGeom>
        <a:solidFill>
          <a:schemeClr val="accent2">
            <a:hueOff val="-1696488"/>
            <a:satOff val="5592"/>
            <a:lumOff val="59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 appreciate the opportunity you gave me to dive into this data to gain insightful information about the store’s performance.</a:t>
          </a:r>
        </a:p>
      </dsp:txBody>
      <dsp:txXfrm>
        <a:off x="564782" y="1001883"/>
        <a:ext cx="4988948" cy="788654"/>
      </dsp:txXfrm>
    </dsp:sp>
    <dsp:sp modelId="{306FCCC2-1630-7740-8151-884349F7CA5A}">
      <dsp:nvSpPr>
        <dsp:cNvPr id="0" name=""/>
        <dsp:cNvSpPr/>
      </dsp:nvSpPr>
      <dsp:spPr>
        <a:xfrm>
          <a:off x="1080492" y="1954694"/>
          <a:ext cx="6122788" cy="837726"/>
        </a:xfrm>
        <a:prstGeom prst="roundRect">
          <a:avLst>
            <a:gd name="adj" fmla="val 10000"/>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Thank you also for the questions you asked since they provided a general direction for the kind of insights you are looking to get from this analysis.</a:t>
          </a:r>
        </a:p>
      </dsp:txBody>
      <dsp:txXfrm>
        <a:off x="1105028" y="1979230"/>
        <a:ext cx="4988948" cy="788654"/>
      </dsp:txXfrm>
    </dsp:sp>
    <dsp:sp modelId="{3E65129C-66E7-EA48-B226-56553F2FACCD}">
      <dsp:nvSpPr>
        <dsp:cNvPr id="0" name=""/>
        <dsp:cNvSpPr/>
      </dsp:nvSpPr>
      <dsp:spPr>
        <a:xfrm>
          <a:off x="5578266" y="635275"/>
          <a:ext cx="544522" cy="544522"/>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700783" y="635275"/>
        <a:ext cx="299488" cy="409753"/>
      </dsp:txXfrm>
    </dsp:sp>
    <dsp:sp modelId="{BC0537BC-3535-3A4A-9AA8-E80BD1B41120}">
      <dsp:nvSpPr>
        <dsp:cNvPr id="0" name=""/>
        <dsp:cNvSpPr/>
      </dsp:nvSpPr>
      <dsp:spPr>
        <a:xfrm>
          <a:off x="6118512" y="1607038"/>
          <a:ext cx="544522" cy="544522"/>
        </a:xfrm>
        <a:prstGeom prst="downArrow">
          <a:avLst>
            <a:gd name="adj1" fmla="val 55000"/>
            <a:gd name="adj2" fmla="val 45000"/>
          </a:avLst>
        </a:prstGeom>
        <a:solidFill>
          <a:schemeClr val="accent2">
            <a:tint val="40000"/>
            <a:alpha val="90000"/>
            <a:hueOff val="-4192819"/>
            <a:satOff val="16804"/>
            <a:lumOff val="2495"/>
            <a:alphaOff val="0"/>
          </a:schemeClr>
        </a:solidFill>
        <a:ln w="15875" cap="flat" cmpd="sng" algn="ctr">
          <a:solidFill>
            <a:schemeClr val="accent2">
              <a:tint val="40000"/>
              <a:alpha val="90000"/>
              <a:hueOff val="-4192819"/>
              <a:satOff val="16804"/>
              <a:lumOff val="24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241029" y="1607038"/>
        <a:ext cx="299488" cy="409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64103-9BBB-244A-94A7-7D271A61F0DC}">
      <dsp:nvSpPr>
        <dsp:cNvPr id="0" name=""/>
        <dsp:cNvSpPr/>
      </dsp:nvSpPr>
      <dsp:spPr>
        <a:xfrm>
          <a:off x="287005" y="574"/>
          <a:ext cx="1744544" cy="104672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The company should come up with strategies that aim at stocking and advertising seasonal products to maximize sales when the demand for these goods goes up.</a:t>
          </a:r>
        </a:p>
      </dsp:txBody>
      <dsp:txXfrm>
        <a:off x="317663" y="31232"/>
        <a:ext cx="1683228" cy="985410"/>
      </dsp:txXfrm>
    </dsp:sp>
    <dsp:sp modelId="{3A3D3F3F-32B6-D943-83E1-C2C3796BBB86}">
      <dsp:nvSpPr>
        <dsp:cNvPr id="0" name=""/>
        <dsp:cNvSpPr/>
      </dsp:nvSpPr>
      <dsp:spPr>
        <a:xfrm>
          <a:off x="2185070" y="307614"/>
          <a:ext cx="369843" cy="43264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185070" y="394143"/>
        <a:ext cx="258890" cy="259589"/>
      </dsp:txXfrm>
    </dsp:sp>
    <dsp:sp modelId="{A1DE5A8E-A8D8-4447-83AD-0E9F4EF2D310}">
      <dsp:nvSpPr>
        <dsp:cNvPr id="0" name=""/>
        <dsp:cNvSpPr/>
      </dsp:nvSpPr>
      <dsp:spPr>
        <a:xfrm>
          <a:off x="2729368" y="574"/>
          <a:ext cx="1744544" cy="1046726"/>
        </a:xfrm>
        <a:prstGeom prst="roundRect">
          <a:avLst>
            <a:gd name="adj" fmla="val 10000"/>
          </a:avLst>
        </a:prstGeom>
        <a:solidFill>
          <a:schemeClr val="accent2">
            <a:hueOff val="-848244"/>
            <a:satOff val="2796"/>
            <a:lumOff val="29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The company should do a deeper analysis of products that are usually in high demand during low-sales months to come up with strategies for marketing these products.</a:t>
          </a:r>
        </a:p>
      </dsp:txBody>
      <dsp:txXfrm>
        <a:off x="2760026" y="31232"/>
        <a:ext cx="1683228" cy="985410"/>
      </dsp:txXfrm>
    </dsp:sp>
    <dsp:sp modelId="{4751FC43-D695-E445-8B1B-090F0C180C0B}">
      <dsp:nvSpPr>
        <dsp:cNvPr id="0" name=""/>
        <dsp:cNvSpPr/>
      </dsp:nvSpPr>
      <dsp:spPr>
        <a:xfrm>
          <a:off x="4627432" y="307614"/>
          <a:ext cx="369843" cy="432647"/>
        </a:xfrm>
        <a:prstGeom prst="rightArrow">
          <a:avLst>
            <a:gd name="adj1" fmla="val 60000"/>
            <a:gd name="adj2" fmla="val 50000"/>
          </a:avLst>
        </a:prstGeom>
        <a:solidFill>
          <a:schemeClr val="accent2">
            <a:hueOff val="-1130992"/>
            <a:satOff val="3728"/>
            <a:lumOff val="39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627432" y="394143"/>
        <a:ext cx="258890" cy="259589"/>
      </dsp:txXfrm>
    </dsp:sp>
    <dsp:sp modelId="{C1A4FBC5-4091-DD46-BDB0-3D2E76126667}">
      <dsp:nvSpPr>
        <dsp:cNvPr id="0" name=""/>
        <dsp:cNvSpPr/>
      </dsp:nvSpPr>
      <dsp:spPr>
        <a:xfrm>
          <a:off x="5171730" y="574"/>
          <a:ext cx="1744544" cy="1046726"/>
        </a:xfrm>
        <a:prstGeom prst="roundRect">
          <a:avLst>
            <a:gd name="adj" fmla="val 10000"/>
          </a:avLst>
        </a:prstGeom>
        <a:solidFill>
          <a:schemeClr val="accent2">
            <a:hueOff val="-1696488"/>
            <a:satOff val="5592"/>
            <a:lumOff val="59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 deeper dive into the type of products and the revenue generated from these products for each region would be key in guiding region-specific marketing strategies.</a:t>
          </a:r>
        </a:p>
      </dsp:txBody>
      <dsp:txXfrm>
        <a:off x="5202388" y="31232"/>
        <a:ext cx="1683228" cy="985410"/>
      </dsp:txXfrm>
    </dsp:sp>
    <dsp:sp modelId="{C07E2E57-9702-B141-A807-B65227BD45AE}">
      <dsp:nvSpPr>
        <dsp:cNvPr id="0" name=""/>
        <dsp:cNvSpPr/>
      </dsp:nvSpPr>
      <dsp:spPr>
        <a:xfrm rot="5400000">
          <a:off x="5859081" y="1169419"/>
          <a:ext cx="369843" cy="432647"/>
        </a:xfrm>
        <a:prstGeom prst="rightArrow">
          <a:avLst>
            <a:gd name="adj1" fmla="val 60000"/>
            <a:gd name="adj2" fmla="val 50000"/>
          </a:avLst>
        </a:prstGeom>
        <a:solidFill>
          <a:schemeClr val="accent2">
            <a:hueOff val="-2261984"/>
            <a:satOff val="7457"/>
            <a:lumOff val="79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5914209" y="1200821"/>
        <a:ext cx="259589" cy="258890"/>
      </dsp:txXfrm>
    </dsp:sp>
    <dsp:sp modelId="{56ACB81E-C83D-E840-A9C9-FD9553888676}">
      <dsp:nvSpPr>
        <dsp:cNvPr id="0" name=""/>
        <dsp:cNvSpPr/>
      </dsp:nvSpPr>
      <dsp:spPr>
        <a:xfrm>
          <a:off x="5171730" y="1745119"/>
          <a:ext cx="1744544" cy="1046726"/>
        </a:xfrm>
        <a:prstGeom prst="roundRect">
          <a:avLst>
            <a:gd name="adj" fmla="val 10000"/>
          </a:avLst>
        </a:prstGeom>
        <a:solidFill>
          <a:schemeClr val="accent2">
            <a:hueOff val="-2544732"/>
            <a:satOff val="8389"/>
            <a:lumOff val="89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The company should consider incentivizing top revenue-generating customers to strengthen the relationship with these customers.</a:t>
          </a:r>
        </a:p>
      </dsp:txBody>
      <dsp:txXfrm>
        <a:off x="5202388" y="1775777"/>
        <a:ext cx="1683228" cy="985410"/>
      </dsp:txXfrm>
    </dsp:sp>
    <dsp:sp modelId="{90801608-778A-034D-885C-85A895583437}">
      <dsp:nvSpPr>
        <dsp:cNvPr id="0" name=""/>
        <dsp:cNvSpPr/>
      </dsp:nvSpPr>
      <dsp:spPr>
        <a:xfrm rot="10800000">
          <a:off x="4648367" y="2052159"/>
          <a:ext cx="369843" cy="432647"/>
        </a:xfrm>
        <a:prstGeom prst="rightArrow">
          <a:avLst>
            <a:gd name="adj1" fmla="val 60000"/>
            <a:gd name="adj2" fmla="val 50000"/>
          </a:avLst>
        </a:prstGeom>
        <a:solidFill>
          <a:schemeClr val="accent2">
            <a:hueOff val="-3392975"/>
            <a:satOff val="11185"/>
            <a:lumOff val="1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4759320" y="2138688"/>
        <a:ext cx="258890" cy="259589"/>
      </dsp:txXfrm>
    </dsp:sp>
    <dsp:sp modelId="{DCA21E80-9520-314E-B3BC-FA603A134B02}">
      <dsp:nvSpPr>
        <dsp:cNvPr id="0" name=""/>
        <dsp:cNvSpPr/>
      </dsp:nvSpPr>
      <dsp:spPr>
        <a:xfrm>
          <a:off x="2729368" y="1745119"/>
          <a:ext cx="1744544" cy="1046726"/>
        </a:xfrm>
        <a:prstGeom prst="roundRect">
          <a:avLst>
            <a:gd name="adj" fmla="val 10000"/>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The European Market has more potential for growth and the company should aim at strategies that will increase its market positioning in the region.</a:t>
          </a:r>
        </a:p>
      </dsp:txBody>
      <dsp:txXfrm>
        <a:off x="2760026" y="1775777"/>
        <a:ext cx="1683228" cy="9854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GB"/>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1/11/25</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6D22F896-40B5-4ADD-8801-0D06FADFA095}" type="slidenum">
              <a:rPr lang="en-US" dirty="0"/>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55094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766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05120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extLst>
      <p:ext uri="{BB962C8B-B14F-4D97-AF65-F5344CB8AC3E}">
        <p14:creationId xmlns:p14="http://schemas.microsoft.com/office/powerpoint/2010/main" val="3704880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extLst>
      <p:ext uri="{BB962C8B-B14F-4D97-AF65-F5344CB8AC3E}">
        <p14:creationId xmlns:p14="http://schemas.microsoft.com/office/powerpoint/2010/main" val="1136162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extLst>
      <p:ext uri="{BB962C8B-B14F-4D97-AF65-F5344CB8AC3E}">
        <p14:creationId xmlns:p14="http://schemas.microsoft.com/office/powerpoint/2010/main" val="163449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2298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GB"/>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15848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07520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52286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38209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8386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GB"/>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83503"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03954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1/11/25</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03864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1/11/25</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21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12.xml"/><Relationship Id="rId7" Type="http://schemas.openxmlformats.org/officeDocument/2006/relationships/diagramLayout" Target="../diagrams/layout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Data" Target="../diagrams/data1.xml"/><Relationship Id="rId11" Type="http://schemas.openxmlformats.org/officeDocument/2006/relationships/image" Target="../media/image6.png"/><Relationship Id="rId5" Type="http://schemas.openxmlformats.org/officeDocument/2006/relationships/image" Target="../media/image1.jpg"/><Relationship Id="rId10" Type="http://schemas.microsoft.com/office/2007/relationships/diagramDrawing" Target="../diagrams/drawing1.xml"/><Relationship Id="rId4" Type="http://schemas.openxmlformats.org/officeDocument/2006/relationships/notesSlide" Target="../notesSlides/notesSlide2.xml"/><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slideLayout" Target="../slideLayouts/slideLayout14.xml"/><Relationship Id="rId7" Type="http://schemas.openxmlformats.org/officeDocument/2006/relationships/diagramLayout" Target="../diagrams/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diagramData" Target="../diagrams/data2.xml"/><Relationship Id="rId11" Type="http://schemas.openxmlformats.org/officeDocument/2006/relationships/image" Target="../media/image6.png"/><Relationship Id="rId5" Type="http://schemas.openxmlformats.org/officeDocument/2006/relationships/image" Target="../media/image1.jpg"/><Relationship Id="rId10" Type="http://schemas.microsoft.com/office/2007/relationships/diagramDrawing" Target="../diagrams/drawing2.xml"/><Relationship Id="rId4" Type="http://schemas.openxmlformats.org/officeDocument/2006/relationships/notesSlide" Target="../notesSlides/notesSlide8.xml"/><Relationship Id="rId9" Type="http://schemas.openxmlformats.org/officeDocument/2006/relationships/diagramColors" Target="../diagrams/colors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6.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61"/>
        <p:cNvGrpSpPr/>
        <p:nvPr/>
      </p:nvGrpSpPr>
      <p:grpSpPr>
        <a:xfrm>
          <a:off x="0" y="0"/>
          <a:ext cx="0" cy="0"/>
          <a:chOff x="0" y="0"/>
          <a:chExt cx="0" cy="0"/>
        </a:xfrm>
      </p:grpSpPr>
      <p:pic>
        <p:nvPicPr>
          <p:cNvPr id="7" name="Picture 6" descr="Digital financial graph">
            <a:extLst>
              <a:ext uri="{FF2B5EF4-FFF2-40B4-BE49-F238E27FC236}">
                <a16:creationId xmlns:a16="http://schemas.microsoft.com/office/drawing/2014/main" id="{473937D6-B5FC-DE8A-2F12-3E19BDEC8831}"/>
              </a:ext>
            </a:extLst>
          </p:cNvPr>
          <p:cNvPicPr>
            <a:picLocks noChangeAspect="1"/>
          </p:cNvPicPr>
          <p:nvPr/>
        </p:nvPicPr>
        <p:blipFill>
          <a:blip r:embed="rId5"/>
          <a:srcRect l="2"/>
          <a:stretch/>
        </p:blipFill>
        <p:spPr>
          <a:xfrm>
            <a:off x="1" y="10"/>
            <a:ext cx="9143771" cy="5143490"/>
          </a:xfrm>
          <a:prstGeom prst="rect">
            <a:avLst/>
          </a:prstGeom>
        </p:spPr>
      </p:pic>
      <p:sp>
        <p:nvSpPr>
          <p:cNvPr id="11" name="Rectangle 10">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2589" y="2298698"/>
            <a:ext cx="6221411" cy="1866426"/>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3049133" y="2427352"/>
            <a:ext cx="5124375" cy="939451"/>
          </a:xfrm>
        </p:spPr>
        <p:txBody>
          <a:bodyPr>
            <a:normAutofit/>
          </a:bodyPr>
          <a:lstStyle/>
          <a:p>
            <a:r>
              <a:rPr lang="en-US" sz="2100" dirty="0">
                <a:solidFill>
                  <a:srgbClr val="FFFFFE"/>
                </a:solidFill>
              </a:rPr>
              <a:t>Tata Data Visualization: Empowering Business with Effective Insights</a:t>
            </a:r>
          </a:p>
        </p:txBody>
      </p:sp>
      <p:cxnSp>
        <p:nvCxnSpPr>
          <p:cNvPr id="13" name="Straight Connector 12">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9131" y="3499860"/>
            <a:ext cx="5124375" cy="0"/>
          </a:xfrm>
          <a:prstGeom prst="line">
            <a:avLst/>
          </a:prstGeom>
          <a:ln w="31750">
            <a:solidFill>
              <a:srgbClr val="5894E3"/>
            </a:solidFill>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7696782" y="4660331"/>
            <a:ext cx="1873347" cy="600164"/>
          </a:xfrm>
          <a:prstGeom prst="rect">
            <a:avLst/>
          </a:prstGeom>
          <a:noFill/>
        </p:spPr>
        <p:txBody>
          <a:bodyPr wrap="square" rtlCol="0">
            <a:noAutofit/>
          </a:bodyPr>
          <a:lstStyle/>
          <a:p>
            <a:endParaRPr lang="en-US" sz="1100" dirty="0">
              <a:solidFill>
                <a:schemeClr val="accent2"/>
              </a:solidFill>
            </a:endParaRPr>
          </a:p>
        </p:txBody>
      </p:sp>
      <p:pic>
        <p:nvPicPr>
          <p:cNvPr id="73" name="Audio 72">
            <a:extLst>
              <a:ext uri="{FF2B5EF4-FFF2-40B4-BE49-F238E27FC236}">
                <a16:creationId xmlns:a16="http://schemas.microsoft.com/office/drawing/2014/main" id="{0D550539-85FC-E96D-5608-5E68208E8F4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341"/>
    </mc:Choice>
    <mc:Fallback>
      <p:transition spd="slow" advTm="43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3"/>
                                        </p:tgtEl>
                                      </p:cBhvr>
                                    </p:cmd>
                                  </p:childTnLst>
                                </p:cTn>
                              </p:par>
                              <p:par>
                                <p:cTn id="7" presetID="10" presetClass="entr" presetSubtype="0" fill="hold" grpId="0" nodeType="withEffect">
                                  <p:stCondLst>
                                    <p:cond delay="1000"/>
                                  </p:stCondLst>
                                  <p:iterate>
                                    <p:tmPct val="10000"/>
                                  </p:iterate>
                                  <p:childTnLst>
                                    <p:set>
                                      <p:cBhvr>
                                        <p:cTn id="8" dur="1" fill="hold">
                                          <p:stCondLst>
                                            <p:cond delay="0"/>
                                          </p:stCondLst>
                                        </p:cTn>
                                        <p:tgtEl>
                                          <p:spTgt spid="3"/>
                                        </p:tgtEl>
                                        <p:attrNameLst>
                                          <p:attrName>style.visibility</p:attrName>
                                        </p:attrNameLst>
                                      </p:cBhvr>
                                      <p:to>
                                        <p:strVal val="visible"/>
                                      </p:to>
                                    </p:set>
                                    <p:animEffect transition="in" filter="fade">
                                      <p:cBhvr>
                                        <p:cTn id="9"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73"/>
                </p:tgtEl>
              </p:cMediaNode>
            </p:audio>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69"/>
        <p:cNvGrpSpPr/>
        <p:nvPr/>
      </p:nvGrpSpPr>
      <p:grpSpPr>
        <a:xfrm>
          <a:off x="0" y="0"/>
          <a:ext cx="0" cy="0"/>
          <a:chOff x="0" y="0"/>
          <a:chExt cx="0" cy="0"/>
        </a:xfrm>
      </p:grpSpPr>
      <p:sp>
        <p:nvSpPr>
          <p:cNvPr id="10" name="Rectangle 9">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4" name="Straight Connector 13">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88684" y="603389"/>
            <a:ext cx="7202456" cy="786926"/>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a:latin typeface="+mj-lt"/>
                <a:ea typeface="+mj-ea"/>
                <a:cs typeface="+mj-cs"/>
              </a:rPr>
              <a:t>Introduction</a:t>
            </a:r>
          </a:p>
        </p:txBody>
      </p:sp>
      <p:cxnSp>
        <p:nvCxnSpPr>
          <p:cNvPr id="20" name="Straight Connector 19">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TextBox 3">
            <a:extLst>
              <a:ext uri="{FF2B5EF4-FFF2-40B4-BE49-F238E27FC236}">
                <a16:creationId xmlns:a16="http://schemas.microsoft.com/office/drawing/2014/main" id="{0B73D079-77E4-55F4-2DEF-5A18A395F620}"/>
              </a:ext>
            </a:extLst>
          </p:cNvPr>
          <p:cNvGraphicFramePr/>
          <p:nvPr>
            <p:extLst>
              <p:ext uri="{D42A27DB-BD31-4B8C-83A1-F6EECF244321}">
                <p14:modId xmlns:p14="http://schemas.microsoft.com/office/powerpoint/2010/main" val="1501081800"/>
              </p:ext>
            </p:extLst>
          </p:nvPr>
        </p:nvGraphicFramePr>
        <p:xfrm>
          <a:off x="1088231" y="1748622"/>
          <a:ext cx="7203281" cy="279242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70" name="Audio 69">
            <a:extLst>
              <a:ext uri="{FF2B5EF4-FFF2-40B4-BE49-F238E27FC236}">
                <a16:creationId xmlns:a16="http://schemas.microsoft.com/office/drawing/2014/main" id="{E10D15C2-0D93-7602-0D5D-35766291C085}"/>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2797060426"/>
      </p:ext>
    </p:extLst>
  </p:cSld>
  <p:clrMapOvr>
    <a:masterClrMapping/>
  </p:clrMapOvr>
  <mc:AlternateContent xmlns:mc="http://schemas.openxmlformats.org/markup-compatibility/2006">
    <mc:Choice xmlns:p14="http://schemas.microsoft.com/office/powerpoint/2010/main" Requires="p14">
      <p:transition spd="slow" p14:dur="2000" advTm="8938"/>
    </mc:Choice>
    <mc:Fallback>
      <p:transition spd="slow" advTm="89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a:solidFill>
                  <a:schemeClr val="accent2"/>
                </a:solidFill>
              </a:rPr>
              <a:t>Thought Process</a:t>
            </a:r>
          </a:p>
        </p:txBody>
      </p:sp>
      <p:sp>
        <p:nvSpPr>
          <p:cNvPr id="3" name="TextBox 2"/>
          <p:cNvSpPr txBox="1"/>
          <p:nvPr/>
        </p:nvSpPr>
        <p:spPr>
          <a:xfrm>
            <a:off x="1111828" y="1879253"/>
            <a:ext cx="6920345" cy="1384995"/>
          </a:xfrm>
          <a:prstGeom prst="rect">
            <a:avLst/>
          </a:prstGeom>
          <a:noFill/>
        </p:spPr>
        <p:txBody>
          <a:bodyPr wrap="square" rtlCol="0" anchor="ctr">
            <a:spAutoFit/>
          </a:bodyPr>
          <a:lstStyle/>
          <a:p>
            <a:pPr algn="just"/>
            <a:r>
              <a:rPr lang="en-US" dirty="0">
                <a:solidFill>
                  <a:schemeClr val="bg1"/>
                </a:solidFill>
              </a:rPr>
              <a:t>I assure you that I took all the necessary steps to ensure that this analysis is accurate and correct.</a:t>
            </a:r>
          </a:p>
          <a:p>
            <a:pPr algn="just"/>
            <a:endParaRPr lang="en-US" dirty="0">
              <a:solidFill>
                <a:schemeClr val="bg1"/>
              </a:solidFill>
            </a:endParaRPr>
          </a:p>
          <a:p>
            <a:pPr algn="just"/>
            <a:r>
              <a:rPr lang="en-US" dirty="0">
                <a:solidFill>
                  <a:schemeClr val="bg1"/>
                </a:solidFill>
              </a:rPr>
              <a:t>I cleaned up the data you provided by removing all the negative values in the Unit Price and Quantity columns and also filtered the data as required for all the visualizations. </a:t>
            </a:r>
          </a:p>
        </p:txBody>
      </p:sp>
      <p:pic>
        <p:nvPicPr>
          <p:cNvPr id="42" name="Audio 41">
            <a:extLst>
              <a:ext uri="{FF2B5EF4-FFF2-40B4-BE49-F238E27FC236}">
                <a16:creationId xmlns:a16="http://schemas.microsoft.com/office/drawing/2014/main" id="{7EC91712-E7DB-E642-2DD8-76571227A58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3857511951"/>
      </p:ext>
    </p:extLst>
  </p:cSld>
  <p:clrMapOvr>
    <a:masterClrMapping/>
  </p:clrMapOvr>
  <mc:AlternateContent xmlns:mc="http://schemas.openxmlformats.org/markup-compatibility/2006">
    <mc:Choice xmlns:p14="http://schemas.microsoft.com/office/powerpoint/2010/main" Requires="p14">
      <p:transition spd="slow" p14:dur="2000" advTm="8184"/>
    </mc:Choice>
    <mc:Fallback>
      <p:transition spd="slow" advTm="81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a:solidFill>
                  <a:schemeClr val="accent2"/>
                </a:solidFill>
              </a:rPr>
              <a:t>Revenue by Month, 2011</a:t>
            </a:r>
            <a:endParaRPr lang="en-US" sz="1600" b="1" dirty="0">
              <a:solidFill>
                <a:schemeClr val="accent2"/>
              </a:solidFill>
            </a:endParaRPr>
          </a:p>
        </p:txBody>
      </p:sp>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a:solidFill>
                  <a:schemeClr val="bg1"/>
                </a:solidFill>
              </a:rPr>
              <a:t>The first 8 months had stable monthly revenues with an average of $685,000</a:t>
            </a:r>
          </a:p>
          <a:p>
            <a:pPr marL="285750" indent="-285750" algn="just">
              <a:buClr>
                <a:schemeClr val="tx2"/>
              </a:buClr>
              <a:buFont typeface="Arial" panose="020B0604020202020204" pitchFamily="34" charset="0"/>
              <a:buChar char="•"/>
            </a:pPr>
            <a:r>
              <a:rPr lang="en-US" sz="110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a:solidFill>
                  <a:schemeClr val="bg1"/>
                </a:solidFill>
              </a:rPr>
              <a:t>The revenue trend from August to December demonstrates how seasonality affects retail store sales.</a:t>
            </a:r>
            <a:endParaRPr lang="en-US" sz="1100" dirty="0">
              <a:solidFill>
                <a:schemeClr val="bg1"/>
              </a:solidFill>
            </a:endParaRPr>
          </a:p>
        </p:txBody>
      </p:sp>
      <p:pic>
        <p:nvPicPr>
          <p:cNvPr id="2" name="Picture 1">
            <a:extLst>
              <a:ext uri="{FF2B5EF4-FFF2-40B4-BE49-F238E27FC236}">
                <a16:creationId xmlns:a16="http://schemas.microsoft.com/office/drawing/2014/main" id="{C449A52E-3B0D-4808-8507-32732F16CF3E}"/>
              </a:ext>
            </a:extLst>
          </p:cNvPr>
          <p:cNvPicPr>
            <a:picLocks noChangeAspect="1"/>
          </p:cNvPicPr>
          <p:nvPr/>
        </p:nvPicPr>
        <p:blipFill>
          <a:blip r:embed="rId5"/>
          <a:stretch>
            <a:fillRect/>
          </a:stretch>
        </p:blipFill>
        <p:spPr>
          <a:xfrm>
            <a:off x="1278385" y="396011"/>
            <a:ext cx="6446465" cy="3858158"/>
          </a:xfrm>
          <a:prstGeom prst="rect">
            <a:avLst/>
          </a:prstGeom>
        </p:spPr>
      </p:pic>
      <p:pic>
        <p:nvPicPr>
          <p:cNvPr id="56" name="Audio 55">
            <a:extLst>
              <a:ext uri="{FF2B5EF4-FFF2-40B4-BE49-F238E27FC236}">
                <a16:creationId xmlns:a16="http://schemas.microsoft.com/office/drawing/2014/main" id="{3C99AB3A-6C61-BBE9-FA9C-053CCF15E22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6496"/>
    </mc:Choice>
    <mc:Fallback>
      <p:transition spd="slow" advTm="264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a:solidFill>
                  <a:schemeClr val="accent2"/>
                </a:solidFill>
              </a:rPr>
              <a:t>Top 10 Countries by Revenue and their Quantity </a:t>
            </a:r>
            <a:endParaRPr lang="en-US" sz="1600" b="1" dirty="0">
              <a:solidFill>
                <a:schemeClr val="accent2"/>
              </a:solidFill>
            </a:endParaRP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a:solidFill>
                  <a:schemeClr val="bg1"/>
                </a:solidFill>
              </a:rPr>
              <a:t>These countries represent regions with the highest potential to generate more revenue that management needs to focus more on in terms of marketing strategies. </a:t>
            </a:r>
            <a:endParaRPr lang="en-US" sz="1100" dirty="0">
              <a:solidFill>
                <a:schemeClr val="bg1"/>
              </a:solidFill>
            </a:endParaRPr>
          </a:p>
        </p:txBody>
      </p:sp>
      <p:pic>
        <p:nvPicPr>
          <p:cNvPr id="3" name="Picture 2">
            <a:extLst>
              <a:ext uri="{FF2B5EF4-FFF2-40B4-BE49-F238E27FC236}">
                <a16:creationId xmlns:a16="http://schemas.microsoft.com/office/drawing/2014/main" id="{151D6496-215D-8298-0FD5-767D2869FA7E}"/>
              </a:ext>
            </a:extLst>
          </p:cNvPr>
          <p:cNvPicPr>
            <a:picLocks noChangeAspect="1"/>
          </p:cNvPicPr>
          <p:nvPr/>
        </p:nvPicPr>
        <p:blipFill>
          <a:blip r:embed="rId5"/>
          <a:stretch>
            <a:fillRect/>
          </a:stretch>
        </p:blipFill>
        <p:spPr>
          <a:xfrm>
            <a:off x="1492997" y="521551"/>
            <a:ext cx="5728761" cy="3580476"/>
          </a:xfrm>
          <a:prstGeom prst="rect">
            <a:avLst/>
          </a:prstGeom>
        </p:spPr>
      </p:pic>
      <p:pic>
        <p:nvPicPr>
          <p:cNvPr id="12" name="Audio 11">
            <a:extLst>
              <a:ext uri="{FF2B5EF4-FFF2-40B4-BE49-F238E27FC236}">
                <a16:creationId xmlns:a16="http://schemas.microsoft.com/office/drawing/2014/main" id="{01FB516D-CB28-6FC8-3F35-17F81A86CEC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3885428405"/>
      </p:ext>
    </p:extLst>
  </p:cSld>
  <p:clrMapOvr>
    <a:masterClrMapping/>
  </p:clrMapOvr>
  <mc:AlternateContent xmlns:mc="http://schemas.openxmlformats.org/markup-compatibility/2006">
    <mc:Choice xmlns:p14="http://schemas.microsoft.com/office/powerpoint/2010/main" Requires="p14">
      <p:transition spd="slow" p14:dur="2000" advTm="19754"/>
    </mc:Choice>
    <mc:Fallback>
      <p:transition spd="slow" advTm="197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a:solidFill>
                  <a:schemeClr val="accent2"/>
                </a:solidFill>
              </a:rPr>
              <a:t>Top 10 Customers by Revenue</a:t>
            </a: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company can aim to strengthen the relationship with these customers to increase customer loyalty and retention, and ultimately drive more sales and revenue for the company.</a:t>
            </a:r>
          </a:p>
        </p:txBody>
      </p:sp>
      <p:pic>
        <p:nvPicPr>
          <p:cNvPr id="2" name="Picture 1">
            <a:extLst>
              <a:ext uri="{FF2B5EF4-FFF2-40B4-BE49-F238E27FC236}">
                <a16:creationId xmlns:a16="http://schemas.microsoft.com/office/drawing/2014/main" id="{38B3ABA8-8414-C4D8-BB4D-5FC53EFB59B5}"/>
              </a:ext>
            </a:extLst>
          </p:cNvPr>
          <p:cNvPicPr>
            <a:picLocks noChangeAspect="1"/>
          </p:cNvPicPr>
          <p:nvPr/>
        </p:nvPicPr>
        <p:blipFill>
          <a:blip r:embed="rId5"/>
          <a:stretch>
            <a:fillRect/>
          </a:stretch>
        </p:blipFill>
        <p:spPr>
          <a:xfrm>
            <a:off x="1687867" y="461361"/>
            <a:ext cx="5768266" cy="3605166"/>
          </a:xfrm>
          <a:prstGeom prst="rect">
            <a:avLst/>
          </a:prstGeom>
        </p:spPr>
      </p:pic>
      <p:pic>
        <p:nvPicPr>
          <p:cNvPr id="17" name="Audio 16">
            <a:extLst>
              <a:ext uri="{FF2B5EF4-FFF2-40B4-BE49-F238E27FC236}">
                <a16:creationId xmlns:a16="http://schemas.microsoft.com/office/drawing/2014/main" id="{38FE4BF2-DAC4-4C91-445F-360F124B65E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1102550536"/>
      </p:ext>
    </p:extLst>
  </p:cSld>
  <p:clrMapOvr>
    <a:masterClrMapping/>
  </p:clrMapOvr>
  <mc:AlternateContent xmlns:mc="http://schemas.openxmlformats.org/markup-compatibility/2006">
    <mc:Choice xmlns:p14="http://schemas.microsoft.com/office/powerpoint/2010/main" Requires="p14">
      <p:transition spd="slow" p14:dur="2000" advTm="17130"/>
    </mc:Choice>
    <mc:Fallback>
      <p:transition spd="slow" advTm="171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a:solidFill>
                  <a:schemeClr val="accent2"/>
                </a:solidFill>
              </a:rPr>
              <a:t>Revenue by Country</a:t>
            </a: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p>
          <a:p>
            <a:pPr marL="171450" indent="-171450" algn="just">
              <a:buClr>
                <a:schemeClr val="tx2"/>
              </a:buClr>
              <a:buFont typeface="Arial" panose="020B0604020202020204" pitchFamily="34" charset="0"/>
              <a:buChar char="•"/>
            </a:pPr>
            <a:r>
              <a:rPr lang="en-US" sz="1100" dirty="0">
                <a:solidFill>
                  <a:schemeClr val="bg1"/>
                </a:solidFill>
              </a:rPr>
              <a:t>The company can concentrate on the European market more and dive deeper into countries in the region to come up with strategies that will maximize sales from each country in the region alongside Australia and Japan.</a:t>
            </a:r>
          </a:p>
        </p:txBody>
      </p:sp>
      <p:pic>
        <p:nvPicPr>
          <p:cNvPr id="2" name="Picture 1">
            <a:extLst>
              <a:ext uri="{FF2B5EF4-FFF2-40B4-BE49-F238E27FC236}">
                <a16:creationId xmlns:a16="http://schemas.microsoft.com/office/drawing/2014/main" id="{A010C4FA-F155-7CBF-C53C-0E7BECA957D7}"/>
              </a:ext>
            </a:extLst>
          </p:cNvPr>
          <p:cNvPicPr>
            <a:picLocks noChangeAspect="1"/>
          </p:cNvPicPr>
          <p:nvPr/>
        </p:nvPicPr>
        <p:blipFill>
          <a:blip r:embed="rId5"/>
          <a:stretch>
            <a:fillRect/>
          </a:stretch>
        </p:blipFill>
        <p:spPr>
          <a:xfrm>
            <a:off x="1634823" y="421135"/>
            <a:ext cx="5874353" cy="3671470"/>
          </a:xfrm>
          <a:prstGeom prst="rect">
            <a:avLst/>
          </a:prstGeom>
        </p:spPr>
      </p:pic>
      <p:pic>
        <p:nvPicPr>
          <p:cNvPr id="21" name="Audio 20">
            <a:extLst>
              <a:ext uri="{FF2B5EF4-FFF2-40B4-BE49-F238E27FC236}">
                <a16:creationId xmlns:a16="http://schemas.microsoft.com/office/drawing/2014/main" id="{FA42386F-B9DF-E554-07C5-A80C1F73021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1865401422"/>
      </p:ext>
    </p:extLst>
  </p:cSld>
  <p:clrMapOvr>
    <a:masterClrMapping/>
  </p:clrMapOvr>
  <mc:AlternateContent xmlns:mc="http://schemas.openxmlformats.org/markup-compatibility/2006">
    <mc:Choice xmlns:p14="http://schemas.microsoft.com/office/powerpoint/2010/main" Requires="p14">
      <p:transition spd="slow" p14:dur="2000" advTm="25516"/>
    </mc:Choice>
    <mc:Fallback>
      <p:transition spd="slow" advTm="255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1"/>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99"/>
        <p:cNvGrpSpPr/>
        <p:nvPr/>
      </p:nvGrpSpPr>
      <p:grpSpPr>
        <a:xfrm>
          <a:off x="0" y="0"/>
          <a:ext cx="0" cy="0"/>
          <a:chOff x="0" y="0"/>
          <a:chExt cx="0" cy="0"/>
        </a:xfrm>
      </p:grpSpPr>
      <p:sp>
        <p:nvSpPr>
          <p:cNvPr id="12" name="Rectangle 11">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6" name="Straight Connector 15">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88684" y="603389"/>
            <a:ext cx="7202456" cy="786926"/>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a:latin typeface="+mj-lt"/>
                <a:ea typeface="+mj-ea"/>
                <a:cs typeface="+mj-cs"/>
              </a:rPr>
              <a:t>Recommendations</a:t>
            </a:r>
          </a:p>
        </p:txBody>
      </p:sp>
      <p:cxnSp>
        <p:nvCxnSpPr>
          <p:cNvPr id="22" name="Straight Connector 2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390315"/>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8" name="TextBox 5">
            <a:extLst>
              <a:ext uri="{FF2B5EF4-FFF2-40B4-BE49-F238E27FC236}">
                <a16:creationId xmlns:a16="http://schemas.microsoft.com/office/drawing/2014/main" id="{AE9B1A0E-F6BA-BE84-2134-11F0072066C5}"/>
              </a:ext>
            </a:extLst>
          </p:cNvPr>
          <p:cNvGraphicFramePr/>
          <p:nvPr>
            <p:extLst>
              <p:ext uri="{D42A27DB-BD31-4B8C-83A1-F6EECF244321}">
                <p14:modId xmlns:p14="http://schemas.microsoft.com/office/powerpoint/2010/main" val="3343391234"/>
              </p:ext>
            </p:extLst>
          </p:nvPr>
        </p:nvGraphicFramePr>
        <p:xfrm>
          <a:off x="1088231" y="1748622"/>
          <a:ext cx="7203281" cy="279242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7" name="Audio 6">
            <a:extLst>
              <a:ext uri="{FF2B5EF4-FFF2-40B4-BE49-F238E27FC236}">
                <a16:creationId xmlns:a16="http://schemas.microsoft.com/office/drawing/2014/main" id="{AE6B3ADE-4BBB-E159-C829-83BB30F51FDE}"/>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506"/>
    </mc:Choice>
    <mc:Fallback>
      <p:transition spd="slow" advTm="25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a:solidFill>
                  <a:schemeClr val="accent2"/>
                </a:solidFill>
              </a:rPr>
              <a:t>THANK YOU</a:t>
            </a:r>
          </a:p>
        </p:txBody>
      </p:sp>
      <p:pic>
        <p:nvPicPr>
          <p:cNvPr id="5" name="Audio 4">
            <a:extLst>
              <a:ext uri="{FF2B5EF4-FFF2-40B4-BE49-F238E27FC236}">
                <a16:creationId xmlns:a16="http://schemas.microsoft.com/office/drawing/2014/main" id="{AA97DB20-1E41-6B33-BAC1-81B6B9E0D7A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2688827809"/>
      </p:ext>
    </p:extLst>
  </p:cSld>
  <p:clrMapOvr>
    <a:masterClrMapping/>
  </p:clrMapOvr>
  <mc:AlternateContent xmlns:mc="http://schemas.openxmlformats.org/markup-compatibility/2006">
    <mc:Choice xmlns:p14="http://schemas.microsoft.com/office/powerpoint/2010/main" Requires="p14">
      <p:transition spd="slow" p14:dur="2000" advTm="2094"/>
    </mc:Choice>
    <mc:Fallback>
      <p:transition spd="slow" advTm="20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536</TotalTime>
  <Words>579</Words>
  <Application>Microsoft Macintosh PowerPoint</Application>
  <PresentationFormat>On-screen Show (16:9)</PresentationFormat>
  <Paragraphs>33</Paragraphs>
  <Slides>9</Slides>
  <Notes>9</Notes>
  <HiddenSlides>0</HiddenSlides>
  <MMClips>9</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Gill Sans MT</vt:lpstr>
      <vt:lpstr>Arial</vt:lpstr>
      <vt:lpstr>Gallery</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16010622094_FY_Vadgaonkar Nimish Vijay</cp:lastModifiedBy>
  <cp:revision>27</cp:revision>
  <dcterms:modified xsi:type="dcterms:W3CDTF">2025-01-11T16:26:45Z</dcterms:modified>
</cp:coreProperties>
</file>