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2"/>
  </p:notesMasterIdLst>
  <p:sldIdLst>
    <p:sldId id="256" r:id="rId2"/>
    <p:sldId id="258" r:id="rId3"/>
    <p:sldId id="257" r:id="rId4"/>
    <p:sldId id="259" r:id="rId5"/>
    <p:sldId id="264" r:id="rId6"/>
    <p:sldId id="265" r:id="rId7"/>
    <p:sldId id="266" r:id="rId8"/>
    <p:sldId id="267" r:id="rId9"/>
    <p:sldId id="269" r:id="rId10"/>
    <p:sldId id="271"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Open Sans SemiBold" panose="020B0604020202020204" charset="0"/>
      <p:regular r:id="rId17"/>
      <p:bold r:id="rId18"/>
      <p:italic r:id="rId19"/>
      <p:boldItalic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1dda0b282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1dda0b282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1dda0b282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1dda0b282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594715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b594715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9bed51e96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9bed51e96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9bed51e96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9bed51e96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b5947159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b5947159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b5947159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b5947159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9bed51e96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9bed51e96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b4b040d9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b4b040d9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AUTOLAYOUT">
    <p:spTree>
      <p:nvGrpSpPr>
        <p:cNvPr id="1" name="Shape 68"/>
        <p:cNvGrpSpPr/>
        <p:nvPr/>
      </p:nvGrpSpPr>
      <p:grpSpPr>
        <a:xfrm>
          <a:off x="0" y="0"/>
          <a:ext cx="0" cy="0"/>
          <a:chOff x="0" y="0"/>
          <a:chExt cx="0" cy="0"/>
        </a:xfrm>
      </p:grpSpPr>
      <p:sp>
        <p:nvSpPr>
          <p:cNvPr id="69" name="Google Shape;69;p13"/>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0" y="0"/>
            <a:ext cx="3048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341300" y="314875"/>
            <a:ext cx="5486400" cy="11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txBox="1">
            <a:spLocks noGrp="1"/>
          </p:cNvSpPr>
          <p:nvPr>
            <p:ph type="title"/>
          </p:nvPr>
        </p:nvSpPr>
        <p:spPr>
          <a:xfrm>
            <a:off x="348300" y="428200"/>
            <a:ext cx="2351400" cy="43998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74" name="Google Shape;74;p13"/>
          <p:cNvSpPr txBox="1">
            <a:spLocks noGrp="1"/>
          </p:cNvSpPr>
          <p:nvPr>
            <p:ph type="body" idx="1"/>
          </p:nvPr>
        </p:nvSpPr>
        <p:spPr>
          <a:xfrm>
            <a:off x="3539325" y="593900"/>
            <a:ext cx="5090400" cy="40116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1600"/>
              </a:spcBef>
              <a:spcAft>
                <a:spcPts val="0"/>
              </a:spcAft>
              <a:buClr>
                <a:srgbClr val="666666"/>
              </a:buClr>
              <a:buSzPts val="1200"/>
              <a:buChar char="○"/>
              <a:defRPr sz="1200">
                <a:solidFill>
                  <a:srgbClr val="666666"/>
                </a:solidFill>
              </a:defRPr>
            </a:lvl2pPr>
            <a:lvl3pPr marL="1371600" lvl="2" indent="-304800" algn="l">
              <a:lnSpc>
                <a:spcPct val="115000"/>
              </a:lnSpc>
              <a:spcBef>
                <a:spcPts val="1600"/>
              </a:spcBef>
              <a:spcAft>
                <a:spcPts val="0"/>
              </a:spcAft>
              <a:buClr>
                <a:srgbClr val="666666"/>
              </a:buClr>
              <a:buSzPts val="1200"/>
              <a:buChar char="■"/>
              <a:defRPr sz="1200">
                <a:solidFill>
                  <a:srgbClr val="666666"/>
                </a:solidFill>
              </a:defRPr>
            </a:lvl3pPr>
            <a:lvl4pPr marL="1828800" lvl="3" indent="-304800" algn="l">
              <a:lnSpc>
                <a:spcPct val="115000"/>
              </a:lnSpc>
              <a:spcBef>
                <a:spcPts val="1600"/>
              </a:spcBef>
              <a:spcAft>
                <a:spcPts val="0"/>
              </a:spcAft>
              <a:buClr>
                <a:srgbClr val="666666"/>
              </a:buClr>
              <a:buSzPts val="1200"/>
              <a:buChar char="●"/>
              <a:defRPr sz="1200">
                <a:solidFill>
                  <a:srgbClr val="666666"/>
                </a:solidFill>
              </a:defRPr>
            </a:lvl4pPr>
            <a:lvl5pPr marL="2286000" lvl="4" indent="-304800" algn="l">
              <a:lnSpc>
                <a:spcPct val="115000"/>
              </a:lnSpc>
              <a:spcBef>
                <a:spcPts val="1600"/>
              </a:spcBef>
              <a:spcAft>
                <a:spcPts val="0"/>
              </a:spcAft>
              <a:buClr>
                <a:srgbClr val="666666"/>
              </a:buClr>
              <a:buSzPts val="1200"/>
              <a:buChar char="○"/>
              <a:defRPr sz="1200">
                <a:solidFill>
                  <a:srgbClr val="666666"/>
                </a:solidFill>
              </a:defRPr>
            </a:lvl5pPr>
            <a:lvl6pPr marL="2743200" lvl="5" indent="-304800" algn="l">
              <a:lnSpc>
                <a:spcPct val="115000"/>
              </a:lnSpc>
              <a:spcBef>
                <a:spcPts val="1600"/>
              </a:spcBef>
              <a:spcAft>
                <a:spcPts val="0"/>
              </a:spcAft>
              <a:buClr>
                <a:srgbClr val="666666"/>
              </a:buClr>
              <a:buSzPts val="1200"/>
              <a:buChar char="■"/>
              <a:defRPr sz="1200">
                <a:solidFill>
                  <a:srgbClr val="666666"/>
                </a:solidFill>
              </a:defRPr>
            </a:lvl6pPr>
            <a:lvl7pPr marL="3200400" lvl="6" indent="-304800" algn="l">
              <a:lnSpc>
                <a:spcPct val="115000"/>
              </a:lnSpc>
              <a:spcBef>
                <a:spcPts val="1600"/>
              </a:spcBef>
              <a:spcAft>
                <a:spcPts val="0"/>
              </a:spcAft>
              <a:buClr>
                <a:srgbClr val="666666"/>
              </a:buClr>
              <a:buSzPts val="1200"/>
              <a:buChar char="●"/>
              <a:defRPr sz="1200">
                <a:solidFill>
                  <a:srgbClr val="666666"/>
                </a:solidFill>
              </a:defRPr>
            </a:lvl7pPr>
            <a:lvl8pPr marL="3657600" lvl="7" indent="-304800" algn="l">
              <a:lnSpc>
                <a:spcPct val="115000"/>
              </a:lnSpc>
              <a:spcBef>
                <a:spcPts val="1600"/>
              </a:spcBef>
              <a:spcAft>
                <a:spcPts val="0"/>
              </a:spcAft>
              <a:buClr>
                <a:srgbClr val="666666"/>
              </a:buClr>
              <a:buSzPts val="1200"/>
              <a:buChar char="○"/>
              <a:defRPr sz="1200">
                <a:solidFill>
                  <a:srgbClr val="666666"/>
                </a:solidFill>
              </a:defRPr>
            </a:lvl8pPr>
            <a:lvl9pPr marL="4114800" lvl="8" indent="-304800" algn="l">
              <a:lnSpc>
                <a:spcPct val="115000"/>
              </a:lnSpc>
              <a:spcBef>
                <a:spcPts val="1600"/>
              </a:spcBef>
              <a:spcAft>
                <a:spcPts val="1600"/>
              </a:spcAft>
              <a:buClr>
                <a:srgbClr val="666666"/>
              </a:buClr>
              <a:buSzPts val="1200"/>
              <a:buChar char="■"/>
              <a:defRPr sz="1200">
                <a:solidFill>
                  <a:srgbClr val="666666"/>
                </a:solidFill>
              </a:defRPr>
            </a:lvl9pPr>
          </a:lstStyle>
          <a:p>
            <a:endParaRPr/>
          </a:p>
        </p:txBody>
      </p:sp>
      <p:sp>
        <p:nvSpPr>
          <p:cNvPr id="75" name="Google Shape;75;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76"/>
        <p:cNvGrpSpPr/>
        <p:nvPr/>
      </p:nvGrpSpPr>
      <p:grpSpPr>
        <a:xfrm>
          <a:off x="0" y="0"/>
          <a:ext cx="0" cy="0"/>
          <a:chOff x="0" y="0"/>
          <a:chExt cx="0" cy="0"/>
        </a:xfrm>
      </p:grpSpPr>
      <p:sp>
        <p:nvSpPr>
          <p:cNvPr id="77" name="Google Shape;77;p14"/>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78" name="Google Shape;78;p14"/>
          <p:cNvSpPr/>
          <p:nvPr/>
        </p:nvSpPr>
        <p:spPr>
          <a:xfrm>
            <a:off x="3500000" y="3464400"/>
            <a:ext cx="4731600" cy="16791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79" name="Google Shape;79;p14"/>
          <p:cNvSpPr txBox="1">
            <a:spLocks noGrp="1"/>
          </p:cNvSpPr>
          <p:nvPr>
            <p:ph type="ctrTitle"/>
          </p:nvPr>
        </p:nvSpPr>
        <p:spPr>
          <a:xfrm>
            <a:off x="3500000" y="428775"/>
            <a:ext cx="4731600" cy="22800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rgbClr val="212121"/>
              </a:buClr>
              <a:buSzPts val="4800"/>
              <a:buNone/>
              <a:defRPr sz="4800" b="1">
                <a:solidFill>
                  <a:srgbClr val="212121"/>
                </a:solidFill>
              </a:defRPr>
            </a:lvl1pPr>
            <a:lvl2pPr lvl="1" algn="l">
              <a:lnSpc>
                <a:spcPct val="100000"/>
              </a:lnSpc>
              <a:spcBef>
                <a:spcPts val="0"/>
              </a:spcBef>
              <a:spcAft>
                <a:spcPts val="0"/>
              </a:spcAft>
              <a:buClr>
                <a:srgbClr val="212121"/>
              </a:buClr>
              <a:buSzPts val="4800"/>
              <a:buNone/>
              <a:defRPr sz="4800" b="1">
                <a:solidFill>
                  <a:srgbClr val="212121"/>
                </a:solidFill>
              </a:defRPr>
            </a:lvl2pPr>
            <a:lvl3pPr lvl="2" algn="l">
              <a:lnSpc>
                <a:spcPct val="100000"/>
              </a:lnSpc>
              <a:spcBef>
                <a:spcPts val="0"/>
              </a:spcBef>
              <a:spcAft>
                <a:spcPts val="0"/>
              </a:spcAft>
              <a:buClr>
                <a:srgbClr val="212121"/>
              </a:buClr>
              <a:buSzPts val="4800"/>
              <a:buNone/>
              <a:defRPr sz="4800" b="1">
                <a:solidFill>
                  <a:srgbClr val="212121"/>
                </a:solidFill>
              </a:defRPr>
            </a:lvl3pPr>
            <a:lvl4pPr lvl="3" algn="l">
              <a:lnSpc>
                <a:spcPct val="100000"/>
              </a:lnSpc>
              <a:spcBef>
                <a:spcPts val="0"/>
              </a:spcBef>
              <a:spcAft>
                <a:spcPts val="0"/>
              </a:spcAft>
              <a:buClr>
                <a:srgbClr val="212121"/>
              </a:buClr>
              <a:buSzPts val="4800"/>
              <a:buNone/>
              <a:defRPr sz="4800" b="1">
                <a:solidFill>
                  <a:srgbClr val="212121"/>
                </a:solidFill>
              </a:defRPr>
            </a:lvl4pPr>
            <a:lvl5pPr lvl="4" algn="l">
              <a:lnSpc>
                <a:spcPct val="100000"/>
              </a:lnSpc>
              <a:spcBef>
                <a:spcPts val="0"/>
              </a:spcBef>
              <a:spcAft>
                <a:spcPts val="0"/>
              </a:spcAft>
              <a:buClr>
                <a:srgbClr val="212121"/>
              </a:buClr>
              <a:buSzPts val="4800"/>
              <a:buNone/>
              <a:defRPr sz="4800" b="1">
                <a:solidFill>
                  <a:srgbClr val="212121"/>
                </a:solidFill>
              </a:defRPr>
            </a:lvl5pPr>
            <a:lvl6pPr lvl="5" algn="l">
              <a:lnSpc>
                <a:spcPct val="100000"/>
              </a:lnSpc>
              <a:spcBef>
                <a:spcPts val="0"/>
              </a:spcBef>
              <a:spcAft>
                <a:spcPts val="0"/>
              </a:spcAft>
              <a:buClr>
                <a:srgbClr val="212121"/>
              </a:buClr>
              <a:buSzPts val="4800"/>
              <a:buNone/>
              <a:defRPr sz="4800" b="1">
                <a:solidFill>
                  <a:srgbClr val="212121"/>
                </a:solidFill>
              </a:defRPr>
            </a:lvl6pPr>
            <a:lvl7pPr lvl="6" algn="l">
              <a:lnSpc>
                <a:spcPct val="100000"/>
              </a:lnSpc>
              <a:spcBef>
                <a:spcPts val="0"/>
              </a:spcBef>
              <a:spcAft>
                <a:spcPts val="0"/>
              </a:spcAft>
              <a:buClr>
                <a:srgbClr val="212121"/>
              </a:buClr>
              <a:buSzPts val="4800"/>
              <a:buNone/>
              <a:defRPr sz="4800" b="1">
                <a:solidFill>
                  <a:srgbClr val="212121"/>
                </a:solidFill>
              </a:defRPr>
            </a:lvl7pPr>
            <a:lvl8pPr lvl="7" algn="l">
              <a:lnSpc>
                <a:spcPct val="100000"/>
              </a:lnSpc>
              <a:spcBef>
                <a:spcPts val="0"/>
              </a:spcBef>
              <a:spcAft>
                <a:spcPts val="0"/>
              </a:spcAft>
              <a:buClr>
                <a:srgbClr val="212121"/>
              </a:buClr>
              <a:buSzPts val="4800"/>
              <a:buNone/>
              <a:defRPr sz="4800" b="1">
                <a:solidFill>
                  <a:srgbClr val="212121"/>
                </a:solidFill>
              </a:defRPr>
            </a:lvl8pPr>
            <a:lvl9pPr lvl="8" algn="l">
              <a:lnSpc>
                <a:spcPct val="100000"/>
              </a:lnSpc>
              <a:spcBef>
                <a:spcPts val="0"/>
              </a:spcBef>
              <a:spcAft>
                <a:spcPts val="0"/>
              </a:spcAft>
              <a:buClr>
                <a:srgbClr val="212121"/>
              </a:buClr>
              <a:buSzPts val="4800"/>
              <a:buNone/>
              <a:defRPr sz="4800" b="1">
                <a:solidFill>
                  <a:srgbClr val="212121"/>
                </a:solidFill>
              </a:defRPr>
            </a:lvl9pPr>
          </a:lstStyle>
          <a:p>
            <a:endParaRPr/>
          </a:p>
        </p:txBody>
      </p:sp>
      <p:sp>
        <p:nvSpPr>
          <p:cNvPr id="80" name="Google Shape;80;p14"/>
          <p:cNvSpPr txBox="1">
            <a:spLocks noGrp="1"/>
          </p:cNvSpPr>
          <p:nvPr>
            <p:ph type="subTitle" idx="1"/>
          </p:nvPr>
        </p:nvSpPr>
        <p:spPr>
          <a:xfrm>
            <a:off x="3500000" y="2852738"/>
            <a:ext cx="4731600" cy="4677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Clr>
                <a:srgbClr val="616161"/>
              </a:buClr>
              <a:buSzPts val="1800"/>
              <a:buNone/>
              <a:defRPr sz="1800">
                <a:solidFill>
                  <a:srgbClr val="616161"/>
                </a:solidFill>
              </a:defRPr>
            </a:lvl1pPr>
            <a:lvl2pPr lvl="1" algn="l">
              <a:lnSpc>
                <a:spcPct val="100000"/>
              </a:lnSpc>
              <a:spcBef>
                <a:spcPts val="0"/>
              </a:spcBef>
              <a:spcAft>
                <a:spcPts val="0"/>
              </a:spcAft>
              <a:buClr>
                <a:srgbClr val="616161"/>
              </a:buClr>
              <a:buSzPts val="1800"/>
              <a:buNone/>
              <a:defRPr sz="1800">
                <a:solidFill>
                  <a:srgbClr val="616161"/>
                </a:solidFill>
              </a:defRPr>
            </a:lvl2pPr>
            <a:lvl3pPr lvl="2" algn="l">
              <a:lnSpc>
                <a:spcPct val="100000"/>
              </a:lnSpc>
              <a:spcBef>
                <a:spcPts val="0"/>
              </a:spcBef>
              <a:spcAft>
                <a:spcPts val="0"/>
              </a:spcAft>
              <a:buClr>
                <a:srgbClr val="616161"/>
              </a:buClr>
              <a:buSzPts val="1800"/>
              <a:buNone/>
              <a:defRPr sz="1800">
                <a:solidFill>
                  <a:srgbClr val="616161"/>
                </a:solidFill>
              </a:defRPr>
            </a:lvl3pPr>
            <a:lvl4pPr lvl="3" algn="l">
              <a:lnSpc>
                <a:spcPct val="100000"/>
              </a:lnSpc>
              <a:spcBef>
                <a:spcPts val="0"/>
              </a:spcBef>
              <a:spcAft>
                <a:spcPts val="0"/>
              </a:spcAft>
              <a:buClr>
                <a:srgbClr val="616161"/>
              </a:buClr>
              <a:buSzPts val="1800"/>
              <a:buNone/>
              <a:defRPr sz="1800">
                <a:solidFill>
                  <a:srgbClr val="616161"/>
                </a:solidFill>
              </a:defRPr>
            </a:lvl4pPr>
            <a:lvl5pPr lvl="4" algn="l">
              <a:lnSpc>
                <a:spcPct val="100000"/>
              </a:lnSpc>
              <a:spcBef>
                <a:spcPts val="0"/>
              </a:spcBef>
              <a:spcAft>
                <a:spcPts val="0"/>
              </a:spcAft>
              <a:buClr>
                <a:srgbClr val="616161"/>
              </a:buClr>
              <a:buSzPts val="1800"/>
              <a:buNone/>
              <a:defRPr sz="1800">
                <a:solidFill>
                  <a:srgbClr val="616161"/>
                </a:solidFill>
              </a:defRPr>
            </a:lvl5pPr>
            <a:lvl6pPr lvl="5" algn="l">
              <a:lnSpc>
                <a:spcPct val="100000"/>
              </a:lnSpc>
              <a:spcBef>
                <a:spcPts val="0"/>
              </a:spcBef>
              <a:spcAft>
                <a:spcPts val="0"/>
              </a:spcAft>
              <a:buClr>
                <a:srgbClr val="616161"/>
              </a:buClr>
              <a:buSzPts val="1800"/>
              <a:buNone/>
              <a:defRPr sz="1800">
                <a:solidFill>
                  <a:srgbClr val="616161"/>
                </a:solidFill>
              </a:defRPr>
            </a:lvl6pPr>
            <a:lvl7pPr lvl="6" algn="l">
              <a:lnSpc>
                <a:spcPct val="100000"/>
              </a:lnSpc>
              <a:spcBef>
                <a:spcPts val="0"/>
              </a:spcBef>
              <a:spcAft>
                <a:spcPts val="0"/>
              </a:spcAft>
              <a:buClr>
                <a:srgbClr val="616161"/>
              </a:buClr>
              <a:buSzPts val="1800"/>
              <a:buNone/>
              <a:defRPr sz="1800">
                <a:solidFill>
                  <a:srgbClr val="616161"/>
                </a:solidFill>
              </a:defRPr>
            </a:lvl7pPr>
            <a:lvl8pPr lvl="7" algn="l">
              <a:lnSpc>
                <a:spcPct val="100000"/>
              </a:lnSpc>
              <a:spcBef>
                <a:spcPts val="0"/>
              </a:spcBef>
              <a:spcAft>
                <a:spcPts val="0"/>
              </a:spcAft>
              <a:buClr>
                <a:srgbClr val="616161"/>
              </a:buClr>
              <a:buSzPts val="1800"/>
              <a:buNone/>
              <a:defRPr sz="1800">
                <a:solidFill>
                  <a:srgbClr val="616161"/>
                </a:solidFill>
              </a:defRPr>
            </a:lvl8pPr>
            <a:lvl9pPr lvl="8" algn="l">
              <a:lnSpc>
                <a:spcPct val="100000"/>
              </a:lnSpc>
              <a:spcBef>
                <a:spcPts val="0"/>
              </a:spcBef>
              <a:spcAft>
                <a:spcPts val="0"/>
              </a:spcAft>
              <a:buClr>
                <a:srgbClr val="616161"/>
              </a:buClr>
              <a:buSzPts val="1800"/>
              <a:buNone/>
              <a:defRPr sz="1800">
                <a:solidFill>
                  <a:srgbClr val="616161"/>
                </a:solidFill>
              </a:defRPr>
            </a:lvl9pPr>
          </a:lstStyle>
          <a:p>
            <a:endParaRPr/>
          </a:p>
        </p:txBody>
      </p:sp>
      <p:sp>
        <p:nvSpPr>
          <p:cNvPr id="81" name="Google Shape;81;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3500000" y="428775"/>
            <a:ext cx="4731600" cy="228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UGRP Innovation</a:t>
            </a:r>
            <a:endParaRPr/>
          </a:p>
        </p:txBody>
      </p:sp>
      <p:sp>
        <p:nvSpPr>
          <p:cNvPr id="87" name="Google Shape;87;p15"/>
          <p:cNvSpPr txBox="1">
            <a:spLocks noGrp="1"/>
          </p:cNvSpPr>
          <p:nvPr>
            <p:ph type="subTitle" idx="1"/>
          </p:nvPr>
        </p:nvSpPr>
        <p:spPr>
          <a:xfrm>
            <a:off x="3500000" y="2852738"/>
            <a:ext cx="4731600" cy="6024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Nimil Shah		Mentor:</a:t>
            </a:r>
            <a:r>
              <a:rPr lang="en-IN" dirty="0"/>
              <a:t>Brijesh </a:t>
            </a:r>
            <a:r>
              <a:rPr lang="en-IN" dirty="0" err="1"/>
              <a:t>Soni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Referneces </a:t>
            </a:r>
            <a:endParaRPr dirty="0"/>
          </a:p>
        </p:txBody>
      </p:sp>
      <p:sp>
        <p:nvSpPr>
          <p:cNvPr id="192" name="Google Shape;192;p30"/>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IN" dirty="0"/>
              <a:t>X. Ying, R. </a:t>
            </a:r>
            <a:r>
              <a:rPr lang="en-IN" dirty="0" err="1"/>
              <a:t>Poovendran</a:t>
            </a:r>
            <a:r>
              <a:rPr lang="en-IN" dirty="0"/>
              <a:t> and S. Roy, "Detecting LTE-U duty cycling </a:t>
            </a:r>
            <a:r>
              <a:rPr lang="en-IN" dirty="0" err="1"/>
              <a:t>misbehavior</a:t>
            </a:r>
            <a:r>
              <a:rPr lang="en-IN" dirty="0"/>
              <a:t> for fair sharing with Wi-Fi in shared bands," 2017 IEEE 28th Annual International Symposium on Personal, Indoor, and Mobile Radio Communications (PIMRC), Montreal, QC, 2017, pp. 1-7, </a:t>
            </a:r>
            <a:r>
              <a:rPr lang="en-IN" dirty="0" err="1"/>
              <a:t>doi</a:t>
            </a:r>
            <a:r>
              <a:rPr lang="en-IN" dirty="0"/>
              <a:t>: 10.1109/PIMRC.2017.8292197.</a:t>
            </a:r>
          </a:p>
          <a:p>
            <a:pPr marL="457200" lvl="0" indent="-317500" algn="l" rtl="0">
              <a:spcBef>
                <a:spcPts val="0"/>
              </a:spcBef>
              <a:spcAft>
                <a:spcPts val="0"/>
              </a:spcAft>
              <a:buSzPts val="1400"/>
              <a:buChar char="●"/>
            </a:pPr>
            <a:endParaRPr lang="en-IN" dirty="0"/>
          </a:p>
          <a:p>
            <a:pPr marL="139700" lvl="0" indent="0" algn="l" rtl="0">
              <a:spcBef>
                <a:spcPts val="0"/>
              </a:spcBef>
              <a:spcAft>
                <a:spcPts val="0"/>
              </a:spcAft>
              <a:buSzPts val="1400"/>
              <a:buNone/>
            </a:pPr>
            <a:endParaRPr dirty="0"/>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100" name="Google Shape;100;p17"/>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Autofit/>
          </a:bodyPr>
          <a:lstStyle/>
          <a:p>
            <a:pPr>
              <a:lnSpc>
                <a:spcPct val="110000"/>
              </a:lnSpc>
            </a:pPr>
            <a:r>
              <a:rPr lang="en-US" dirty="0">
                <a:solidFill>
                  <a:schemeClr val="bg2"/>
                </a:solidFill>
              </a:rPr>
              <a:t>An unprecedented growth in mobile data due to rapid development of mobile devices and wireless communications generates a large amount of data traffic everyday. </a:t>
            </a:r>
          </a:p>
          <a:p>
            <a:pPr>
              <a:lnSpc>
                <a:spcPct val="110000"/>
              </a:lnSpc>
            </a:pPr>
            <a:endParaRPr lang="en-US" dirty="0">
              <a:solidFill>
                <a:schemeClr val="bg2"/>
              </a:solidFill>
            </a:endParaRPr>
          </a:p>
          <a:p>
            <a:pPr>
              <a:lnSpc>
                <a:spcPct val="110000"/>
              </a:lnSpc>
            </a:pPr>
            <a:r>
              <a:rPr lang="en-US" dirty="0">
                <a:solidFill>
                  <a:schemeClr val="bg2"/>
                </a:solidFill>
              </a:rPr>
              <a:t>In such a scenario, effective innovations are in need to enhance the network capacity and user-experience. </a:t>
            </a:r>
          </a:p>
          <a:p>
            <a:pPr>
              <a:lnSpc>
                <a:spcPct val="110000"/>
              </a:lnSpc>
            </a:pPr>
            <a:endParaRPr lang="en-US" dirty="0">
              <a:solidFill>
                <a:schemeClr val="bg2"/>
              </a:solidFill>
            </a:endParaRPr>
          </a:p>
          <a:p>
            <a:pPr>
              <a:lnSpc>
                <a:spcPct val="110000"/>
              </a:lnSpc>
            </a:pPr>
            <a:r>
              <a:rPr lang="en-US" dirty="0">
                <a:solidFill>
                  <a:schemeClr val="bg2"/>
                </a:solidFill>
              </a:rPr>
              <a:t>Co-existence of Wi-Fi and LTE Unlicensed (LTE-U) in shared or unlicensed groups has drawn developing consideration from both scholarly community and industry to enable more efficient spectrum utilization and provide greater broadband capacity.</a:t>
            </a:r>
            <a:endParaRPr lang="en-IN" dirty="0">
              <a:solidFill>
                <a:schemeClr val="bg2"/>
              </a:solidFill>
            </a:endParaRPr>
          </a:p>
          <a:p>
            <a:pPr marL="0" lvl="0" indent="0" algn="l" rtl="0">
              <a:spcBef>
                <a:spcPts val="0"/>
              </a:spcBef>
              <a:spcAft>
                <a:spcPts val="1600"/>
              </a:spcAft>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6"/>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endParaRPr dirty="0"/>
          </a:p>
        </p:txBody>
      </p:sp>
      <p:pic>
        <p:nvPicPr>
          <p:cNvPr id="2" name="Picture 1">
            <a:extLst>
              <a:ext uri="{FF2B5EF4-FFF2-40B4-BE49-F238E27FC236}">
                <a16:creationId xmlns:a16="http://schemas.microsoft.com/office/drawing/2014/main" id="{76FAF5AF-D7C0-4F18-A7BD-7A70AB978E14}"/>
              </a:ext>
            </a:extLst>
          </p:cNvPr>
          <p:cNvPicPr>
            <a:picLocks noChangeAspect="1"/>
          </p:cNvPicPr>
          <p:nvPr/>
        </p:nvPicPr>
        <p:blipFill>
          <a:blip r:embed="rId3"/>
          <a:stretch>
            <a:fillRect/>
          </a:stretch>
        </p:blipFill>
        <p:spPr>
          <a:xfrm>
            <a:off x="3812012" y="1042419"/>
            <a:ext cx="4545025" cy="31853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106" name="Google Shape;106;p18"/>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Autofit/>
          </a:bodyPr>
          <a:lstStyle/>
          <a:p>
            <a:r>
              <a:rPr lang="en-US" dirty="0">
                <a:solidFill>
                  <a:schemeClr val="bg2"/>
                </a:solidFill>
              </a:rPr>
              <a:t>LTE-U duty cycle method that has been mentioned in, where both WIFI and LTE transmits for equal duration for fair coexistence.</a:t>
            </a:r>
          </a:p>
          <a:p>
            <a:endParaRPr lang="en-US" dirty="0">
              <a:solidFill>
                <a:schemeClr val="bg2"/>
              </a:solidFill>
            </a:endParaRPr>
          </a:p>
          <a:p>
            <a:r>
              <a:rPr lang="en-US" dirty="0">
                <a:solidFill>
                  <a:schemeClr val="bg2"/>
                </a:solidFill>
              </a:rPr>
              <a:t>However a drawback of this approach turns out is both WIFI and LTE tries to access the same spectrum without identifying vacant frequency bands in the spectrum</a:t>
            </a:r>
          </a:p>
          <a:p>
            <a:pPr marL="139700" indent="0">
              <a:buNone/>
            </a:pPr>
            <a:r>
              <a:rPr lang="en-US" dirty="0">
                <a:solidFill>
                  <a:schemeClr val="bg2"/>
                </a:solidFill>
              </a:rPr>
              <a:t>.</a:t>
            </a:r>
          </a:p>
          <a:p>
            <a:r>
              <a:rPr lang="en-US" dirty="0">
                <a:solidFill>
                  <a:schemeClr val="bg2"/>
                </a:solidFill>
              </a:rPr>
              <a:t> Resulting in condense transmission duration for both the technologies.</a:t>
            </a:r>
          </a:p>
          <a:p>
            <a:pPr marL="139700" indent="0">
              <a:buNone/>
            </a:pPr>
            <a:endParaRPr lang="en-US" dirty="0">
              <a:solidFill>
                <a:schemeClr val="bg2"/>
              </a:solidFill>
            </a:endParaRPr>
          </a:p>
          <a:p>
            <a:r>
              <a:rPr lang="en-US" dirty="0">
                <a:solidFill>
                  <a:schemeClr val="bg2"/>
                </a:solidFill>
              </a:rPr>
              <a:t>A mechanism whereby one of the technologies is trained to identify vacant frequency bands during transmission and allocated itself to such bands will result in higher data rate and increase in efficiency of spectrum utilization.</a:t>
            </a:r>
            <a:endParaRPr lang="en-IN" dirty="0">
              <a:solidFill>
                <a:schemeClr val="bg2"/>
              </a:solidFill>
              <a:latin typeface="Open Sans SemiBold"/>
              <a:ea typeface="Open Sans SemiBold"/>
              <a:cs typeface="Open Sans SemiBold"/>
              <a:sym typeface="Open Sans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48300" y="428200"/>
            <a:ext cx="24183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Innovation Framework</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2"/>
              </a:buClr>
              <a:buSzPts val="1100"/>
              <a:buFont typeface="Arial"/>
              <a:buNone/>
            </a:pPr>
            <a:endParaRPr>
              <a:solidFill>
                <a:schemeClr val="lt1"/>
              </a:solidFill>
            </a:endParaRPr>
          </a:p>
          <a:p>
            <a:pPr marL="0" lvl="0" indent="0" algn="l" rtl="0">
              <a:spcBef>
                <a:spcPts val="0"/>
              </a:spcBef>
              <a:spcAft>
                <a:spcPts val="0"/>
              </a:spcAft>
              <a:buNone/>
            </a:pPr>
            <a:endParaRPr/>
          </a:p>
          <a:p>
            <a:pPr marL="0" lvl="0" indent="0" algn="just" rtl="0">
              <a:spcBef>
                <a:spcPts val="0"/>
              </a:spcBef>
              <a:spcAft>
                <a:spcPts val="0"/>
              </a:spcAft>
              <a:buClr>
                <a:schemeClr val="dk2"/>
              </a:buClr>
              <a:buSzPts val="1100"/>
              <a:buFont typeface="Arial"/>
              <a:buNone/>
            </a:pPr>
            <a:endParaRPr/>
          </a:p>
        </p:txBody>
      </p:sp>
      <p:sp>
        <p:nvSpPr>
          <p:cNvPr id="136" name="Google Shape;136;p23"/>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Autofit/>
          </a:bodyPr>
          <a:lstStyle/>
          <a:p>
            <a:r>
              <a:rPr lang="en-US" dirty="0">
                <a:solidFill>
                  <a:schemeClr val="bg2"/>
                </a:solidFill>
              </a:rPr>
              <a:t>Although the LTE system cannot know exact WIFI traffic demands, the LTE system can monitor WIFI channels to obtain WIFI channel activity i.e. the number of busy and idle slots. </a:t>
            </a:r>
          </a:p>
          <a:p>
            <a:endParaRPr lang="en-US" dirty="0">
              <a:solidFill>
                <a:schemeClr val="bg2"/>
              </a:solidFill>
            </a:endParaRPr>
          </a:p>
          <a:p>
            <a:endParaRPr lang="en-US" dirty="0">
              <a:solidFill>
                <a:schemeClr val="bg2"/>
              </a:solidFill>
            </a:endParaRPr>
          </a:p>
          <a:p>
            <a:r>
              <a:rPr lang="en-US" dirty="0">
                <a:solidFill>
                  <a:schemeClr val="bg2"/>
                </a:solidFill>
              </a:rPr>
              <a:t>We developed LSTM based algorithm to correctly identify WI-FI signals from a dataset. This algorithm will make it easy for a LTE system to monitor WIFI traffic demands. </a:t>
            </a:r>
            <a:endParaRPr lang="en-IN" dirty="0">
              <a:solidFill>
                <a:schemeClr val="bg2"/>
              </a:solidFill>
            </a:endParaRPr>
          </a:p>
          <a:p>
            <a:pPr marL="914400" lvl="0" indent="0" algn="l" rtl="0">
              <a:spcBef>
                <a:spcPts val="1600"/>
              </a:spcBef>
              <a:spcAft>
                <a:spcPts val="1600"/>
              </a:spcAft>
              <a:buNone/>
            </a:pPr>
            <a:endParaRPr dirty="0">
              <a:solidFill>
                <a:srgbClr val="000000"/>
              </a:solidFill>
              <a:latin typeface="Open Sans SemiBold"/>
              <a:ea typeface="Open Sans SemiBold"/>
              <a:cs typeface="Open Sans SemiBold"/>
              <a:sym typeface="Open Sans SemiBold"/>
            </a:endParaRPr>
          </a:p>
        </p:txBody>
      </p:sp>
      <p:sp>
        <p:nvSpPr>
          <p:cNvPr id="137" name="Google Shape;137;p23"/>
          <p:cNvSpPr txBox="1"/>
          <p:nvPr/>
        </p:nvSpPr>
        <p:spPr>
          <a:xfrm>
            <a:off x="3355750" y="4005675"/>
            <a:ext cx="5274000" cy="822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endParaRPr dirty="0"/>
          </a:p>
        </p:txBody>
      </p:sp>
      <p:sp>
        <p:nvSpPr>
          <p:cNvPr id="145" name="Google Shape;145;p24"/>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lt1"/>
                </a:solidFill>
              </a:rPr>
              <a:t>Algorithm</a:t>
            </a:r>
            <a:endParaRPr sz="3200" dirty="0">
              <a:solidFill>
                <a:schemeClr val="lt1"/>
              </a:solidFill>
            </a:endParaRPr>
          </a:p>
        </p:txBody>
      </p:sp>
      <p:pic>
        <p:nvPicPr>
          <p:cNvPr id="6" name="Picture 5">
            <a:extLst>
              <a:ext uri="{FF2B5EF4-FFF2-40B4-BE49-F238E27FC236}">
                <a16:creationId xmlns:a16="http://schemas.microsoft.com/office/drawing/2014/main" id="{63BD65B7-628F-43E8-8BE3-40CEA44DA9A4}"/>
              </a:ext>
            </a:extLst>
          </p:cNvPr>
          <p:cNvPicPr>
            <a:picLocks noChangeAspect="1"/>
          </p:cNvPicPr>
          <p:nvPr/>
        </p:nvPicPr>
        <p:blipFill>
          <a:blip r:embed="rId3"/>
          <a:stretch>
            <a:fillRect/>
          </a:stretch>
        </p:blipFill>
        <p:spPr>
          <a:xfrm>
            <a:off x="4020568" y="730631"/>
            <a:ext cx="3832104" cy="38621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58275" y="371850"/>
            <a:ext cx="23514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dirty="0">
              <a:solidFill>
                <a:schemeClr val="lt1"/>
              </a:solidFill>
            </a:endParaRPr>
          </a:p>
          <a:p>
            <a:pPr marL="0" lvl="0" indent="0" algn="l" rtl="0">
              <a:spcBef>
                <a:spcPts val="0"/>
              </a:spcBef>
              <a:spcAft>
                <a:spcPts val="0"/>
              </a:spcAft>
              <a:buNone/>
            </a:pPr>
            <a:endParaRPr sz="1300" dirty="0">
              <a:solidFill>
                <a:schemeClr val="lt1"/>
              </a:solidFill>
            </a:endParaRPr>
          </a:p>
          <a:p>
            <a:pPr marL="0" lvl="0" indent="0" algn="l" rtl="0">
              <a:spcBef>
                <a:spcPts val="0"/>
              </a:spcBef>
              <a:spcAft>
                <a:spcPts val="0"/>
              </a:spcAft>
              <a:buNone/>
            </a:pPr>
            <a:endParaRPr sz="1300" dirty="0">
              <a:solidFill>
                <a:schemeClr val="lt1"/>
              </a:solidFill>
            </a:endParaRPr>
          </a:p>
        </p:txBody>
      </p:sp>
      <p:sp>
        <p:nvSpPr>
          <p:cNvPr id="151" name="Google Shape;151;p25"/>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dirty="0"/>
              <a:t>	     </a:t>
            </a:r>
            <a:endParaRPr dirty="0"/>
          </a:p>
          <a:p>
            <a:pPr marL="0" lvl="0" indent="0" algn="l" rtl="0">
              <a:spcBef>
                <a:spcPts val="1600"/>
              </a:spcBef>
              <a:spcAft>
                <a:spcPts val="0"/>
              </a:spcAft>
              <a:buNone/>
            </a:pPr>
            <a:r>
              <a:rPr lang="en" dirty="0"/>
              <a:t> </a:t>
            </a:r>
            <a:endParaRPr dirty="0"/>
          </a:p>
          <a:p>
            <a:pPr marL="0" lvl="0" indent="0" algn="l" rtl="0">
              <a:spcBef>
                <a:spcPts val="1600"/>
              </a:spcBef>
              <a:spcAft>
                <a:spcPts val="0"/>
              </a:spcAft>
              <a:buNone/>
            </a:pPr>
            <a:endParaRPr dirty="0"/>
          </a:p>
        </p:txBody>
      </p:sp>
      <p:pic>
        <p:nvPicPr>
          <p:cNvPr id="154" name="Google Shape;154;p25"/>
          <p:cNvPicPr preferRelativeResize="0"/>
          <p:nvPr/>
        </p:nvPicPr>
        <p:blipFill>
          <a:blip r:embed="rId3">
            <a:alphaModFix/>
          </a:blip>
          <a:stretch>
            <a:fillRect/>
          </a:stretch>
        </p:blipFill>
        <p:spPr>
          <a:xfrm>
            <a:off x="3624925" y="3270475"/>
            <a:ext cx="190500" cy="171450"/>
          </a:xfrm>
          <a:prstGeom prst="rect">
            <a:avLst/>
          </a:prstGeom>
          <a:noFill/>
          <a:ln>
            <a:noFill/>
          </a:ln>
        </p:spPr>
      </p:pic>
      <p:pic>
        <p:nvPicPr>
          <p:cNvPr id="8" name="Picture 7">
            <a:extLst>
              <a:ext uri="{FF2B5EF4-FFF2-40B4-BE49-F238E27FC236}">
                <a16:creationId xmlns:a16="http://schemas.microsoft.com/office/drawing/2014/main" id="{09EADAAC-D352-43B3-A58C-29983C00B1A8}"/>
              </a:ext>
            </a:extLst>
          </p:cNvPr>
          <p:cNvPicPr>
            <a:picLocks noChangeAspect="1"/>
          </p:cNvPicPr>
          <p:nvPr/>
        </p:nvPicPr>
        <p:blipFill>
          <a:blip r:embed="rId4"/>
          <a:stretch>
            <a:fillRect/>
          </a:stretch>
        </p:blipFill>
        <p:spPr>
          <a:xfrm>
            <a:off x="3115208" y="913745"/>
            <a:ext cx="5805807" cy="3316009"/>
          </a:xfrm>
          <a:prstGeom prst="rect">
            <a:avLst/>
          </a:prstGeom>
        </p:spPr>
      </p:pic>
      <p:sp>
        <p:nvSpPr>
          <p:cNvPr id="2" name="TextBox 1">
            <a:extLst>
              <a:ext uri="{FF2B5EF4-FFF2-40B4-BE49-F238E27FC236}">
                <a16:creationId xmlns:a16="http://schemas.microsoft.com/office/drawing/2014/main" id="{6F14837B-CFF2-42DB-A83C-C7AD2DD62D00}"/>
              </a:ext>
            </a:extLst>
          </p:cNvPr>
          <p:cNvSpPr txBox="1"/>
          <p:nvPr/>
        </p:nvSpPr>
        <p:spPr>
          <a:xfrm>
            <a:off x="600293" y="593900"/>
            <a:ext cx="1800880" cy="523220"/>
          </a:xfrm>
          <a:prstGeom prst="rect">
            <a:avLst/>
          </a:prstGeom>
          <a:noFill/>
        </p:spPr>
        <p:txBody>
          <a:bodyPr wrap="square" rtlCol="0">
            <a:spAutoFit/>
          </a:bodyPr>
          <a:lstStyle/>
          <a:p>
            <a:r>
              <a:rPr lang="en-IN" dirty="0">
                <a:solidFill>
                  <a:schemeClr val="tx1">
                    <a:lumMod val="60000"/>
                    <a:lumOff val="40000"/>
                  </a:schemeClr>
                </a:solidFill>
              </a:rPr>
              <a:t>LSTM TRAINED MODEL</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48300" y="428200"/>
            <a:ext cx="24483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Results</a:t>
            </a:r>
            <a:endParaRPr/>
          </a:p>
        </p:txBody>
      </p:sp>
      <p:sp>
        <p:nvSpPr>
          <p:cNvPr id="161" name="Google Shape;161;p26"/>
          <p:cNvSpPr txBox="1"/>
          <p:nvPr/>
        </p:nvSpPr>
        <p:spPr>
          <a:xfrm>
            <a:off x="3355750" y="4005675"/>
            <a:ext cx="5274000" cy="822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200">
              <a:latin typeface="Lato"/>
              <a:ea typeface="Lato"/>
              <a:cs typeface="Lato"/>
              <a:sym typeface="Lato"/>
            </a:endParaRPr>
          </a:p>
        </p:txBody>
      </p:sp>
      <p:sp>
        <p:nvSpPr>
          <p:cNvPr id="162" name="Google Shape;162;p26"/>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6" name="Picture 5">
            <a:extLst>
              <a:ext uri="{FF2B5EF4-FFF2-40B4-BE49-F238E27FC236}">
                <a16:creationId xmlns:a16="http://schemas.microsoft.com/office/drawing/2014/main" id="{737F748A-418C-4EB8-BEFD-76F6EE9927E7}"/>
              </a:ext>
            </a:extLst>
          </p:cNvPr>
          <p:cNvPicPr>
            <a:picLocks noChangeAspect="1"/>
          </p:cNvPicPr>
          <p:nvPr/>
        </p:nvPicPr>
        <p:blipFill>
          <a:blip r:embed="rId3"/>
          <a:stretch>
            <a:fillRect/>
          </a:stretch>
        </p:blipFill>
        <p:spPr>
          <a:xfrm>
            <a:off x="3355751" y="593901"/>
            <a:ext cx="5183156" cy="28961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348300" y="428200"/>
            <a:ext cx="24483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Results</a:t>
            </a:r>
            <a:endParaRPr/>
          </a:p>
        </p:txBody>
      </p:sp>
      <p:sp>
        <p:nvSpPr>
          <p:cNvPr id="177" name="Google Shape;177;p28"/>
          <p:cNvSpPr txBox="1"/>
          <p:nvPr/>
        </p:nvSpPr>
        <p:spPr>
          <a:xfrm>
            <a:off x="3355750" y="4005675"/>
            <a:ext cx="5274000" cy="822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200">
              <a:latin typeface="Lato"/>
              <a:ea typeface="Lato"/>
              <a:cs typeface="Lato"/>
              <a:sym typeface="Lato"/>
            </a:endParaRPr>
          </a:p>
        </p:txBody>
      </p:sp>
      <p:sp>
        <p:nvSpPr>
          <p:cNvPr id="178" name="Google Shape;178;p28"/>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6" name="Picture 5">
            <a:extLst>
              <a:ext uri="{FF2B5EF4-FFF2-40B4-BE49-F238E27FC236}">
                <a16:creationId xmlns:a16="http://schemas.microsoft.com/office/drawing/2014/main" id="{6A33AE4E-F580-49C3-BBAC-BB0342219917}"/>
              </a:ext>
            </a:extLst>
          </p:cNvPr>
          <p:cNvPicPr>
            <a:picLocks noChangeAspect="1"/>
          </p:cNvPicPr>
          <p:nvPr/>
        </p:nvPicPr>
        <p:blipFill>
          <a:blip r:embed="rId3"/>
          <a:stretch>
            <a:fillRect/>
          </a:stretch>
        </p:blipFill>
        <p:spPr>
          <a:xfrm>
            <a:off x="3525293" y="593900"/>
            <a:ext cx="5442639" cy="4011600"/>
          </a:xfrm>
          <a:prstGeom prst="rect">
            <a:avLst/>
          </a:prstGeom>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329</Words>
  <Application>Microsoft Office PowerPoint</Application>
  <PresentationFormat>On-screen Show (16:9)</PresentationFormat>
  <Paragraphs>35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vt:lpstr>
      <vt:lpstr>Raleway</vt:lpstr>
      <vt:lpstr>Open Sans SemiBold</vt:lpstr>
      <vt:lpstr>Arial</vt:lpstr>
      <vt:lpstr>Swiss</vt:lpstr>
      <vt:lpstr>UGRP Innovation</vt:lpstr>
      <vt:lpstr>Background</vt:lpstr>
      <vt:lpstr>PowerPoint Presentation</vt:lpstr>
      <vt:lpstr>Motivation</vt:lpstr>
      <vt:lpstr>Innovation Framework      </vt:lpstr>
      <vt:lpstr>Algorithm</vt:lpstr>
      <vt:lpstr>  </vt:lpstr>
      <vt:lpstr>Results</vt:lpstr>
      <vt:lpstr>Results</vt:lpstr>
      <vt:lpstr>Referneces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UGRP Innovation</dc:title>
  <cp:lastModifiedBy>Nimil Shah</cp:lastModifiedBy>
  <cp:revision>8</cp:revision>
  <dcterms:modified xsi:type="dcterms:W3CDTF">2020-07-11T04:32:14Z</dcterms:modified>
</cp:coreProperties>
</file>