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8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6" r:id="rId26"/>
    <p:sldId id="279" r:id="rId27"/>
    <p:sldId id="280" r:id="rId28"/>
    <p:sldId id="287" r:id="rId29"/>
    <p:sldId id="281" r:id="rId30"/>
    <p:sldId id="282" r:id="rId31"/>
    <p:sldId id="283" r:id="rId32"/>
    <p:sldId id="288" r:id="rId33"/>
    <p:sldId id="284" r:id="rId34"/>
    <p:sldId id="289" r:id="rId35"/>
    <p:sldId id="285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322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tableStyles" Target="tableStyles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4/2/2013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907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D2D3F-B0F1-446B-B7CC-19B90EB0017B}" type="datetimeFigureOut">
              <a:rPr lang="en-US"/>
              <a:pPr>
                <a:defRPr/>
              </a:pPr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A4F69-47FA-46CC-8030-E13D0EF9E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EB11F-C391-4BDD-82EB-6F3E13A9F9E1}" type="datetimeFigureOut">
              <a:rPr lang="en-US"/>
              <a:pPr>
                <a:defRPr/>
              </a:pPr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0D068-AB96-40B8-9FAA-4228627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669FE-0345-4152-A335-E3D8B60CD5FA}" type="datetimeFigureOut">
              <a:rPr lang="en-US"/>
              <a:pPr>
                <a:defRPr/>
              </a:pPr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40A0-6A5C-4BDA-AED7-03967CF04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CD45C-81C4-4E27-A18A-8835B7066D8D}" type="datetimeFigureOut">
              <a:rPr lang="en-US"/>
              <a:pPr>
                <a:defRPr/>
              </a:pPr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F4F1D-9F1B-4CA4-932E-311654E99826}" type="datetimeFigureOut">
              <a:rPr lang="en-US"/>
              <a:pPr>
                <a:defRPr/>
              </a:pPr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E4233-E030-4D82-AE1D-06E871FCE686}" type="datetimeFigureOut">
              <a:rPr lang="en-US"/>
              <a:pPr>
                <a:defRPr/>
              </a:pPr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5EE9E-C85E-43CC-91D6-50F7B4961BB7}" type="datetimeFigureOut">
              <a:rPr lang="en-US"/>
              <a:pPr>
                <a:defRPr/>
              </a:pPr>
              <a:t>4/2/2013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F8884-1DEA-4C84-A489-E724713CC95E}" type="datetimeFigureOut">
              <a:rPr lang="en-US"/>
              <a:pPr>
                <a:defRPr/>
              </a:pPr>
              <a:t>4/2/2013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DFE5A-BFC9-454A-A87C-69BA4FE25A0F}" type="datetimeFigureOut">
              <a:rPr lang="en-US"/>
              <a:pPr>
                <a:defRPr/>
              </a:pPr>
              <a:t>4/2/2013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A6603-BAC9-4FFA-BE72-57B7C0EDA50D}" type="datetimeFigureOut">
              <a:rPr lang="en-US"/>
              <a:pPr>
                <a:defRPr/>
              </a:pPr>
              <a:t>4/2/2013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F2E53-C0F0-49CC-8B3F-6BA3D019B99D}" type="datetimeFigureOut">
              <a:rPr lang="en-US"/>
              <a:pPr>
                <a:defRPr/>
              </a:pPr>
              <a:t>4/2/2013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green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hand.g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9" descr="top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  <a:ln>
            <a:noFill/>
          </a:ln>
        </p:spPr>
        <p:txBody>
          <a:bodyPr/>
          <a:lstStyle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AA9AB-7925-475F-87E4-57F6EF092961}" type="datetimeFigureOut">
              <a:rPr lang="en-US"/>
              <a:pPr>
                <a:defRPr/>
              </a:pPr>
              <a:t>4/2/2013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C3780-DD3C-46A5-8303-4579155A8DB3}" type="datetimeFigureOut">
              <a:rPr lang="en-US"/>
              <a:pPr>
                <a:defRPr/>
              </a:pPr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C4502-BF88-49E9-A189-5718D68C95C9}" type="datetimeFigureOut">
              <a:rPr lang="en-US"/>
              <a:pPr>
                <a:defRPr/>
              </a:pPr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29AB0-274B-47BE-985F-46164E2F9B8D}" type="datetimeFigureOut">
              <a:rPr lang="en-US"/>
              <a:pPr>
                <a:defRPr/>
              </a:pPr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38FDB-2D8C-4804-B582-7DB90366B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0B030-1580-4866-BCBB-5B9DCBDFAB68}" type="datetimeFigureOut">
              <a:rPr lang="en-US"/>
              <a:pPr>
                <a:defRPr/>
              </a:pPr>
              <a:t>4/2/2013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7EB8B-B6EB-443D-9CB4-B019CEC8F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F0F97-1060-4EBF-B543-874A8397FCDC}" type="datetimeFigureOut">
              <a:rPr lang="en-US"/>
              <a:pPr>
                <a:defRPr/>
              </a:pPr>
              <a:t>4/2/2013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104A5-FF6A-4891-8FE3-D539A7A66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8A180-20FC-43E6-ACF2-E4D2D7D4238C}" type="datetimeFigureOut">
              <a:rPr lang="en-US"/>
              <a:pPr>
                <a:defRPr/>
              </a:pPr>
              <a:t>4/2/2013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12834-41A2-49E3-8762-B14EE3F5C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42E86-E886-49FE-9E81-CBA74FDF21F4}" type="datetimeFigureOut">
              <a:rPr lang="en-US"/>
              <a:pPr>
                <a:defRPr/>
              </a:pPr>
              <a:t>4/2/2013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A6F0D-A611-4358-861D-7B01E8303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854A5-A6D3-4FF2-A83D-4A92E35723B6}" type="datetimeFigureOut">
              <a:rPr lang="en-US"/>
              <a:pPr>
                <a:defRPr/>
              </a:pPr>
              <a:t>4/2/2013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79F47-3AF0-4617-BC60-2E592392BB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CA2E3-A4EC-4D3C-A723-C30C7527518B}" type="datetimeFigureOut">
              <a:rPr lang="en-US"/>
              <a:pPr>
                <a:defRPr/>
              </a:pPr>
              <a:t>4/2/2013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F8B95-FD24-4BC4-B430-69A3136D1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E62B1BE-7229-4612-B077-302E9FB27D58}" type="datetimeFigureOut">
              <a:rPr lang="en-US"/>
              <a:pPr>
                <a:defRPr/>
              </a:pPr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4367C90-D8D8-4A11-9BC3-E7451ACC5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40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1CF5B1-68BC-4F44-89BE-2F24F67B5729}" type="datetimeFigureOut">
              <a:rPr lang="en-US"/>
              <a:pPr>
                <a:defRPr/>
              </a:pPr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transparent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0463" y="1676400"/>
            <a:ext cx="4046537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12</a:t>
            </a:r>
            <a:br>
              <a:rPr lang="en-US" dirty="0" smtClean="0"/>
            </a:br>
            <a:r>
              <a:rPr lang="en-US" dirty="0" smtClean="0"/>
              <a:t>File Management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Patricia Roy</a:t>
            </a:r>
            <a:br>
              <a:rPr lang="en-US" smtClean="0">
                <a:solidFill>
                  <a:schemeClr val="bg1"/>
                </a:solidFill>
              </a:rPr>
            </a:br>
            <a:r>
              <a:rPr lang="en-US" smtClean="0">
                <a:solidFill>
                  <a:schemeClr val="bg1"/>
                </a:solidFill>
              </a:rPr>
              <a:t>Manatee Community College, Venice, FL</a:t>
            </a:r>
            <a:br>
              <a:rPr lang="en-US" smtClean="0">
                <a:solidFill>
                  <a:schemeClr val="bg1"/>
                </a:solidFill>
              </a:rPr>
            </a:br>
            <a:r>
              <a:rPr lang="en-US" smtClean="0">
                <a:solidFill>
                  <a:schemeClr val="bg1"/>
                </a:solidFill>
              </a:rPr>
              <a:t>©2008, Prentice Hall</a:t>
            </a:r>
            <a:br>
              <a:rPr lang="en-US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1371600" y="1524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Operating Systems:</a:t>
            </a:r>
            <a:br>
              <a:rPr kumimoji="0" lang="en-US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Internals and Design Principles, 6/E</a:t>
            </a:r>
            <a:br>
              <a:rPr kumimoji="0" lang="en-US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William Stallings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 for a File Management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Meet the data management needs and requirements of the user</a:t>
            </a:r>
          </a:p>
          <a:p>
            <a:r>
              <a:rPr lang="en-US" smtClean="0"/>
              <a:t>Guarantee that the data in the file are valid</a:t>
            </a:r>
          </a:p>
          <a:p>
            <a:r>
              <a:rPr lang="en-US" smtClean="0"/>
              <a:t>Optimize performance</a:t>
            </a:r>
          </a:p>
          <a:p>
            <a:r>
              <a:rPr lang="en-US" smtClean="0"/>
              <a:t>Provide I/O support for a variety of storage device types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 for a File Management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Minimize or eliminate the potential for lost or destroyed data</a:t>
            </a:r>
          </a:p>
          <a:p>
            <a:r>
              <a:rPr lang="en-US" smtClean="0"/>
              <a:t>Provide a standardized set of I/O interface routines</a:t>
            </a:r>
          </a:p>
          <a:p>
            <a:r>
              <a:rPr lang="en-US" smtClean="0"/>
              <a:t>Provide I/O support for multiple users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Minimal Set of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Each user should be able to create, delete, read, write and modify files</a:t>
            </a:r>
          </a:p>
          <a:p>
            <a:r>
              <a:rPr lang="en-US" smtClean="0"/>
              <a:t>Each user may have controlled access to other users’ files</a:t>
            </a:r>
          </a:p>
          <a:p>
            <a:r>
              <a:rPr lang="en-US" smtClean="0"/>
              <a:t>Each user may control what type of accesses are allowed to the users’ files</a:t>
            </a:r>
          </a:p>
          <a:p>
            <a:r>
              <a:rPr lang="en-US" smtClean="0"/>
              <a:t>Each user should be able to restructure the user’s files in a form appropriate to the problem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Minimal Set of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Each user should be able to move data between files</a:t>
            </a:r>
          </a:p>
          <a:p>
            <a:r>
              <a:rPr lang="en-US" smtClean="0"/>
              <a:t>Each user should be able to back up and recover the user’s files in case of damage</a:t>
            </a:r>
          </a:p>
          <a:p>
            <a:r>
              <a:rPr lang="en-US" smtClean="0"/>
              <a:t>Each user should be able to access the user’s files by using symbolic names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Files System Software Architecture</a:t>
            </a:r>
            <a:endParaRPr lang="en-US" dirty="0"/>
          </a:p>
        </p:txBody>
      </p:sp>
      <p:pic>
        <p:nvPicPr>
          <p:cNvPr id="4" name="Content Placeholder 3" descr="Fig12_01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1888" y="1600200"/>
            <a:ext cx="6200223" cy="4953000"/>
          </a:xfrm>
        </p:spPr>
      </p:pic>
    </p:spTree>
  </p:cSld>
  <p:clrMapOvr>
    <a:masterClrMapping/>
  </p:clrMapOvr>
  <p:transition>
    <p:pull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Device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Lowest level</a:t>
            </a:r>
          </a:p>
          <a:p>
            <a:r>
              <a:rPr lang="en-US" smtClean="0"/>
              <a:t>Communicates directly with peripheral devices</a:t>
            </a:r>
          </a:p>
          <a:p>
            <a:r>
              <a:rPr lang="en-US" smtClean="0"/>
              <a:t>Responsible for starting I/O operations on a device</a:t>
            </a:r>
          </a:p>
          <a:p>
            <a:r>
              <a:rPr lang="en-US" smtClean="0"/>
              <a:t>Processes the completion of an I/O request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Physical I/O</a:t>
            </a:r>
          </a:p>
          <a:p>
            <a:r>
              <a:rPr lang="en-US" smtClean="0"/>
              <a:t>Deals with exchanging blocks of data</a:t>
            </a:r>
          </a:p>
          <a:p>
            <a:r>
              <a:rPr lang="en-US" smtClean="0"/>
              <a:t>Concerned with the placement of blocks</a:t>
            </a:r>
          </a:p>
          <a:p>
            <a:r>
              <a:rPr lang="en-US" smtClean="0"/>
              <a:t>Concerned with buffering blocks in main memory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Logical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Enables users and applications to access records</a:t>
            </a:r>
          </a:p>
          <a:p>
            <a:r>
              <a:rPr lang="en-US" smtClean="0"/>
              <a:t>Provides general-purpose record I/O capability</a:t>
            </a:r>
          </a:p>
          <a:p>
            <a:r>
              <a:rPr lang="en-US" smtClean="0"/>
              <a:t>Maintains basic data about file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Reflect different file structures</a:t>
            </a:r>
          </a:p>
          <a:p>
            <a:r>
              <a:rPr lang="en-US" smtClean="0"/>
              <a:t>Different ways to access and process data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620000" cy="1143000"/>
          </a:xfrm>
        </p:spPr>
        <p:txBody>
          <a:bodyPr/>
          <a:lstStyle/>
          <a:p>
            <a:r>
              <a:rPr lang="en-US" dirty="0" smtClean="0"/>
              <a:t>Elements of File Management</a:t>
            </a:r>
            <a:endParaRPr lang="en-US" dirty="0"/>
          </a:p>
        </p:txBody>
      </p:sp>
      <p:pic>
        <p:nvPicPr>
          <p:cNvPr id="4" name="Content Placeholder 3" descr="Fig12_02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5423" y="1371600"/>
            <a:ext cx="7755299" cy="5181600"/>
          </a:xfrm>
        </p:spPr>
      </p:pic>
    </p:spTree>
  </p:cSld>
  <p:clrMapOvr>
    <a:masterClrMapping/>
  </p:clrMapOvr>
  <p:transition>
    <p:pull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Management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File management system consists of system utility programs that run as privileged applications</a:t>
            </a:r>
          </a:p>
          <a:p>
            <a:r>
              <a:rPr lang="en-US" smtClean="0"/>
              <a:t>Concerned with secondary storage</a:t>
            </a:r>
            <a:endParaRPr lang="en-US" dirty="0" smtClean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Management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and locate a selected file</a:t>
            </a:r>
          </a:p>
          <a:p>
            <a:r>
              <a:rPr lang="en-US" dirty="0" smtClean="0"/>
              <a:t>Use a directory to describe the location of all files plus their attributes</a:t>
            </a:r>
          </a:p>
          <a:p>
            <a:r>
              <a:rPr lang="en-US" dirty="0" smtClean="0"/>
              <a:t>On a shared system, describe user access control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Criteria for File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Short access time</a:t>
            </a:r>
          </a:p>
          <a:p>
            <a:pPr lvl="1"/>
            <a:r>
              <a:rPr lang="en-US" smtClean="0"/>
              <a:t>Needed when accessing a single record</a:t>
            </a:r>
          </a:p>
          <a:p>
            <a:r>
              <a:rPr lang="en-US" smtClean="0"/>
              <a:t>Ease of update</a:t>
            </a:r>
          </a:p>
          <a:p>
            <a:pPr lvl="1"/>
            <a:r>
              <a:rPr lang="en-US" smtClean="0"/>
              <a:t>File on CD-ROM will not be updated, so this is not a concern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Criteria for File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Economy of storage</a:t>
            </a:r>
          </a:p>
          <a:p>
            <a:pPr lvl="1"/>
            <a:r>
              <a:rPr lang="en-US" smtClean="0"/>
              <a:t>Should be minimum redundancy in the data</a:t>
            </a:r>
          </a:p>
          <a:p>
            <a:pPr lvl="1"/>
            <a:r>
              <a:rPr lang="en-US" smtClean="0"/>
              <a:t>Redundancy can be used to speed access such as an index</a:t>
            </a:r>
          </a:p>
          <a:p>
            <a:r>
              <a:rPr lang="en-US" smtClean="0"/>
              <a:t>Simple maintenance</a:t>
            </a:r>
          </a:p>
          <a:p>
            <a:r>
              <a:rPr lang="en-US" smtClean="0"/>
              <a:t>Reliability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Pile</a:t>
            </a:r>
          </a:p>
          <a:p>
            <a:pPr lvl="1"/>
            <a:r>
              <a:rPr lang="en-US" smtClean="0"/>
              <a:t>Data are collected in the order they arrive</a:t>
            </a:r>
          </a:p>
          <a:p>
            <a:pPr lvl="1"/>
            <a:r>
              <a:rPr lang="en-US" smtClean="0"/>
              <a:t>Purpose is to accumulate a mass of data and save it</a:t>
            </a:r>
          </a:p>
          <a:p>
            <a:pPr lvl="1"/>
            <a:r>
              <a:rPr lang="en-US" smtClean="0"/>
              <a:t>Records may have different fields</a:t>
            </a:r>
          </a:p>
          <a:p>
            <a:pPr lvl="1"/>
            <a:r>
              <a:rPr lang="en-US" smtClean="0"/>
              <a:t>No structure</a:t>
            </a:r>
          </a:p>
          <a:p>
            <a:pPr lvl="1"/>
            <a:r>
              <a:rPr lang="en-US" smtClean="0"/>
              <a:t>Record access is by exhaustive search</a:t>
            </a:r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Pile</a:t>
            </a:r>
            <a:endParaRPr lang="en-US" dirty="0"/>
          </a:p>
        </p:txBody>
      </p:sp>
      <p:pic>
        <p:nvPicPr>
          <p:cNvPr id="4" name="Content Placeholder 3" descr="Fig12_03a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9400" y="1435761"/>
            <a:ext cx="3595688" cy="4450689"/>
          </a:xfrm>
        </p:spPr>
      </p:pic>
    </p:spTree>
  </p:cSld>
  <p:clrMapOvr>
    <a:masterClrMapping/>
  </p:clrMapOvr>
  <p:transition>
    <p:pull dir="r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Sequential File</a:t>
            </a:r>
          </a:p>
          <a:p>
            <a:pPr lvl="1"/>
            <a:r>
              <a:rPr lang="en-US" smtClean="0"/>
              <a:t>Fixed format used for records</a:t>
            </a:r>
          </a:p>
          <a:p>
            <a:pPr lvl="1"/>
            <a:r>
              <a:rPr lang="en-US" smtClean="0"/>
              <a:t>Records are the same length</a:t>
            </a:r>
          </a:p>
          <a:p>
            <a:pPr lvl="1"/>
            <a:r>
              <a:rPr lang="en-US" smtClean="0"/>
              <a:t>All fields the same (order and length)</a:t>
            </a:r>
          </a:p>
          <a:p>
            <a:pPr lvl="1"/>
            <a:r>
              <a:rPr lang="en-US" smtClean="0"/>
              <a:t>Field names and lengths are attributes of the file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Sequential File</a:t>
            </a:r>
          </a:p>
          <a:p>
            <a:pPr lvl="1"/>
            <a:r>
              <a:rPr lang="en-US" smtClean="0"/>
              <a:t>One field is the key field</a:t>
            </a:r>
          </a:p>
          <a:p>
            <a:pPr lvl="2"/>
            <a:r>
              <a:rPr lang="en-US" smtClean="0"/>
              <a:t>Uniquely identifies the record</a:t>
            </a:r>
          </a:p>
          <a:p>
            <a:pPr lvl="2"/>
            <a:r>
              <a:rPr lang="en-US" smtClean="0"/>
              <a:t>Records are stored in key sequence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Sequential File</a:t>
            </a:r>
            <a:endParaRPr lang="en-US" dirty="0"/>
          </a:p>
        </p:txBody>
      </p:sp>
      <p:pic>
        <p:nvPicPr>
          <p:cNvPr id="4" name="Content Placeholder 3" descr="Fig12_03b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43200" y="1657412"/>
            <a:ext cx="3424238" cy="4181413"/>
          </a:xfrm>
        </p:spPr>
      </p:pic>
    </p:spTree>
  </p:cSld>
  <p:clrMapOvr>
    <a:masterClrMapping/>
  </p:clrMapOvr>
  <p:transition>
    <p:pull dir="r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Indexed Sequential File</a:t>
            </a:r>
          </a:p>
          <a:p>
            <a:pPr lvl="1"/>
            <a:r>
              <a:rPr lang="en-US" smtClean="0"/>
              <a:t>Index provides a lookup capability to quickly reach the vicinity of the desired record</a:t>
            </a:r>
          </a:p>
          <a:p>
            <a:pPr lvl="2"/>
            <a:r>
              <a:rPr lang="en-US" smtClean="0"/>
              <a:t>Contains key field and a pointer to the main file</a:t>
            </a:r>
          </a:p>
          <a:p>
            <a:pPr lvl="2"/>
            <a:r>
              <a:rPr lang="en-US" smtClean="0"/>
              <a:t>Indexed is searched to find highest key value that is equal to or precedes the desired key value</a:t>
            </a:r>
          </a:p>
          <a:p>
            <a:pPr lvl="2"/>
            <a:r>
              <a:rPr lang="en-US" smtClean="0"/>
              <a:t>Search continues in the main file at the location indicated by the pointer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Comparison of sequential and indexed sequential</a:t>
            </a:r>
          </a:p>
          <a:p>
            <a:pPr lvl="1"/>
            <a:r>
              <a:rPr lang="en-US" smtClean="0"/>
              <a:t>Example: a file contains 1 million records</a:t>
            </a:r>
          </a:p>
          <a:p>
            <a:pPr lvl="1"/>
            <a:r>
              <a:rPr lang="en-US" smtClean="0"/>
              <a:t>On average 500,00 accesses are required to find a record in a sequential file</a:t>
            </a:r>
          </a:p>
          <a:p>
            <a:pPr lvl="1"/>
            <a:r>
              <a:rPr lang="en-US" smtClean="0"/>
              <a:t>If an index contains 1000 entries, it will take on average 500 accesses to find the key, followed by 500 accesses in the main file.  Now on average it is 1000 accesses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System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Long-term existence</a:t>
            </a:r>
          </a:p>
          <a:p>
            <a:r>
              <a:rPr lang="en-US" smtClean="0"/>
              <a:t>Sharable between processes</a:t>
            </a:r>
          </a:p>
          <a:p>
            <a:r>
              <a:rPr lang="en-US" smtClean="0"/>
              <a:t>Structure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Indexed Sequential File</a:t>
            </a:r>
          </a:p>
          <a:p>
            <a:pPr lvl="1"/>
            <a:r>
              <a:rPr lang="en-US" smtClean="0"/>
              <a:t>New records are added to an overflow file</a:t>
            </a:r>
          </a:p>
          <a:p>
            <a:pPr lvl="1"/>
            <a:r>
              <a:rPr lang="en-US" smtClean="0"/>
              <a:t>Record in main file that precedes it is updated to contain a pointer to the new record</a:t>
            </a:r>
          </a:p>
          <a:p>
            <a:pPr lvl="1"/>
            <a:r>
              <a:rPr lang="en-US" smtClean="0"/>
              <a:t>The overflow is merged with the main file during a batch update</a:t>
            </a:r>
          </a:p>
          <a:p>
            <a:pPr lvl="1"/>
            <a:r>
              <a:rPr lang="en-US" smtClean="0"/>
              <a:t>Multiple indexes for the same key field can be set up to increase efficiency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Indexed Sequential File</a:t>
            </a:r>
            <a:endParaRPr lang="en-US" dirty="0"/>
          </a:p>
        </p:txBody>
      </p:sp>
      <p:pic>
        <p:nvPicPr>
          <p:cNvPr id="4" name="Content Placeholder 3" descr="Fig12_03c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8400" y="1447800"/>
            <a:ext cx="3927021" cy="4229100"/>
          </a:xfrm>
        </p:spPr>
      </p:pic>
    </p:spTree>
  </p:cSld>
  <p:clrMapOvr>
    <a:masterClrMapping/>
  </p:clrMapOvr>
  <p:transition>
    <p:pull dir="r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Indexed File</a:t>
            </a:r>
          </a:p>
          <a:p>
            <a:pPr lvl="1"/>
            <a:r>
              <a:rPr lang="en-US" smtClean="0"/>
              <a:t>Uses multiple indexes for different key fields</a:t>
            </a:r>
          </a:p>
          <a:p>
            <a:pPr lvl="1"/>
            <a:r>
              <a:rPr lang="en-US" smtClean="0"/>
              <a:t>May contain an exhaustive index that contains one entry for every record in the main file</a:t>
            </a:r>
          </a:p>
          <a:p>
            <a:pPr lvl="1"/>
            <a:r>
              <a:rPr lang="en-US" smtClean="0"/>
              <a:t>May contain a partial index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Indexed File</a:t>
            </a:r>
            <a:endParaRPr lang="en-US" dirty="0"/>
          </a:p>
        </p:txBody>
      </p:sp>
      <p:pic>
        <p:nvPicPr>
          <p:cNvPr id="4" name="Content Placeholder 3" descr="Fig12_03d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7000" y="1295401"/>
            <a:ext cx="3619662" cy="4881562"/>
          </a:xfrm>
        </p:spPr>
      </p:pic>
    </p:spTree>
  </p:cSld>
  <p:clrMapOvr>
    <a:masterClrMapping/>
  </p:clrMapOvr>
  <p:transition>
    <p:pull dir="r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Direct or Hashed File</a:t>
            </a:r>
          </a:p>
          <a:p>
            <a:pPr lvl="1"/>
            <a:r>
              <a:rPr lang="en-US" smtClean="0"/>
              <a:t>Directly access a block at a known address</a:t>
            </a:r>
          </a:p>
          <a:p>
            <a:pPr lvl="1"/>
            <a:r>
              <a:rPr lang="en-US" smtClean="0"/>
              <a:t>Key field required for each record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</a:t>
            </a:r>
            <a:endParaRPr lang="en-US" dirty="0"/>
          </a:p>
        </p:txBody>
      </p:sp>
      <p:pic>
        <p:nvPicPr>
          <p:cNvPr id="4" name="Content Placeholder 3" descr="Table12_01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9669" y="1143000"/>
            <a:ext cx="6886629" cy="5410200"/>
          </a:xfrm>
        </p:spPr>
      </p:pic>
    </p:spTree>
  </p:cSld>
  <p:clrMapOvr>
    <a:masterClrMapping/>
  </p:clrMapOvr>
  <p:transition>
    <p:pull dir="r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Contains information about files</a:t>
            </a:r>
          </a:p>
          <a:p>
            <a:pPr lvl="1"/>
            <a:r>
              <a:rPr lang="en-US" smtClean="0"/>
              <a:t>Attributes</a:t>
            </a:r>
          </a:p>
          <a:p>
            <a:pPr lvl="1"/>
            <a:r>
              <a:rPr lang="en-US" smtClean="0"/>
              <a:t>Location</a:t>
            </a:r>
          </a:p>
          <a:p>
            <a:pPr lvl="1"/>
            <a:r>
              <a:rPr lang="en-US" smtClean="0"/>
              <a:t>Ownership</a:t>
            </a:r>
          </a:p>
          <a:p>
            <a:r>
              <a:rPr lang="en-US" smtClean="0"/>
              <a:t>Directory itself is a file owned by the operating system</a:t>
            </a:r>
          </a:p>
          <a:p>
            <a:r>
              <a:rPr lang="en-US" smtClean="0"/>
              <a:t>Provides mapping between file names and the files themselves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620000" cy="1143000"/>
          </a:xfrm>
        </p:spPr>
        <p:txBody>
          <a:bodyPr/>
          <a:lstStyle/>
          <a:p>
            <a:r>
              <a:rPr lang="en-US" dirty="0" smtClean="0"/>
              <a:t>Simple Structure for a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List of entries, one for each file</a:t>
            </a:r>
          </a:p>
          <a:p>
            <a:r>
              <a:rPr lang="en-US" smtClean="0"/>
              <a:t>Sequential file with the name of the file serving as the key</a:t>
            </a:r>
          </a:p>
          <a:p>
            <a:r>
              <a:rPr lang="en-US" smtClean="0"/>
              <a:t>Provides no help in organizing the files</a:t>
            </a:r>
          </a:p>
          <a:p>
            <a:r>
              <a:rPr lang="en-US" smtClean="0"/>
              <a:t>Forces user to be careful not to use the same name for two different files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/>
          <a:lstStyle/>
          <a:p>
            <a:r>
              <a:rPr lang="en-US" dirty="0" smtClean="0"/>
              <a:t>Information Elements of a File Directory</a:t>
            </a:r>
            <a:endParaRPr lang="en-US" dirty="0"/>
          </a:p>
        </p:txBody>
      </p:sp>
      <p:pic>
        <p:nvPicPr>
          <p:cNvPr id="4" name="Content Placeholder 3" descr="Table12_02a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9200" y="1803066"/>
            <a:ext cx="7272338" cy="3945272"/>
          </a:xfrm>
        </p:spPr>
      </p:pic>
    </p:spTree>
  </p:cSld>
  <p:clrMapOvr>
    <a:masterClrMapping/>
  </p:clrMapOvr>
  <p:transition>
    <p:pull dir="r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Information Elements of a File Directory</a:t>
            </a:r>
            <a:endParaRPr lang="en-US" dirty="0"/>
          </a:p>
        </p:txBody>
      </p:sp>
      <p:pic>
        <p:nvPicPr>
          <p:cNvPr id="4" name="Content Placeholder 3" descr="Table12_02b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362200"/>
            <a:ext cx="8028008" cy="1933575"/>
          </a:xfrm>
        </p:spPr>
      </p:pic>
    </p:spTree>
  </p:cSld>
  <p:clrMapOvr>
    <a:masterClrMapping/>
  </p:clrMapOvr>
  <p:transition>
    <p:pull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Create</a:t>
            </a:r>
          </a:p>
          <a:p>
            <a:r>
              <a:rPr lang="en-US" smtClean="0"/>
              <a:t>Delete</a:t>
            </a:r>
          </a:p>
          <a:p>
            <a:r>
              <a:rPr lang="en-US" smtClean="0"/>
              <a:t>Open</a:t>
            </a:r>
          </a:p>
          <a:p>
            <a:r>
              <a:rPr lang="en-US" smtClean="0"/>
              <a:t>Close</a:t>
            </a:r>
          </a:p>
          <a:p>
            <a:r>
              <a:rPr lang="en-US" smtClean="0"/>
              <a:t>Read</a:t>
            </a:r>
          </a:p>
          <a:p>
            <a:r>
              <a:rPr lang="en-US" smtClean="0"/>
              <a:t>Write</a:t>
            </a:r>
            <a:endParaRPr lang="en-US" dirty="0" smtClean="0"/>
          </a:p>
        </p:txBody>
      </p:sp>
    </p:spTree>
  </p:cSld>
  <p:clrMapOvr>
    <a:masterClrMapping/>
  </p:clrMapOvr>
  <p:transition>
    <p:pull dir="r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Information Elements of a File Directory</a:t>
            </a:r>
            <a:endParaRPr lang="en-US" dirty="0"/>
          </a:p>
        </p:txBody>
      </p:sp>
      <p:pic>
        <p:nvPicPr>
          <p:cNvPr id="4" name="Content Placeholder 3" descr="Table12_02c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0600" y="1905000"/>
            <a:ext cx="7456478" cy="3705225"/>
          </a:xfrm>
        </p:spPr>
      </p:pic>
    </p:spTree>
  </p:cSld>
  <p:clrMapOvr>
    <a:masterClrMapping/>
  </p:clrMapOvr>
  <p:transition>
    <p:pull dir="r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Two-Level Scheme for a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directory for each user and a master directory</a:t>
            </a:r>
          </a:p>
          <a:p>
            <a:r>
              <a:rPr lang="en-US" dirty="0" smtClean="0"/>
              <a:t>Master directory contains entry for each user</a:t>
            </a:r>
          </a:p>
          <a:p>
            <a:pPr lvl="1"/>
            <a:r>
              <a:rPr lang="en-US" dirty="0" smtClean="0"/>
              <a:t>Provides address and access control information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Two-Level Scheme for a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user directory is a simple list of files for that user</a:t>
            </a:r>
          </a:p>
          <a:p>
            <a:r>
              <a:rPr lang="en-US" dirty="0" smtClean="0"/>
              <a:t>Still provides no help in structuring collections of files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Hierarchical, or Tree-Structured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Master directory with user directories underneath it</a:t>
            </a:r>
          </a:p>
          <a:p>
            <a:r>
              <a:rPr lang="en-US" smtClean="0"/>
              <a:t>Each user directory may have subdirectories and files as entries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Tree-Structured Directory</a:t>
            </a:r>
            <a:endParaRPr lang="en-US" dirty="0"/>
          </a:p>
        </p:txBody>
      </p:sp>
      <p:pic>
        <p:nvPicPr>
          <p:cNvPr id="4" name="Content Placeholder 3" descr="Fig12_04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8970" y="1600200"/>
            <a:ext cx="5446059" cy="4953000"/>
          </a:xfrm>
        </p:spPr>
      </p:pic>
    </p:spTree>
  </p:cSld>
  <p:clrMapOvr>
    <a:masterClrMapping/>
  </p:clrMapOvr>
  <p:transition>
    <p:pull dir="r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Tree-Structured Directory</a:t>
            </a:r>
            <a:endParaRPr lang="en-US" dirty="0"/>
          </a:p>
        </p:txBody>
      </p:sp>
      <p:pic>
        <p:nvPicPr>
          <p:cNvPr id="4" name="Content Placeholder 3" descr="Fig12_05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94944" y="1600200"/>
            <a:ext cx="3354112" cy="4953000"/>
          </a:xfrm>
        </p:spPr>
      </p:pic>
    </p:spTree>
  </p:cSld>
  <p:clrMapOvr>
    <a:masterClrMapping/>
  </p:clrMapOvr>
  <p:transition>
    <p:pull dir="r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Hierarchical, or Tree-Structured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Files can be located by following a path from the root, or master, directory down various branches</a:t>
            </a:r>
          </a:p>
          <a:p>
            <a:pPr lvl="1"/>
            <a:r>
              <a:rPr lang="en-US" smtClean="0"/>
              <a:t>This is the pathname for the file</a:t>
            </a:r>
          </a:p>
          <a:p>
            <a:r>
              <a:rPr lang="en-US" smtClean="0"/>
              <a:t>Can have several files with the same file name as long as they have unique path names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Hierarchical, or Tree-Structured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Current directory is the working directory</a:t>
            </a:r>
          </a:p>
          <a:p>
            <a:r>
              <a:rPr lang="en-US" smtClean="0"/>
              <a:t>Files are referenced relative to the working directory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multiuser system, allow files to be shared among users</a:t>
            </a:r>
          </a:p>
          <a:p>
            <a:r>
              <a:rPr lang="en-US" smtClean="0"/>
              <a:t>Two issues</a:t>
            </a:r>
          </a:p>
          <a:p>
            <a:pPr lvl="1"/>
            <a:r>
              <a:rPr lang="en-US" smtClean="0"/>
              <a:t>Access rights</a:t>
            </a:r>
          </a:p>
          <a:p>
            <a:pPr lvl="1"/>
            <a:r>
              <a:rPr lang="en-US" smtClean="0"/>
              <a:t>Management of simultaneous access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 Rights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None</a:t>
            </a:r>
          </a:p>
          <a:p>
            <a:pPr lvl="1"/>
            <a:r>
              <a:rPr lang="en-US" smtClean="0"/>
              <a:t>User may not know of the existence of the file</a:t>
            </a:r>
          </a:p>
          <a:p>
            <a:pPr lvl="1"/>
            <a:r>
              <a:rPr lang="en-US" smtClean="0"/>
              <a:t>User is not allowed to read the user directory that includes the file</a:t>
            </a:r>
          </a:p>
          <a:p>
            <a:r>
              <a:rPr lang="en-US" smtClean="0"/>
              <a:t>Knowledge</a:t>
            </a:r>
          </a:p>
          <a:p>
            <a:pPr lvl="1"/>
            <a:r>
              <a:rPr lang="en-US" smtClean="0"/>
              <a:t>User can only determine that the file exists and who its owner is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Field</a:t>
            </a:r>
          </a:p>
          <a:p>
            <a:pPr lvl="1"/>
            <a:r>
              <a:rPr lang="en-US" smtClean="0"/>
              <a:t>Basic element of data</a:t>
            </a:r>
          </a:p>
          <a:p>
            <a:pPr lvl="1"/>
            <a:r>
              <a:rPr lang="en-US" smtClean="0"/>
              <a:t>Contains a single value</a:t>
            </a:r>
          </a:p>
          <a:p>
            <a:pPr lvl="1"/>
            <a:r>
              <a:rPr lang="en-US" smtClean="0"/>
              <a:t>Characterized by its length and data type</a:t>
            </a:r>
          </a:p>
          <a:p>
            <a:r>
              <a:rPr lang="en-US" smtClean="0"/>
              <a:t>Record</a:t>
            </a:r>
          </a:p>
          <a:p>
            <a:pPr lvl="1"/>
            <a:r>
              <a:rPr lang="en-US" smtClean="0"/>
              <a:t>Collection of related fields</a:t>
            </a:r>
          </a:p>
          <a:p>
            <a:pPr lvl="1"/>
            <a:r>
              <a:rPr lang="en-US" smtClean="0"/>
              <a:t>Treated as a unit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 Rights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Execution</a:t>
            </a:r>
          </a:p>
          <a:p>
            <a:pPr lvl="1"/>
            <a:r>
              <a:rPr lang="en-US" smtClean="0"/>
              <a:t>The user can load and execute a program but cannot copy it</a:t>
            </a:r>
          </a:p>
          <a:p>
            <a:r>
              <a:rPr lang="en-US" smtClean="0"/>
              <a:t>Reading</a:t>
            </a:r>
          </a:p>
          <a:p>
            <a:pPr lvl="1"/>
            <a:r>
              <a:rPr lang="en-US" smtClean="0"/>
              <a:t>The user can read the file for any purpose, including copying and execution</a:t>
            </a:r>
          </a:p>
          <a:p>
            <a:r>
              <a:rPr lang="en-US" smtClean="0"/>
              <a:t>Appending</a:t>
            </a:r>
          </a:p>
          <a:p>
            <a:pPr lvl="1"/>
            <a:r>
              <a:rPr lang="en-US" smtClean="0"/>
              <a:t>The user can add data to the file but cannot modify or delete any of the file’s contents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 Rights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Updating</a:t>
            </a:r>
          </a:p>
          <a:p>
            <a:pPr lvl="1"/>
            <a:r>
              <a:rPr lang="en-US" smtClean="0"/>
              <a:t>The user can modify, deleted, and add to the file’s data.  This includes creating the file, rewriting it, and removing all or part of the data</a:t>
            </a:r>
          </a:p>
          <a:p>
            <a:r>
              <a:rPr lang="en-US" smtClean="0"/>
              <a:t>Changing protection</a:t>
            </a:r>
          </a:p>
          <a:p>
            <a:pPr lvl="1"/>
            <a:r>
              <a:rPr lang="en-US" smtClean="0"/>
              <a:t>User can change access rights granted to other users</a:t>
            </a:r>
          </a:p>
          <a:p>
            <a:r>
              <a:rPr lang="en-US" smtClean="0"/>
              <a:t>Deletion</a:t>
            </a:r>
          </a:p>
          <a:p>
            <a:pPr lvl="1"/>
            <a:r>
              <a:rPr lang="en-US" smtClean="0"/>
              <a:t>User can delete the file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 Rights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Owners</a:t>
            </a:r>
          </a:p>
          <a:p>
            <a:pPr lvl="1"/>
            <a:r>
              <a:rPr lang="en-US" smtClean="0"/>
              <a:t>Has all rights previously listed</a:t>
            </a:r>
          </a:p>
          <a:p>
            <a:pPr lvl="1"/>
            <a:r>
              <a:rPr lang="en-US" smtClean="0"/>
              <a:t>May grant rights to others using the following classes of users</a:t>
            </a:r>
          </a:p>
          <a:p>
            <a:pPr lvl="2"/>
            <a:r>
              <a:rPr lang="en-US" smtClean="0"/>
              <a:t>Specific user</a:t>
            </a:r>
          </a:p>
          <a:p>
            <a:pPr lvl="2"/>
            <a:r>
              <a:rPr lang="en-US" smtClean="0"/>
              <a:t>User groups</a:t>
            </a:r>
          </a:p>
          <a:p>
            <a:pPr lvl="2"/>
            <a:r>
              <a:rPr lang="en-US" smtClean="0"/>
              <a:t>All for public files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Simultaneous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User may lock entire file when it is to be updated</a:t>
            </a:r>
          </a:p>
          <a:p>
            <a:r>
              <a:rPr lang="en-US" smtClean="0"/>
              <a:t>User may lock the individual records during the update</a:t>
            </a:r>
          </a:p>
          <a:p>
            <a:r>
              <a:rPr lang="en-US" smtClean="0"/>
              <a:t>Mutual exclusion and deadlock are issues for shared access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Fixed Blocking</a:t>
            </a:r>
            <a:endParaRPr lang="en-US" dirty="0"/>
          </a:p>
        </p:txBody>
      </p:sp>
      <p:pic>
        <p:nvPicPr>
          <p:cNvPr id="4" name="Content Placeholder 3" descr="Fig12_06a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552240"/>
            <a:ext cx="8229600" cy="2410160"/>
          </a:xfrm>
        </p:spPr>
      </p:pic>
      <p:pic>
        <p:nvPicPr>
          <p:cNvPr id="5" name="Picture 4" descr="Fig12_06d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37" y="4038600"/>
            <a:ext cx="8086725" cy="1600200"/>
          </a:xfrm>
          <a:prstGeom prst="rect">
            <a:avLst/>
          </a:prstGeom>
        </p:spPr>
      </p:pic>
    </p:spTree>
  </p:cSld>
  <p:clrMapOvr>
    <a:masterClrMapping/>
  </p:clrMapOvr>
  <p:transition>
    <p:pull dir="rd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 Blocking: Spanned</a:t>
            </a:r>
            <a:endParaRPr lang="en-US" dirty="0"/>
          </a:p>
        </p:txBody>
      </p:sp>
      <p:pic>
        <p:nvPicPr>
          <p:cNvPr id="4" name="Content Placeholder 3" descr="Fig12_06b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7712" y="1447800"/>
            <a:ext cx="7648575" cy="2428875"/>
          </a:xfrm>
        </p:spPr>
      </p:pic>
      <p:pic>
        <p:nvPicPr>
          <p:cNvPr id="5" name="Picture 4" descr="Fig12_06d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37" y="3886200"/>
            <a:ext cx="8086725" cy="1600200"/>
          </a:xfrm>
          <a:prstGeom prst="rect">
            <a:avLst/>
          </a:prstGeom>
        </p:spPr>
      </p:pic>
    </p:spTree>
  </p:cSld>
  <p:clrMapOvr>
    <a:masterClrMapping/>
  </p:clrMapOvr>
  <p:transition>
    <p:pull dir="rd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 Blocking: Unspanned</a:t>
            </a:r>
            <a:endParaRPr lang="en-US" dirty="0"/>
          </a:p>
        </p:txBody>
      </p:sp>
      <p:pic>
        <p:nvPicPr>
          <p:cNvPr id="4" name="Content Placeholder 3" descr="Fig12_06c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676400"/>
            <a:ext cx="8229600" cy="4127699"/>
          </a:xfrm>
        </p:spPr>
      </p:pic>
    </p:spTree>
  </p:cSld>
  <p:clrMapOvr>
    <a:masterClrMapping/>
  </p:clrMapOvr>
  <p:transition>
    <p:pull dir="rd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Secondary Storage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Space must be allocated to files</a:t>
            </a:r>
          </a:p>
          <a:p>
            <a:r>
              <a:rPr lang="en-US" smtClean="0"/>
              <a:t>Must keep track of the space available for allocation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the maximum size for the file at the time of creation</a:t>
            </a:r>
          </a:p>
          <a:p>
            <a:r>
              <a:rPr lang="en-US" dirty="0" smtClean="0"/>
              <a:t>Difficult to reliably estimate the maximum potential size of the file</a:t>
            </a:r>
          </a:p>
          <a:p>
            <a:r>
              <a:rPr lang="en-US" dirty="0" smtClean="0"/>
              <a:t>Tend </a:t>
            </a:r>
            <a:r>
              <a:rPr lang="en-US" smtClean="0"/>
              <a:t>to overestimate </a:t>
            </a:r>
            <a:r>
              <a:rPr lang="en-US" dirty="0" smtClean="0"/>
              <a:t>file size so as not to run out of space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Contiguous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Single set of blocks is allocated to a file at the time of creation</a:t>
            </a:r>
          </a:p>
          <a:p>
            <a:r>
              <a:rPr lang="en-US" smtClean="0"/>
              <a:t>Only a single entry in the file allocation table</a:t>
            </a:r>
          </a:p>
          <a:p>
            <a:pPr lvl="1"/>
            <a:r>
              <a:rPr lang="en-US" smtClean="0"/>
              <a:t>Starting block and length of the file</a:t>
            </a:r>
          </a:p>
          <a:p>
            <a:r>
              <a:rPr lang="en-US" smtClean="0"/>
              <a:t>External fragmentation will occur</a:t>
            </a:r>
          </a:p>
          <a:p>
            <a:pPr lvl="1"/>
            <a:r>
              <a:rPr lang="en-US" smtClean="0"/>
              <a:t>Need to perform compaction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File</a:t>
            </a:r>
          </a:p>
          <a:p>
            <a:pPr lvl="1"/>
            <a:r>
              <a:rPr lang="en-US" smtClean="0"/>
              <a:t>Collection of similar records</a:t>
            </a:r>
          </a:p>
          <a:p>
            <a:pPr lvl="1"/>
            <a:r>
              <a:rPr lang="en-US" smtClean="0"/>
              <a:t>Treated as a single entity</a:t>
            </a:r>
          </a:p>
          <a:p>
            <a:pPr lvl="1"/>
            <a:r>
              <a:rPr lang="en-US" smtClean="0"/>
              <a:t>Have file names</a:t>
            </a:r>
          </a:p>
          <a:p>
            <a:pPr lvl="1"/>
            <a:r>
              <a:rPr lang="en-US" smtClean="0"/>
              <a:t>May restrict access</a:t>
            </a:r>
          </a:p>
          <a:p>
            <a:r>
              <a:rPr lang="en-US" smtClean="0"/>
              <a:t>Database</a:t>
            </a:r>
          </a:p>
          <a:p>
            <a:pPr lvl="1"/>
            <a:r>
              <a:rPr lang="en-US" smtClean="0"/>
              <a:t>Collection of related data</a:t>
            </a:r>
          </a:p>
          <a:p>
            <a:pPr lvl="1"/>
            <a:r>
              <a:rPr lang="en-US" smtClean="0"/>
              <a:t>Relationships exist among elements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Contiguous File Allocation</a:t>
            </a:r>
            <a:endParaRPr lang="en-US" dirty="0"/>
          </a:p>
        </p:txBody>
      </p:sp>
      <p:pic>
        <p:nvPicPr>
          <p:cNvPr id="4" name="Content Placeholder 3" descr="Fig12_07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92754" y="1295400"/>
            <a:ext cx="6537476" cy="5257800"/>
          </a:xfrm>
        </p:spPr>
      </p:pic>
    </p:spTree>
  </p:cSld>
  <p:clrMapOvr>
    <a:masterClrMapping/>
  </p:clrMapOvr>
  <p:transition>
    <p:pull dir="rd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Contiguous File Allocation</a:t>
            </a:r>
            <a:endParaRPr lang="en-US" dirty="0"/>
          </a:p>
        </p:txBody>
      </p:sp>
      <p:pic>
        <p:nvPicPr>
          <p:cNvPr id="4" name="Content Placeholder 3" descr="Fig12_08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8489" y="1219200"/>
            <a:ext cx="7459870" cy="5334000"/>
          </a:xfrm>
        </p:spPr>
      </p:pic>
    </p:spTree>
  </p:cSld>
  <p:clrMapOvr>
    <a:masterClrMapping/>
  </p:clrMapOvr>
  <p:transition>
    <p:pull dir="rd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Chained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Allocation on basis of individual block</a:t>
            </a:r>
          </a:p>
          <a:p>
            <a:r>
              <a:rPr lang="en-US" smtClean="0"/>
              <a:t>Each block contains a pointer to the next block in the chain</a:t>
            </a:r>
          </a:p>
          <a:p>
            <a:r>
              <a:rPr lang="en-US" smtClean="0"/>
              <a:t>Only single entry in the file allocation table</a:t>
            </a:r>
          </a:p>
          <a:p>
            <a:pPr lvl="1"/>
            <a:r>
              <a:rPr lang="en-US" smtClean="0"/>
              <a:t>Starting block and length of file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Chained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 external fragmentation</a:t>
            </a:r>
          </a:p>
          <a:p>
            <a:r>
              <a:rPr lang="en-US" smtClean="0"/>
              <a:t>Best for sequential files</a:t>
            </a:r>
          </a:p>
          <a:p>
            <a:r>
              <a:rPr lang="en-US" smtClean="0"/>
              <a:t>No accommodation of the principle of locality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Chained Allocation</a:t>
            </a:r>
            <a:endParaRPr lang="en-US" dirty="0"/>
          </a:p>
        </p:txBody>
      </p:sp>
      <p:pic>
        <p:nvPicPr>
          <p:cNvPr id="4" name="Content Placeholder 3" descr="Fig12_09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3238" y="1219200"/>
            <a:ext cx="6265026" cy="5334000"/>
          </a:xfrm>
        </p:spPr>
      </p:pic>
    </p:spTree>
  </p:cSld>
  <p:clrMapOvr>
    <a:masterClrMapping/>
  </p:clrMapOvr>
  <p:transition>
    <p:pull dir="rd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Chained Allocation</a:t>
            </a:r>
            <a:endParaRPr lang="en-US" dirty="0"/>
          </a:p>
        </p:txBody>
      </p:sp>
      <p:pic>
        <p:nvPicPr>
          <p:cNvPr id="4" name="Content Placeholder 3" descr="Fig12_10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5422" y="1219200"/>
            <a:ext cx="7035705" cy="5334000"/>
          </a:xfrm>
        </p:spPr>
      </p:pic>
    </p:spTree>
  </p:cSld>
  <p:clrMapOvr>
    <a:masterClrMapping/>
  </p:clrMapOvr>
  <p:transition>
    <p:pull dir="rd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Indexed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File allocation table contains a separate one-level index for each file</a:t>
            </a:r>
          </a:p>
          <a:p>
            <a:r>
              <a:rPr lang="en-US" smtClean="0"/>
              <a:t>The index has one entry for each portion allocated to the file</a:t>
            </a:r>
          </a:p>
          <a:p>
            <a:r>
              <a:rPr lang="en-US" smtClean="0"/>
              <a:t>The file allocation table contains block number for the index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 Allocation</a:t>
            </a:r>
            <a:endParaRPr lang="en-US" dirty="0"/>
          </a:p>
        </p:txBody>
      </p:sp>
      <p:pic>
        <p:nvPicPr>
          <p:cNvPr id="4" name="Content Placeholder 3" descr="Fig12_12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3786" y="1219200"/>
            <a:ext cx="7513076" cy="5334000"/>
          </a:xfrm>
        </p:spPr>
      </p:pic>
    </p:spTree>
  </p:cSld>
  <p:clrMapOvr>
    <a:masterClrMapping/>
  </p:clrMapOvr>
  <p:transition>
    <p:pull dir="rd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Matrix</a:t>
            </a:r>
            <a:endParaRPr lang="en-US" dirty="0"/>
          </a:p>
        </p:txBody>
      </p:sp>
      <p:pic>
        <p:nvPicPr>
          <p:cNvPr id="4" name="Content Placeholder 3" descr="Fig12_13a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3000" y="1752600"/>
            <a:ext cx="6947811" cy="3167062"/>
          </a:xfrm>
        </p:spPr>
      </p:pic>
    </p:spTree>
  </p:cSld>
  <p:clrMapOvr>
    <a:masterClrMapping/>
  </p:clrMapOvr>
  <p:transition>
    <p:pull dir="rd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List</a:t>
            </a:r>
            <a:endParaRPr lang="en-US" dirty="0"/>
          </a:p>
        </p:txBody>
      </p:sp>
      <p:pic>
        <p:nvPicPr>
          <p:cNvPr id="4" name="Content Placeholder 3" descr="Fig12_13b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8400" y="1195387"/>
            <a:ext cx="4114800" cy="5186363"/>
          </a:xfrm>
        </p:spPr>
      </p:pic>
    </p:spTree>
  </p:cSld>
  <p:clrMapOvr>
    <a:masterClrMapping/>
  </p:clrMapOvr>
  <p:transition>
    <p:pull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Retrieve_All</a:t>
            </a:r>
          </a:p>
          <a:p>
            <a:r>
              <a:rPr lang="en-US" smtClean="0"/>
              <a:t>Retrieve_One</a:t>
            </a:r>
          </a:p>
          <a:p>
            <a:r>
              <a:rPr lang="en-US" smtClean="0"/>
              <a:t>Retrieve_Next</a:t>
            </a:r>
          </a:p>
          <a:p>
            <a:r>
              <a:rPr lang="en-US" smtClean="0"/>
              <a:t>Retrieve_Previous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Capability Lists</a:t>
            </a:r>
            <a:endParaRPr lang="en-US" dirty="0"/>
          </a:p>
        </p:txBody>
      </p:sp>
      <p:pic>
        <p:nvPicPr>
          <p:cNvPr id="4" name="Content Placeholder 3" descr="Fig12_13c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81275" y="1524000"/>
            <a:ext cx="4480366" cy="4319587"/>
          </a:xfrm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UNIX File Management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Types of files</a:t>
            </a:r>
          </a:p>
          <a:p>
            <a:pPr lvl="1"/>
            <a:r>
              <a:rPr lang="en-US" smtClean="0"/>
              <a:t>Regular, or ordinary</a:t>
            </a:r>
          </a:p>
          <a:p>
            <a:pPr lvl="1"/>
            <a:r>
              <a:rPr lang="en-US" smtClean="0"/>
              <a:t>Directory</a:t>
            </a:r>
          </a:p>
          <a:p>
            <a:pPr lvl="1"/>
            <a:r>
              <a:rPr lang="en-US" smtClean="0"/>
              <a:t>Special</a:t>
            </a:r>
          </a:p>
          <a:p>
            <a:pPr lvl="1"/>
            <a:r>
              <a:rPr lang="en-US" smtClean="0"/>
              <a:t>Named pipes</a:t>
            </a:r>
          </a:p>
          <a:p>
            <a:pPr lvl="1"/>
            <a:r>
              <a:rPr lang="en-US" smtClean="0"/>
              <a:t>Links</a:t>
            </a:r>
          </a:p>
          <a:p>
            <a:pPr lvl="1"/>
            <a:r>
              <a:rPr lang="en-US" smtClean="0"/>
              <a:t>Symbolic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75041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Index node</a:t>
            </a:r>
          </a:p>
          <a:p>
            <a:r>
              <a:rPr lang="en-US" smtClean="0"/>
              <a:t>Control structure that contains key information for a particular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78049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1828800" cy="4953000"/>
          </a:xfrm>
        </p:spPr>
        <p:txBody>
          <a:bodyPr/>
          <a:lstStyle/>
          <a:p>
            <a:r>
              <a:rPr lang="en-US" sz="2400" smtClean="0"/>
              <a:t>Structure of FreeBSD </a:t>
            </a:r>
            <a:r>
              <a:rPr lang="en-US" sz="2400" dirty="0" err="1" smtClean="0"/>
              <a:t>Inode</a:t>
            </a:r>
            <a:r>
              <a:rPr lang="en-US" sz="2400" dirty="0" smtClean="0"/>
              <a:t> and File</a:t>
            </a:r>
            <a:endParaRPr lang="en-US" sz="2400" dirty="0"/>
          </a:p>
        </p:txBody>
      </p:sp>
      <p:pic>
        <p:nvPicPr>
          <p:cNvPr id="6" name="Picture 5" descr="Fig12_14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360" y="15875"/>
            <a:ext cx="6568440" cy="684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556347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UNIX Directories and Inodes</a:t>
            </a:r>
            <a:endParaRPr lang="en-US" dirty="0"/>
          </a:p>
        </p:txBody>
      </p:sp>
      <p:pic>
        <p:nvPicPr>
          <p:cNvPr id="4" name="Content Placeholder 3" descr="Fig12_15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46243" y="1600200"/>
            <a:ext cx="4651513" cy="4953000"/>
          </a:xfrm>
        </p:spPr>
      </p:pic>
    </p:spTree>
    <p:extLst>
      <p:ext uri="{BB962C8B-B14F-4D97-AF65-F5344CB8AC3E}">
        <p14:creationId xmlns:p14="http://schemas.microsoft.com/office/powerpoint/2010/main" val="977791279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UNIX File Access Control</a:t>
            </a:r>
            <a:endParaRPr lang="en-US" dirty="0"/>
          </a:p>
        </p:txBody>
      </p:sp>
      <p:pic>
        <p:nvPicPr>
          <p:cNvPr id="4" name="Content Placeholder 3" descr="Fig12_16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1371600"/>
            <a:ext cx="6934200" cy="4535451"/>
          </a:xfrm>
        </p:spPr>
      </p:pic>
    </p:spTree>
    <p:extLst>
      <p:ext uri="{BB962C8B-B14F-4D97-AF65-F5344CB8AC3E}">
        <p14:creationId xmlns:p14="http://schemas.microsoft.com/office/powerpoint/2010/main" val="1506893566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UNIX File Access Control</a:t>
            </a:r>
            <a:endParaRPr lang="en-US" dirty="0"/>
          </a:p>
        </p:txBody>
      </p:sp>
      <p:pic>
        <p:nvPicPr>
          <p:cNvPr id="4" name="Content Placeholder 3" descr="Fig12_16b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2950" y="1524000"/>
            <a:ext cx="7658100" cy="4191000"/>
          </a:xfrm>
        </p:spPr>
      </p:pic>
    </p:spTree>
    <p:extLst>
      <p:ext uri="{BB962C8B-B14F-4D97-AF65-F5344CB8AC3E}">
        <p14:creationId xmlns:p14="http://schemas.microsoft.com/office/powerpoint/2010/main" val="2330910880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Linux Virtual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Uniform file system interface to user processes</a:t>
            </a:r>
          </a:p>
          <a:p>
            <a:r>
              <a:rPr lang="en-US" smtClean="0"/>
              <a:t>Represents any conceivable file system’s general feature and behavior</a:t>
            </a:r>
          </a:p>
          <a:p>
            <a:r>
              <a:rPr lang="en-US" smtClean="0"/>
              <a:t>Assumes files are objects that share basic properties regardless of the target file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10729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Linux Virtual File System Context</a:t>
            </a:r>
            <a:endParaRPr lang="en-US" dirty="0"/>
          </a:p>
        </p:txBody>
      </p:sp>
      <p:pic>
        <p:nvPicPr>
          <p:cNvPr id="4" name="Content Placeholder 3" descr="Fig12_17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17401" y="1447800"/>
            <a:ext cx="4288199" cy="5304029"/>
          </a:xfrm>
        </p:spPr>
      </p:pic>
    </p:spTree>
    <p:extLst>
      <p:ext uri="{BB962C8B-B14F-4D97-AF65-F5344CB8AC3E}">
        <p14:creationId xmlns:p14="http://schemas.microsoft.com/office/powerpoint/2010/main" val="3981255327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Linux Virtual File System Concept</a:t>
            </a:r>
            <a:endParaRPr lang="en-US" dirty="0"/>
          </a:p>
        </p:txBody>
      </p:sp>
      <p:pic>
        <p:nvPicPr>
          <p:cNvPr id="4" name="Content Placeholder 3" descr="Fig12_18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1000" y="1981200"/>
            <a:ext cx="8101013" cy="3612750"/>
          </a:xfrm>
        </p:spPr>
      </p:pic>
    </p:spTree>
    <p:extLst>
      <p:ext uri="{BB962C8B-B14F-4D97-AF65-F5344CB8AC3E}">
        <p14:creationId xmlns:p14="http://schemas.microsoft.com/office/powerpoint/2010/main" val="2233116926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Insert_One</a:t>
            </a:r>
          </a:p>
          <a:p>
            <a:r>
              <a:rPr lang="en-US" smtClean="0"/>
              <a:t>Delete_One</a:t>
            </a:r>
          </a:p>
          <a:p>
            <a:r>
              <a:rPr lang="en-US" smtClean="0"/>
              <a:t>Update_One</a:t>
            </a:r>
          </a:p>
          <a:p>
            <a:r>
              <a:rPr lang="en-US" smtClean="0"/>
              <a:t>Retrieve_Few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Primary Objects in VFS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Superblock object</a:t>
            </a:r>
          </a:p>
          <a:p>
            <a:pPr lvl="1"/>
            <a:r>
              <a:rPr lang="en-US" smtClean="0"/>
              <a:t>Represents a specific mounted file system</a:t>
            </a:r>
          </a:p>
          <a:p>
            <a:r>
              <a:rPr lang="en-US" smtClean="0"/>
              <a:t>Inode object</a:t>
            </a:r>
          </a:p>
          <a:p>
            <a:pPr lvl="1"/>
            <a:r>
              <a:rPr lang="en-US" smtClean="0"/>
              <a:t>Represents a specific file</a:t>
            </a:r>
          </a:p>
          <a:p>
            <a:r>
              <a:rPr lang="en-US" smtClean="0"/>
              <a:t>Dentry object</a:t>
            </a:r>
          </a:p>
          <a:p>
            <a:pPr lvl="1"/>
            <a:r>
              <a:rPr lang="en-US" smtClean="0"/>
              <a:t>Represents a specific directory entry</a:t>
            </a:r>
          </a:p>
          <a:p>
            <a:r>
              <a:rPr lang="en-US" smtClean="0"/>
              <a:t>File object</a:t>
            </a:r>
          </a:p>
          <a:p>
            <a:pPr lvl="1"/>
            <a:r>
              <a:rPr lang="en-US" smtClean="0"/>
              <a:t>Represents an open file associated with a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249099"/>
      </p:ext>
    </p:extLst>
  </p:cSld>
  <p:clrMapOvr>
    <a:masterClrMapping/>
  </p:clrMapOvr>
  <p:transition>
    <p:pull dir="rd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Key features of NTFS</a:t>
            </a:r>
          </a:p>
          <a:p>
            <a:pPr lvl="1"/>
            <a:r>
              <a:rPr lang="en-US" smtClean="0"/>
              <a:t>Recoverability</a:t>
            </a:r>
          </a:p>
          <a:p>
            <a:pPr lvl="1"/>
            <a:r>
              <a:rPr lang="en-US" smtClean="0"/>
              <a:t>Security</a:t>
            </a:r>
          </a:p>
          <a:p>
            <a:pPr lvl="1"/>
            <a:r>
              <a:rPr lang="en-US" smtClean="0"/>
              <a:t>Large disks and large files</a:t>
            </a:r>
          </a:p>
          <a:p>
            <a:pPr lvl="1"/>
            <a:r>
              <a:rPr lang="en-US" smtClean="0"/>
              <a:t>Multiple data streams</a:t>
            </a:r>
          </a:p>
          <a:p>
            <a:pPr lvl="1"/>
            <a:r>
              <a:rPr lang="en-US" smtClean="0"/>
              <a:t>Journaling</a:t>
            </a:r>
          </a:p>
          <a:p>
            <a:pPr lvl="1"/>
            <a:r>
              <a:rPr lang="en-US" smtClean="0"/>
              <a:t>Compression and Encryption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46737"/>
      </p:ext>
    </p:extLst>
  </p:cSld>
  <p:clrMapOvr>
    <a:masterClrMapping/>
  </p:clrMapOvr>
  <p:transition>
    <p:pull dir="rd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NTFS Volume and File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Sector</a:t>
            </a:r>
          </a:p>
          <a:p>
            <a:pPr lvl="1"/>
            <a:r>
              <a:rPr lang="en-US" smtClean="0"/>
              <a:t>The smallest physical storage unit on the disk</a:t>
            </a:r>
          </a:p>
          <a:p>
            <a:r>
              <a:rPr lang="en-US" smtClean="0"/>
              <a:t>Cluster</a:t>
            </a:r>
          </a:p>
          <a:p>
            <a:pPr lvl="1"/>
            <a:r>
              <a:rPr lang="en-US" smtClean="0"/>
              <a:t>One or more contiguous sectors</a:t>
            </a:r>
          </a:p>
          <a:p>
            <a:r>
              <a:rPr lang="en-US" smtClean="0"/>
              <a:t>Volume</a:t>
            </a:r>
          </a:p>
          <a:p>
            <a:pPr lvl="1"/>
            <a:r>
              <a:rPr lang="en-US" smtClean="0"/>
              <a:t>Logical partition on a disk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38854"/>
      </p:ext>
    </p:extLst>
  </p:cSld>
  <p:clrMapOvr>
    <a:masterClrMapping/>
  </p:clrMapOvr>
  <p:transition>
    <p:pull dir="rd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NTFS Components</a:t>
            </a:r>
            <a:endParaRPr lang="en-US" dirty="0"/>
          </a:p>
        </p:txBody>
      </p:sp>
      <p:pic>
        <p:nvPicPr>
          <p:cNvPr id="4" name="Content Placeholder 3" descr="Fig12_20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600" y="1169280"/>
            <a:ext cx="6972423" cy="5460120"/>
          </a:xfrm>
        </p:spPr>
      </p:pic>
    </p:spTree>
    <p:extLst>
      <p:ext uri="{BB962C8B-B14F-4D97-AF65-F5344CB8AC3E}">
        <p14:creationId xmlns:p14="http://schemas.microsoft.com/office/powerpoint/2010/main" val="2048621878"/>
      </p:ext>
    </p:extLst>
  </p:cSld>
  <p:clrMapOvr>
    <a:masterClrMapping/>
  </p:clrMapOvr>
  <p:transition>
    <p:pull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Management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way a user or application may access files</a:t>
            </a:r>
          </a:p>
          <a:p>
            <a:r>
              <a:rPr lang="en-US" smtClean="0"/>
              <a:t>Programmer does not need to develop file management software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1747</Words>
  <Application>Microsoft Office PowerPoint</Application>
  <PresentationFormat>On-screen Show (4:3)</PresentationFormat>
  <Paragraphs>385</Paragraphs>
  <Slides>83</Slides>
  <Notes>83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83</vt:i4>
      </vt:variant>
    </vt:vector>
  </HeadingPairs>
  <TitlesOfParts>
    <vt:vector size="85" baseType="lpstr">
      <vt:lpstr>Office Theme</vt:lpstr>
      <vt:lpstr>Custom Design</vt:lpstr>
      <vt:lpstr>Chapter 12 File Management</vt:lpstr>
      <vt:lpstr>File Management</vt:lpstr>
      <vt:lpstr>File System Properties</vt:lpstr>
      <vt:lpstr>File Operations</vt:lpstr>
      <vt:lpstr>File Terms</vt:lpstr>
      <vt:lpstr>File Terms</vt:lpstr>
      <vt:lpstr>Typical Operations</vt:lpstr>
      <vt:lpstr>Typical Operations</vt:lpstr>
      <vt:lpstr>File Management Systems</vt:lpstr>
      <vt:lpstr>Objectives for a File Management System</vt:lpstr>
      <vt:lpstr>Objectives for a File Management System</vt:lpstr>
      <vt:lpstr>Minimal Set of Requirements</vt:lpstr>
      <vt:lpstr>Minimal Set of Requirements</vt:lpstr>
      <vt:lpstr>Files System Software Architecture</vt:lpstr>
      <vt:lpstr>Device Drivers</vt:lpstr>
      <vt:lpstr>Basic File System</vt:lpstr>
      <vt:lpstr>Logical I/O</vt:lpstr>
      <vt:lpstr>Access Method</vt:lpstr>
      <vt:lpstr>Elements of File Management</vt:lpstr>
      <vt:lpstr>File Management Functions</vt:lpstr>
      <vt:lpstr>Criteria for File Organization</vt:lpstr>
      <vt:lpstr>Criteria for File Organization</vt:lpstr>
      <vt:lpstr>File Organization</vt:lpstr>
      <vt:lpstr>The Pile</vt:lpstr>
      <vt:lpstr>File Organization</vt:lpstr>
      <vt:lpstr>File Organization</vt:lpstr>
      <vt:lpstr>The Sequential File</vt:lpstr>
      <vt:lpstr>File Organization</vt:lpstr>
      <vt:lpstr>File Organization</vt:lpstr>
      <vt:lpstr>File Organization</vt:lpstr>
      <vt:lpstr>Indexed Sequential File</vt:lpstr>
      <vt:lpstr>File Organization</vt:lpstr>
      <vt:lpstr>Indexed File</vt:lpstr>
      <vt:lpstr>File Organization</vt:lpstr>
      <vt:lpstr>Performance</vt:lpstr>
      <vt:lpstr>File Directories</vt:lpstr>
      <vt:lpstr>Simple Structure for a Directory</vt:lpstr>
      <vt:lpstr>Information Elements of a File Directory</vt:lpstr>
      <vt:lpstr>Information Elements of a File Directory</vt:lpstr>
      <vt:lpstr>Information Elements of a File Directory</vt:lpstr>
      <vt:lpstr>Two-Level Scheme for a Directory</vt:lpstr>
      <vt:lpstr>Two-Level Scheme for a Directory</vt:lpstr>
      <vt:lpstr>Hierarchical, or Tree-Structured Directory</vt:lpstr>
      <vt:lpstr>Tree-Structured Directory</vt:lpstr>
      <vt:lpstr>Example of Tree-Structured Directory</vt:lpstr>
      <vt:lpstr>Hierarchical, or Tree-Structured Directory</vt:lpstr>
      <vt:lpstr>Hierarchical, or Tree-Structured Directory</vt:lpstr>
      <vt:lpstr>File Sharing</vt:lpstr>
      <vt:lpstr>Access Rights</vt:lpstr>
      <vt:lpstr>Access Rights</vt:lpstr>
      <vt:lpstr>Access Rights</vt:lpstr>
      <vt:lpstr>Access Rights</vt:lpstr>
      <vt:lpstr>Simultaneous Access</vt:lpstr>
      <vt:lpstr>Fixed Blocking</vt:lpstr>
      <vt:lpstr>Variable Blocking: Spanned</vt:lpstr>
      <vt:lpstr>Variable Blocking: Unspanned</vt:lpstr>
      <vt:lpstr>Secondary Storage Management</vt:lpstr>
      <vt:lpstr>Preallocation</vt:lpstr>
      <vt:lpstr>Contiguous Allocation</vt:lpstr>
      <vt:lpstr>Contiguous File Allocation</vt:lpstr>
      <vt:lpstr>Contiguous File Allocation</vt:lpstr>
      <vt:lpstr>Chained Allocation</vt:lpstr>
      <vt:lpstr>Chained Allocation</vt:lpstr>
      <vt:lpstr>Chained Allocation</vt:lpstr>
      <vt:lpstr>Chained Allocation</vt:lpstr>
      <vt:lpstr>Indexed Allocation</vt:lpstr>
      <vt:lpstr>Indexed Allocation</vt:lpstr>
      <vt:lpstr>Access Matrix</vt:lpstr>
      <vt:lpstr>Access Control List</vt:lpstr>
      <vt:lpstr>Capability Lists</vt:lpstr>
      <vt:lpstr>UNIX File Management</vt:lpstr>
      <vt:lpstr>Inodes</vt:lpstr>
      <vt:lpstr>PowerPoint Presentation</vt:lpstr>
      <vt:lpstr>UNIX Directories and Inodes</vt:lpstr>
      <vt:lpstr>UNIX File Access Control</vt:lpstr>
      <vt:lpstr>UNIX File Access Control</vt:lpstr>
      <vt:lpstr>Linux Virtual File System</vt:lpstr>
      <vt:lpstr>Linux Virtual File System Context</vt:lpstr>
      <vt:lpstr>Linux Virtual File System Concept</vt:lpstr>
      <vt:lpstr>Primary Objects in VFS</vt:lpstr>
      <vt:lpstr>Windows File System</vt:lpstr>
      <vt:lpstr>NTFS Volume and File Structure</vt:lpstr>
      <vt:lpstr>Windows NTFS Components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2008-09-17T01:48:52Z</dcterms:created>
  <dcterms:modified xsi:type="dcterms:W3CDTF">2013-04-02T08:19:51Z</dcterms:modified>
</cp:coreProperties>
</file>