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59" r:id="rId5"/>
    <p:sldId id="260" r:id="rId6"/>
    <p:sldId id="261" r:id="rId7"/>
    <p:sldId id="262" r:id="rId8"/>
    <p:sldId id="264" r:id="rId9"/>
    <p:sldId id="266" r:id="rId10"/>
    <p:sldId id="265"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97DAF5-15F9-4F00-B258-7D86B12B2A6C}" type="datetimeFigureOut">
              <a:rPr lang="en-US" smtClean="0"/>
              <a:pPr/>
              <a:t>7/30/2017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F69A3E-6B87-4002-805A-3521E61159D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D7C3206E-ECF9-4F73-935C-F1F79B910FC6}" type="slidenum">
              <a:rPr lang="en-US"/>
              <a:pPr/>
              <a:t>7</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914400" y="4572000"/>
            <a:ext cx="5029200" cy="3886200"/>
          </a:xfrm>
          <a:noFill/>
          <a:ln/>
        </p:spPr>
        <p:txBody>
          <a:bodyPr/>
          <a:lstStyle/>
          <a:p>
            <a:pPr eaLnBrk="1" hangingPunct="1">
              <a:buFontTx/>
              <a:buChar char="•"/>
            </a:pPr>
            <a:r>
              <a:rPr lang="en-US" smtClean="0"/>
              <a:t> Stephen Tweedie claims “All kernel code executes in a process context (except during startup)”. He also says that it is possible for an interrupt to occur during a context switch. </a:t>
            </a:r>
          </a:p>
          <a:p>
            <a:pPr eaLnBrk="1" hangingPunct="1">
              <a:buFontTx/>
              <a:buChar char="•"/>
            </a:pPr>
            <a:r>
              <a:rPr lang="en-US" smtClean="0"/>
              <a:t> So it is uncommon for there to be no user process mapped. The real problem is not knowing what process is mapped. Kernel mode, system context activities occurs asynchronously and may be entirely unrelated to the current process.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169B919-CE21-4774-9855-99C017B999FF}" type="datetimeFigureOut">
              <a:rPr lang="en-US" smtClean="0"/>
              <a:pPr/>
              <a:t>7/30/2017</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EDD0128-CD0E-4BC0-81E2-3055B5B05A24}"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69B919-CE21-4774-9855-99C017B999FF}" type="datetimeFigureOut">
              <a:rPr lang="en-US" smtClean="0"/>
              <a:pPr/>
              <a:t>7/30/2017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DD0128-CD0E-4BC0-81E2-3055B5B05A2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69B919-CE21-4774-9855-99C017B999FF}" type="datetimeFigureOut">
              <a:rPr lang="en-US" smtClean="0"/>
              <a:pPr/>
              <a:t>7/30/2017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DD0128-CD0E-4BC0-81E2-3055B5B05A2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169B919-CE21-4774-9855-99C017B999FF}" type="datetimeFigureOut">
              <a:rPr lang="en-US" smtClean="0"/>
              <a:pPr/>
              <a:t>7/30/2017</a:t>
            </a:fld>
            <a:endParaRPr lang="en-IN"/>
          </a:p>
        </p:txBody>
      </p:sp>
      <p:sp>
        <p:nvSpPr>
          <p:cNvPr id="9" name="Slide Number Placeholder 8"/>
          <p:cNvSpPr>
            <a:spLocks noGrp="1"/>
          </p:cNvSpPr>
          <p:nvPr>
            <p:ph type="sldNum" sz="quarter" idx="15"/>
          </p:nvPr>
        </p:nvSpPr>
        <p:spPr/>
        <p:txBody>
          <a:bodyPr rtlCol="0"/>
          <a:lstStyle/>
          <a:p>
            <a:fld id="{AEDD0128-CD0E-4BC0-81E2-3055B5B05A24}"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169B919-CE21-4774-9855-99C017B999FF}" type="datetimeFigureOut">
              <a:rPr lang="en-US" smtClean="0"/>
              <a:pPr/>
              <a:t>7/30/2017</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EDD0128-CD0E-4BC0-81E2-3055B5B05A24}"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169B919-CE21-4774-9855-99C017B999FF}" type="datetimeFigureOut">
              <a:rPr lang="en-US" smtClean="0"/>
              <a:pPr/>
              <a:t>7/30/2017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DD0128-CD0E-4BC0-81E2-3055B5B05A24}"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169B919-CE21-4774-9855-99C017B999FF}" type="datetimeFigureOut">
              <a:rPr lang="en-US" smtClean="0"/>
              <a:pPr/>
              <a:t>7/30/2017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DD0128-CD0E-4BC0-81E2-3055B5B05A24}"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169B919-CE21-4774-9855-99C017B999FF}" type="datetimeFigureOut">
              <a:rPr lang="en-US" smtClean="0"/>
              <a:pPr/>
              <a:t>7/30/2017</a:t>
            </a:fld>
            <a:endParaRPr lang="en-IN"/>
          </a:p>
        </p:txBody>
      </p:sp>
      <p:sp>
        <p:nvSpPr>
          <p:cNvPr id="7" name="Slide Number Placeholder 6"/>
          <p:cNvSpPr>
            <a:spLocks noGrp="1"/>
          </p:cNvSpPr>
          <p:nvPr>
            <p:ph type="sldNum" sz="quarter" idx="11"/>
          </p:nvPr>
        </p:nvSpPr>
        <p:spPr/>
        <p:txBody>
          <a:bodyPr rtlCol="0"/>
          <a:lstStyle/>
          <a:p>
            <a:fld id="{AEDD0128-CD0E-4BC0-81E2-3055B5B05A24}"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69B919-CE21-4774-9855-99C017B999FF}" type="datetimeFigureOut">
              <a:rPr lang="en-US" smtClean="0"/>
              <a:pPr/>
              <a:t>7/30/2017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DD0128-CD0E-4BC0-81E2-3055B5B05A2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169B919-CE21-4774-9855-99C017B999FF}" type="datetimeFigureOut">
              <a:rPr lang="en-US" smtClean="0"/>
              <a:pPr/>
              <a:t>7/30/2017</a:t>
            </a:fld>
            <a:endParaRPr lang="en-IN"/>
          </a:p>
        </p:txBody>
      </p:sp>
      <p:sp>
        <p:nvSpPr>
          <p:cNvPr id="22" name="Slide Number Placeholder 21"/>
          <p:cNvSpPr>
            <a:spLocks noGrp="1"/>
          </p:cNvSpPr>
          <p:nvPr>
            <p:ph type="sldNum" sz="quarter" idx="15"/>
          </p:nvPr>
        </p:nvSpPr>
        <p:spPr/>
        <p:txBody>
          <a:bodyPr rtlCol="0"/>
          <a:lstStyle/>
          <a:p>
            <a:fld id="{AEDD0128-CD0E-4BC0-81E2-3055B5B05A24}"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169B919-CE21-4774-9855-99C017B999FF}" type="datetimeFigureOut">
              <a:rPr lang="en-US" smtClean="0"/>
              <a:pPr/>
              <a:t>7/30/2017</a:t>
            </a:fld>
            <a:endParaRPr lang="en-IN"/>
          </a:p>
        </p:txBody>
      </p:sp>
      <p:sp>
        <p:nvSpPr>
          <p:cNvPr id="18" name="Slide Number Placeholder 17"/>
          <p:cNvSpPr>
            <a:spLocks noGrp="1"/>
          </p:cNvSpPr>
          <p:nvPr>
            <p:ph type="sldNum" sz="quarter" idx="11"/>
          </p:nvPr>
        </p:nvSpPr>
        <p:spPr/>
        <p:txBody>
          <a:bodyPr rtlCol="0"/>
          <a:lstStyle/>
          <a:p>
            <a:fld id="{AEDD0128-CD0E-4BC0-81E2-3055B5B05A24}"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169B919-CE21-4774-9855-99C017B999FF}" type="datetimeFigureOut">
              <a:rPr lang="en-US" smtClean="0"/>
              <a:pPr/>
              <a:t>7/30/2017</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EDD0128-CD0E-4BC0-81E2-3055B5B05A2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tutorialpoint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nus_Torval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71613"/>
            <a:ext cx="7772400" cy="2028838"/>
          </a:xfrm>
        </p:spPr>
        <p:txBody>
          <a:bodyPr>
            <a:normAutofit fontScale="90000"/>
          </a:bodyPr>
          <a:lstStyle/>
          <a:p>
            <a:r>
              <a:rPr lang="en-IN" dirty="0" smtClean="0"/>
              <a:t/>
            </a:r>
            <a:br>
              <a:rPr lang="en-IN" dirty="0" smtClean="0"/>
            </a:br>
            <a:r>
              <a:rPr lang="en-IN" dirty="0" smtClean="0"/>
              <a:t>Operating System </a:t>
            </a:r>
            <a:br>
              <a:rPr lang="en-IN" dirty="0" smtClean="0"/>
            </a:br>
            <a:r>
              <a:rPr lang="en-IN" dirty="0" smtClean="0"/>
              <a:t>Unix : Introduction, Architecture and Basic commands</a:t>
            </a:r>
            <a:br>
              <a:rPr lang="en-IN" dirty="0" smtClean="0"/>
            </a:br>
            <a:endParaRPr lang="en-IN" dirty="0"/>
          </a:p>
        </p:txBody>
      </p:sp>
      <p:sp>
        <p:nvSpPr>
          <p:cNvPr id="3" name="Subtitle 2"/>
          <p:cNvSpPr>
            <a:spLocks noGrp="1"/>
          </p:cNvSpPr>
          <p:nvPr>
            <p:ph type="subTitle" idx="1"/>
          </p:nvPr>
        </p:nvSpPr>
        <p:spPr/>
        <p:txBody>
          <a:bodyPr/>
          <a:lstStyle/>
          <a:p>
            <a:r>
              <a:rPr lang="en-IN" dirty="0" smtClean="0"/>
              <a:t>Prof. M. T. </a:t>
            </a:r>
            <a:r>
              <a:rPr lang="en-IN" dirty="0" err="1" smtClean="0"/>
              <a:t>Savaliya</a:t>
            </a:r>
            <a:endParaRPr lang="en-IN" dirty="0" smtClean="0"/>
          </a:p>
          <a:p>
            <a:r>
              <a:rPr lang="en-IN" dirty="0" smtClean="0"/>
              <a:t>VGEC, </a:t>
            </a:r>
            <a:r>
              <a:rPr lang="en-IN" dirty="0" err="1" smtClean="0"/>
              <a:t>Chandkheda</a:t>
            </a:r>
            <a:endParaRPr lang="en-IN" dirty="0" smtClean="0"/>
          </a:p>
          <a:p>
            <a:r>
              <a:rPr lang="en-IN" dirty="0" err="1" smtClean="0"/>
              <a:t>Ahmedabad</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82660"/>
          </a:xfrm>
        </p:spPr>
        <p:txBody>
          <a:bodyPr>
            <a:normAutofit fontScale="90000"/>
          </a:bodyPr>
          <a:lstStyle/>
          <a:p>
            <a:r>
              <a:rPr lang="en-IN" b="1" dirty="0" smtClean="0"/>
              <a:t/>
            </a:r>
            <a:br>
              <a:rPr lang="en-IN" b="1" dirty="0" smtClean="0"/>
            </a:br>
            <a:r>
              <a:rPr lang="en-IN" dirty="0" smtClean="0"/>
              <a:t>Syntax of UNIX Commands</a:t>
            </a:r>
            <a:r>
              <a:rPr lang="en-IN" b="1" dirty="0" smtClean="0"/>
              <a:t/>
            </a:r>
            <a:br>
              <a:rPr lang="en-IN" b="1" dirty="0" smtClean="0"/>
            </a:br>
            <a:endParaRPr lang="en-IN" dirty="0"/>
          </a:p>
        </p:txBody>
      </p:sp>
      <p:sp>
        <p:nvSpPr>
          <p:cNvPr id="3" name="Content Placeholder 2"/>
          <p:cNvSpPr>
            <a:spLocks noGrp="1"/>
          </p:cNvSpPr>
          <p:nvPr>
            <p:ph sz="quarter" idx="1"/>
          </p:nvPr>
        </p:nvSpPr>
        <p:spPr/>
        <p:txBody>
          <a:bodyPr>
            <a:normAutofit fontScale="62500" lnSpcReduction="20000"/>
          </a:bodyPr>
          <a:lstStyle/>
          <a:p>
            <a:pPr>
              <a:buNone/>
            </a:pPr>
            <a:r>
              <a:rPr lang="en-IN" sz="4500" b="1" dirty="0" smtClean="0">
                <a:solidFill>
                  <a:srgbClr val="FF0000"/>
                </a:solidFill>
              </a:rPr>
              <a:t>command options(s) filename(s)</a:t>
            </a:r>
          </a:p>
          <a:p>
            <a:endParaRPr lang="en-IN" dirty="0" smtClean="0"/>
          </a:p>
          <a:p>
            <a:pPr algn="just"/>
            <a:r>
              <a:rPr lang="en-IN" sz="3400" dirty="0" smtClean="0"/>
              <a:t>The command is the name of the utility or program that we are going to execute.</a:t>
            </a:r>
          </a:p>
          <a:p>
            <a:pPr algn="just"/>
            <a:r>
              <a:rPr lang="en-IN" sz="3400" dirty="0" smtClean="0"/>
              <a:t>The options are passed into the command to modify the way the command works. It is typical for these options to have be a hyphen followed by a single character, such as</a:t>
            </a:r>
            <a:r>
              <a:rPr lang="en-IN" sz="3400" b="1" dirty="0" smtClean="0"/>
              <a:t>-l</a:t>
            </a:r>
            <a:r>
              <a:rPr lang="en-IN" sz="3400" dirty="0" smtClean="0"/>
              <a:t>. It is also a common convention under Linux to have options that are in the for of 2 hyphens followed by a word or hyphenated words, such as </a:t>
            </a:r>
            <a:r>
              <a:rPr lang="en-IN" sz="3400" b="1" dirty="0" smtClean="0"/>
              <a:t>--</a:t>
            </a:r>
            <a:r>
              <a:rPr lang="en-IN" sz="3400" b="1" dirty="0" err="1" smtClean="0"/>
              <a:t>color</a:t>
            </a:r>
            <a:r>
              <a:rPr lang="en-IN" sz="3400" dirty="0" smtClean="0"/>
              <a:t> or </a:t>
            </a:r>
            <a:r>
              <a:rPr lang="en-IN" sz="3400" b="1" dirty="0" smtClean="0"/>
              <a:t>--pretty-print</a:t>
            </a:r>
            <a:r>
              <a:rPr lang="en-IN" sz="3400" dirty="0" smtClean="0"/>
              <a:t>.</a:t>
            </a:r>
          </a:p>
          <a:p>
            <a:pPr algn="just"/>
            <a:r>
              <a:rPr lang="en-IN" sz="3400" dirty="0" smtClean="0"/>
              <a:t>The filename is the last argument for a lot of UNIX commands. It is simply the file or files that you want the command to work on. Take note that not all commands work on files, such as </a:t>
            </a:r>
            <a:r>
              <a:rPr lang="en-IN" sz="3400" dirty="0" err="1" smtClean="0"/>
              <a:t>ssh</a:t>
            </a:r>
            <a:r>
              <a:rPr lang="en-IN" sz="3400" dirty="0" smtClean="0"/>
              <a:t> which takes the name of a host as its argument.</a:t>
            </a:r>
          </a:p>
          <a:p>
            <a:pPr>
              <a:buNone/>
            </a:pP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32"/>
          </a:xfrm>
        </p:spPr>
        <p:txBody>
          <a:bodyPr/>
          <a:lstStyle/>
          <a:p>
            <a:r>
              <a:rPr lang="en-IN" dirty="0" smtClean="0"/>
              <a:t>Useful commands and utilities</a:t>
            </a:r>
            <a:endParaRPr lang="en-IN" dirty="0"/>
          </a:p>
        </p:txBody>
      </p:sp>
      <p:sp>
        <p:nvSpPr>
          <p:cNvPr id="3" name="Content Placeholder 2"/>
          <p:cNvSpPr>
            <a:spLocks noGrp="1"/>
          </p:cNvSpPr>
          <p:nvPr>
            <p:ph sz="quarter" idx="1"/>
          </p:nvPr>
        </p:nvSpPr>
        <p:spPr>
          <a:xfrm>
            <a:off x="457200" y="1214422"/>
            <a:ext cx="7467600" cy="5259530"/>
          </a:xfrm>
        </p:spPr>
        <p:txBody>
          <a:bodyPr>
            <a:normAutofit lnSpcReduction="10000"/>
          </a:bodyPr>
          <a:lstStyle/>
          <a:p>
            <a:r>
              <a:rPr lang="en-IN" dirty="0" smtClean="0"/>
              <a:t>echo</a:t>
            </a:r>
          </a:p>
          <a:p>
            <a:r>
              <a:rPr lang="en-IN" dirty="0" smtClean="0"/>
              <a:t>cat</a:t>
            </a:r>
          </a:p>
          <a:p>
            <a:r>
              <a:rPr lang="en-IN" dirty="0" err="1" smtClean="0"/>
              <a:t>ls</a:t>
            </a:r>
            <a:r>
              <a:rPr lang="en-IN" dirty="0" smtClean="0"/>
              <a:t> (options –l, -a, -x)</a:t>
            </a:r>
          </a:p>
          <a:p>
            <a:r>
              <a:rPr lang="en-IN" dirty="0" err="1" smtClean="0"/>
              <a:t>wc</a:t>
            </a:r>
            <a:endParaRPr lang="en-IN" dirty="0" smtClean="0"/>
          </a:p>
          <a:p>
            <a:r>
              <a:rPr lang="en-IN" dirty="0" smtClean="0"/>
              <a:t>man</a:t>
            </a:r>
          </a:p>
          <a:p>
            <a:r>
              <a:rPr lang="en-IN" dirty="0" smtClean="0"/>
              <a:t>cal</a:t>
            </a:r>
          </a:p>
          <a:p>
            <a:r>
              <a:rPr lang="en-IN" dirty="0" smtClean="0"/>
              <a:t>date </a:t>
            </a:r>
          </a:p>
          <a:p>
            <a:r>
              <a:rPr lang="en-IN" dirty="0" err="1" smtClean="0"/>
              <a:t>passwd</a:t>
            </a:r>
            <a:endParaRPr lang="en-IN" dirty="0" smtClean="0"/>
          </a:p>
          <a:p>
            <a:r>
              <a:rPr lang="en-IN" dirty="0" smtClean="0"/>
              <a:t>who</a:t>
            </a:r>
          </a:p>
          <a:p>
            <a:r>
              <a:rPr lang="en-IN" dirty="0" smtClean="0"/>
              <a:t>who am </a:t>
            </a:r>
            <a:r>
              <a:rPr lang="en-IN" dirty="0" err="1" smtClean="0"/>
              <a:t>i</a:t>
            </a:r>
            <a:endParaRPr lang="en-IN" dirty="0" smtClean="0"/>
          </a:p>
          <a:p>
            <a:r>
              <a:rPr lang="en-IN" dirty="0" err="1" smtClean="0"/>
              <a:t>uname</a:t>
            </a:r>
            <a:r>
              <a:rPr lang="en-IN" dirty="0" smtClean="0"/>
              <a:t> (options </a:t>
            </a:r>
            <a:r>
              <a:rPr lang="en-IN" dirty="0" err="1" smtClean="0"/>
              <a:t>s,r,n</a:t>
            </a:r>
            <a:r>
              <a:rPr lang="en-IN" dirty="0" smtClean="0"/>
              <a:t>-machine name)</a:t>
            </a:r>
          </a:p>
          <a:p>
            <a:r>
              <a:rPr lang="en-IN" dirty="0" err="1" smtClean="0"/>
              <a:t>tty</a:t>
            </a:r>
            <a:r>
              <a:rPr lang="en-IN" dirty="0" smtClean="0"/>
              <a:t>, </a:t>
            </a:r>
            <a:r>
              <a:rPr lang="en-IN" dirty="0" err="1" smtClean="0"/>
              <a:t>stty</a:t>
            </a:r>
            <a:endParaRPr lang="en-IN" dirty="0" smtClean="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normAutofit/>
          </a:bodyPr>
          <a:lstStyle/>
          <a:p>
            <a:r>
              <a:rPr lang="en-IN" dirty="0" smtClean="0"/>
              <a:t>File system commands</a:t>
            </a:r>
            <a:endParaRPr lang="en-IN" dirty="0"/>
          </a:p>
        </p:txBody>
      </p:sp>
      <p:sp>
        <p:nvSpPr>
          <p:cNvPr id="3" name="Content Placeholder 2"/>
          <p:cNvSpPr>
            <a:spLocks noGrp="1"/>
          </p:cNvSpPr>
          <p:nvPr>
            <p:ph sz="quarter" idx="1"/>
          </p:nvPr>
        </p:nvSpPr>
        <p:spPr>
          <a:xfrm>
            <a:off x="457200" y="1142984"/>
            <a:ext cx="7467600" cy="5330968"/>
          </a:xfrm>
        </p:spPr>
        <p:txBody>
          <a:bodyPr/>
          <a:lstStyle/>
          <a:p>
            <a:r>
              <a:rPr lang="en-IN" dirty="0" smtClean="0"/>
              <a:t>File – ordinary, directory, device</a:t>
            </a:r>
          </a:p>
          <a:p>
            <a:r>
              <a:rPr lang="en-IN" dirty="0" smtClean="0"/>
              <a:t>Home directory - /home</a:t>
            </a:r>
          </a:p>
          <a:p>
            <a:r>
              <a:rPr lang="en-IN" dirty="0" err="1" smtClean="0"/>
              <a:t>pwd</a:t>
            </a:r>
            <a:endParaRPr lang="en-IN" dirty="0" smtClean="0"/>
          </a:p>
          <a:p>
            <a:r>
              <a:rPr lang="en-IN" dirty="0" err="1" smtClean="0"/>
              <a:t>cd</a:t>
            </a:r>
            <a:r>
              <a:rPr lang="en-IN" dirty="0" smtClean="0"/>
              <a:t> </a:t>
            </a:r>
          </a:p>
          <a:p>
            <a:r>
              <a:rPr lang="en-IN" dirty="0" err="1" smtClean="0"/>
              <a:t>mkdir</a:t>
            </a:r>
            <a:endParaRPr lang="en-IN" dirty="0" smtClean="0"/>
          </a:p>
          <a:p>
            <a:r>
              <a:rPr lang="en-IN" dirty="0" err="1" smtClean="0"/>
              <a:t>rmdir</a:t>
            </a:r>
            <a:endParaRPr lang="en-IN" dirty="0" smtClean="0"/>
          </a:p>
          <a:p>
            <a:r>
              <a:rPr lang="en-IN" dirty="0" smtClean="0"/>
              <a:t>Absolute </a:t>
            </a:r>
            <a:r>
              <a:rPr lang="en-IN" dirty="0" err="1" smtClean="0"/>
              <a:t>vs</a:t>
            </a:r>
            <a:r>
              <a:rPr lang="en-IN" dirty="0" smtClean="0"/>
              <a:t> relative path names</a:t>
            </a:r>
          </a:p>
          <a:p>
            <a:r>
              <a:rPr lang="en-IN" dirty="0" smtClean="0"/>
              <a:t>cp</a:t>
            </a:r>
          </a:p>
          <a:p>
            <a:r>
              <a:rPr lang="en-IN" dirty="0" err="1" smtClean="0"/>
              <a:t>rm</a:t>
            </a:r>
            <a:endParaRPr lang="en-IN" dirty="0" smtClean="0"/>
          </a:p>
          <a:p>
            <a:r>
              <a:rPr lang="en-IN" dirty="0" err="1" smtClean="0"/>
              <a:t>mv</a:t>
            </a:r>
            <a:endParaRPr lang="en-IN" dirty="0" smtClean="0"/>
          </a:p>
          <a:p>
            <a:r>
              <a:rPr lang="en-IN" dirty="0" smtClean="0"/>
              <a:t>more</a:t>
            </a:r>
          </a:p>
          <a:p>
            <a:r>
              <a:rPr lang="en-IN" dirty="0" err="1" smtClean="0"/>
              <a:t>cmp</a:t>
            </a:r>
            <a:r>
              <a:rPr lang="en-IN" dirty="0" smtClean="0"/>
              <a:t>, diff</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sz="quarter" idx="1"/>
          </p:nvPr>
        </p:nvSpPr>
        <p:spPr/>
        <p:txBody>
          <a:bodyPr/>
          <a:lstStyle/>
          <a:p>
            <a:r>
              <a:rPr lang="en-IN" dirty="0" smtClean="0">
                <a:hlinkClick r:id="rId2"/>
              </a:rPr>
              <a:t>www.tutorialpoints.com</a:t>
            </a:r>
            <a:endParaRPr lang="en-IN" dirty="0" smtClean="0"/>
          </a:p>
          <a:p>
            <a:r>
              <a:rPr lang="en-IN" dirty="0" smtClean="0"/>
              <a:t>UNIX concepts and Applications, 3</a:t>
            </a:r>
            <a:r>
              <a:rPr lang="en-IN" baseline="30000" dirty="0" smtClean="0"/>
              <a:t>rd</a:t>
            </a:r>
            <a:r>
              <a:rPr lang="en-IN" dirty="0" smtClean="0"/>
              <a:t> edition, </a:t>
            </a:r>
            <a:r>
              <a:rPr lang="en-IN" dirty="0" err="1" smtClean="0"/>
              <a:t>Sumitabha</a:t>
            </a:r>
            <a:r>
              <a:rPr lang="en-IN" dirty="0" smtClean="0"/>
              <a:t> Das, Tata </a:t>
            </a:r>
            <a:r>
              <a:rPr lang="en-IN" smtClean="0"/>
              <a:t>McGrawHill</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Operating System</a:t>
            </a:r>
            <a:endParaRPr lang="en-IN" dirty="0"/>
          </a:p>
        </p:txBody>
      </p:sp>
      <p:sp>
        <p:nvSpPr>
          <p:cNvPr id="3" name="Content Placeholder 2"/>
          <p:cNvSpPr>
            <a:spLocks noGrp="1"/>
          </p:cNvSpPr>
          <p:nvPr>
            <p:ph sz="quarter" idx="1"/>
          </p:nvPr>
        </p:nvSpPr>
        <p:spPr>
          <a:xfrm>
            <a:off x="457200" y="1600201"/>
            <a:ext cx="8229600" cy="828668"/>
          </a:xfrm>
        </p:spPr>
        <p:txBody>
          <a:bodyPr>
            <a:normAutofit/>
          </a:bodyPr>
          <a:lstStyle/>
          <a:p>
            <a:r>
              <a:rPr lang="en-IN" sz="2400" dirty="0"/>
              <a:t>An Operating System (OS) is an interface between a computer user and </a:t>
            </a:r>
            <a:r>
              <a:rPr lang="en-IN" sz="2400" dirty="0" smtClean="0"/>
              <a:t>computer hardware</a:t>
            </a:r>
            <a:r>
              <a:rPr lang="en-IN" sz="2400" dirty="0"/>
              <a:t>.</a:t>
            </a:r>
          </a:p>
        </p:txBody>
      </p:sp>
      <p:pic>
        <p:nvPicPr>
          <p:cNvPr id="1026" name="Picture 2"/>
          <p:cNvPicPr>
            <a:picLocks noChangeAspect="1" noChangeArrowheads="1"/>
          </p:cNvPicPr>
          <p:nvPr/>
        </p:nvPicPr>
        <p:blipFill>
          <a:blip r:embed="rId2"/>
          <a:srcRect/>
          <a:stretch>
            <a:fillRect/>
          </a:stretch>
        </p:blipFill>
        <p:spPr bwMode="auto">
          <a:xfrm>
            <a:off x="2428860" y="2500306"/>
            <a:ext cx="3767141" cy="38989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Major Tasks</a:t>
            </a:r>
            <a:endParaRPr lang="en-IN" dirty="0"/>
          </a:p>
        </p:txBody>
      </p:sp>
      <p:sp>
        <p:nvSpPr>
          <p:cNvPr id="3" name="Content Placeholder 2"/>
          <p:cNvSpPr>
            <a:spLocks noGrp="1"/>
          </p:cNvSpPr>
          <p:nvPr>
            <p:ph sz="quarter" idx="1"/>
          </p:nvPr>
        </p:nvSpPr>
        <p:spPr/>
        <p:txBody>
          <a:bodyPr>
            <a:normAutofit/>
          </a:bodyPr>
          <a:lstStyle/>
          <a:p>
            <a:r>
              <a:rPr lang="en-IN" dirty="0" smtClean="0"/>
              <a:t>Process Management</a:t>
            </a:r>
          </a:p>
          <a:p>
            <a:r>
              <a:rPr lang="en-IN" dirty="0" smtClean="0"/>
              <a:t>Memory </a:t>
            </a:r>
            <a:r>
              <a:rPr lang="en-IN" dirty="0"/>
              <a:t>Management</a:t>
            </a:r>
          </a:p>
          <a:p>
            <a:r>
              <a:rPr lang="en-IN" dirty="0" smtClean="0"/>
              <a:t>Device Management</a:t>
            </a:r>
          </a:p>
          <a:p>
            <a:r>
              <a:rPr lang="en-IN" dirty="0" smtClean="0"/>
              <a:t>File </a:t>
            </a:r>
            <a:r>
              <a:rPr lang="en-IN" dirty="0"/>
              <a:t>Management</a:t>
            </a:r>
          </a:p>
          <a:p>
            <a:r>
              <a:rPr lang="en-IN" dirty="0" smtClean="0"/>
              <a:t>Security</a:t>
            </a:r>
            <a:endParaRPr lang="en-IN" dirty="0"/>
          </a:p>
          <a:p>
            <a:r>
              <a:rPr lang="en-IN" dirty="0" smtClean="0"/>
              <a:t>Control </a:t>
            </a:r>
            <a:r>
              <a:rPr lang="en-IN" dirty="0"/>
              <a:t>over system performance</a:t>
            </a:r>
          </a:p>
          <a:p>
            <a:r>
              <a:rPr lang="en-IN" dirty="0" smtClean="0"/>
              <a:t>Job accounting</a:t>
            </a:r>
          </a:p>
          <a:p>
            <a:r>
              <a:rPr lang="en-IN" dirty="0" smtClean="0"/>
              <a:t>Error </a:t>
            </a:r>
            <a:r>
              <a:rPr lang="en-IN" dirty="0"/>
              <a:t>detecting aids</a:t>
            </a:r>
          </a:p>
          <a:p>
            <a:r>
              <a:rPr lang="en-IN" dirty="0" smtClean="0"/>
              <a:t>Coordination </a:t>
            </a:r>
            <a:r>
              <a:rPr lang="en-IN" dirty="0"/>
              <a:t>between other software and users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Unix</a:t>
            </a:r>
            <a:endParaRPr lang="en-IN" dirty="0"/>
          </a:p>
        </p:txBody>
      </p:sp>
      <p:sp>
        <p:nvSpPr>
          <p:cNvPr id="3" name="Content Placeholder 2"/>
          <p:cNvSpPr>
            <a:spLocks noGrp="1"/>
          </p:cNvSpPr>
          <p:nvPr>
            <p:ph sz="quarter" idx="1"/>
          </p:nvPr>
        </p:nvSpPr>
        <p:spPr/>
        <p:txBody>
          <a:bodyPr>
            <a:normAutofit/>
          </a:bodyPr>
          <a:lstStyle/>
          <a:p>
            <a:pPr algn="just"/>
            <a:r>
              <a:rPr lang="en-IN" dirty="0" smtClean="0"/>
              <a:t>Multiuser, Multitasking </a:t>
            </a:r>
          </a:p>
          <a:p>
            <a:pPr algn="just"/>
            <a:r>
              <a:rPr lang="en-IN" dirty="0" smtClean="0"/>
              <a:t>Portable, time-sharing</a:t>
            </a:r>
          </a:p>
          <a:p>
            <a:pPr algn="just"/>
            <a:r>
              <a:rPr lang="en-IN" dirty="0" smtClean="0"/>
              <a:t>Developed </a:t>
            </a:r>
            <a:r>
              <a:rPr lang="en-IN" dirty="0"/>
              <a:t>in the 1970s at the Bell Labs research </a:t>
            </a:r>
            <a:r>
              <a:rPr lang="en-IN" dirty="0" err="1"/>
              <a:t>center</a:t>
            </a:r>
            <a:r>
              <a:rPr lang="en-IN" dirty="0"/>
              <a:t> by Ken Thompson, Dennis Ritchie, and </a:t>
            </a:r>
            <a:r>
              <a:rPr lang="en-IN" dirty="0" smtClean="0"/>
              <a:t>others</a:t>
            </a:r>
          </a:p>
          <a:p>
            <a:pPr algn="just"/>
            <a:r>
              <a:rPr lang="en-IN" dirty="0" smtClean="0"/>
              <a:t>Linux, </a:t>
            </a:r>
            <a:r>
              <a:rPr lang="en-IN" dirty="0" err="1" smtClean="0"/>
              <a:t>unix</a:t>
            </a:r>
            <a:r>
              <a:rPr lang="en-IN" dirty="0" smtClean="0"/>
              <a:t> like OS, Open Source</a:t>
            </a:r>
          </a:p>
          <a:p>
            <a:pPr algn="just"/>
            <a:r>
              <a:rPr lang="en-IN" dirty="0" smtClean="0"/>
              <a:t>Developed and released by</a:t>
            </a:r>
            <a:r>
              <a:rPr lang="en-IN" dirty="0"/>
              <a:t> </a:t>
            </a:r>
            <a:r>
              <a:rPr lang="en-IN" dirty="0" err="1">
                <a:hlinkClick r:id="rId2" tooltip="Linus Torvalds"/>
              </a:rPr>
              <a:t>Linus</a:t>
            </a:r>
            <a:r>
              <a:rPr lang="en-IN" dirty="0">
                <a:hlinkClick r:id="rId2" tooltip="Linus Torvalds"/>
              </a:rPr>
              <a:t> </a:t>
            </a:r>
            <a:r>
              <a:rPr lang="en-IN" dirty="0" err="1" smtClean="0">
                <a:hlinkClick r:id="rId2" tooltip="Linus Torvalds"/>
              </a:rPr>
              <a:t>Torvalds</a:t>
            </a:r>
            <a:r>
              <a:rPr lang="en-IN" dirty="0" smtClean="0"/>
              <a:t> 1991.</a:t>
            </a:r>
          </a:p>
          <a:p>
            <a:pPr algn="just"/>
            <a:r>
              <a:rPr lang="en-IN" dirty="0" smtClean="0"/>
              <a:t>Originally developed for Desktop (x86)</a:t>
            </a:r>
          </a:p>
          <a:p>
            <a:pPr algn="just"/>
            <a:r>
              <a:rPr lang="en-IN" dirty="0" smtClean="0"/>
              <a:t>Most popular today on all the platforms</a:t>
            </a:r>
          </a:p>
          <a:p>
            <a:pPr algn="just"/>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285728"/>
            <a:ext cx="8229600" cy="1143000"/>
          </a:xfrm>
        </p:spPr>
        <p:txBody>
          <a:bodyPr/>
          <a:lstStyle/>
          <a:p>
            <a:r>
              <a:rPr lang="en-IN" dirty="0" smtClean="0"/>
              <a:t>UNIX Architecture</a:t>
            </a:r>
            <a:endParaRPr lang="en-IN" dirty="0"/>
          </a:p>
        </p:txBody>
      </p:sp>
      <p:sp>
        <p:nvSpPr>
          <p:cNvPr id="2050" name="AutoShape 2" descr="Image resul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52" name="AutoShape 4" descr="Image resul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54" name="AutoShape 6" descr="Image result for Unix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56" name="AutoShape 8" descr="Image result for unix architecture diagram"/>
          <p:cNvSpPr>
            <a:spLocks noChangeAspect="1" noChangeArrowheads="1"/>
          </p:cNvSpPr>
          <p:nvPr/>
        </p:nvSpPr>
        <p:spPr bwMode="auto">
          <a:xfrm>
            <a:off x="155575" y="-585788"/>
            <a:ext cx="1228725" cy="1228726"/>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58" name="Picture 10" descr="Unix Architecture"/>
          <p:cNvPicPr>
            <a:picLocks noChangeAspect="1" noChangeArrowheads="1"/>
          </p:cNvPicPr>
          <p:nvPr/>
        </p:nvPicPr>
        <p:blipFill>
          <a:blip r:embed="rId2"/>
          <a:srcRect/>
          <a:stretch>
            <a:fillRect/>
          </a:stretch>
        </p:blipFill>
        <p:spPr bwMode="auto">
          <a:xfrm>
            <a:off x="2786050" y="1857364"/>
            <a:ext cx="3810000" cy="3810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62000" y="76200"/>
            <a:ext cx="7378700" cy="1143000"/>
          </a:xfrm>
        </p:spPr>
        <p:txBody>
          <a:bodyPr/>
          <a:lstStyle/>
          <a:p>
            <a:pPr eaLnBrk="1" hangingPunct="1"/>
            <a:r>
              <a:rPr lang="en-US" smtClean="0"/>
              <a:t>UNIX</a:t>
            </a:r>
          </a:p>
        </p:txBody>
      </p:sp>
      <p:sp>
        <p:nvSpPr>
          <p:cNvPr id="4099" name="Rectangle 3"/>
          <p:cNvSpPr>
            <a:spLocks noGrp="1" noChangeArrowheads="1"/>
          </p:cNvSpPr>
          <p:nvPr>
            <p:ph sz="quarter" idx="1"/>
          </p:nvPr>
        </p:nvSpPr>
        <p:spPr>
          <a:xfrm>
            <a:off x="809625" y="2824163"/>
            <a:ext cx="7958138" cy="3881437"/>
          </a:xfrm>
        </p:spPr>
        <p:txBody>
          <a:bodyPr/>
          <a:lstStyle/>
          <a:p>
            <a:pPr algn="ctr" eaLnBrk="1" hangingPunct="1">
              <a:buFont typeface="Wingdings" pitchFamily="2" charset="2"/>
              <a:buNone/>
            </a:pPr>
            <a:r>
              <a:rPr lang="en-US" smtClean="0"/>
              <a:t>The layers of a UNIX system.</a:t>
            </a:r>
          </a:p>
        </p:txBody>
      </p:sp>
      <p:pic>
        <p:nvPicPr>
          <p:cNvPr id="4100" name="Picture 4"/>
          <p:cNvPicPr>
            <a:picLocks noChangeAspect="1" noChangeArrowheads="1"/>
          </p:cNvPicPr>
          <p:nvPr/>
        </p:nvPicPr>
        <p:blipFill>
          <a:blip r:embed="rId2"/>
          <a:srcRect/>
          <a:stretch>
            <a:fillRect/>
          </a:stretch>
        </p:blipFill>
        <p:spPr bwMode="auto">
          <a:xfrm>
            <a:off x="457200" y="1743075"/>
            <a:ext cx="8429625" cy="3971925"/>
          </a:xfrm>
          <a:prstGeom prst="rect">
            <a:avLst/>
          </a:prstGeom>
          <a:noFill/>
          <a:ln w="9525">
            <a:noFill/>
            <a:miter lim="800000"/>
            <a:headEnd/>
            <a:tailEnd/>
          </a:ln>
        </p:spPr>
      </p:pic>
      <p:sp>
        <p:nvSpPr>
          <p:cNvPr id="4101" name="Text Box 5"/>
          <p:cNvSpPr txBox="1">
            <a:spLocks noChangeArrowheads="1"/>
          </p:cNvSpPr>
          <p:nvPr/>
        </p:nvSpPr>
        <p:spPr bwMode="auto">
          <a:xfrm>
            <a:off x="2082800" y="1638300"/>
            <a:ext cx="1155700" cy="517525"/>
          </a:xfrm>
          <a:prstGeom prst="rect">
            <a:avLst/>
          </a:prstGeom>
          <a:solidFill>
            <a:schemeClr val="bg1"/>
          </a:solidFill>
          <a:ln w="9525">
            <a:noFill/>
            <a:miter lim="800000"/>
            <a:headEnd/>
            <a:tailEnd/>
          </a:ln>
        </p:spPr>
        <p:txBody>
          <a:bodyPr>
            <a:spAutoFit/>
          </a:bodyPr>
          <a:lstStyle/>
          <a:p>
            <a:pPr algn="ctr">
              <a:spcBef>
                <a:spcPct val="50000"/>
              </a:spcBef>
            </a:pPr>
            <a:r>
              <a:rPr lang="en-US" sz="1400" b="1">
                <a:latin typeface="Tahoma" pitchFamily="34" charset="0"/>
              </a:rPr>
              <a:t>User</a:t>
            </a:r>
            <a:br>
              <a:rPr lang="en-US" sz="1400" b="1">
                <a:latin typeface="Tahoma" pitchFamily="34" charset="0"/>
              </a:rPr>
            </a:br>
            <a:r>
              <a:rPr lang="en-US" sz="1400" b="1">
                <a:latin typeface="Tahoma" pitchFamily="34" charset="0"/>
              </a:rPr>
              <a:t>Interface</a:t>
            </a:r>
          </a:p>
        </p:txBody>
      </p:sp>
      <p:sp>
        <p:nvSpPr>
          <p:cNvPr id="4102" name="Line 6"/>
          <p:cNvSpPr>
            <a:spLocks noChangeShapeType="1"/>
          </p:cNvSpPr>
          <p:nvPr/>
        </p:nvSpPr>
        <p:spPr bwMode="auto">
          <a:xfrm>
            <a:off x="482600" y="5715000"/>
            <a:ext cx="7302500" cy="0"/>
          </a:xfrm>
          <a:prstGeom prst="line">
            <a:avLst/>
          </a:prstGeom>
          <a:noFill/>
          <a:ln w="19050">
            <a:solidFill>
              <a:schemeClr val="tx1"/>
            </a:solidFill>
            <a:round/>
            <a:headEnd/>
            <a:tailEnd/>
          </a:ln>
        </p:spPr>
        <p:txBody>
          <a:bodyPr/>
          <a:lstStyle/>
          <a:p>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95400" y="-152400"/>
            <a:ext cx="7378700" cy="1143000"/>
          </a:xfrm>
        </p:spPr>
        <p:txBody>
          <a:bodyPr/>
          <a:lstStyle/>
          <a:p>
            <a:pPr eaLnBrk="1" hangingPunct="1"/>
            <a:r>
              <a:rPr lang="lv-LV" dirty="0" smtClean="0"/>
              <a:t>Unix Architecture</a:t>
            </a:r>
            <a:endParaRPr lang="en-US" dirty="0" smtClean="0"/>
          </a:p>
        </p:txBody>
      </p:sp>
      <p:sp>
        <p:nvSpPr>
          <p:cNvPr id="5123" name="Rectangle 3"/>
          <p:cNvSpPr>
            <a:spLocks noChangeArrowheads="1"/>
          </p:cNvSpPr>
          <p:nvPr/>
        </p:nvSpPr>
        <p:spPr bwMode="auto">
          <a:xfrm>
            <a:off x="1079500" y="2171700"/>
            <a:ext cx="6972300" cy="3505200"/>
          </a:xfrm>
          <a:prstGeom prst="rect">
            <a:avLst/>
          </a:prstGeom>
          <a:solidFill>
            <a:schemeClr val="accent1"/>
          </a:solidFill>
          <a:ln w="9525">
            <a:solidFill>
              <a:schemeClr val="tx1"/>
            </a:solidFill>
            <a:miter lim="800000"/>
            <a:headEnd/>
            <a:tailEnd/>
          </a:ln>
        </p:spPr>
        <p:txBody>
          <a:bodyPr wrap="none" anchor="ctr"/>
          <a:lstStyle/>
          <a:p>
            <a:endParaRPr lang="en-IN"/>
          </a:p>
        </p:txBody>
      </p:sp>
      <p:sp>
        <p:nvSpPr>
          <p:cNvPr id="5124" name="Rectangle 4"/>
          <p:cNvSpPr>
            <a:spLocks noChangeArrowheads="1"/>
          </p:cNvSpPr>
          <p:nvPr/>
        </p:nvSpPr>
        <p:spPr bwMode="auto">
          <a:xfrm>
            <a:off x="1879600" y="850900"/>
            <a:ext cx="5372100" cy="431800"/>
          </a:xfrm>
          <a:prstGeom prst="rect">
            <a:avLst/>
          </a:prstGeom>
          <a:solidFill>
            <a:schemeClr val="accent1"/>
          </a:solidFill>
          <a:ln w="9525">
            <a:solidFill>
              <a:schemeClr val="tx1"/>
            </a:solidFill>
            <a:miter lim="800000"/>
            <a:headEnd/>
            <a:tailEnd/>
          </a:ln>
        </p:spPr>
        <p:txBody>
          <a:bodyPr wrap="none" anchor="ctr"/>
          <a:lstStyle/>
          <a:p>
            <a:pPr algn="ctr"/>
            <a:r>
              <a:rPr lang="en-US"/>
              <a:t>Applications</a:t>
            </a:r>
          </a:p>
        </p:txBody>
      </p:sp>
      <p:sp>
        <p:nvSpPr>
          <p:cNvPr id="5125" name="Rectangle 5"/>
          <p:cNvSpPr>
            <a:spLocks noChangeArrowheads="1"/>
          </p:cNvSpPr>
          <p:nvPr/>
        </p:nvSpPr>
        <p:spPr bwMode="auto">
          <a:xfrm>
            <a:off x="1905000" y="1473200"/>
            <a:ext cx="3619500" cy="431800"/>
          </a:xfrm>
          <a:prstGeom prst="rect">
            <a:avLst/>
          </a:prstGeom>
          <a:solidFill>
            <a:schemeClr val="accent1"/>
          </a:solidFill>
          <a:ln w="9525">
            <a:solidFill>
              <a:schemeClr val="tx1"/>
            </a:solidFill>
            <a:miter lim="800000"/>
            <a:headEnd/>
            <a:tailEnd/>
          </a:ln>
        </p:spPr>
        <p:txBody>
          <a:bodyPr wrap="none" anchor="ctr"/>
          <a:lstStyle/>
          <a:p>
            <a:pPr algn="ctr"/>
            <a:r>
              <a:rPr lang="en-US"/>
              <a:t>System Libraries (libc)</a:t>
            </a:r>
          </a:p>
        </p:txBody>
      </p:sp>
      <p:sp>
        <p:nvSpPr>
          <p:cNvPr id="5126" name="Rectangle 6"/>
          <p:cNvSpPr>
            <a:spLocks noChangeArrowheads="1"/>
          </p:cNvSpPr>
          <p:nvPr/>
        </p:nvSpPr>
        <p:spPr bwMode="auto">
          <a:xfrm>
            <a:off x="1879600" y="2311400"/>
            <a:ext cx="5372100" cy="431800"/>
          </a:xfrm>
          <a:prstGeom prst="rect">
            <a:avLst/>
          </a:prstGeom>
          <a:solidFill>
            <a:srgbClr val="00FFFF"/>
          </a:solidFill>
          <a:ln w="9525">
            <a:solidFill>
              <a:schemeClr val="tx1"/>
            </a:solidFill>
            <a:miter lim="800000"/>
            <a:headEnd/>
            <a:tailEnd/>
          </a:ln>
        </p:spPr>
        <p:txBody>
          <a:bodyPr wrap="none" anchor="ctr"/>
          <a:lstStyle/>
          <a:p>
            <a:pPr algn="ctr"/>
            <a:r>
              <a:rPr lang="en-US"/>
              <a:t>System Call Interface</a:t>
            </a:r>
          </a:p>
        </p:txBody>
      </p:sp>
      <p:sp>
        <p:nvSpPr>
          <p:cNvPr id="5127" name="Rectangle 7"/>
          <p:cNvSpPr>
            <a:spLocks noChangeArrowheads="1"/>
          </p:cNvSpPr>
          <p:nvPr/>
        </p:nvSpPr>
        <p:spPr bwMode="auto">
          <a:xfrm>
            <a:off x="1879600" y="5981700"/>
            <a:ext cx="5372100" cy="431800"/>
          </a:xfrm>
          <a:prstGeom prst="rect">
            <a:avLst/>
          </a:prstGeom>
          <a:solidFill>
            <a:schemeClr val="accent1"/>
          </a:solidFill>
          <a:ln w="9525">
            <a:solidFill>
              <a:schemeClr val="tx1"/>
            </a:solidFill>
            <a:miter lim="800000"/>
            <a:headEnd/>
            <a:tailEnd/>
          </a:ln>
        </p:spPr>
        <p:txBody>
          <a:bodyPr wrap="none" anchor="ctr"/>
          <a:lstStyle/>
          <a:p>
            <a:pPr algn="ctr"/>
            <a:r>
              <a:rPr lang="en-US"/>
              <a:t>Hardware</a:t>
            </a:r>
          </a:p>
        </p:txBody>
      </p:sp>
      <p:sp>
        <p:nvSpPr>
          <p:cNvPr id="5128" name="Rectangle 8"/>
          <p:cNvSpPr>
            <a:spLocks noChangeArrowheads="1"/>
          </p:cNvSpPr>
          <p:nvPr/>
        </p:nvSpPr>
        <p:spPr bwMode="auto">
          <a:xfrm>
            <a:off x="1333500" y="5041900"/>
            <a:ext cx="6464300" cy="520700"/>
          </a:xfrm>
          <a:prstGeom prst="rect">
            <a:avLst/>
          </a:prstGeom>
          <a:solidFill>
            <a:srgbClr val="00FFFF"/>
          </a:solidFill>
          <a:ln w="9525">
            <a:solidFill>
              <a:schemeClr val="tx1"/>
            </a:solidFill>
            <a:miter lim="800000"/>
            <a:headEnd/>
            <a:tailEnd/>
          </a:ln>
        </p:spPr>
        <p:txBody>
          <a:bodyPr wrap="none" anchor="ctr"/>
          <a:lstStyle/>
          <a:p>
            <a:pPr algn="ctr"/>
            <a:r>
              <a:rPr lang="en-US"/>
              <a:t>Architecture-Dependent Code</a:t>
            </a:r>
          </a:p>
        </p:txBody>
      </p:sp>
      <p:sp>
        <p:nvSpPr>
          <p:cNvPr id="5129" name="Rectangle 9"/>
          <p:cNvSpPr>
            <a:spLocks noChangeArrowheads="1"/>
          </p:cNvSpPr>
          <p:nvPr/>
        </p:nvSpPr>
        <p:spPr bwMode="auto">
          <a:xfrm>
            <a:off x="1397000" y="3009900"/>
            <a:ext cx="2997200" cy="1841500"/>
          </a:xfrm>
          <a:prstGeom prst="rect">
            <a:avLst/>
          </a:prstGeom>
          <a:solidFill>
            <a:srgbClr val="FFCC00"/>
          </a:solidFill>
          <a:ln w="9525">
            <a:solidFill>
              <a:schemeClr val="tx1"/>
            </a:solidFill>
            <a:miter lim="800000"/>
            <a:headEnd/>
            <a:tailEnd/>
          </a:ln>
        </p:spPr>
        <p:txBody>
          <a:bodyPr wrap="none"/>
          <a:lstStyle/>
          <a:p>
            <a:pPr algn="ctr"/>
            <a:r>
              <a:rPr lang="en-US"/>
              <a:t>I/O Related</a:t>
            </a:r>
          </a:p>
        </p:txBody>
      </p:sp>
      <p:sp>
        <p:nvSpPr>
          <p:cNvPr id="5130" name="Rectangle 10"/>
          <p:cNvSpPr>
            <a:spLocks noChangeArrowheads="1"/>
          </p:cNvSpPr>
          <p:nvPr/>
        </p:nvSpPr>
        <p:spPr bwMode="auto">
          <a:xfrm>
            <a:off x="4749800" y="3035300"/>
            <a:ext cx="2997200" cy="1841500"/>
          </a:xfrm>
          <a:prstGeom prst="rect">
            <a:avLst/>
          </a:prstGeom>
          <a:solidFill>
            <a:srgbClr val="FFCC00"/>
          </a:solidFill>
          <a:ln w="9525">
            <a:solidFill>
              <a:schemeClr val="tx1"/>
            </a:solidFill>
            <a:miter lim="800000"/>
            <a:headEnd/>
            <a:tailEnd/>
          </a:ln>
        </p:spPr>
        <p:txBody>
          <a:bodyPr wrap="none"/>
          <a:lstStyle/>
          <a:p>
            <a:pPr algn="ctr"/>
            <a:r>
              <a:rPr lang="en-US"/>
              <a:t>Process Related</a:t>
            </a:r>
          </a:p>
        </p:txBody>
      </p:sp>
      <p:sp>
        <p:nvSpPr>
          <p:cNvPr id="5131" name="Rectangle 11"/>
          <p:cNvSpPr>
            <a:spLocks noChangeArrowheads="1"/>
          </p:cNvSpPr>
          <p:nvPr/>
        </p:nvSpPr>
        <p:spPr bwMode="auto">
          <a:xfrm>
            <a:off x="4876800" y="3505200"/>
            <a:ext cx="2705100" cy="342900"/>
          </a:xfrm>
          <a:prstGeom prst="rect">
            <a:avLst/>
          </a:prstGeom>
          <a:solidFill>
            <a:srgbClr val="00FFFF"/>
          </a:solidFill>
          <a:ln w="9525">
            <a:solidFill>
              <a:schemeClr val="tx1"/>
            </a:solidFill>
            <a:miter lim="800000"/>
            <a:headEnd/>
            <a:tailEnd/>
          </a:ln>
        </p:spPr>
        <p:txBody>
          <a:bodyPr wrap="none" anchor="ctr"/>
          <a:lstStyle/>
          <a:p>
            <a:pPr algn="ctr"/>
            <a:r>
              <a:rPr lang="en-US"/>
              <a:t>Scheduler</a:t>
            </a:r>
          </a:p>
        </p:txBody>
      </p:sp>
      <p:sp>
        <p:nvSpPr>
          <p:cNvPr id="5132" name="Rectangle 12"/>
          <p:cNvSpPr>
            <a:spLocks noChangeArrowheads="1"/>
          </p:cNvSpPr>
          <p:nvPr/>
        </p:nvSpPr>
        <p:spPr bwMode="auto">
          <a:xfrm>
            <a:off x="4876800" y="3962400"/>
            <a:ext cx="2705100" cy="342900"/>
          </a:xfrm>
          <a:prstGeom prst="rect">
            <a:avLst/>
          </a:prstGeom>
          <a:solidFill>
            <a:srgbClr val="00FFFF"/>
          </a:solidFill>
          <a:ln w="9525">
            <a:solidFill>
              <a:schemeClr val="tx1"/>
            </a:solidFill>
            <a:miter lim="800000"/>
            <a:headEnd/>
            <a:tailEnd/>
          </a:ln>
        </p:spPr>
        <p:txBody>
          <a:bodyPr wrap="none" anchor="ctr"/>
          <a:lstStyle/>
          <a:p>
            <a:pPr algn="ctr"/>
            <a:r>
              <a:rPr lang="en-US"/>
              <a:t>Memory Management</a:t>
            </a:r>
          </a:p>
        </p:txBody>
      </p:sp>
      <p:sp>
        <p:nvSpPr>
          <p:cNvPr id="5133" name="Rectangle 13"/>
          <p:cNvSpPr>
            <a:spLocks noChangeArrowheads="1"/>
          </p:cNvSpPr>
          <p:nvPr/>
        </p:nvSpPr>
        <p:spPr bwMode="auto">
          <a:xfrm>
            <a:off x="4876800" y="4419600"/>
            <a:ext cx="2705100" cy="342900"/>
          </a:xfrm>
          <a:prstGeom prst="rect">
            <a:avLst/>
          </a:prstGeom>
          <a:solidFill>
            <a:srgbClr val="00FFFF"/>
          </a:solidFill>
          <a:ln w="9525">
            <a:solidFill>
              <a:schemeClr val="tx1"/>
            </a:solidFill>
            <a:miter lim="800000"/>
            <a:headEnd/>
            <a:tailEnd/>
          </a:ln>
        </p:spPr>
        <p:txBody>
          <a:bodyPr wrap="none" anchor="ctr"/>
          <a:lstStyle/>
          <a:p>
            <a:pPr algn="ctr"/>
            <a:r>
              <a:rPr lang="en-US"/>
              <a:t>IPC</a:t>
            </a:r>
          </a:p>
        </p:txBody>
      </p:sp>
      <p:sp>
        <p:nvSpPr>
          <p:cNvPr id="5134" name="Rectangle 14"/>
          <p:cNvSpPr>
            <a:spLocks noChangeArrowheads="1"/>
          </p:cNvSpPr>
          <p:nvPr/>
        </p:nvSpPr>
        <p:spPr bwMode="auto">
          <a:xfrm>
            <a:off x="1600200" y="3505200"/>
            <a:ext cx="2705100" cy="342900"/>
          </a:xfrm>
          <a:prstGeom prst="rect">
            <a:avLst/>
          </a:prstGeom>
          <a:solidFill>
            <a:srgbClr val="00FFFF"/>
          </a:solidFill>
          <a:ln w="9525">
            <a:solidFill>
              <a:schemeClr val="tx1"/>
            </a:solidFill>
            <a:miter lim="800000"/>
            <a:headEnd/>
            <a:tailEnd/>
          </a:ln>
        </p:spPr>
        <p:txBody>
          <a:bodyPr wrap="none" anchor="ctr"/>
          <a:lstStyle/>
          <a:p>
            <a:pPr algn="ctr"/>
            <a:r>
              <a:rPr lang="en-US"/>
              <a:t>File Systems</a:t>
            </a:r>
          </a:p>
        </p:txBody>
      </p:sp>
      <p:sp>
        <p:nvSpPr>
          <p:cNvPr id="5135" name="Rectangle 15"/>
          <p:cNvSpPr>
            <a:spLocks noChangeArrowheads="1"/>
          </p:cNvSpPr>
          <p:nvPr/>
        </p:nvSpPr>
        <p:spPr bwMode="auto">
          <a:xfrm>
            <a:off x="1600200" y="3962400"/>
            <a:ext cx="2705100" cy="342900"/>
          </a:xfrm>
          <a:prstGeom prst="rect">
            <a:avLst/>
          </a:prstGeom>
          <a:solidFill>
            <a:srgbClr val="00FFFF"/>
          </a:solidFill>
          <a:ln w="9525">
            <a:solidFill>
              <a:schemeClr val="tx1"/>
            </a:solidFill>
            <a:miter lim="800000"/>
            <a:headEnd/>
            <a:tailEnd/>
          </a:ln>
        </p:spPr>
        <p:txBody>
          <a:bodyPr wrap="none" anchor="ctr"/>
          <a:lstStyle/>
          <a:p>
            <a:pPr algn="ctr"/>
            <a:r>
              <a:rPr lang="en-US"/>
              <a:t>Networking</a:t>
            </a:r>
          </a:p>
        </p:txBody>
      </p:sp>
      <p:sp>
        <p:nvSpPr>
          <p:cNvPr id="5136" name="Rectangle 16"/>
          <p:cNvSpPr>
            <a:spLocks noChangeArrowheads="1"/>
          </p:cNvSpPr>
          <p:nvPr/>
        </p:nvSpPr>
        <p:spPr bwMode="auto">
          <a:xfrm>
            <a:off x="1600200" y="4419600"/>
            <a:ext cx="2705100" cy="342900"/>
          </a:xfrm>
          <a:prstGeom prst="rect">
            <a:avLst/>
          </a:prstGeom>
          <a:solidFill>
            <a:srgbClr val="00FFFF"/>
          </a:solidFill>
          <a:ln w="9525">
            <a:solidFill>
              <a:schemeClr val="tx1"/>
            </a:solidFill>
            <a:miter lim="800000"/>
            <a:headEnd/>
            <a:tailEnd/>
          </a:ln>
        </p:spPr>
        <p:txBody>
          <a:bodyPr wrap="none" anchor="ctr"/>
          <a:lstStyle/>
          <a:p>
            <a:pPr algn="ctr"/>
            <a:r>
              <a:rPr lang="en-US"/>
              <a:t>Device Drivers</a:t>
            </a:r>
          </a:p>
        </p:txBody>
      </p:sp>
      <p:sp>
        <p:nvSpPr>
          <p:cNvPr id="5137" name="Line 17"/>
          <p:cNvSpPr>
            <a:spLocks noChangeShapeType="1"/>
          </p:cNvSpPr>
          <p:nvPr/>
        </p:nvSpPr>
        <p:spPr bwMode="auto">
          <a:xfrm>
            <a:off x="3657600" y="1295400"/>
            <a:ext cx="0" cy="203200"/>
          </a:xfrm>
          <a:prstGeom prst="line">
            <a:avLst/>
          </a:prstGeom>
          <a:noFill/>
          <a:ln w="28575">
            <a:solidFill>
              <a:schemeClr val="tx1"/>
            </a:solidFill>
            <a:round/>
            <a:headEnd/>
            <a:tailEnd/>
          </a:ln>
        </p:spPr>
        <p:txBody>
          <a:bodyPr/>
          <a:lstStyle/>
          <a:p>
            <a:endParaRPr lang="en-IN"/>
          </a:p>
        </p:txBody>
      </p:sp>
      <p:sp>
        <p:nvSpPr>
          <p:cNvPr id="5138" name="Line 18"/>
          <p:cNvSpPr>
            <a:spLocks noChangeShapeType="1"/>
          </p:cNvSpPr>
          <p:nvPr/>
        </p:nvSpPr>
        <p:spPr bwMode="auto">
          <a:xfrm>
            <a:off x="3581400" y="1905000"/>
            <a:ext cx="0" cy="393700"/>
          </a:xfrm>
          <a:prstGeom prst="line">
            <a:avLst/>
          </a:prstGeom>
          <a:noFill/>
          <a:ln w="28575">
            <a:solidFill>
              <a:schemeClr val="tx1"/>
            </a:solidFill>
            <a:round/>
            <a:headEnd/>
            <a:tailEnd/>
          </a:ln>
        </p:spPr>
        <p:txBody>
          <a:bodyPr/>
          <a:lstStyle/>
          <a:p>
            <a:endParaRPr lang="en-IN"/>
          </a:p>
        </p:txBody>
      </p:sp>
      <p:sp>
        <p:nvSpPr>
          <p:cNvPr id="5139" name="Line 19"/>
          <p:cNvSpPr>
            <a:spLocks noChangeShapeType="1"/>
          </p:cNvSpPr>
          <p:nvPr/>
        </p:nvSpPr>
        <p:spPr bwMode="auto">
          <a:xfrm>
            <a:off x="6324600" y="1295400"/>
            <a:ext cx="0" cy="1028700"/>
          </a:xfrm>
          <a:prstGeom prst="line">
            <a:avLst/>
          </a:prstGeom>
          <a:noFill/>
          <a:ln w="28575">
            <a:solidFill>
              <a:schemeClr val="tx1"/>
            </a:solidFill>
            <a:round/>
            <a:headEnd/>
            <a:tailEnd/>
          </a:ln>
        </p:spPr>
        <p:txBody>
          <a:bodyPr/>
          <a:lstStyle/>
          <a:p>
            <a:endParaRPr lang="en-IN"/>
          </a:p>
        </p:txBody>
      </p:sp>
      <p:sp>
        <p:nvSpPr>
          <p:cNvPr id="5140" name="Line 20"/>
          <p:cNvSpPr>
            <a:spLocks noChangeShapeType="1"/>
          </p:cNvSpPr>
          <p:nvPr/>
        </p:nvSpPr>
        <p:spPr bwMode="auto">
          <a:xfrm>
            <a:off x="2844800" y="2730500"/>
            <a:ext cx="0" cy="292100"/>
          </a:xfrm>
          <a:prstGeom prst="line">
            <a:avLst/>
          </a:prstGeom>
          <a:noFill/>
          <a:ln w="28575">
            <a:solidFill>
              <a:schemeClr val="tx1"/>
            </a:solidFill>
            <a:round/>
            <a:headEnd/>
            <a:tailEnd/>
          </a:ln>
        </p:spPr>
        <p:txBody>
          <a:bodyPr/>
          <a:lstStyle/>
          <a:p>
            <a:endParaRPr lang="en-IN"/>
          </a:p>
        </p:txBody>
      </p:sp>
      <p:sp>
        <p:nvSpPr>
          <p:cNvPr id="5141" name="Line 21"/>
          <p:cNvSpPr>
            <a:spLocks noChangeShapeType="1"/>
          </p:cNvSpPr>
          <p:nvPr/>
        </p:nvSpPr>
        <p:spPr bwMode="auto">
          <a:xfrm>
            <a:off x="6184900" y="2743200"/>
            <a:ext cx="0" cy="292100"/>
          </a:xfrm>
          <a:prstGeom prst="line">
            <a:avLst/>
          </a:prstGeom>
          <a:noFill/>
          <a:ln w="28575">
            <a:solidFill>
              <a:schemeClr val="tx1"/>
            </a:solidFill>
            <a:round/>
            <a:headEnd/>
            <a:tailEnd/>
          </a:ln>
        </p:spPr>
        <p:txBody>
          <a:bodyPr/>
          <a:lstStyle/>
          <a:p>
            <a:endParaRPr lang="en-IN"/>
          </a:p>
        </p:txBody>
      </p:sp>
      <p:sp>
        <p:nvSpPr>
          <p:cNvPr id="5142" name="Rectangle 22"/>
          <p:cNvSpPr>
            <a:spLocks noChangeArrowheads="1"/>
          </p:cNvSpPr>
          <p:nvPr/>
        </p:nvSpPr>
        <p:spPr bwMode="auto">
          <a:xfrm>
            <a:off x="190500" y="2171700"/>
            <a:ext cx="749300" cy="3479800"/>
          </a:xfrm>
          <a:prstGeom prst="rect">
            <a:avLst/>
          </a:prstGeom>
          <a:solidFill>
            <a:schemeClr val="accent1"/>
          </a:solidFill>
          <a:ln w="9525">
            <a:solidFill>
              <a:schemeClr val="tx1"/>
            </a:solidFill>
            <a:miter lim="800000"/>
            <a:headEnd/>
            <a:tailEnd/>
          </a:ln>
        </p:spPr>
        <p:txBody>
          <a:bodyPr wrap="none" anchor="ctr"/>
          <a:lstStyle/>
          <a:p>
            <a:endParaRPr lang="en-IN"/>
          </a:p>
        </p:txBody>
      </p:sp>
      <p:sp>
        <p:nvSpPr>
          <p:cNvPr id="5143" name="Text Box 23"/>
          <p:cNvSpPr txBox="1">
            <a:spLocks noChangeArrowheads="1"/>
          </p:cNvSpPr>
          <p:nvPr/>
        </p:nvSpPr>
        <p:spPr bwMode="auto">
          <a:xfrm rot="-5400000">
            <a:off x="-66675" y="3673475"/>
            <a:ext cx="1250950" cy="457200"/>
          </a:xfrm>
          <a:prstGeom prst="rect">
            <a:avLst/>
          </a:prstGeom>
          <a:noFill/>
          <a:ln w="9525">
            <a:noFill/>
            <a:miter lim="800000"/>
            <a:headEnd/>
            <a:tailEnd/>
          </a:ln>
        </p:spPr>
        <p:txBody>
          <a:bodyPr wrap="none">
            <a:spAutoFit/>
          </a:bodyPr>
          <a:lstStyle/>
          <a:p>
            <a:r>
              <a:rPr lang="en-US"/>
              <a:t>Modules</a:t>
            </a:r>
          </a:p>
        </p:txBody>
      </p:sp>
      <p:sp>
        <p:nvSpPr>
          <p:cNvPr id="5144" name="Line 24"/>
          <p:cNvSpPr>
            <a:spLocks noChangeShapeType="1"/>
          </p:cNvSpPr>
          <p:nvPr/>
        </p:nvSpPr>
        <p:spPr bwMode="auto">
          <a:xfrm flipH="1">
            <a:off x="2806700" y="4851400"/>
            <a:ext cx="0" cy="203200"/>
          </a:xfrm>
          <a:prstGeom prst="line">
            <a:avLst/>
          </a:prstGeom>
          <a:noFill/>
          <a:ln w="28575">
            <a:solidFill>
              <a:schemeClr val="tx1"/>
            </a:solidFill>
            <a:round/>
            <a:headEnd/>
            <a:tailEnd/>
          </a:ln>
        </p:spPr>
        <p:txBody>
          <a:bodyPr/>
          <a:lstStyle/>
          <a:p>
            <a:endParaRPr lang="en-IN"/>
          </a:p>
        </p:txBody>
      </p:sp>
      <p:sp>
        <p:nvSpPr>
          <p:cNvPr id="5145" name="Line 25"/>
          <p:cNvSpPr>
            <a:spLocks noChangeShapeType="1"/>
          </p:cNvSpPr>
          <p:nvPr/>
        </p:nvSpPr>
        <p:spPr bwMode="auto">
          <a:xfrm flipH="1">
            <a:off x="6134100" y="4876800"/>
            <a:ext cx="25400" cy="165100"/>
          </a:xfrm>
          <a:prstGeom prst="line">
            <a:avLst/>
          </a:prstGeom>
          <a:noFill/>
          <a:ln w="28575">
            <a:solidFill>
              <a:schemeClr val="tx1"/>
            </a:solidFill>
            <a:round/>
            <a:headEnd/>
            <a:tailEnd/>
          </a:ln>
        </p:spPr>
        <p:txBody>
          <a:bodyPr/>
          <a:lstStyle/>
          <a:p>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28600" y="152400"/>
            <a:ext cx="8686800" cy="919146"/>
          </a:xfrm>
        </p:spPr>
        <p:txBody>
          <a:bodyPr>
            <a:normAutofit/>
          </a:bodyPr>
          <a:lstStyle/>
          <a:p>
            <a:pPr eaLnBrk="1" hangingPunct="1"/>
            <a:r>
              <a:rPr lang="en-US" sz="3600" dirty="0" smtClean="0">
                <a:latin typeface="Garamond" pitchFamily="18" charset="0"/>
              </a:rPr>
              <a:t>UNIX: File System Structure</a:t>
            </a:r>
          </a:p>
        </p:txBody>
      </p:sp>
      <p:sp>
        <p:nvSpPr>
          <p:cNvPr id="38915" name="Rectangle 3"/>
          <p:cNvSpPr>
            <a:spLocks noGrp="1" noChangeArrowheads="1"/>
          </p:cNvSpPr>
          <p:nvPr>
            <p:ph sz="quarter" idx="1"/>
          </p:nvPr>
        </p:nvSpPr>
        <p:spPr>
          <a:xfrm>
            <a:off x="228600" y="1428736"/>
            <a:ext cx="8763000" cy="4667264"/>
          </a:xfrm>
        </p:spPr>
        <p:txBody>
          <a:bodyPr/>
          <a:lstStyle/>
          <a:p>
            <a:pPr algn="ctr" eaLnBrk="1" hangingPunct="1">
              <a:buFont typeface="Wingdings" pitchFamily="2" charset="2"/>
              <a:buNone/>
            </a:pPr>
            <a:r>
              <a:rPr lang="en-US" dirty="0" smtClean="0">
                <a:latin typeface="Garamond" pitchFamily="18" charset="0"/>
              </a:rPr>
              <a:t>/</a:t>
            </a:r>
          </a:p>
          <a:p>
            <a:pPr algn="ctr" eaLnBrk="1" hangingPunct="1">
              <a:buFont typeface="Wingdings" pitchFamily="2" charset="2"/>
              <a:buNone/>
            </a:pPr>
            <a:endParaRPr lang="en-US" dirty="0" smtClean="0">
              <a:latin typeface="Garamond" pitchFamily="18" charset="0"/>
            </a:endParaRPr>
          </a:p>
          <a:p>
            <a:pPr eaLnBrk="1" hangingPunct="1">
              <a:buFont typeface="Wingdings" pitchFamily="2" charset="2"/>
              <a:buNone/>
            </a:pPr>
            <a:endParaRPr lang="en-US" dirty="0" smtClean="0">
              <a:latin typeface="Garamond" pitchFamily="18" charset="0"/>
            </a:endParaRPr>
          </a:p>
          <a:p>
            <a:pPr eaLnBrk="1" hangingPunct="1">
              <a:buFont typeface="Wingdings" pitchFamily="2" charset="2"/>
              <a:buNone/>
            </a:pPr>
            <a:r>
              <a:rPr lang="lv-LV" dirty="0" smtClean="0">
                <a:latin typeface="Garamond" pitchFamily="18" charset="0"/>
              </a:rPr>
              <a:t>b</a:t>
            </a:r>
            <a:r>
              <a:rPr lang="en-US" dirty="0" smtClean="0">
                <a:latin typeface="Garamond" pitchFamily="18" charset="0"/>
              </a:rPr>
              <a:t>in        dev    etc      home     lib      </a:t>
            </a:r>
            <a:r>
              <a:rPr lang="en-US" dirty="0" err="1" smtClean="0">
                <a:latin typeface="Garamond" pitchFamily="18" charset="0"/>
              </a:rPr>
              <a:t>mnt</a:t>
            </a:r>
            <a:r>
              <a:rPr lang="en-US" dirty="0" smtClean="0">
                <a:latin typeface="Garamond" pitchFamily="18" charset="0"/>
              </a:rPr>
              <a:t>   </a:t>
            </a:r>
            <a:r>
              <a:rPr lang="en-US" b="1" dirty="0" smtClean="0">
                <a:latin typeface="Garamond" pitchFamily="18" charset="0"/>
              </a:rPr>
              <a:t>proc</a:t>
            </a:r>
            <a:r>
              <a:rPr lang="en-US" dirty="0" smtClean="0">
                <a:latin typeface="Garamond" pitchFamily="18" charset="0"/>
              </a:rPr>
              <a:t>    </a:t>
            </a:r>
            <a:r>
              <a:rPr lang="en-US" dirty="0" err="1" smtClean="0">
                <a:latin typeface="Garamond" pitchFamily="18" charset="0"/>
              </a:rPr>
              <a:t>tmp</a:t>
            </a:r>
            <a:r>
              <a:rPr lang="en-US" dirty="0" smtClean="0">
                <a:latin typeface="Garamond" pitchFamily="18" charset="0"/>
              </a:rPr>
              <a:t>         </a:t>
            </a:r>
            <a:r>
              <a:rPr lang="en-US" dirty="0" err="1" smtClean="0">
                <a:latin typeface="Garamond" pitchFamily="18" charset="0"/>
              </a:rPr>
              <a:t>usr</a:t>
            </a:r>
            <a:r>
              <a:rPr lang="en-US" dirty="0" smtClean="0">
                <a:latin typeface="Garamond" pitchFamily="18" charset="0"/>
              </a:rPr>
              <a:t>       </a:t>
            </a:r>
            <a:r>
              <a:rPr lang="en-US" dirty="0" err="1" smtClean="0">
                <a:latin typeface="Garamond" pitchFamily="18" charset="0"/>
              </a:rPr>
              <a:t>var</a:t>
            </a:r>
            <a:endParaRPr lang="en-US" dirty="0" smtClean="0">
              <a:latin typeface="Garamond" pitchFamily="18" charset="0"/>
            </a:endParaRPr>
          </a:p>
          <a:p>
            <a:pPr eaLnBrk="1" hangingPunct="1">
              <a:buFont typeface="Wingdings" pitchFamily="2" charset="2"/>
              <a:buNone/>
            </a:pPr>
            <a:r>
              <a:rPr lang="en-US" dirty="0" smtClean="0">
                <a:latin typeface="Garamond" pitchFamily="18" charset="0"/>
              </a:rPr>
              <a:t>            </a:t>
            </a:r>
          </a:p>
          <a:p>
            <a:pPr eaLnBrk="1" hangingPunct="1">
              <a:buFont typeface="Wingdings" pitchFamily="2" charset="2"/>
              <a:buNone/>
            </a:pPr>
            <a:r>
              <a:rPr lang="en-US" dirty="0" smtClean="0">
                <a:latin typeface="Garamond" pitchFamily="18" charset="0"/>
              </a:rPr>
              <a:t>              </a:t>
            </a:r>
            <a:r>
              <a:rPr lang="en-US" dirty="0" err="1" smtClean="0">
                <a:latin typeface="Garamond" pitchFamily="18" charset="0"/>
              </a:rPr>
              <a:t>passwd</a:t>
            </a:r>
            <a:r>
              <a:rPr lang="en-US" dirty="0" smtClean="0">
                <a:latin typeface="Garamond" pitchFamily="18" charset="0"/>
              </a:rPr>
              <a:t>  group                                            bin     man      </a:t>
            </a:r>
            <a:r>
              <a:rPr lang="en-US" dirty="0" err="1" smtClean="0">
                <a:latin typeface="Garamond" pitchFamily="18" charset="0"/>
              </a:rPr>
              <a:t>sbin</a:t>
            </a:r>
            <a:endParaRPr lang="en-US" dirty="0" smtClean="0">
              <a:latin typeface="Garamond" pitchFamily="18" charset="0"/>
            </a:endParaRPr>
          </a:p>
        </p:txBody>
      </p:sp>
      <p:sp>
        <p:nvSpPr>
          <p:cNvPr id="38916" name="Line 4"/>
          <p:cNvSpPr>
            <a:spLocks noChangeShapeType="1"/>
          </p:cNvSpPr>
          <p:nvPr/>
        </p:nvSpPr>
        <p:spPr bwMode="auto">
          <a:xfrm flipH="1">
            <a:off x="609600" y="1981200"/>
            <a:ext cx="3962400" cy="838200"/>
          </a:xfrm>
          <a:prstGeom prst="line">
            <a:avLst/>
          </a:prstGeom>
          <a:noFill/>
          <a:ln w="9525">
            <a:solidFill>
              <a:schemeClr val="tx1"/>
            </a:solidFill>
            <a:round/>
            <a:headEnd/>
            <a:tailEnd type="triangle" w="med" len="med"/>
          </a:ln>
        </p:spPr>
        <p:txBody>
          <a:bodyPr/>
          <a:lstStyle/>
          <a:p>
            <a:endParaRPr lang="en-IN"/>
          </a:p>
        </p:txBody>
      </p:sp>
      <p:sp>
        <p:nvSpPr>
          <p:cNvPr id="38917" name="Line 5"/>
          <p:cNvSpPr>
            <a:spLocks noChangeShapeType="1"/>
          </p:cNvSpPr>
          <p:nvPr/>
        </p:nvSpPr>
        <p:spPr bwMode="auto">
          <a:xfrm flipH="1">
            <a:off x="1524000" y="1981200"/>
            <a:ext cx="3048000" cy="838200"/>
          </a:xfrm>
          <a:prstGeom prst="line">
            <a:avLst/>
          </a:prstGeom>
          <a:noFill/>
          <a:ln w="9525">
            <a:solidFill>
              <a:schemeClr val="tx1"/>
            </a:solidFill>
            <a:round/>
            <a:headEnd/>
            <a:tailEnd type="triangle" w="med" len="med"/>
          </a:ln>
        </p:spPr>
        <p:txBody>
          <a:bodyPr/>
          <a:lstStyle/>
          <a:p>
            <a:endParaRPr lang="en-IN"/>
          </a:p>
        </p:txBody>
      </p:sp>
      <p:sp>
        <p:nvSpPr>
          <p:cNvPr id="38918" name="Line 6"/>
          <p:cNvSpPr>
            <a:spLocks noChangeShapeType="1"/>
          </p:cNvSpPr>
          <p:nvPr/>
        </p:nvSpPr>
        <p:spPr bwMode="auto">
          <a:xfrm flipH="1">
            <a:off x="2209800" y="1981200"/>
            <a:ext cx="2362200" cy="838200"/>
          </a:xfrm>
          <a:prstGeom prst="line">
            <a:avLst/>
          </a:prstGeom>
          <a:noFill/>
          <a:ln w="9525">
            <a:solidFill>
              <a:schemeClr val="tx1"/>
            </a:solidFill>
            <a:round/>
            <a:headEnd/>
            <a:tailEnd type="triangle" w="med" len="med"/>
          </a:ln>
        </p:spPr>
        <p:txBody>
          <a:bodyPr/>
          <a:lstStyle/>
          <a:p>
            <a:endParaRPr lang="en-IN"/>
          </a:p>
        </p:txBody>
      </p:sp>
      <p:sp>
        <p:nvSpPr>
          <p:cNvPr id="38919" name="Line 7"/>
          <p:cNvSpPr>
            <a:spLocks noChangeShapeType="1"/>
          </p:cNvSpPr>
          <p:nvPr/>
        </p:nvSpPr>
        <p:spPr bwMode="auto">
          <a:xfrm flipH="1">
            <a:off x="3048000" y="1981200"/>
            <a:ext cx="1524000" cy="838200"/>
          </a:xfrm>
          <a:prstGeom prst="line">
            <a:avLst/>
          </a:prstGeom>
          <a:noFill/>
          <a:ln w="9525">
            <a:solidFill>
              <a:schemeClr val="tx1"/>
            </a:solidFill>
            <a:round/>
            <a:headEnd/>
            <a:tailEnd type="triangle" w="med" len="med"/>
          </a:ln>
        </p:spPr>
        <p:txBody>
          <a:bodyPr/>
          <a:lstStyle/>
          <a:p>
            <a:endParaRPr lang="en-IN"/>
          </a:p>
        </p:txBody>
      </p:sp>
      <p:sp>
        <p:nvSpPr>
          <p:cNvPr id="38920" name="Line 8"/>
          <p:cNvSpPr>
            <a:spLocks noChangeShapeType="1"/>
          </p:cNvSpPr>
          <p:nvPr/>
        </p:nvSpPr>
        <p:spPr bwMode="auto">
          <a:xfrm flipH="1">
            <a:off x="3962400" y="1981200"/>
            <a:ext cx="609600" cy="762000"/>
          </a:xfrm>
          <a:prstGeom prst="line">
            <a:avLst/>
          </a:prstGeom>
          <a:noFill/>
          <a:ln w="9525">
            <a:solidFill>
              <a:schemeClr val="tx1"/>
            </a:solidFill>
            <a:round/>
            <a:headEnd/>
            <a:tailEnd type="triangle" w="med" len="med"/>
          </a:ln>
        </p:spPr>
        <p:txBody>
          <a:bodyPr/>
          <a:lstStyle/>
          <a:p>
            <a:endParaRPr lang="en-IN"/>
          </a:p>
        </p:txBody>
      </p:sp>
      <p:sp>
        <p:nvSpPr>
          <p:cNvPr id="38921" name="Line 9"/>
          <p:cNvSpPr>
            <a:spLocks noChangeShapeType="1"/>
          </p:cNvSpPr>
          <p:nvPr/>
        </p:nvSpPr>
        <p:spPr bwMode="auto">
          <a:xfrm>
            <a:off x="4572000" y="1981200"/>
            <a:ext cx="228600" cy="838200"/>
          </a:xfrm>
          <a:prstGeom prst="line">
            <a:avLst/>
          </a:prstGeom>
          <a:noFill/>
          <a:ln w="9525">
            <a:solidFill>
              <a:schemeClr val="tx1"/>
            </a:solidFill>
            <a:round/>
            <a:headEnd/>
            <a:tailEnd type="triangle" w="med" len="med"/>
          </a:ln>
        </p:spPr>
        <p:txBody>
          <a:bodyPr/>
          <a:lstStyle/>
          <a:p>
            <a:endParaRPr lang="en-IN"/>
          </a:p>
        </p:txBody>
      </p:sp>
      <p:sp>
        <p:nvSpPr>
          <p:cNvPr id="38922" name="Line 10"/>
          <p:cNvSpPr>
            <a:spLocks noChangeShapeType="1"/>
          </p:cNvSpPr>
          <p:nvPr/>
        </p:nvSpPr>
        <p:spPr bwMode="auto">
          <a:xfrm>
            <a:off x="4572000" y="1981200"/>
            <a:ext cx="1066800" cy="838200"/>
          </a:xfrm>
          <a:prstGeom prst="line">
            <a:avLst/>
          </a:prstGeom>
          <a:noFill/>
          <a:ln w="9525">
            <a:solidFill>
              <a:schemeClr val="tx1"/>
            </a:solidFill>
            <a:round/>
            <a:headEnd/>
            <a:tailEnd type="triangle" w="med" len="med"/>
          </a:ln>
        </p:spPr>
        <p:txBody>
          <a:bodyPr/>
          <a:lstStyle/>
          <a:p>
            <a:endParaRPr lang="en-IN"/>
          </a:p>
        </p:txBody>
      </p:sp>
      <p:sp>
        <p:nvSpPr>
          <p:cNvPr id="38923" name="Line 11"/>
          <p:cNvSpPr>
            <a:spLocks noChangeShapeType="1"/>
          </p:cNvSpPr>
          <p:nvPr/>
        </p:nvSpPr>
        <p:spPr bwMode="auto">
          <a:xfrm>
            <a:off x="4572000" y="1981200"/>
            <a:ext cx="2057400" cy="838200"/>
          </a:xfrm>
          <a:prstGeom prst="line">
            <a:avLst/>
          </a:prstGeom>
          <a:noFill/>
          <a:ln w="9525">
            <a:solidFill>
              <a:schemeClr val="tx1"/>
            </a:solidFill>
            <a:round/>
            <a:headEnd/>
            <a:tailEnd type="triangle" w="med" len="med"/>
          </a:ln>
        </p:spPr>
        <p:txBody>
          <a:bodyPr/>
          <a:lstStyle/>
          <a:p>
            <a:endParaRPr lang="en-IN"/>
          </a:p>
        </p:txBody>
      </p:sp>
      <p:sp>
        <p:nvSpPr>
          <p:cNvPr id="38924" name="Line 12"/>
          <p:cNvSpPr>
            <a:spLocks noChangeShapeType="1"/>
          </p:cNvSpPr>
          <p:nvPr/>
        </p:nvSpPr>
        <p:spPr bwMode="auto">
          <a:xfrm>
            <a:off x="4572000" y="1981200"/>
            <a:ext cx="2971800" cy="838200"/>
          </a:xfrm>
          <a:prstGeom prst="line">
            <a:avLst/>
          </a:prstGeom>
          <a:noFill/>
          <a:ln w="9525">
            <a:solidFill>
              <a:schemeClr val="tx1"/>
            </a:solidFill>
            <a:round/>
            <a:headEnd/>
            <a:tailEnd type="triangle" w="med" len="med"/>
          </a:ln>
        </p:spPr>
        <p:txBody>
          <a:bodyPr/>
          <a:lstStyle/>
          <a:p>
            <a:endParaRPr lang="en-IN"/>
          </a:p>
        </p:txBody>
      </p:sp>
      <p:sp>
        <p:nvSpPr>
          <p:cNvPr id="38925" name="Line 13"/>
          <p:cNvSpPr>
            <a:spLocks noChangeShapeType="1"/>
          </p:cNvSpPr>
          <p:nvPr/>
        </p:nvSpPr>
        <p:spPr bwMode="auto">
          <a:xfrm>
            <a:off x="4572000" y="1981200"/>
            <a:ext cx="3733800" cy="838200"/>
          </a:xfrm>
          <a:prstGeom prst="line">
            <a:avLst/>
          </a:prstGeom>
          <a:noFill/>
          <a:ln w="9525">
            <a:solidFill>
              <a:schemeClr val="tx1"/>
            </a:solidFill>
            <a:round/>
            <a:headEnd/>
            <a:tailEnd type="triangle" w="med" len="med"/>
          </a:ln>
        </p:spPr>
        <p:txBody>
          <a:bodyPr/>
          <a:lstStyle/>
          <a:p>
            <a:endParaRPr lang="en-IN"/>
          </a:p>
        </p:txBody>
      </p:sp>
      <p:sp>
        <p:nvSpPr>
          <p:cNvPr id="38926" name="Line 14"/>
          <p:cNvSpPr>
            <a:spLocks noChangeShapeType="1"/>
          </p:cNvSpPr>
          <p:nvPr/>
        </p:nvSpPr>
        <p:spPr bwMode="auto">
          <a:xfrm flipH="1">
            <a:off x="1524000" y="3124200"/>
            <a:ext cx="609600" cy="762000"/>
          </a:xfrm>
          <a:prstGeom prst="line">
            <a:avLst/>
          </a:prstGeom>
          <a:noFill/>
          <a:ln w="9525">
            <a:solidFill>
              <a:schemeClr val="tx1"/>
            </a:solidFill>
            <a:round/>
            <a:headEnd/>
            <a:tailEnd type="triangle" w="med" len="med"/>
          </a:ln>
        </p:spPr>
        <p:txBody>
          <a:bodyPr/>
          <a:lstStyle/>
          <a:p>
            <a:endParaRPr lang="en-IN"/>
          </a:p>
        </p:txBody>
      </p:sp>
      <p:sp>
        <p:nvSpPr>
          <p:cNvPr id="38927" name="Line 15"/>
          <p:cNvSpPr>
            <a:spLocks noChangeShapeType="1"/>
          </p:cNvSpPr>
          <p:nvPr/>
        </p:nvSpPr>
        <p:spPr bwMode="auto">
          <a:xfrm>
            <a:off x="2133600" y="3124200"/>
            <a:ext cx="685800" cy="762000"/>
          </a:xfrm>
          <a:prstGeom prst="line">
            <a:avLst/>
          </a:prstGeom>
          <a:noFill/>
          <a:ln w="9525">
            <a:solidFill>
              <a:schemeClr val="tx1"/>
            </a:solidFill>
            <a:round/>
            <a:headEnd/>
            <a:tailEnd type="triangle" w="med" len="med"/>
          </a:ln>
        </p:spPr>
        <p:txBody>
          <a:bodyPr/>
          <a:lstStyle/>
          <a:p>
            <a:endParaRPr lang="en-IN"/>
          </a:p>
        </p:txBody>
      </p:sp>
      <p:sp>
        <p:nvSpPr>
          <p:cNvPr id="38928" name="Line 16"/>
          <p:cNvSpPr>
            <a:spLocks noChangeShapeType="1"/>
          </p:cNvSpPr>
          <p:nvPr/>
        </p:nvSpPr>
        <p:spPr bwMode="auto">
          <a:xfrm flipH="1">
            <a:off x="6477000" y="3124200"/>
            <a:ext cx="1143000" cy="685800"/>
          </a:xfrm>
          <a:prstGeom prst="line">
            <a:avLst/>
          </a:prstGeom>
          <a:noFill/>
          <a:ln w="9525">
            <a:solidFill>
              <a:schemeClr val="tx1"/>
            </a:solidFill>
            <a:round/>
            <a:headEnd/>
            <a:tailEnd type="triangle" w="med" len="med"/>
          </a:ln>
        </p:spPr>
        <p:txBody>
          <a:bodyPr/>
          <a:lstStyle/>
          <a:p>
            <a:endParaRPr lang="en-IN"/>
          </a:p>
        </p:txBody>
      </p:sp>
      <p:sp>
        <p:nvSpPr>
          <p:cNvPr id="38929" name="Line 17"/>
          <p:cNvSpPr>
            <a:spLocks noChangeShapeType="1"/>
          </p:cNvSpPr>
          <p:nvPr/>
        </p:nvSpPr>
        <p:spPr bwMode="auto">
          <a:xfrm>
            <a:off x="7620000" y="3124200"/>
            <a:ext cx="0" cy="762000"/>
          </a:xfrm>
          <a:prstGeom prst="line">
            <a:avLst/>
          </a:prstGeom>
          <a:noFill/>
          <a:ln w="9525">
            <a:solidFill>
              <a:schemeClr val="tx1"/>
            </a:solidFill>
            <a:round/>
            <a:headEnd/>
            <a:tailEnd type="triangle" w="med" len="med"/>
          </a:ln>
        </p:spPr>
        <p:txBody>
          <a:bodyPr/>
          <a:lstStyle/>
          <a:p>
            <a:endParaRPr lang="en-IN"/>
          </a:p>
        </p:txBody>
      </p:sp>
      <p:sp>
        <p:nvSpPr>
          <p:cNvPr id="38930" name="Line 18"/>
          <p:cNvSpPr>
            <a:spLocks noChangeShapeType="1"/>
          </p:cNvSpPr>
          <p:nvPr/>
        </p:nvSpPr>
        <p:spPr bwMode="auto">
          <a:xfrm>
            <a:off x="7620000" y="3124200"/>
            <a:ext cx="838200" cy="685800"/>
          </a:xfrm>
          <a:prstGeom prst="line">
            <a:avLst/>
          </a:prstGeom>
          <a:noFill/>
          <a:ln w="9525">
            <a:solidFill>
              <a:schemeClr val="tx1"/>
            </a:solidFill>
            <a:round/>
            <a:headEnd/>
            <a:tailEnd type="triangle" w="med" len="med"/>
          </a:ln>
        </p:spPr>
        <p:txBody>
          <a:bodyPr/>
          <a:lstStyle/>
          <a:p>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calls</a:t>
            </a:r>
            <a:endParaRPr lang="en-IN" dirty="0"/>
          </a:p>
        </p:txBody>
      </p:sp>
      <p:sp>
        <p:nvSpPr>
          <p:cNvPr id="3" name="Content Placeholder 2"/>
          <p:cNvSpPr>
            <a:spLocks noGrp="1"/>
          </p:cNvSpPr>
          <p:nvPr>
            <p:ph sz="quarter" idx="1"/>
          </p:nvPr>
        </p:nvSpPr>
        <p:spPr/>
        <p:txBody>
          <a:bodyPr/>
          <a:lstStyle/>
          <a:p>
            <a:pPr algn="just"/>
            <a:r>
              <a:rPr lang="en-IN" dirty="0" smtClean="0"/>
              <a:t>UNIX consists of – Kernel, shell, applications</a:t>
            </a:r>
          </a:p>
          <a:p>
            <a:pPr algn="just"/>
            <a:r>
              <a:rPr lang="en-IN" dirty="0" smtClean="0"/>
              <a:t>In addition, there are no of functions available to communicate with the kernel, called system calls.</a:t>
            </a:r>
          </a:p>
          <a:p>
            <a:pPr algn="just"/>
            <a:r>
              <a:rPr lang="en-IN" dirty="0" smtClean="0"/>
              <a:t>All the UNIX flavours use same system calls, described as POSIX (Portable Operating System Interface) specification.</a:t>
            </a:r>
          </a:p>
          <a:p>
            <a:pPr algn="just"/>
            <a:r>
              <a:rPr lang="en-IN" dirty="0" smtClean="0"/>
              <a:t>For example</a:t>
            </a:r>
          </a:p>
          <a:p>
            <a:pPr lvl="1" algn="just"/>
            <a:r>
              <a:rPr lang="en-IN" dirty="0" smtClean="0"/>
              <a:t>fork(), wait(), signal(), kill() are system calls for process control</a:t>
            </a:r>
          </a:p>
          <a:p>
            <a:pPr lvl="1" algn="just"/>
            <a:r>
              <a:rPr lang="en-IN" dirty="0" smtClean="0"/>
              <a:t>open(),  close(), read(), write() are system calls for low level I/O.</a:t>
            </a:r>
          </a:p>
          <a:p>
            <a:endParaRPr lang="en-IN" dirty="0" smtClean="0"/>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189</TotalTime>
  <Words>486</Words>
  <Application>Microsoft Office PowerPoint</Application>
  <PresentationFormat>On-screen Show (4:3)</PresentationFormat>
  <Paragraphs>95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 Operating System  Unix : Introduction, Architecture and Basic commands </vt:lpstr>
      <vt:lpstr>Operating System</vt:lpstr>
      <vt:lpstr>Major Tasks</vt:lpstr>
      <vt:lpstr>Unix</vt:lpstr>
      <vt:lpstr>UNIX Architecture</vt:lpstr>
      <vt:lpstr>UNIX</vt:lpstr>
      <vt:lpstr>Unix Architecture</vt:lpstr>
      <vt:lpstr>UNIX: File System Structure</vt:lpstr>
      <vt:lpstr>System calls</vt:lpstr>
      <vt:lpstr> Syntax of UNIX Commands </vt:lpstr>
      <vt:lpstr>Useful commands and utilities</vt:lpstr>
      <vt:lpstr>File system commands</vt:lpstr>
      <vt:lpstr>References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Unix : Introduction, Architecture and Basic commans </dc:title>
  <dc:creator>Akshat</dc:creator>
  <cp:lastModifiedBy>Akshat</cp:lastModifiedBy>
  <cp:revision>18</cp:revision>
  <dcterms:created xsi:type="dcterms:W3CDTF">2017-07-23T06:36:05Z</dcterms:created>
  <dcterms:modified xsi:type="dcterms:W3CDTF">2017-07-30T17:11:38Z</dcterms:modified>
</cp:coreProperties>
</file>