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5/29/2020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5/29/2020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5/29/2020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5/29/2020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5/29/2020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24A-A7BF-400B-AFBB-ACFB376ACD6F}"/>
              </a:ext>
            </a:extLst>
          </p:cNvPr>
          <p:cNvSpPr>
            <a:spLocks noGrp="1"/>
          </p:cNvSpPr>
          <p:nvPr>
            <p:ph type="ctrTitle"/>
          </p:nvPr>
        </p:nvSpPr>
        <p:spPr/>
        <p:txBody>
          <a:bodyPr/>
          <a:lstStyle/>
          <a:p>
            <a:r>
              <a:rPr lang="en-IN" dirty="0"/>
              <a:t>SOCIO</a:t>
            </a:r>
          </a:p>
        </p:txBody>
      </p:sp>
      <p:sp>
        <p:nvSpPr>
          <p:cNvPr id="3" name="Subtitle 2">
            <a:extLst>
              <a:ext uri="{FF2B5EF4-FFF2-40B4-BE49-F238E27FC236}">
                <a16:creationId xmlns:a16="http://schemas.microsoft.com/office/drawing/2014/main" id="{BAC8279D-979E-4F09-A6E8-FAFC6E463751}"/>
              </a:ext>
            </a:extLst>
          </p:cNvPr>
          <p:cNvSpPr>
            <a:spLocks noGrp="1"/>
          </p:cNvSpPr>
          <p:nvPr>
            <p:ph type="subTitle" idx="1"/>
          </p:nvPr>
        </p:nvSpPr>
        <p:spPr>
          <a:xfrm>
            <a:off x="2321062" y="4761034"/>
            <a:ext cx="8045373" cy="2388014"/>
          </a:xfrm>
        </p:spPr>
        <p:txBody>
          <a:bodyPr>
            <a:normAutofit/>
          </a:bodyPr>
          <a:lstStyle/>
          <a:p>
            <a:r>
              <a:rPr lang="en-IN" sz="2800" dirty="0"/>
              <a:t>A NEWER WAY TO SOCIAL GROUPS</a:t>
            </a:r>
          </a:p>
          <a:p>
            <a:endParaRPr lang="en-IN" sz="2800" dirty="0"/>
          </a:p>
          <a:p>
            <a:endParaRPr lang="en-IN" sz="2800" dirty="0"/>
          </a:p>
        </p:txBody>
      </p:sp>
      <p:sp>
        <p:nvSpPr>
          <p:cNvPr id="4" name="TextBox 3">
            <a:extLst>
              <a:ext uri="{FF2B5EF4-FFF2-40B4-BE49-F238E27FC236}">
                <a16:creationId xmlns:a16="http://schemas.microsoft.com/office/drawing/2014/main" id="{8AC45C3D-1A70-4F0D-863F-D619E9B6F810}"/>
              </a:ext>
            </a:extLst>
          </p:cNvPr>
          <p:cNvSpPr txBox="1"/>
          <p:nvPr/>
        </p:nvSpPr>
        <p:spPr>
          <a:xfrm>
            <a:off x="2590800" y="1030585"/>
            <a:ext cx="7010400" cy="923330"/>
          </a:xfrm>
          <a:prstGeom prst="rect">
            <a:avLst/>
          </a:prstGeom>
          <a:noFill/>
        </p:spPr>
        <p:txBody>
          <a:bodyPr wrap="square" rtlCol="0">
            <a:spAutoFit/>
          </a:bodyPr>
          <a:lstStyle/>
          <a:p>
            <a:pPr algn="ctr"/>
            <a:r>
              <a:rPr lang="en-IN" sz="5400" dirty="0"/>
              <a:t>HMRITM</a:t>
            </a:r>
          </a:p>
        </p:txBody>
      </p:sp>
    </p:spTree>
    <p:extLst>
      <p:ext uri="{BB962C8B-B14F-4D97-AF65-F5344CB8AC3E}">
        <p14:creationId xmlns:p14="http://schemas.microsoft.com/office/powerpoint/2010/main" val="290332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6D69-FA86-45F7-ADEE-C81D76D5BB29}"/>
              </a:ext>
            </a:extLst>
          </p:cNvPr>
          <p:cNvSpPr>
            <a:spLocks noGrp="1"/>
          </p:cNvSpPr>
          <p:nvPr>
            <p:ph type="title"/>
          </p:nvPr>
        </p:nvSpPr>
        <p:spPr>
          <a:xfrm>
            <a:off x="1251678" y="223359"/>
            <a:ext cx="10178322" cy="1492132"/>
          </a:xfrm>
        </p:spPr>
        <p:txBody>
          <a:bodyPr>
            <a:normAutofit/>
          </a:bodyPr>
          <a:lstStyle/>
          <a:p>
            <a:pPr algn="ctr"/>
            <a:r>
              <a:rPr lang="en-IN" sz="7200" dirty="0">
                <a:effectLst>
                  <a:outerShdw blurRad="38100" dist="38100" dir="2700000" algn="tl">
                    <a:srgbClr val="000000">
                      <a:alpha val="43137"/>
                    </a:srgbClr>
                  </a:outerShdw>
                </a:effectLst>
              </a:rPr>
              <a:t>The idea behind...</a:t>
            </a:r>
          </a:p>
        </p:txBody>
      </p:sp>
      <p:sp>
        <p:nvSpPr>
          <p:cNvPr id="3" name="Content Placeholder 2">
            <a:extLst>
              <a:ext uri="{FF2B5EF4-FFF2-40B4-BE49-F238E27FC236}">
                <a16:creationId xmlns:a16="http://schemas.microsoft.com/office/drawing/2014/main" id="{802C03D2-A7CD-4833-A4E2-E93DEC59EFE8}"/>
              </a:ext>
            </a:extLst>
          </p:cNvPr>
          <p:cNvSpPr>
            <a:spLocks noGrp="1"/>
          </p:cNvSpPr>
          <p:nvPr>
            <p:ph idx="1"/>
          </p:nvPr>
        </p:nvSpPr>
        <p:spPr>
          <a:xfrm>
            <a:off x="1251678" y="1484243"/>
            <a:ext cx="10178322" cy="5274365"/>
          </a:xfrm>
        </p:spPr>
        <p:txBody>
          <a:bodyPr>
            <a:normAutofit/>
          </a:bodyPr>
          <a:lstStyle/>
          <a:p>
            <a:pPr marL="0" indent="0" algn="ctr">
              <a:buNone/>
            </a:pPr>
            <a:r>
              <a:rPr lang="en-IN" sz="3000" dirty="0"/>
              <a:t>Socio is the new age social media networking site for students. Students from all colleges and universities can interact and get to know each other, hence opening endless possibilities for communication &amp; networking.</a:t>
            </a:r>
          </a:p>
          <a:p>
            <a:pPr marL="0" indent="0" algn="ctr">
              <a:buNone/>
            </a:pPr>
            <a:endParaRPr lang="en-IN" sz="400" dirty="0"/>
          </a:p>
          <a:p>
            <a:pPr marL="0" indent="0" algn="ctr">
              <a:buNone/>
            </a:pPr>
            <a:r>
              <a:rPr lang="en-IN" sz="3000" dirty="0"/>
              <a:t>In socio, students get automatically sorted in groups on the basis of their college. In the feed, you can see posts from all your fellow college students. There is NO need to send and accept requests, just strengthen your network with one click through Socio.</a:t>
            </a:r>
          </a:p>
          <a:p>
            <a:pPr marL="0" indent="0" algn="ctr">
              <a:buNone/>
            </a:pPr>
            <a:endParaRPr lang="en-IN" sz="2800" dirty="0"/>
          </a:p>
          <a:p>
            <a:pPr marL="0" indent="0" algn="ctr">
              <a:buNone/>
            </a:pPr>
            <a:endParaRPr lang="en-IN" sz="3200" dirty="0"/>
          </a:p>
        </p:txBody>
      </p:sp>
    </p:spTree>
    <p:extLst>
      <p:ext uri="{BB962C8B-B14F-4D97-AF65-F5344CB8AC3E}">
        <p14:creationId xmlns:p14="http://schemas.microsoft.com/office/powerpoint/2010/main" val="298695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B2E2-A0BD-41BE-BA80-B001887BFD29}"/>
              </a:ext>
            </a:extLst>
          </p:cNvPr>
          <p:cNvSpPr>
            <a:spLocks noGrp="1"/>
          </p:cNvSpPr>
          <p:nvPr>
            <p:ph type="title"/>
          </p:nvPr>
        </p:nvSpPr>
        <p:spPr>
          <a:xfrm>
            <a:off x="1158913" y="567915"/>
            <a:ext cx="10178322" cy="1492132"/>
          </a:xfrm>
        </p:spPr>
        <p:txBody>
          <a:bodyPr/>
          <a:lstStyle/>
          <a:p>
            <a:pPr algn="ctr"/>
            <a:r>
              <a:rPr lang="en-IN" dirty="0">
                <a:effectLst>
                  <a:outerShdw blurRad="38100" dist="38100" dir="2700000" algn="tl">
                    <a:srgbClr val="000000">
                      <a:alpha val="43137"/>
                    </a:srgbClr>
                  </a:outerShdw>
                </a:effectLst>
              </a:rPr>
              <a:t>What we have done?</a:t>
            </a:r>
          </a:p>
        </p:txBody>
      </p:sp>
      <p:sp>
        <p:nvSpPr>
          <p:cNvPr id="3" name="Content Placeholder 2">
            <a:extLst>
              <a:ext uri="{FF2B5EF4-FFF2-40B4-BE49-F238E27FC236}">
                <a16:creationId xmlns:a16="http://schemas.microsoft.com/office/drawing/2014/main" id="{FC797962-29DF-4021-AEBB-ABFD6C5D11FF}"/>
              </a:ext>
            </a:extLst>
          </p:cNvPr>
          <p:cNvSpPr>
            <a:spLocks noGrp="1"/>
          </p:cNvSpPr>
          <p:nvPr>
            <p:ph idx="1"/>
          </p:nvPr>
        </p:nvSpPr>
        <p:spPr>
          <a:xfrm>
            <a:off x="1158913" y="1821507"/>
            <a:ext cx="10178322" cy="5334000"/>
          </a:xfrm>
        </p:spPr>
        <p:txBody>
          <a:bodyPr>
            <a:normAutofit/>
          </a:bodyPr>
          <a:lstStyle/>
          <a:p>
            <a:r>
              <a:rPr lang="en-IN" sz="2800" dirty="0"/>
              <a:t>We’ve designed a web platform using HTML, CSS &amp; </a:t>
            </a:r>
            <a:r>
              <a:rPr lang="en-IN" sz="2800" dirty="0" err="1"/>
              <a:t>Javascript</a:t>
            </a:r>
            <a:r>
              <a:rPr lang="en-IN" sz="2800" dirty="0"/>
              <a:t> for Socio hence providing access to as much students as on the internet out there.</a:t>
            </a:r>
          </a:p>
          <a:p>
            <a:r>
              <a:rPr lang="en-IN" sz="2800" dirty="0"/>
              <a:t>The data, credentials and posts of users will be stored in 3 different databases created using Apache HTTP Servers.</a:t>
            </a:r>
          </a:p>
          <a:p>
            <a:pPr marL="0" indent="0">
              <a:buNone/>
            </a:pPr>
            <a:endParaRPr lang="en-IN" sz="400" dirty="0"/>
          </a:p>
          <a:p>
            <a:r>
              <a:rPr lang="en-IN" sz="2800" dirty="0"/>
              <a:t>Web pages hold an advantage over apps that you do need any memory to store them on your phone, you need internet access and your network will be strong, in a single click.</a:t>
            </a:r>
          </a:p>
          <a:p>
            <a:endParaRPr lang="en-IN" sz="400" dirty="0"/>
          </a:p>
          <a:p>
            <a:endParaRPr lang="en-IN" sz="2800" dirty="0"/>
          </a:p>
          <a:p>
            <a:pPr algn="ctr"/>
            <a:endParaRPr lang="en-IN" sz="2800" dirty="0"/>
          </a:p>
        </p:txBody>
      </p:sp>
    </p:spTree>
    <p:extLst>
      <p:ext uri="{BB962C8B-B14F-4D97-AF65-F5344CB8AC3E}">
        <p14:creationId xmlns:p14="http://schemas.microsoft.com/office/powerpoint/2010/main" val="309805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F84B-D763-4117-B8DE-D23F0A3E5186}"/>
              </a:ext>
            </a:extLst>
          </p:cNvPr>
          <p:cNvSpPr>
            <a:spLocks noGrp="1"/>
          </p:cNvSpPr>
          <p:nvPr>
            <p:ph type="title"/>
          </p:nvPr>
        </p:nvSpPr>
        <p:spPr>
          <a:xfrm>
            <a:off x="0" y="117342"/>
            <a:ext cx="12191999" cy="638032"/>
          </a:xfrm>
        </p:spPr>
        <p:txBody>
          <a:bodyPr>
            <a:noAutofit/>
          </a:bodyPr>
          <a:lstStyle/>
          <a:p>
            <a:pPr algn="ctr"/>
            <a:r>
              <a:rPr lang="en-IN" sz="3600" dirty="0">
                <a:effectLst>
                  <a:outerShdw blurRad="38100" dist="38100" dir="2700000" algn="tl">
                    <a:srgbClr val="000000">
                      <a:alpha val="43137"/>
                    </a:srgbClr>
                  </a:outerShdw>
                </a:effectLst>
                <a:latin typeface="Agency FB" panose="020B0503020202020204" pitchFamily="34" charset="0"/>
              </a:rPr>
              <a:t>A GLIMPSE OF code  for  connection  to  database…</a:t>
            </a:r>
          </a:p>
        </p:txBody>
      </p:sp>
      <p:pic>
        <p:nvPicPr>
          <p:cNvPr id="7" name="Content Placeholder 6">
            <a:extLst>
              <a:ext uri="{FF2B5EF4-FFF2-40B4-BE49-F238E27FC236}">
                <a16:creationId xmlns:a16="http://schemas.microsoft.com/office/drawing/2014/main" id="{6DD4482C-9589-46E8-A0AB-460A2CA30C26}"/>
              </a:ext>
            </a:extLst>
          </p:cNvPr>
          <p:cNvPicPr>
            <a:picLocks noGrp="1" noChangeAspect="1"/>
          </p:cNvPicPr>
          <p:nvPr>
            <p:ph idx="1"/>
          </p:nvPr>
        </p:nvPicPr>
        <p:blipFill>
          <a:blip r:embed="rId2"/>
          <a:stretch>
            <a:fillRect/>
          </a:stretch>
        </p:blipFill>
        <p:spPr>
          <a:xfrm>
            <a:off x="2511232" y="719632"/>
            <a:ext cx="7169536" cy="6138368"/>
          </a:xfrm>
        </p:spPr>
      </p:pic>
    </p:spTree>
    <p:extLst>
      <p:ext uri="{BB962C8B-B14F-4D97-AF65-F5344CB8AC3E}">
        <p14:creationId xmlns:p14="http://schemas.microsoft.com/office/powerpoint/2010/main" val="369154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90BC-49A8-4316-805B-4D5BD3E51493}"/>
              </a:ext>
            </a:extLst>
          </p:cNvPr>
          <p:cNvSpPr>
            <a:spLocks noGrp="1"/>
          </p:cNvSpPr>
          <p:nvPr>
            <p:ph type="title"/>
          </p:nvPr>
        </p:nvSpPr>
        <p:spPr>
          <a:xfrm>
            <a:off x="1251678" y="700437"/>
            <a:ext cx="10178322" cy="1492132"/>
          </a:xfrm>
        </p:spPr>
        <p:txBody>
          <a:bodyPr/>
          <a:lstStyle/>
          <a:p>
            <a:pPr algn="ctr"/>
            <a:r>
              <a:rPr lang="en-IN" dirty="0">
                <a:effectLst>
                  <a:outerShdw blurRad="38100" dist="38100" dir="2700000" algn="tl">
                    <a:srgbClr val="000000">
                      <a:alpha val="43137"/>
                    </a:srgbClr>
                  </a:outerShdw>
                </a:effectLst>
              </a:rPr>
              <a:t>Technologies used</a:t>
            </a:r>
          </a:p>
        </p:txBody>
      </p:sp>
      <p:sp>
        <p:nvSpPr>
          <p:cNvPr id="3" name="Content Placeholder 2">
            <a:extLst>
              <a:ext uri="{FF2B5EF4-FFF2-40B4-BE49-F238E27FC236}">
                <a16:creationId xmlns:a16="http://schemas.microsoft.com/office/drawing/2014/main" id="{46A8CCE7-9262-4E11-9800-8C8D617E76B3}"/>
              </a:ext>
            </a:extLst>
          </p:cNvPr>
          <p:cNvSpPr>
            <a:spLocks noGrp="1"/>
          </p:cNvSpPr>
          <p:nvPr>
            <p:ph idx="1"/>
          </p:nvPr>
        </p:nvSpPr>
        <p:spPr>
          <a:xfrm>
            <a:off x="1251678" y="2087219"/>
            <a:ext cx="10178322" cy="4070344"/>
          </a:xfrm>
        </p:spPr>
        <p:txBody>
          <a:bodyPr>
            <a:normAutofit/>
          </a:bodyPr>
          <a:lstStyle/>
          <a:p>
            <a:pPr marL="0" indent="0">
              <a:buNone/>
            </a:pPr>
            <a:r>
              <a:rPr lang="en-IN" sz="2800" dirty="0"/>
              <a:t>For Socio,  we’ve used :</a:t>
            </a:r>
          </a:p>
          <a:p>
            <a:pPr marL="0" indent="0">
              <a:buNone/>
            </a:pPr>
            <a:endParaRPr lang="en-IN" sz="1400" dirty="0"/>
          </a:p>
          <a:p>
            <a:r>
              <a:rPr lang="en-IN" sz="2800" dirty="0"/>
              <a:t>HTML 5</a:t>
            </a:r>
          </a:p>
          <a:p>
            <a:r>
              <a:rPr lang="en-IN" sz="2800" dirty="0"/>
              <a:t>CSS 3</a:t>
            </a:r>
          </a:p>
          <a:p>
            <a:r>
              <a:rPr lang="en-IN" sz="2800" dirty="0" err="1"/>
              <a:t>Javascript</a:t>
            </a:r>
            <a:endParaRPr lang="en-IN" sz="2800" dirty="0"/>
          </a:p>
          <a:p>
            <a:r>
              <a:rPr lang="en-IN" sz="2800" dirty="0"/>
              <a:t>SQL</a:t>
            </a:r>
          </a:p>
          <a:p>
            <a:r>
              <a:rPr lang="en-IN" sz="2800" dirty="0"/>
              <a:t>Apache Admin Servers </a:t>
            </a:r>
          </a:p>
        </p:txBody>
      </p:sp>
    </p:spTree>
    <p:extLst>
      <p:ext uri="{BB962C8B-B14F-4D97-AF65-F5344CB8AC3E}">
        <p14:creationId xmlns:p14="http://schemas.microsoft.com/office/powerpoint/2010/main" val="12909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12EB-FE32-4D04-95B3-2E5BC14D1F38}"/>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CREATED by :</a:t>
            </a:r>
          </a:p>
        </p:txBody>
      </p:sp>
      <p:sp>
        <p:nvSpPr>
          <p:cNvPr id="3" name="Content Placeholder 2">
            <a:extLst>
              <a:ext uri="{FF2B5EF4-FFF2-40B4-BE49-F238E27FC236}">
                <a16:creationId xmlns:a16="http://schemas.microsoft.com/office/drawing/2014/main" id="{3ED081C1-450A-4BEB-B630-AAA871427B1A}"/>
              </a:ext>
            </a:extLst>
          </p:cNvPr>
          <p:cNvSpPr>
            <a:spLocks noGrp="1"/>
          </p:cNvSpPr>
          <p:nvPr>
            <p:ph idx="1"/>
          </p:nvPr>
        </p:nvSpPr>
        <p:spPr>
          <a:xfrm>
            <a:off x="1251678" y="1874517"/>
            <a:ext cx="10178322" cy="5247860"/>
          </a:xfrm>
        </p:spPr>
        <p:txBody>
          <a:bodyPr>
            <a:normAutofit/>
          </a:bodyPr>
          <a:lstStyle/>
          <a:p>
            <a:pPr marL="0" indent="0" algn="ctr">
              <a:buNone/>
            </a:pPr>
            <a:r>
              <a:rPr lang="en-IN" sz="4400" dirty="0">
                <a:effectLst>
                  <a:outerShdw blurRad="38100" dist="38100" dir="2700000" algn="tl">
                    <a:srgbClr val="000000">
                      <a:alpha val="43137"/>
                    </a:srgbClr>
                  </a:outerShdw>
                </a:effectLst>
                <a:latin typeface="+mj-lt"/>
              </a:rPr>
              <a:t>Arpit K Jain (007)</a:t>
            </a:r>
          </a:p>
          <a:p>
            <a:pPr marL="0" indent="0" algn="ctr">
              <a:buNone/>
            </a:pPr>
            <a:endParaRPr lang="en-IN" sz="400" dirty="0">
              <a:effectLst>
                <a:outerShdw blurRad="38100" dist="38100" dir="2700000" algn="tl">
                  <a:srgbClr val="000000">
                    <a:alpha val="43137"/>
                  </a:srgbClr>
                </a:outerShdw>
              </a:effectLst>
              <a:latin typeface="+mj-lt"/>
            </a:endParaRPr>
          </a:p>
          <a:p>
            <a:pPr marL="0" indent="0" algn="ctr">
              <a:buNone/>
            </a:pPr>
            <a:r>
              <a:rPr lang="en-IN" sz="4400" dirty="0">
                <a:effectLst>
                  <a:outerShdw blurRad="38100" dist="38100" dir="2700000" algn="tl">
                    <a:srgbClr val="000000">
                      <a:alpha val="43137"/>
                    </a:srgbClr>
                  </a:outerShdw>
                </a:effectLst>
                <a:latin typeface="+mj-lt"/>
              </a:rPr>
              <a:t>Nimish Jain (028)</a:t>
            </a:r>
          </a:p>
          <a:p>
            <a:pPr marL="0" indent="0" algn="ctr">
              <a:buNone/>
            </a:pPr>
            <a:endParaRPr lang="en-IN" sz="4400" dirty="0">
              <a:latin typeface="+mj-lt"/>
            </a:endParaRPr>
          </a:p>
          <a:p>
            <a:pPr marL="0" indent="0" algn="ctr">
              <a:buNone/>
            </a:pPr>
            <a:endParaRPr lang="en-IN" sz="4400" dirty="0">
              <a:latin typeface="+mj-lt"/>
            </a:endParaRPr>
          </a:p>
          <a:p>
            <a:pPr marL="0" indent="0" algn="ctr">
              <a:buNone/>
            </a:pPr>
            <a:r>
              <a:rPr lang="en-IN" sz="6600" dirty="0">
                <a:solidFill>
                  <a:schemeClr val="bg2">
                    <a:lumMod val="25000"/>
                  </a:schemeClr>
                </a:solidFill>
                <a:effectLst>
                  <a:outerShdw blurRad="38100" dist="38100" dir="2700000" algn="tl">
                    <a:srgbClr val="000000">
                      <a:alpha val="43137"/>
                    </a:srgbClr>
                  </a:outerShdw>
                </a:effectLst>
                <a:latin typeface="Bahnschrift SemiBold" panose="020B0502040204020203" pitchFamily="34" charset="0"/>
              </a:rPr>
              <a:t>THANK YOU!</a:t>
            </a:r>
          </a:p>
        </p:txBody>
      </p:sp>
    </p:spTree>
    <p:extLst>
      <p:ext uri="{BB962C8B-B14F-4D97-AF65-F5344CB8AC3E}">
        <p14:creationId xmlns:p14="http://schemas.microsoft.com/office/powerpoint/2010/main" val="194162507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3433</TotalTime>
  <Words>231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Bahnschrift SemiBold</vt:lpstr>
      <vt:lpstr>Gill Sans MT</vt:lpstr>
      <vt:lpstr>Impact</vt:lpstr>
      <vt:lpstr>Badge</vt:lpstr>
      <vt:lpstr>SOCIO</vt:lpstr>
      <vt:lpstr>The idea behind...</vt:lpstr>
      <vt:lpstr>What we have done?</vt:lpstr>
      <vt:lpstr>A GLIMPSE OF code  for  connection  to  database…</vt:lpstr>
      <vt:lpstr>Technologies used</vt:lpstr>
      <vt:lpstr>CREATED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dc:title>
  <dc:creator>Nimish_Jain</dc:creator>
  <cp:lastModifiedBy>Nimish_Jain</cp:lastModifiedBy>
  <cp:revision>14</cp:revision>
  <dcterms:created xsi:type="dcterms:W3CDTF">2019-11-07T05:53:20Z</dcterms:created>
  <dcterms:modified xsi:type="dcterms:W3CDTF">2020-05-29T21:08:17Z</dcterms:modified>
</cp:coreProperties>
</file>