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04" r:id="rId11"/>
    <p:sldId id="409" r:id="rId12"/>
    <p:sldId id="410"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78" d="100"/>
          <a:sy n="78" d="100"/>
        </p:scale>
        <p:origin x="110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researchgate.net/publication/332264701_Android_based_instant_messaging_application_using_firebase" TargetMode="External"/><Relationship Id="rId3" Type="http://schemas.openxmlformats.org/officeDocument/2006/relationships/hyperlink" Target="https://www.geeksforgeeks.org/real-time-chat-application-in-javascript/" TargetMode="External"/><Relationship Id="rId7" Type="http://schemas.openxmlformats.org/officeDocument/2006/relationships/hyperlink" Target="https://www.ijcaonline.org/archives/volume174/number30/sharma-2021-ijca-921240.pdf" TargetMode="External"/><Relationship Id="rId2" Type="http://schemas.openxmlformats.org/officeDocument/2006/relationships/hyperlink" Target="https://www.researchgate.net/publication/370516068_Real-Time_Chat_Application" TargetMode="External"/><Relationship Id="rId1" Type="http://schemas.openxmlformats.org/officeDocument/2006/relationships/slideLayout" Target="../slideLayouts/slideLayout2.xml"/><Relationship Id="rId6" Type="http://schemas.openxmlformats.org/officeDocument/2006/relationships/hyperlink" Target="https://ijcrt.org/papers/IJCRT2303722.pdf" TargetMode="External"/><Relationship Id="rId5" Type="http://schemas.openxmlformats.org/officeDocument/2006/relationships/hyperlink" Target="https://ieeexplore.ieee.org/document/7849628" TargetMode="External"/><Relationship Id="rId4" Type="http://schemas.openxmlformats.org/officeDocument/2006/relationships/hyperlink" Target="https://www.irjmets.com/uploadedfiles/paper/volume_3/issue_12_december_2021/17504/final/fin_irjmets1639029715.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INTERNET OF THINGS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874194" y="711653"/>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REAL TIME CHAT APP</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061164" y="4263990"/>
            <a:ext cx="3712555" cy="1938992"/>
          </a:xfrm>
          <a:prstGeom prst="rect">
            <a:avLst/>
          </a:prstGeom>
          <a:noFill/>
        </p:spPr>
        <p:txBody>
          <a:bodyPr wrap="none" rtlCol="0">
            <a:spAutoFit/>
          </a:bodyPr>
          <a:lstStyle/>
          <a:p>
            <a:r>
              <a:rPr lang="en-US" sz="2000" b="1" dirty="0"/>
              <a:t>Submitted by: </a:t>
            </a:r>
          </a:p>
          <a:p>
            <a:r>
              <a:rPr lang="en-US" sz="2000" dirty="0"/>
              <a:t>JANVI  20BCS4537</a:t>
            </a:r>
          </a:p>
          <a:p>
            <a:r>
              <a:rPr lang="en-US" sz="2000" dirty="0"/>
              <a:t>NIMISH SURI 20BCS4550</a:t>
            </a:r>
          </a:p>
          <a:p>
            <a:r>
              <a:rPr lang="en-US" sz="2000" dirty="0"/>
              <a:t>GAURAV MALIK 20BCS4573</a:t>
            </a:r>
          </a:p>
          <a:p>
            <a:r>
              <a:rPr lang="en-US" sz="2000" dirty="0"/>
              <a:t>SACHIN CHAUDHARY 20BCS4517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DHAWAN SINGH</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1" y="320675"/>
            <a:ext cx="10515600" cy="1325563"/>
          </a:xfrm>
        </p:spPr>
        <p:txBody>
          <a:bodyPr/>
          <a:lstStyle/>
          <a:p>
            <a:r>
              <a:rPr lang="en-US" b="1"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009BC142-4F79-AF8B-81EB-A2C62BD5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625" y="1397528"/>
            <a:ext cx="8348750" cy="5207533"/>
          </a:xfrm>
          <a:prstGeom prst="rect">
            <a:avLst/>
          </a:prstGeom>
        </p:spPr>
      </p:pic>
    </p:spTree>
    <p:extLst>
      <p:ext uri="{BB962C8B-B14F-4D97-AF65-F5344CB8AC3E}">
        <p14:creationId xmlns:p14="http://schemas.microsoft.com/office/powerpoint/2010/main" val="102786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1" y="320675"/>
            <a:ext cx="10515600" cy="1325563"/>
          </a:xfrm>
        </p:spPr>
        <p:txBody>
          <a:bodyPr/>
          <a:lstStyle/>
          <a:p>
            <a:r>
              <a:rPr lang="en-US" b="1"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08B18005-3336-1DFE-D2D0-E895B455A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458" y="1523999"/>
            <a:ext cx="8047083" cy="4718357"/>
          </a:xfrm>
          <a:prstGeom prst="rect">
            <a:avLst/>
          </a:prstGeom>
        </p:spPr>
      </p:pic>
    </p:spTree>
    <p:extLst>
      <p:ext uri="{BB962C8B-B14F-4D97-AF65-F5344CB8AC3E}">
        <p14:creationId xmlns:p14="http://schemas.microsoft.com/office/powerpoint/2010/main" val="294607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845" y="283752"/>
            <a:ext cx="10515600" cy="1325563"/>
          </a:xfrm>
        </p:spPr>
        <p:txBody>
          <a:bodyPr/>
          <a:lstStyle/>
          <a:p>
            <a:r>
              <a:rPr lang="en-US" b="1" dirty="0"/>
              <a:t>Conclusion</a:t>
            </a:r>
          </a:p>
        </p:txBody>
      </p:sp>
      <p:sp>
        <p:nvSpPr>
          <p:cNvPr id="3" name="Content Placeholder 2"/>
          <p:cNvSpPr>
            <a:spLocks noGrp="1"/>
          </p:cNvSpPr>
          <p:nvPr>
            <p:ph idx="1"/>
          </p:nvPr>
        </p:nvSpPr>
        <p:spPr>
          <a:xfrm>
            <a:off x="749710" y="1625804"/>
            <a:ext cx="7361904" cy="4351338"/>
          </a:xfrm>
        </p:spPr>
        <p:txBody>
          <a:bodyPr>
            <a:noAutofit/>
          </a:bodyPr>
          <a:lstStyle/>
          <a:p>
            <a:pPr marL="0" indent="0" algn="l">
              <a:buNone/>
            </a:pPr>
            <a:r>
              <a:rPr lang="en-US" sz="2200" b="0" i="0" dirty="0">
                <a:effectLst/>
              </a:rPr>
              <a:t>In conclusion, here are key points to consider:</a:t>
            </a:r>
          </a:p>
          <a:p>
            <a:pPr marL="742950" lvl="1" indent="-285750" algn="l">
              <a:buFont typeface="+mj-lt"/>
              <a:buAutoNum type="arabicPeriod"/>
            </a:pPr>
            <a:r>
              <a:rPr lang="en-US" sz="2200" b="1" i="0" dirty="0">
                <a:effectLst/>
              </a:rPr>
              <a:t>Intuitive Interface:</a:t>
            </a:r>
            <a:r>
              <a:rPr lang="en-US" sz="2200" b="0" i="0" dirty="0">
                <a:effectLst/>
              </a:rPr>
              <a:t> The app should have a user-friendly and intuitive interface to ensure users can easily navigate and use the chat features.</a:t>
            </a:r>
          </a:p>
          <a:p>
            <a:pPr marL="742950" lvl="1" indent="-285750" algn="l">
              <a:buFont typeface="+mj-lt"/>
              <a:buAutoNum type="arabicPeriod"/>
            </a:pPr>
            <a:r>
              <a:rPr lang="en-US" sz="2200" b="1" i="0" dirty="0">
                <a:effectLst/>
              </a:rPr>
              <a:t>Real-Time Updates:</a:t>
            </a:r>
            <a:r>
              <a:rPr lang="en-US" sz="2200" b="0" i="0" dirty="0">
                <a:effectLst/>
              </a:rPr>
              <a:t> Users expect instant message delivery and real-time updates. Implementing features like push notifications can enhance the user experience.</a:t>
            </a:r>
          </a:p>
          <a:p>
            <a:pPr marL="742950" lvl="1" indent="-285750" algn="l">
              <a:buFont typeface="+mj-lt"/>
              <a:buAutoNum type="arabicPeriod"/>
            </a:pPr>
            <a:r>
              <a:rPr lang="en-US" sz="2200" b="1" i="0" dirty="0">
                <a:effectLst/>
              </a:rPr>
              <a:t>Encryption:</a:t>
            </a:r>
            <a:r>
              <a:rPr lang="en-US" sz="2200" b="0" i="0" dirty="0">
                <a:effectLst/>
              </a:rPr>
              <a:t> Implement end-to-end encryption to secure communication between users. This ensures that only the intended recipients can read the messages.</a:t>
            </a:r>
          </a:p>
          <a:p>
            <a:pPr marL="742950" lvl="1" indent="-285750" algn="l">
              <a:buFont typeface="+mj-lt"/>
              <a:buAutoNum type="arabicPeriod"/>
            </a:pPr>
            <a:r>
              <a:rPr lang="en-US" sz="2200" b="1" i="0" dirty="0">
                <a:effectLst/>
              </a:rPr>
              <a:t>Authentication:</a:t>
            </a:r>
            <a:r>
              <a:rPr lang="en-US" sz="2200" b="0" i="0" dirty="0">
                <a:effectLst/>
              </a:rPr>
              <a:t> Use secure authentication mechanisms to verify the identity of users and prevent unauthorized access.</a:t>
            </a:r>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8D9F5B46-04AF-54CA-7BAF-C390DB01C7E3}"/>
              </a:ext>
            </a:extLst>
          </p:cNvPr>
          <p:cNvPicPr>
            <a:picLocks noChangeAspect="1"/>
          </p:cNvPicPr>
          <p:nvPr/>
        </p:nvPicPr>
        <p:blipFill>
          <a:blip r:embed="rId2"/>
          <a:stretch>
            <a:fillRect/>
          </a:stretch>
        </p:blipFill>
        <p:spPr>
          <a:xfrm>
            <a:off x="8233193" y="1966450"/>
            <a:ext cx="3483644" cy="3234813"/>
          </a:xfrm>
          <a:prstGeom prst="rect">
            <a:avLst/>
          </a:prstGeom>
          <a:ln>
            <a:noFill/>
          </a:ln>
          <a:effectLst>
            <a:softEdge rad="112500"/>
          </a:effectLst>
        </p:spPr>
      </p:pic>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355" y="136525"/>
            <a:ext cx="10515600" cy="1325563"/>
          </a:xfrm>
        </p:spPr>
        <p:txBody>
          <a:bodyPr/>
          <a:lstStyle/>
          <a:p>
            <a:r>
              <a:rPr lang="en-US" b="1" dirty="0"/>
              <a:t>Future Scope</a:t>
            </a:r>
          </a:p>
        </p:txBody>
      </p:sp>
      <p:sp>
        <p:nvSpPr>
          <p:cNvPr id="3" name="Content Placeholder 2"/>
          <p:cNvSpPr>
            <a:spLocks noGrp="1"/>
          </p:cNvSpPr>
          <p:nvPr>
            <p:ph idx="1"/>
          </p:nvPr>
        </p:nvSpPr>
        <p:spPr>
          <a:xfrm>
            <a:off x="848032" y="1488666"/>
            <a:ext cx="7568381" cy="4351338"/>
          </a:xfrm>
        </p:spPr>
        <p:txBody>
          <a:bodyPr>
            <a:normAutofit lnSpcReduction="10000"/>
          </a:bodyPr>
          <a:lstStyle/>
          <a:p>
            <a:pPr marL="0" indent="0" algn="l">
              <a:buNone/>
            </a:pPr>
            <a:r>
              <a:rPr lang="en-US" sz="2400" b="0" i="0" dirty="0">
                <a:effectLst/>
              </a:rPr>
              <a:t>Here are some potential trends and directions for the future of real-time chat apps:</a:t>
            </a:r>
          </a:p>
          <a:p>
            <a:pPr algn="l">
              <a:buFont typeface="+mj-lt"/>
              <a:buAutoNum type="arabicPeriod"/>
            </a:pPr>
            <a:r>
              <a:rPr lang="en-US" sz="2400" b="1" i="0" dirty="0">
                <a:effectLst/>
              </a:rPr>
              <a:t> AI-Powered Chatbots:</a:t>
            </a:r>
            <a:r>
              <a:rPr lang="en-US" sz="2400" dirty="0"/>
              <a:t> </a:t>
            </a:r>
            <a:r>
              <a:rPr lang="en-US" sz="2400" b="0" i="0" dirty="0">
                <a:effectLst/>
              </a:rPr>
              <a:t>Integration of advanced AI chatbots for more intelligent and personalized interactions.</a:t>
            </a:r>
          </a:p>
          <a:p>
            <a:pPr algn="l">
              <a:buFont typeface="+mj-lt"/>
              <a:buAutoNum type="arabicPeriod"/>
            </a:pPr>
            <a:r>
              <a:rPr lang="en-US" sz="2400" b="1" i="0" dirty="0">
                <a:effectLst/>
              </a:rPr>
              <a:t> Multimedia Integration:</a:t>
            </a:r>
            <a:r>
              <a:rPr lang="en-US" sz="2400" dirty="0"/>
              <a:t> </a:t>
            </a:r>
            <a:r>
              <a:rPr lang="en-US" sz="2400" b="0" i="0" dirty="0">
                <a:effectLst/>
              </a:rPr>
              <a:t>Augmented Reality (AR) and Virtual Reality (VR) integration for immersive experiences.</a:t>
            </a:r>
          </a:p>
          <a:p>
            <a:pPr algn="l">
              <a:buFont typeface="+mj-lt"/>
              <a:buAutoNum type="arabicPeriod"/>
            </a:pPr>
            <a:r>
              <a:rPr lang="en-US" sz="2400" b="1" i="0" dirty="0">
                <a:effectLst/>
              </a:rPr>
              <a:t> Cross-Platform Compatibility:</a:t>
            </a:r>
            <a:r>
              <a:rPr lang="en-US" sz="2400" dirty="0"/>
              <a:t> </a:t>
            </a:r>
            <a:r>
              <a:rPr lang="en-US" sz="2400" b="0" i="0" dirty="0">
                <a:effectLst/>
              </a:rPr>
              <a:t>Seamless integration across various devices and platforms, ensuring users can </a:t>
            </a:r>
            <a:r>
              <a:rPr lang="en-US" sz="2400" b="0" i="0">
                <a:effectLst/>
              </a:rPr>
              <a:t>chat effortlessly.</a:t>
            </a:r>
            <a:endParaRPr lang="en-US" sz="2400" b="0" i="0" dirty="0">
              <a:effectLst/>
            </a:endParaRPr>
          </a:p>
          <a:p>
            <a:pPr algn="l">
              <a:buFont typeface="+mj-lt"/>
              <a:buAutoNum type="arabicPeriod"/>
            </a:pPr>
            <a:r>
              <a:rPr lang="en-US" sz="2400" b="1" i="0" dirty="0">
                <a:effectLst/>
              </a:rPr>
              <a:t> Voice and Video Calls:</a:t>
            </a:r>
            <a:r>
              <a:rPr lang="en-US" sz="2400" dirty="0"/>
              <a:t> </a:t>
            </a:r>
            <a:r>
              <a:rPr lang="en-US" sz="2400" b="0" i="0" dirty="0">
                <a:effectLst/>
              </a:rPr>
              <a:t>Improved quality and reliability of voice and video calls within chat apps.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124" name="Picture 4">
            <a:extLst>
              <a:ext uri="{FF2B5EF4-FFF2-40B4-BE49-F238E27FC236}">
                <a16:creationId xmlns:a16="http://schemas.microsoft.com/office/drawing/2014/main" id="{31AAE8C9-F3B3-04FC-67A2-746B6207B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392" y="1225935"/>
            <a:ext cx="3924542" cy="457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975851" y="1589651"/>
            <a:ext cx="8905569" cy="4351338"/>
          </a:xfrm>
        </p:spPr>
        <p:txBody>
          <a:bodyPr>
            <a:normAutofit lnSpcReduction="10000"/>
          </a:bodyPr>
          <a:lstStyle/>
          <a:p>
            <a:pPr>
              <a:lnSpc>
                <a:spcPct val="150000"/>
              </a:lnSpc>
            </a:pPr>
            <a:r>
              <a:rPr lang="en-US" sz="1800" dirty="0">
                <a:hlinkClick r:id="rId2"/>
              </a:rPr>
              <a:t>https://www.researchgate.net/publication/370516068_Real-Time_Chat_Application</a:t>
            </a:r>
            <a:endParaRPr lang="en-US" sz="1800" dirty="0"/>
          </a:p>
          <a:p>
            <a:pPr>
              <a:lnSpc>
                <a:spcPct val="150000"/>
              </a:lnSpc>
            </a:pPr>
            <a:r>
              <a:rPr lang="en-US" sz="1800" dirty="0">
                <a:hlinkClick r:id="rId3"/>
              </a:rPr>
              <a:t>https://www.geeksforgeeks.org/real-time-chat-application-in-javascript/</a:t>
            </a:r>
            <a:endParaRPr lang="en-US" sz="1800" dirty="0"/>
          </a:p>
          <a:p>
            <a:pPr>
              <a:lnSpc>
                <a:spcPct val="150000"/>
              </a:lnSpc>
            </a:pPr>
            <a:r>
              <a:rPr lang="en-US" sz="1800" dirty="0">
                <a:hlinkClick r:id="rId4"/>
              </a:rPr>
              <a:t>https://www.irjmets.com/uploadedfiles/paper/volume_3/issue_12_december_2021/17504/final/fin_irjmets1639029715.pdf</a:t>
            </a:r>
            <a:endParaRPr lang="en-US" sz="1800" dirty="0"/>
          </a:p>
          <a:p>
            <a:pPr>
              <a:lnSpc>
                <a:spcPct val="150000"/>
              </a:lnSpc>
            </a:pPr>
            <a:r>
              <a:rPr lang="en-US" sz="1800" dirty="0">
                <a:hlinkClick r:id="rId5"/>
              </a:rPr>
              <a:t>https://ieeexplore.ieee.org/document/7849628</a:t>
            </a:r>
            <a:endParaRPr lang="en-US" sz="1800" dirty="0"/>
          </a:p>
          <a:p>
            <a:pPr>
              <a:lnSpc>
                <a:spcPct val="150000"/>
              </a:lnSpc>
            </a:pPr>
            <a:r>
              <a:rPr lang="en-US" sz="1800" dirty="0">
                <a:hlinkClick r:id="rId6"/>
              </a:rPr>
              <a:t>https://ijcrt.org/papers/IJCRT2303722.pdf</a:t>
            </a:r>
            <a:endParaRPr lang="en-US" sz="1800" dirty="0"/>
          </a:p>
          <a:p>
            <a:pPr>
              <a:lnSpc>
                <a:spcPct val="150000"/>
              </a:lnSpc>
            </a:pPr>
            <a:r>
              <a:rPr lang="en-US" sz="1800" dirty="0">
                <a:hlinkClick r:id="rId7"/>
              </a:rPr>
              <a:t>https://www.ijcaonline.org/archives/volume174/number30/sharma-2021-ijca-921240.pdf</a:t>
            </a:r>
            <a:endParaRPr lang="en-US" sz="1800" dirty="0"/>
          </a:p>
          <a:p>
            <a:pPr>
              <a:lnSpc>
                <a:spcPct val="150000"/>
              </a:lnSpc>
            </a:pPr>
            <a:r>
              <a:rPr lang="en-US" sz="1800" dirty="0">
                <a:hlinkClick r:id="rId8"/>
              </a:rPr>
              <a:t>https://www.researchgate.net/publication/332264701_Android_based_instant_messaging_application_using_firebase</a:t>
            </a:r>
            <a:endParaRPr lang="en-US" sz="1800" dirty="0"/>
          </a:p>
          <a:p>
            <a:pPr marL="0" indent="0">
              <a:buNone/>
            </a:pPr>
            <a:endParaRPr lang="en-US" sz="1600"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305" y="505779"/>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pPr>
              <a:buFont typeface="Wingdings" panose="05000000000000000000" pitchFamily="2" charset="2"/>
              <a:buChar char="ü"/>
            </a:pPr>
            <a:r>
              <a:rPr lang="en-US" dirty="0">
                <a:latin typeface="Times New Roman"/>
                <a:cs typeface="Times New Roman"/>
              </a:rPr>
              <a:t> Introduction to Project</a:t>
            </a:r>
          </a:p>
          <a:p>
            <a:pPr>
              <a:buFont typeface="Wingdings" panose="05000000000000000000" pitchFamily="2" charset="2"/>
              <a:buChar char="ü"/>
            </a:pPr>
            <a:r>
              <a:rPr lang="en-US" dirty="0">
                <a:latin typeface="Times New Roman"/>
                <a:cs typeface="Times New Roman"/>
              </a:rPr>
              <a:t> Problem Formulation</a:t>
            </a:r>
          </a:p>
          <a:p>
            <a:pPr>
              <a:buFont typeface="Wingdings" panose="05000000000000000000" pitchFamily="2" charset="2"/>
              <a:buChar char="ü"/>
            </a:pPr>
            <a:r>
              <a:rPr lang="en-US" dirty="0">
                <a:latin typeface="Times New Roman"/>
                <a:cs typeface="Times New Roman"/>
              </a:rPr>
              <a:t> Objectives of the work </a:t>
            </a:r>
          </a:p>
          <a:p>
            <a:pPr>
              <a:buFont typeface="Wingdings" panose="05000000000000000000" pitchFamily="2" charset="2"/>
              <a:buChar char="ü"/>
            </a:pPr>
            <a:r>
              <a:rPr lang="en-US" dirty="0">
                <a:latin typeface="Times New Roman"/>
                <a:cs typeface="Times New Roman"/>
              </a:rPr>
              <a:t> Methodology used</a:t>
            </a:r>
          </a:p>
          <a:p>
            <a:pPr>
              <a:buFont typeface="Wingdings" panose="05000000000000000000" pitchFamily="2" charset="2"/>
              <a:buChar char="ü"/>
            </a:pPr>
            <a:r>
              <a:rPr lang="en-US" spc="-10" dirty="0">
                <a:latin typeface="Times New Roman"/>
                <a:cs typeface="Times New Roman"/>
              </a:rPr>
              <a:t> Results and Outputs</a:t>
            </a:r>
          </a:p>
          <a:p>
            <a:pPr>
              <a:buFont typeface="Wingdings" panose="05000000000000000000" pitchFamily="2" charset="2"/>
              <a:buChar char="ü"/>
            </a:pPr>
            <a:r>
              <a:rPr lang="en-US" spc="-10" dirty="0">
                <a:latin typeface="Times New Roman"/>
                <a:cs typeface="Times New Roman"/>
              </a:rPr>
              <a:t> Conclusion</a:t>
            </a:r>
          </a:p>
          <a:p>
            <a:pPr>
              <a:buFont typeface="Wingdings" panose="05000000000000000000" pitchFamily="2" charset="2"/>
              <a:buChar char="ü"/>
            </a:pPr>
            <a:r>
              <a:rPr lang="en-US" dirty="0">
                <a:latin typeface="Times New Roman"/>
                <a:cs typeface="Times New Roman"/>
              </a:rPr>
              <a:t> Future Scope</a:t>
            </a:r>
          </a:p>
          <a:p>
            <a:pPr>
              <a:buFont typeface="Wingdings" panose="05000000000000000000" pitchFamily="2" charset="2"/>
              <a:buChar char="ü"/>
            </a:pPr>
            <a:r>
              <a:rPr lang="en-US" dirty="0">
                <a:latin typeface="Times New Roman"/>
                <a:cs typeface="Times New Roman"/>
              </a:rPr>
              <a:t> 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5" name="Picture 4">
            <a:extLst>
              <a:ext uri="{FF2B5EF4-FFF2-40B4-BE49-F238E27FC236}">
                <a16:creationId xmlns:a16="http://schemas.microsoft.com/office/drawing/2014/main" id="{8E4792F5-8EEB-DDA1-E738-C1D5DF471F93}"/>
              </a:ext>
            </a:extLst>
          </p:cNvPr>
          <p:cNvPicPr>
            <a:picLocks noChangeAspect="1"/>
          </p:cNvPicPr>
          <p:nvPr/>
        </p:nvPicPr>
        <p:blipFill>
          <a:blip r:embed="rId2"/>
          <a:stretch>
            <a:fillRect/>
          </a:stretch>
        </p:blipFill>
        <p:spPr>
          <a:xfrm>
            <a:off x="4876801" y="1800691"/>
            <a:ext cx="6676104" cy="37659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8" y="316731"/>
            <a:ext cx="10515600" cy="1325563"/>
          </a:xfrm>
        </p:spPr>
        <p:txBody>
          <a:bodyPr/>
          <a:lstStyle/>
          <a:p>
            <a:r>
              <a:rPr lang="en-US" b="1" dirty="0"/>
              <a:t>Introduction to Project</a:t>
            </a:r>
          </a:p>
        </p:txBody>
      </p:sp>
      <p:sp>
        <p:nvSpPr>
          <p:cNvPr id="3" name="Content Placeholder 2"/>
          <p:cNvSpPr>
            <a:spLocks noGrp="1"/>
          </p:cNvSpPr>
          <p:nvPr>
            <p:ph idx="1"/>
          </p:nvPr>
        </p:nvSpPr>
        <p:spPr>
          <a:xfrm>
            <a:off x="274075" y="1593902"/>
            <a:ext cx="6362699" cy="4781652"/>
          </a:xfrm>
        </p:spPr>
        <p:txBody>
          <a:bodyPr>
            <a:normAutofit/>
          </a:bodyPr>
          <a:lstStyle/>
          <a:p>
            <a:pPr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With the passage of time, the rapid advancement of information and communication technology is assuming an increasingly pivotal role in society. These technological innovations have granted people the ability to effortlessly retrieve information and engage in communication from virtually any location.</a:t>
            </a:r>
          </a:p>
          <a:p>
            <a:pPr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In the contemporary milieu, a considerable number of individuals have shifted their reliance on conventional outlets such as newspapers and television news channels. Instead, the majority now turn to intelligent technology, encompassing smartphones and other devices, to access a diverse array of information.</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28" name="Picture 4">
            <a:extLst>
              <a:ext uri="{FF2B5EF4-FFF2-40B4-BE49-F238E27FC236}">
                <a16:creationId xmlns:a16="http://schemas.microsoft.com/office/drawing/2014/main" id="{B8DF6771-9BB0-590D-1DCD-DD3706A63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244" y="1593902"/>
            <a:ext cx="4937365" cy="41480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838200" y="1125948"/>
            <a:ext cx="6319684" cy="4781652"/>
          </a:xfrm>
        </p:spPr>
        <p:txBody>
          <a:bodyPr>
            <a:normAutofit/>
          </a:bodyPr>
          <a:lstStyle/>
          <a:p>
            <a:pPr marL="0" indent="0" algn="just">
              <a:lnSpc>
                <a:spcPct val="107000"/>
              </a:lnSpc>
              <a:spcAft>
                <a:spcPts val="800"/>
              </a:spcAft>
              <a:buNone/>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Chat applications have assumed a central role in this transformation. Individuals are progressively employing these platforms to exchange information and engage in discussions about current events, both locally and on a global scale. Nevertheless, these chat applications come accompanied by their unique set of pros and cons, mirroring the nature of technology in general. User feedback and their firsthand encounters with these applications play a pivotal role in aiding individuals in evaluating the essential features and areas that warrant enhancement.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22CDFE46-6B35-70DC-CAE2-9FCF7CCECEA7}"/>
              </a:ext>
            </a:extLst>
          </p:cNvPr>
          <p:cNvPicPr>
            <a:picLocks noChangeAspect="1"/>
          </p:cNvPicPr>
          <p:nvPr/>
        </p:nvPicPr>
        <p:blipFill>
          <a:blip r:embed="rId2"/>
          <a:stretch>
            <a:fillRect/>
          </a:stretch>
        </p:blipFill>
        <p:spPr>
          <a:xfrm>
            <a:off x="7777153" y="467467"/>
            <a:ext cx="2957377" cy="5230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288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089"/>
            <a:ext cx="10515600" cy="1325563"/>
          </a:xfrm>
        </p:spPr>
        <p:txBody>
          <a:bodyPr/>
          <a:lstStyle/>
          <a:p>
            <a:r>
              <a:rPr lang="en-US" b="1" dirty="0"/>
              <a:t>Problem Formulation</a:t>
            </a:r>
          </a:p>
        </p:txBody>
      </p:sp>
      <p:sp>
        <p:nvSpPr>
          <p:cNvPr id="3" name="Content Placeholder 2"/>
          <p:cNvSpPr>
            <a:spLocks noGrp="1"/>
          </p:cNvSpPr>
          <p:nvPr>
            <p:ph idx="1"/>
          </p:nvPr>
        </p:nvSpPr>
        <p:spPr>
          <a:xfrm>
            <a:off x="631723" y="1639529"/>
            <a:ext cx="5552768" cy="4380374"/>
          </a:xfrm>
        </p:spPr>
        <p:txBody>
          <a:bodyPr>
            <a:normAutofit/>
          </a:bodyPr>
          <a:lstStyle/>
          <a:p>
            <a:pPr marL="0" indent="0">
              <a:lnSpc>
                <a:spcPct val="115000"/>
              </a:lnSpc>
              <a:buNone/>
            </a:pPr>
            <a:r>
              <a:rPr lang="en-IN" sz="2000" kern="100" dirty="0">
                <a:effectLst/>
                <a:ea typeface="Calibri" panose="020F0502020204030204" pitchFamily="34" charset="0"/>
                <a:cs typeface="Calibri" panose="020F0502020204030204" pitchFamily="34" charset="0"/>
              </a:rPr>
              <a:t>This project is to create a chat application with a server and users to enable the users to chat with each other. To develop an instant messaging solution to enable users to seamlessly communicate with each other. The project should be very easy to use enabling even a novice person to use it. </a:t>
            </a:r>
            <a:br>
              <a:rPr lang="en-IN" sz="2000" kern="100" dirty="0">
                <a:effectLst/>
                <a:ea typeface="Calibri" panose="020F0502020204030204" pitchFamily="34" charset="0"/>
                <a:cs typeface="Calibri" panose="020F0502020204030204" pitchFamily="34" charset="0"/>
              </a:rPr>
            </a:br>
            <a:r>
              <a:rPr lang="en-IN" sz="2000" b="0" i="0" kern="100" dirty="0">
                <a:solidFill>
                  <a:srgbClr val="000000"/>
                </a:solidFill>
                <a:effectLst/>
                <a:ea typeface="Calibri" panose="020F0502020204030204" pitchFamily="34" charset="0"/>
                <a:cs typeface="Calibri" panose="020F0502020204030204" pitchFamily="34" charset="0"/>
              </a:rPr>
              <a:t>The development plan for our chat application</a:t>
            </a:r>
            <a:r>
              <a:rPr lang="en-IN" sz="2000" b="0" i="0" kern="100" dirty="0">
                <a:solidFill>
                  <a:srgbClr val="000000"/>
                </a:solidFill>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involved creating a platform for users to communicate</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with each other in real-time using</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the</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MERN stack,</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which is a widely used and modern technology</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stack</a:t>
            </a:r>
            <a:r>
              <a:rPr lang="en-IN" sz="2000" kern="100" dirty="0">
                <a:effectLst/>
                <a:ea typeface="Calibri" panose="020F0502020204030204" pitchFamily="34" charset="0"/>
                <a:cs typeface="Calibri" panose="020F0502020204030204" pitchFamily="34" charset="0"/>
              </a:rPr>
              <a:t> </a:t>
            </a:r>
            <a:r>
              <a:rPr lang="en-IN" sz="2000" b="0" i="0" kern="100" dirty="0">
                <a:solidFill>
                  <a:srgbClr val="000000"/>
                </a:solidFill>
                <a:effectLst/>
                <a:ea typeface="Calibri" panose="020F0502020204030204" pitchFamily="34" charset="0"/>
                <a:cs typeface="Calibri" panose="020F0502020204030204" pitchFamily="34" charset="0"/>
              </a:rPr>
              <a:t>in the industry. </a:t>
            </a:r>
            <a:endParaRPr lang="en-IN" sz="2000" kern="100" dirty="0">
              <a:effectLst/>
              <a:ea typeface="Calibri" panose="020F0502020204030204" pitchFamily="34"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2050" name="Picture 2">
            <a:extLst>
              <a:ext uri="{FF2B5EF4-FFF2-40B4-BE49-F238E27FC236}">
                <a16:creationId xmlns:a16="http://schemas.microsoft.com/office/drawing/2014/main" id="{7B100B52-36E0-D65F-1B63-4A162E44C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354" y="1943766"/>
            <a:ext cx="5378245" cy="3771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187" y="227473"/>
            <a:ext cx="10515600" cy="1325563"/>
          </a:xfrm>
        </p:spPr>
        <p:txBody>
          <a:bodyPr/>
          <a:lstStyle/>
          <a:p>
            <a:r>
              <a:rPr lang="en-US" b="1" dirty="0"/>
              <a:t>Objectives</a:t>
            </a:r>
          </a:p>
        </p:txBody>
      </p:sp>
      <p:sp>
        <p:nvSpPr>
          <p:cNvPr id="3" name="Content Placeholder 2"/>
          <p:cNvSpPr>
            <a:spLocks noGrp="1"/>
          </p:cNvSpPr>
          <p:nvPr>
            <p:ph idx="1"/>
          </p:nvPr>
        </p:nvSpPr>
        <p:spPr>
          <a:xfrm>
            <a:off x="720213" y="1417381"/>
            <a:ext cx="7607711" cy="4938969"/>
          </a:xfrm>
        </p:spPr>
        <p:txBody>
          <a:bodyPr>
            <a:noAutofit/>
          </a:bodyPr>
          <a:lstStyle/>
          <a:p>
            <a:pPr marL="0" indent="0" algn="l">
              <a:buNone/>
            </a:pPr>
            <a:r>
              <a:rPr lang="en-US" sz="2000" b="0" i="0" dirty="0">
                <a:effectLst/>
              </a:rPr>
              <a:t>The objectives of a real-time chat app can vary depending on the specific goals and requirements of the application and its users. </a:t>
            </a:r>
          </a:p>
          <a:p>
            <a:pPr marL="0" indent="0" algn="l">
              <a:buNone/>
            </a:pPr>
            <a:r>
              <a:rPr lang="en-US" sz="2000" b="1" dirty="0"/>
              <a:t>1. </a:t>
            </a:r>
            <a:r>
              <a:rPr lang="en-US" sz="2000" b="1" i="0" dirty="0">
                <a:effectLst/>
              </a:rPr>
              <a:t>Instant Communication:</a:t>
            </a:r>
            <a:r>
              <a:rPr lang="en-US" sz="2000" dirty="0"/>
              <a:t> </a:t>
            </a:r>
            <a:r>
              <a:rPr lang="en-US" sz="2000" b="0" i="0" dirty="0">
                <a:effectLst/>
              </a:rPr>
              <a:t>Facilitate real-time, instant communication between users, enabling them to exchange messages quickly and efficiently.</a:t>
            </a:r>
          </a:p>
          <a:p>
            <a:pPr marL="0" indent="0" algn="l">
              <a:buNone/>
            </a:pPr>
            <a:r>
              <a:rPr lang="en-US" sz="2000" b="1" i="0" dirty="0">
                <a:effectLst/>
              </a:rPr>
              <a:t>2. User Engagement:</a:t>
            </a:r>
            <a:r>
              <a:rPr lang="en-US" sz="2000" dirty="0"/>
              <a:t> </a:t>
            </a:r>
            <a:r>
              <a:rPr lang="en-US" sz="2000" b="0" i="0" dirty="0">
                <a:effectLst/>
              </a:rPr>
              <a:t>Enhance user engagement by providing a platform for interactive and dynamic conversations.</a:t>
            </a:r>
          </a:p>
          <a:p>
            <a:pPr marL="0" indent="0" algn="l">
              <a:buNone/>
            </a:pPr>
            <a:r>
              <a:rPr lang="en-US" sz="2000" b="1" i="0" dirty="0">
                <a:effectLst/>
              </a:rPr>
              <a:t>3. Multi-Platform Accessibility:</a:t>
            </a:r>
            <a:r>
              <a:rPr lang="en-US" sz="2000" dirty="0"/>
              <a:t> </a:t>
            </a:r>
            <a:r>
              <a:rPr lang="en-US" sz="2000" b="0" i="0" dirty="0">
                <a:effectLst/>
              </a:rPr>
              <a:t>Ensure that the chat app is accessible across multiple platforms, including desktop, mobile, and web, to reach a broad user base.</a:t>
            </a:r>
          </a:p>
          <a:p>
            <a:pPr marL="0" indent="0" algn="l">
              <a:buNone/>
            </a:pPr>
            <a:r>
              <a:rPr lang="en-US" sz="2000" b="1" i="0" dirty="0">
                <a:effectLst/>
              </a:rPr>
              <a:t>4. Real-Time Updates:</a:t>
            </a:r>
            <a:r>
              <a:rPr lang="en-US" sz="2000" dirty="0"/>
              <a:t> </a:t>
            </a:r>
            <a:r>
              <a:rPr lang="en-US" sz="2000" b="0" i="0" dirty="0">
                <a:effectLst/>
              </a:rPr>
              <a:t>Provide real-time updates and notifications to keep users informed about new messages, ensuring a timely response.</a:t>
            </a:r>
          </a:p>
          <a:p>
            <a:pPr marL="0" indent="0" algn="l">
              <a:buNone/>
            </a:pPr>
            <a:r>
              <a:rPr lang="en-US" sz="2000" b="1" dirty="0"/>
              <a:t>5. </a:t>
            </a:r>
            <a:r>
              <a:rPr lang="en-US" sz="2000" b="1" i="0" dirty="0">
                <a:effectLst/>
              </a:rPr>
              <a:t>User-Friendly Interface:</a:t>
            </a:r>
            <a:r>
              <a:rPr lang="en-US" sz="2000" dirty="0"/>
              <a:t> </a:t>
            </a:r>
            <a:r>
              <a:rPr lang="en-US" sz="2000" b="0" i="0" dirty="0">
                <a:effectLst/>
              </a:rPr>
              <a:t>Design an intuitive and user-friendly interface to make the chat experience seamless and enjoyable.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3074" name="Picture 2">
            <a:extLst>
              <a:ext uri="{FF2B5EF4-FFF2-40B4-BE49-F238E27FC236}">
                <a16:creationId xmlns:a16="http://schemas.microsoft.com/office/drawing/2014/main" id="{048D7731-A974-15C3-9BF1-AB7D625E8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405127">
            <a:off x="8479591" y="2672557"/>
            <a:ext cx="3303443" cy="22022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342" y="247138"/>
            <a:ext cx="10515600" cy="1325563"/>
          </a:xfrm>
        </p:spPr>
        <p:txBody>
          <a:bodyPr/>
          <a:lstStyle/>
          <a:p>
            <a:r>
              <a:rPr lang="en-US" b="1" dirty="0"/>
              <a:t>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4098" name="Picture 2">
            <a:extLst>
              <a:ext uri="{FF2B5EF4-FFF2-40B4-BE49-F238E27FC236}">
                <a16:creationId xmlns:a16="http://schemas.microsoft.com/office/drawing/2014/main" id="{A25AE4D2-A96D-D338-04DC-EF822E1EDB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4342" y="1535027"/>
            <a:ext cx="9525983" cy="482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1" y="320675"/>
            <a:ext cx="10515600" cy="1325563"/>
          </a:xfrm>
        </p:spPr>
        <p:txBody>
          <a:bodyPr/>
          <a:lstStyle/>
          <a:p>
            <a:r>
              <a:rPr lang="en-US" b="1" dirty="0"/>
              <a:t>Results and Outputs</a:t>
            </a:r>
          </a:p>
        </p:txBody>
      </p:sp>
      <p:pic>
        <p:nvPicPr>
          <p:cNvPr id="6" name="Content Placeholder 5">
            <a:extLst>
              <a:ext uri="{FF2B5EF4-FFF2-40B4-BE49-F238E27FC236}">
                <a16:creationId xmlns:a16="http://schemas.microsoft.com/office/drawing/2014/main" id="{BE82B707-CC92-34CF-3103-427381BFF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877" y="1543272"/>
            <a:ext cx="10515600" cy="2328323"/>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6650DB7C-A6C9-C997-D6D0-C4BE6654F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77" y="4001293"/>
            <a:ext cx="10515600" cy="2536032"/>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1" y="320675"/>
            <a:ext cx="10515600" cy="1325563"/>
          </a:xfrm>
        </p:spPr>
        <p:txBody>
          <a:bodyPr/>
          <a:lstStyle/>
          <a:p>
            <a:r>
              <a:rPr lang="en-US" b="1"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9" name="Picture 8">
            <a:extLst>
              <a:ext uri="{FF2B5EF4-FFF2-40B4-BE49-F238E27FC236}">
                <a16:creationId xmlns:a16="http://schemas.microsoft.com/office/drawing/2014/main" id="{06865D0B-F6C9-45D0-F289-A28C74E33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61" y="1414099"/>
            <a:ext cx="8034118" cy="5011281"/>
          </a:xfrm>
          <a:prstGeom prst="rect">
            <a:avLst/>
          </a:prstGeom>
        </p:spPr>
      </p:pic>
    </p:spTree>
    <p:extLst>
      <p:ext uri="{BB962C8B-B14F-4D97-AF65-F5344CB8AC3E}">
        <p14:creationId xmlns:p14="http://schemas.microsoft.com/office/powerpoint/2010/main" val="39322611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6208</TotalTime>
  <Words>841</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vt:lpstr>
      <vt:lpstr>Methodology</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Janvi -</cp:lastModifiedBy>
  <cp:revision>495</cp:revision>
  <dcterms:created xsi:type="dcterms:W3CDTF">2019-01-09T10:33:58Z</dcterms:created>
  <dcterms:modified xsi:type="dcterms:W3CDTF">2023-11-27T21:24:55Z</dcterms:modified>
</cp:coreProperties>
</file>