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1" r:id="rId3"/>
    <p:sldId id="264" r:id="rId4"/>
    <p:sldId id="267" r:id="rId5"/>
    <p:sldId id="273" r:id="rId6"/>
    <p:sldId id="274" r:id="rId7"/>
    <p:sldId id="272" r:id="rId8"/>
    <p:sldId id="265" r:id="rId9"/>
    <p:sldId id="284" r:id="rId10"/>
    <p:sldId id="276" r:id="rId11"/>
    <p:sldId id="280" r:id="rId12"/>
    <p:sldId id="279" r:id="rId13"/>
    <p:sldId id="281" r:id="rId14"/>
    <p:sldId id="266" r:id="rId15"/>
    <p:sldId id="291" r:id="rId16"/>
    <p:sldId id="292" r:id="rId17"/>
    <p:sldId id="282" r:id="rId18"/>
    <p:sldId id="283" r:id="rId19"/>
    <p:sldId id="285" r:id="rId20"/>
    <p:sldId id="286" r:id="rId21"/>
    <p:sldId id="287" r:id="rId22"/>
    <p:sldId id="288" r:id="rId23"/>
    <p:sldId id="289" r:id="rId24"/>
    <p:sldId id="290" r:id="rId25"/>
    <p:sldId id="269" r:id="rId26"/>
    <p:sldId id="270"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815" autoAdjust="0"/>
  </p:normalViewPr>
  <p:slideViewPr>
    <p:cSldViewPr>
      <p:cViewPr varScale="1">
        <p:scale>
          <a:sx n="70" d="100"/>
          <a:sy n="70" d="100"/>
        </p:scale>
        <p:origin x="-1445"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57D338-39E1-4707-9755-3320AD83A5B8}" type="datetimeFigureOut">
              <a:rPr lang="en-US" smtClean="0"/>
              <a:pPr/>
              <a:t>02-Feb-20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2877B4-5954-441D-91C2-B0770F3FD1BE}" type="slidenum">
              <a:rPr lang="en-US" smtClean="0"/>
              <a:pPr/>
              <a:t>‹#›</a:t>
            </a:fld>
            <a:endParaRPr lang="en-US" dirty="0"/>
          </a:p>
        </p:txBody>
      </p:sp>
    </p:spTree>
    <p:extLst>
      <p:ext uri="{BB962C8B-B14F-4D97-AF65-F5344CB8AC3E}">
        <p14:creationId xmlns="" xmlns:p14="http://schemas.microsoft.com/office/powerpoint/2010/main" val="4085765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5pPr>
            <a:lvl6pPr marL="2514334" indent="-228576" defTabSz="449216" eaLnBrk="0" fontAlgn="base" hangingPunct="0">
              <a:spcBef>
                <a:spcPct val="30000"/>
              </a:spcBef>
              <a:spcAft>
                <a:spcPct val="0"/>
              </a:spcAft>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6pPr>
            <a:lvl7pPr marL="2971486" indent="-228576" defTabSz="449216" eaLnBrk="0" fontAlgn="base" hangingPunct="0">
              <a:spcBef>
                <a:spcPct val="30000"/>
              </a:spcBef>
              <a:spcAft>
                <a:spcPct val="0"/>
              </a:spcAft>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7pPr>
            <a:lvl8pPr marL="3428638" indent="-228576" defTabSz="449216" eaLnBrk="0" fontAlgn="base" hangingPunct="0">
              <a:spcBef>
                <a:spcPct val="30000"/>
              </a:spcBef>
              <a:spcAft>
                <a:spcPct val="0"/>
              </a:spcAft>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8pPr>
            <a:lvl9pPr marL="3885789" indent="-228576" defTabSz="449216" eaLnBrk="0" fontAlgn="base" hangingPunct="0">
              <a:spcBef>
                <a:spcPct val="30000"/>
              </a:spcBef>
              <a:spcAft>
                <a:spcPct val="0"/>
              </a:spcAft>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9pPr>
          </a:lstStyle>
          <a:p>
            <a:pPr>
              <a:spcBef>
                <a:spcPct val="0"/>
              </a:spcBef>
              <a:buClrTx/>
              <a:buFontTx/>
              <a:buNone/>
            </a:pPr>
            <a:fld id="{DE8B32E7-B3B5-4E97-912C-B43FA5A3EAA5}" type="slidenum">
              <a:rPr lang="en-US" smtClean="0">
                <a:latin typeface="Arial" panose="020B0604020202020204" pitchFamily="34" charset="0"/>
              </a:rPr>
              <a:pPr>
                <a:spcBef>
                  <a:spcPct val="0"/>
                </a:spcBef>
                <a:buClrTx/>
                <a:buFontTx/>
                <a:buNone/>
              </a:pPr>
              <a:t>1</a:t>
            </a:fld>
            <a:endParaRPr lang="en-US" dirty="0">
              <a:latin typeface="Arial" panose="020B0604020202020204" pitchFamily="34" charset="0"/>
            </a:endParaRPr>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15364" name="Rectangle 2"/>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Times New Roman" panose="02020603050405020304" pitchFamily="18" charset="0"/>
            </a:endParaRPr>
          </a:p>
        </p:txBody>
      </p:sp>
    </p:spTree>
    <p:extLst>
      <p:ext uri="{BB962C8B-B14F-4D97-AF65-F5344CB8AC3E}">
        <p14:creationId xmlns="" xmlns:p14="http://schemas.microsoft.com/office/powerpoint/2010/main" val="86411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5pPr>
            <a:lvl6pPr marL="2514334" indent="-228576" defTabSz="449216" eaLnBrk="0" fontAlgn="base" hangingPunct="0">
              <a:spcBef>
                <a:spcPct val="30000"/>
              </a:spcBef>
              <a:spcAft>
                <a:spcPct val="0"/>
              </a:spcAft>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6pPr>
            <a:lvl7pPr marL="2971486" indent="-228576" defTabSz="449216" eaLnBrk="0" fontAlgn="base" hangingPunct="0">
              <a:spcBef>
                <a:spcPct val="30000"/>
              </a:spcBef>
              <a:spcAft>
                <a:spcPct val="0"/>
              </a:spcAft>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7pPr>
            <a:lvl8pPr marL="3428638" indent="-228576" defTabSz="449216" eaLnBrk="0" fontAlgn="base" hangingPunct="0">
              <a:spcBef>
                <a:spcPct val="30000"/>
              </a:spcBef>
              <a:spcAft>
                <a:spcPct val="0"/>
              </a:spcAft>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8pPr>
            <a:lvl9pPr marL="3885789" indent="-228576" defTabSz="449216" eaLnBrk="0" fontAlgn="base" hangingPunct="0">
              <a:spcBef>
                <a:spcPct val="30000"/>
              </a:spcBef>
              <a:spcAft>
                <a:spcPct val="0"/>
              </a:spcAft>
              <a:buClr>
                <a:srgbClr val="000000"/>
              </a:buClr>
              <a:buSzPct val="100000"/>
              <a:buFont typeface="Times New Roman" panose="02020603050405020304" pitchFamily="18" charset="0"/>
              <a:tabLst>
                <a:tab pos="0" algn="l"/>
                <a:tab pos="914303" algn="l"/>
                <a:tab pos="1828606" algn="l"/>
                <a:tab pos="2742910" algn="l"/>
                <a:tab pos="3657213" algn="l"/>
                <a:tab pos="4571516" algn="l"/>
                <a:tab pos="5485819" algn="l"/>
                <a:tab pos="6400122" algn="l"/>
                <a:tab pos="7314426" algn="l"/>
                <a:tab pos="8228729" algn="l"/>
                <a:tab pos="9143032" algn="l"/>
                <a:tab pos="10057335" algn="l"/>
              </a:tabLst>
              <a:defRPr sz="1200">
                <a:solidFill>
                  <a:srgbClr val="000000"/>
                </a:solidFill>
                <a:latin typeface="Times New Roman" panose="02020603050405020304" pitchFamily="18" charset="0"/>
              </a:defRPr>
            </a:lvl9pPr>
          </a:lstStyle>
          <a:p>
            <a:pPr>
              <a:spcBef>
                <a:spcPct val="0"/>
              </a:spcBef>
              <a:buClrTx/>
              <a:buFontTx/>
              <a:buNone/>
            </a:pPr>
            <a:fld id="{25393728-8DD0-4B03-8FF9-A875237BA514}" type="slidenum">
              <a:rPr lang="en-US" smtClean="0">
                <a:latin typeface="Arial" panose="020B0604020202020204" pitchFamily="34" charset="0"/>
              </a:rPr>
              <a:pPr>
                <a:spcBef>
                  <a:spcPct val="0"/>
                </a:spcBef>
                <a:buClrTx/>
                <a:buFontTx/>
                <a:buNone/>
              </a:pPr>
              <a:t>2</a:t>
            </a:fld>
            <a:endParaRPr lang="en-US" dirty="0">
              <a:latin typeface="Arial" panose="020B0604020202020204" pitchFamily="34" charset="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17412" name="Rectangle 2"/>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Times New Roman" panose="02020603050405020304" pitchFamily="18" charset="0"/>
            </a:endParaRPr>
          </a:p>
        </p:txBody>
      </p:sp>
    </p:spTree>
    <p:extLst>
      <p:ext uri="{BB962C8B-B14F-4D97-AF65-F5344CB8AC3E}">
        <p14:creationId xmlns="" xmlns:p14="http://schemas.microsoft.com/office/powerpoint/2010/main" val="47053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425688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207402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87452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319889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356524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288836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179967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51922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376419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66263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E6129E-CC19-4B84-8DE9-8ED8C79296C1}" type="datetimeFigureOut">
              <a:rPr lang="en-US" smtClean="0"/>
              <a:pPr/>
              <a:t>02-Feb-20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131146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6129E-CC19-4B84-8DE9-8ED8C79296C1}" type="datetimeFigureOut">
              <a:rPr lang="en-US" smtClean="0"/>
              <a:pPr/>
              <a:t>02-Feb-20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57A4A-79A7-4286-A8E5-CCE22FB2A96E}" type="slidenum">
              <a:rPr lang="en-US" smtClean="0"/>
              <a:pPr/>
              <a:t>‹#›</a:t>
            </a:fld>
            <a:endParaRPr lang="en-US" dirty="0"/>
          </a:p>
        </p:txBody>
      </p:sp>
    </p:spTree>
    <p:extLst>
      <p:ext uri="{BB962C8B-B14F-4D97-AF65-F5344CB8AC3E}">
        <p14:creationId xmlns="" xmlns:p14="http://schemas.microsoft.com/office/powerpoint/2010/main" val="3647205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imish1224/Data-Science-Project---Improving-Crop-Productivity/blob/master/Project%20File.ipyn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0" y="21630"/>
            <a:ext cx="9144000" cy="8076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DejaVu Sans" charset="0"/>
                <a:cs typeface="DejaVu Sans"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DejaVu Sans" charset="0"/>
                <a:cs typeface="DejaVu Sans"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DejaVu Sans" charset="0"/>
                <a:cs typeface="DejaVu Sans"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9pPr>
          </a:lstStyle>
          <a:p>
            <a:pPr algn="ctr" eaLnBrk="1" hangingPunct="1">
              <a:spcBef>
                <a:spcPct val="0"/>
              </a:spcBef>
              <a:buClrTx/>
              <a:buFontTx/>
              <a:buNone/>
            </a:pPr>
            <a:r>
              <a:rPr lang="en-US" sz="2000" b="1" dirty="0">
                <a:latin typeface="Times New Roman" panose="02020603050405020304" pitchFamily="18" charset="0"/>
              </a:rPr>
              <a:t> </a:t>
            </a:r>
          </a:p>
          <a:p>
            <a:pPr algn="ctr">
              <a:buNone/>
            </a:pPr>
            <a:r>
              <a:rPr lang="en-US" sz="1800" b="1" dirty="0">
                <a:latin typeface="Times New Roman" pitchFamily="18" charset="0"/>
                <a:cs typeface="Times New Roman" pitchFamily="18" charset="0"/>
              </a:rPr>
              <a:t>Tulsiramji Gaikwad-Patil College of Engineering and Technology</a:t>
            </a:r>
            <a:endParaRPr lang="en-IN" sz="1800" b="1" dirty="0">
              <a:latin typeface="Times New Roman" pitchFamily="18" charset="0"/>
              <a:cs typeface="Times New Roman" pitchFamily="18" charset="0"/>
            </a:endParaRPr>
          </a:p>
          <a:p>
            <a:pPr algn="ctr">
              <a:buNone/>
            </a:pPr>
            <a:r>
              <a:rPr lang="en-US" sz="1800" b="1" dirty="0">
                <a:latin typeface="Times New Roman" pitchFamily="18" charset="0"/>
                <a:cs typeface="Times New Roman" pitchFamily="18" charset="0"/>
              </a:rPr>
              <a:t>Wardha Road, Nagpur-441 108</a:t>
            </a:r>
          </a:p>
          <a:p>
            <a:pPr algn="ctr">
              <a:buNone/>
            </a:pPr>
            <a:r>
              <a:rPr lang="en-US" sz="1800" b="1" dirty="0">
                <a:latin typeface="Times New Roman" pitchFamily="18" charset="0"/>
                <a:cs typeface="Times New Roman" pitchFamily="18" charset="0"/>
              </a:rPr>
              <a:t>Year 2019-2020</a:t>
            </a:r>
            <a:endParaRPr lang="en-IN" sz="1800" b="1" dirty="0">
              <a:latin typeface="Times New Roman" pitchFamily="18" charset="0"/>
              <a:cs typeface="Times New Roman" pitchFamily="18" charset="0"/>
            </a:endParaRPr>
          </a:p>
          <a:p>
            <a:pPr algn="ctr">
              <a:buNone/>
            </a:pPr>
            <a:r>
              <a:rPr lang="en-US" sz="1800" b="1" dirty="0">
                <a:latin typeface="Times New Roman" pitchFamily="18" charset="0"/>
                <a:cs typeface="Times New Roman" pitchFamily="18" charset="0"/>
              </a:rPr>
              <a:t>NAAC Accredited</a:t>
            </a:r>
          </a:p>
          <a:p>
            <a:pPr algn="ctr" eaLnBrk="1" hangingPunct="1">
              <a:spcBef>
                <a:spcPct val="0"/>
              </a:spcBef>
              <a:buClrTx/>
              <a:buFontTx/>
              <a:buNone/>
            </a:pPr>
            <a:r>
              <a:rPr lang="en-US" sz="1800" dirty="0">
                <a:latin typeface="Times New Roman" pitchFamily="18" charset="0"/>
                <a:cs typeface="Times New Roman" pitchFamily="18" charset="0"/>
              </a:rPr>
              <a:t>Department Of Computer Science &amp;  Engineering </a:t>
            </a:r>
          </a:p>
          <a:p>
            <a:pPr eaLnBrk="1" hangingPunct="1">
              <a:spcBef>
                <a:spcPct val="0"/>
              </a:spcBef>
              <a:buClrTx/>
              <a:buFontTx/>
              <a:buNone/>
            </a:pPr>
            <a:endParaRPr lang="en-US" sz="1800" b="1" dirty="0">
              <a:latin typeface="Times New Roman" panose="02020603050405020304" pitchFamily="18" charset="0"/>
              <a:cs typeface="Times New Roman" pitchFamily="18" charset="0"/>
            </a:endParaRPr>
          </a:p>
          <a:p>
            <a:pPr algn="ctr" eaLnBrk="1" hangingPunct="1">
              <a:spcBef>
                <a:spcPct val="0"/>
              </a:spcBef>
              <a:buClrTx/>
              <a:buFontTx/>
              <a:buNone/>
            </a:pPr>
            <a:r>
              <a:rPr lang="en-US" sz="1800" b="1" dirty="0">
                <a:latin typeface="Times New Roman" panose="02020603050405020304" pitchFamily="18" charset="0"/>
                <a:cs typeface="Times New Roman" pitchFamily="18" charset="0"/>
              </a:rPr>
              <a:t>Topic Name : -</a:t>
            </a:r>
          </a:p>
          <a:p>
            <a:pPr algn="ctr" eaLnBrk="1" hangingPunct="1">
              <a:spcBef>
                <a:spcPct val="0"/>
              </a:spcBef>
              <a:buClrTx/>
              <a:buFontTx/>
              <a:buNone/>
            </a:pPr>
            <a:r>
              <a:rPr lang="en-US" sz="1800" b="1" dirty="0">
                <a:latin typeface="Times New Roman" panose="02020603050405020304" pitchFamily="18" charset="0"/>
                <a:cs typeface="Times New Roman" pitchFamily="18" charset="0"/>
              </a:rPr>
              <a:t> </a:t>
            </a:r>
          </a:p>
          <a:p>
            <a:pPr algn="ctr" eaLnBrk="1" hangingPunct="1">
              <a:spcBef>
                <a:spcPct val="0"/>
              </a:spcBef>
              <a:buClrTx/>
              <a:buNone/>
            </a:pPr>
            <a:r>
              <a:rPr lang="en-IN" sz="1800" b="1" dirty="0">
                <a:latin typeface="Times New Roman" panose="02020603050405020304" pitchFamily="18" charset="0"/>
                <a:cs typeface="Times New Roman" pitchFamily="18" charset="0"/>
              </a:rPr>
              <a:t>AUSPICIOUS  AUDIT   TO  ENHANCE  AGRICULTURE </a:t>
            </a:r>
          </a:p>
          <a:p>
            <a:pPr algn="ctr" eaLnBrk="1" hangingPunct="1">
              <a:spcBef>
                <a:spcPct val="0"/>
              </a:spcBef>
              <a:buClrTx/>
              <a:buNone/>
            </a:pPr>
            <a:r>
              <a:rPr lang="en-IN" sz="1800" b="1" dirty="0">
                <a:latin typeface="Times New Roman" panose="02020603050405020304" pitchFamily="18" charset="0"/>
                <a:cs typeface="Times New Roman" pitchFamily="18" charset="0"/>
              </a:rPr>
              <a:t>  AFFILIATED  WORK</a:t>
            </a:r>
            <a:endParaRPr lang="en-US" sz="1800" b="1" dirty="0">
              <a:latin typeface="Times New Roman" panose="02020603050405020304" pitchFamily="18" charset="0"/>
              <a:cs typeface="Times New Roman" pitchFamily="18" charset="0"/>
            </a:endParaRPr>
          </a:p>
          <a:p>
            <a:pPr algn="ctr" eaLnBrk="1" hangingPunct="1">
              <a:spcBef>
                <a:spcPct val="0"/>
              </a:spcBef>
              <a:buClrTx/>
              <a:buFontTx/>
              <a:buNone/>
            </a:pPr>
            <a:endParaRPr lang="en-US" sz="2000" dirty="0">
              <a:latin typeface="Times New Roman" panose="02020603050405020304" pitchFamily="18" charset="0"/>
              <a:cs typeface="Times New Roman" pitchFamily="18" charset="0"/>
            </a:endParaRPr>
          </a:p>
          <a:p>
            <a:pPr algn="ctr">
              <a:spcBef>
                <a:spcPct val="0"/>
              </a:spcBef>
              <a:buClrTx/>
              <a:buNone/>
            </a:pPr>
            <a:r>
              <a:rPr lang="en-US" sz="2000" dirty="0">
                <a:latin typeface="Times New Roman" panose="02020603050405020304" pitchFamily="18" charset="0"/>
                <a:cs typeface="Times New Roman" pitchFamily="18" charset="0"/>
              </a:rPr>
              <a:t>Presented by</a:t>
            </a:r>
          </a:p>
          <a:p>
            <a:pPr algn="ctr" eaLnBrk="1" hangingPunct="1">
              <a:spcBef>
                <a:spcPct val="0"/>
              </a:spcBef>
              <a:buClrTx/>
              <a:buFontTx/>
              <a:buNone/>
            </a:pPr>
            <a:endParaRPr lang="en-US" sz="2000" dirty="0">
              <a:latin typeface="Times New Roman" panose="02020603050405020304" pitchFamily="18" charset="0"/>
              <a:cs typeface="Times New Roman" pitchFamily="18" charset="0"/>
            </a:endParaRPr>
          </a:p>
          <a:p>
            <a:pPr eaLnBrk="1" hangingPunct="1">
              <a:spcBef>
                <a:spcPct val="0"/>
              </a:spcBef>
              <a:buClrTx/>
              <a:buFontTx/>
              <a:buNone/>
            </a:pPr>
            <a:r>
              <a:rPr lang="en-US" sz="1800" b="1" dirty="0">
                <a:latin typeface="Times New Roman" panose="02020603050405020304" pitchFamily="18" charset="0"/>
                <a:cs typeface="Times New Roman" pitchFamily="18" charset="0"/>
              </a:rPr>
              <a:t>                                                                Group Members  :-</a:t>
            </a:r>
          </a:p>
          <a:p>
            <a:pPr eaLnBrk="1" hangingPunct="1">
              <a:spcBef>
                <a:spcPct val="0"/>
              </a:spcBef>
              <a:buClrTx/>
              <a:buFontTx/>
              <a:buNone/>
            </a:pPr>
            <a:r>
              <a:rPr lang="en-US" sz="1800" b="1" dirty="0">
                <a:latin typeface="Times New Roman" panose="02020603050405020304" pitchFamily="18" charset="0"/>
                <a:cs typeface="Times New Roman" pitchFamily="18" charset="0"/>
              </a:rPr>
              <a:t>                              </a:t>
            </a:r>
            <a:r>
              <a:rPr lang="en-US" sz="1800" dirty="0">
                <a:latin typeface="Times New Roman" panose="02020603050405020304" pitchFamily="18" charset="0"/>
                <a:cs typeface="Times New Roman" pitchFamily="18" charset="0"/>
              </a:rPr>
              <a:t>1) Ms. Avanti  Jadhao                 2) Ms. Manaswi  Thakare</a:t>
            </a:r>
          </a:p>
          <a:p>
            <a:pPr>
              <a:spcBef>
                <a:spcPct val="0"/>
              </a:spcBef>
              <a:buClrTx/>
              <a:buNone/>
            </a:pPr>
            <a:r>
              <a:rPr lang="en-US" sz="1800" dirty="0">
                <a:latin typeface="Times New Roman" panose="02020603050405020304" pitchFamily="18" charset="0"/>
                <a:cs typeface="Times New Roman" pitchFamily="18" charset="0"/>
              </a:rPr>
              <a:t>                              3) Mr. Aditya  Tarale                  4) Mr. Nimish  Nagapure</a:t>
            </a:r>
          </a:p>
          <a:p>
            <a:pPr>
              <a:spcBef>
                <a:spcPct val="0"/>
              </a:spcBef>
              <a:buClrTx/>
              <a:buNone/>
            </a:pPr>
            <a:r>
              <a:rPr lang="en-US" sz="1800" dirty="0">
                <a:latin typeface="Times New Roman" panose="02020603050405020304" pitchFamily="18" charset="0"/>
                <a:cs typeface="Times New Roman" pitchFamily="18" charset="0"/>
              </a:rPr>
              <a:t>		                                         5)  Mr. Pankaj  Raut</a:t>
            </a:r>
          </a:p>
          <a:p>
            <a:pPr algn="ctr" eaLnBrk="1" hangingPunct="1">
              <a:spcBef>
                <a:spcPct val="0"/>
              </a:spcBef>
              <a:buClrTx/>
              <a:buFontTx/>
              <a:buNone/>
            </a:pPr>
            <a:endParaRPr lang="en-US" sz="1400" dirty="0">
              <a:latin typeface="Times New Roman" panose="02020603050405020304" pitchFamily="18" charset="0"/>
              <a:cs typeface="Times New Roman" pitchFamily="18" charset="0"/>
            </a:endParaRPr>
          </a:p>
          <a:p>
            <a:pPr algn="ctr" eaLnBrk="1" hangingPunct="1">
              <a:spcBef>
                <a:spcPct val="0"/>
              </a:spcBef>
              <a:buClrTx/>
              <a:buFontTx/>
              <a:buNone/>
            </a:pPr>
            <a:r>
              <a:rPr lang="en-US" sz="2000" dirty="0">
                <a:latin typeface="Times New Roman" panose="02020603050405020304" pitchFamily="18" charset="0"/>
                <a:cs typeface="Times New Roman" pitchFamily="18" charset="0"/>
              </a:rPr>
              <a:t> Under the Guidance of:-</a:t>
            </a:r>
          </a:p>
          <a:p>
            <a:pPr algn="ctr" eaLnBrk="1" hangingPunct="1">
              <a:spcBef>
                <a:spcPct val="0"/>
              </a:spcBef>
              <a:buClrTx/>
              <a:buFontTx/>
              <a:buNone/>
            </a:pPr>
            <a:endParaRPr lang="en-US" sz="1800" b="1" dirty="0">
              <a:latin typeface="Times New Roman" panose="02020603050405020304" pitchFamily="18" charset="0"/>
              <a:cs typeface="Times New Roman" pitchFamily="18" charset="0"/>
            </a:endParaRPr>
          </a:p>
          <a:p>
            <a:pPr algn="ctr" eaLnBrk="1" hangingPunct="1">
              <a:spcBef>
                <a:spcPct val="0"/>
              </a:spcBef>
              <a:buClrTx/>
              <a:buFontTx/>
              <a:buNone/>
            </a:pPr>
            <a:r>
              <a:rPr lang="en-US" sz="1800" b="1" dirty="0">
                <a:latin typeface="Times New Roman" panose="02020603050405020304" pitchFamily="18" charset="0"/>
                <a:cs typeface="Times New Roman" pitchFamily="18" charset="0"/>
              </a:rPr>
              <a:t>Prof. Rajesh </a:t>
            </a:r>
            <a:r>
              <a:rPr lang="en-US" sz="1800" b="1" dirty="0" err="1">
                <a:latin typeface="Times New Roman" panose="02020603050405020304" pitchFamily="18" charset="0"/>
                <a:cs typeface="Times New Roman" pitchFamily="18" charset="0"/>
              </a:rPr>
              <a:t>Babu</a:t>
            </a:r>
            <a:r>
              <a:rPr lang="en-US" sz="1800" b="1" dirty="0">
                <a:latin typeface="Times New Roman" panose="02020603050405020304" pitchFamily="18" charset="0"/>
                <a:cs typeface="Times New Roman" pitchFamily="18" charset="0"/>
              </a:rPr>
              <a:t> </a:t>
            </a:r>
            <a:endParaRPr lang="en-US" sz="1800" b="1" dirty="0">
              <a:latin typeface="Times New Roman" panose="02020603050405020304" pitchFamily="18" charset="0"/>
            </a:endParaRPr>
          </a:p>
          <a:p>
            <a:pPr algn="ctr" eaLnBrk="1" hangingPunct="1">
              <a:spcBef>
                <a:spcPct val="0"/>
              </a:spcBef>
              <a:buClrTx/>
              <a:buFontTx/>
              <a:buNone/>
            </a:pPr>
            <a:endParaRPr lang="en-US" sz="1800" b="1" dirty="0">
              <a:latin typeface="Times New Roman" panose="02020603050405020304" pitchFamily="18" charset="0"/>
            </a:endParaRPr>
          </a:p>
          <a:p>
            <a:pPr algn="ctr" eaLnBrk="1" hangingPunct="1">
              <a:spcBef>
                <a:spcPct val="0"/>
              </a:spcBef>
              <a:buClrTx/>
              <a:buFontTx/>
              <a:buNone/>
            </a:pPr>
            <a:endParaRPr lang="en-US" sz="1800" b="1" dirty="0">
              <a:latin typeface="Times New Roman" panose="02020603050405020304" pitchFamily="18" charset="0"/>
            </a:endParaRPr>
          </a:p>
          <a:p>
            <a:pPr algn="ctr" eaLnBrk="1" hangingPunct="1">
              <a:spcBef>
                <a:spcPct val="0"/>
              </a:spcBef>
              <a:buClrTx/>
              <a:buFontTx/>
              <a:buNone/>
            </a:pPr>
            <a:endParaRPr lang="en-US" sz="1800" b="1" dirty="0">
              <a:latin typeface="Times New Roman" panose="02020603050405020304" pitchFamily="18" charset="0"/>
            </a:endParaRPr>
          </a:p>
          <a:p>
            <a:pPr algn="ctr" eaLnBrk="1" hangingPunct="1">
              <a:spcBef>
                <a:spcPct val="0"/>
              </a:spcBef>
              <a:buClrTx/>
              <a:buFontTx/>
              <a:buNone/>
            </a:pPr>
            <a:endParaRPr lang="en-US" sz="1800" b="1" dirty="0">
              <a:latin typeface="Times New Roman" panose="02020603050405020304" pitchFamily="18" charset="0"/>
            </a:endParaRPr>
          </a:p>
          <a:p>
            <a:pPr algn="ctr" eaLnBrk="1" hangingPunct="1">
              <a:spcBef>
                <a:spcPct val="0"/>
              </a:spcBef>
              <a:buClrTx/>
              <a:buFontTx/>
              <a:buNone/>
            </a:pPr>
            <a:r>
              <a:rPr lang="en-US" sz="1800" b="1" dirty="0">
                <a:latin typeface="Times New Roman" panose="02020603050405020304" pitchFamily="18" charset="0"/>
              </a:rPr>
              <a:t> </a:t>
            </a:r>
          </a:p>
        </p:txBody>
      </p:sp>
      <p:sp>
        <p:nvSpPr>
          <p:cNvPr id="14339" name="Text Box 2"/>
          <p:cNvSpPr txBox="1">
            <a:spLocks noChangeArrowheads="1"/>
          </p:cNvSpPr>
          <p:nvPr/>
        </p:nvSpPr>
        <p:spPr bwMode="auto">
          <a:xfrm>
            <a:off x="1143000" y="1219200"/>
            <a:ext cx="1841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dirty="0"/>
          </a:p>
        </p:txBody>
      </p:sp>
      <p:sp>
        <p:nvSpPr>
          <p:cNvPr id="14340" name="Text Box 3"/>
          <p:cNvSpPr txBox="1">
            <a:spLocks noChangeArrowheads="1"/>
          </p:cNvSpPr>
          <p:nvPr/>
        </p:nvSpPr>
        <p:spPr bwMode="auto">
          <a:xfrm>
            <a:off x="4098925" y="2017713"/>
            <a:ext cx="184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dirty="0"/>
          </a:p>
        </p:txBody>
      </p:sp>
      <p:sp>
        <p:nvSpPr>
          <p:cNvPr id="14341" name="Rectangle 4"/>
          <p:cNvSpPr>
            <a:spLocks noChangeArrowheads="1"/>
          </p:cNvSpPr>
          <p:nvPr/>
        </p:nvSpPr>
        <p:spPr bwMode="auto">
          <a:xfrm>
            <a:off x="0" y="0"/>
            <a:ext cx="9144000"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dirty="0"/>
          </a:p>
        </p:txBody>
      </p:sp>
      <p:pic>
        <p:nvPicPr>
          <p:cNvPr id="1026" name="Picture 2" descr="C:\Users\user\Desktop\logo.jpg"/>
          <p:cNvPicPr>
            <a:picLocks noChangeAspect="1" noChangeArrowheads="1"/>
          </p:cNvPicPr>
          <p:nvPr/>
        </p:nvPicPr>
        <p:blipFill>
          <a:blip r:embed="rId3" cstate="print"/>
          <a:srcRect/>
          <a:stretch>
            <a:fillRect/>
          </a:stretch>
        </p:blipFill>
        <p:spPr bwMode="auto">
          <a:xfrm>
            <a:off x="228600" y="304800"/>
            <a:ext cx="914400" cy="838200"/>
          </a:xfrm>
          <a:prstGeom prst="rect">
            <a:avLst/>
          </a:prstGeom>
          <a:noFill/>
        </p:spPr>
      </p:pic>
    </p:spTree>
    <p:extLst>
      <p:ext uri="{BB962C8B-B14F-4D97-AF65-F5344CB8AC3E}">
        <p14:creationId xmlns="" xmlns:p14="http://schemas.microsoft.com/office/powerpoint/2010/main" val="1286062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FF0000"/>
                </a:solidFill>
              </a:rPr>
              <a:t>SYSTEM </a:t>
            </a:r>
            <a:r>
              <a:rPr lang="en-US" b="1" u="sng" dirty="0" smtClean="0">
                <a:solidFill>
                  <a:srgbClr val="FF0000"/>
                </a:solidFill>
              </a:rPr>
              <a:t>ARCHITECTURE</a:t>
            </a:r>
            <a:br>
              <a:rPr lang="en-US" b="1" u="sng" dirty="0" smtClean="0">
                <a:solidFill>
                  <a:srgbClr val="FF0000"/>
                </a:solidFill>
              </a:rPr>
            </a:br>
            <a:endParaRPr lang="en-US" b="1" u="sng" dirty="0">
              <a:solidFill>
                <a:srgbClr val="FF0000"/>
              </a:solidFill>
            </a:endParaRPr>
          </a:p>
        </p:txBody>
      </p:sp>
      <p:sp>
        <p:nvSpPr>
          <p:cNvPr id="3" name="Rectangle 2"/>
          <p:cNvSpPr/>
          <p:nvPr/>
        </p:nvSpPr>
        <p:spPr>
          <a:xfrm>
            <a:off x="3386070" y="1676400"/>
            <a:ext cx="270993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DATA  COLLECTING</a:t>
            </a:r>
          </a:p>
        </p:txBody>
      </p:sp>
      <p:sp>
        <p:nvSpPr>
          <p:cNvPr id="4" name="Rectangle 3"/>
          <p:cNvSpPr/>
          <p:nvPr/>
        </p:nvSpPr>
        <p:spPr>
          <a:xfrm>
            <a:off x="3386070" y="2438400"/>
            <a:ext cx="278613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DATA READING</a:t>
            </a:r>
          </a:p>
        </p:txBody>
      </p:sp>
      <p:sp>
        <p:nvSpPr>
          <p:cNvPr id="5" name="Rectangle 4"/>
          <p:cNvSpPr/>
          <p:nvPr/>
        </p:nvSpPr>
        <p:spPr>
          <a:xfrm>
            <a:off x="3386070" y="3162300"/>
            <a:ext cx="278613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DATA  CLEANING</a:t>
            </a:r>
          </a:p>
        </p:txBody>
      </p:sp>
      <p:sp>
        <p:nvSpPr>
          <p:cNvPr id="6" name="Rectangle 5"/>
          <p:cNvSpPr/>
          <p:nvPr/>
        </p:nvSpPr>
        <p:spPr>
          <a:xfrm>
            <a:off x="3386070" y="4001037"/>
            <a:ext cx="2819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DATA IMPUTATION OR MANIPULATION</a:t>
            </a:r>
          </a:p>
        </p:txBody>
      </p:sp>
      <p:sp>
        <p:nvSpPr>
          <p:cNvPr id="7" name="Rectangle 6"/>
          <p:cNvSpPr/>
          <p:nvPr/>
        </p:nvSpPr>
        <p:spPr>
          <a:xfrm>
            <a:off x="3386070" y="4953000"/>
            <a:ext cx="2819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DATA ANALYSIS</a:t>
            </a:r>
          </a:p>
        </p:txBody>
      </p:sp>
      <p:sp>
        <p:nvSpPr>
          <p:cNvPr id="9" name="Rectangle 8"/>
          <p:cNvSpPr/>
          <p:nvPr/>
        </p:nvSpPr>
        <p:spPr>
          <a:xfrm>
            <a:off x="3386070" y="5788964"/>
            <a:ext cx="2819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DATA VISUALIZATION</a:t>
            </a:r>
          </a:p>
        </p:txBody>
      </p:sp>
      <p:cxnSp>
        <p:nvCxnSpPr>
          <p:cNvPr id="14" name="Straight Arrow Connector 13"/>
          <p:cNvCxnSpPr>
            <a:stCxn id="3" idx="2"/>
          </p:cNvCxnSpPr>
          <p:nvPr/>
        </p:nvCxnSpPr>
        <p:spPr>
          <a:xfrm>
            <a:off x="4741035" y="2133600"/>
            <a:ext cx="0" cy="266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0" y="2895600"/>
            <a:ext cx="3048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88635" y="3695700"/>
            <a:ext cx="3048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88635" y="4686300"/>
            <a:ext cx="3048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26735" y="5408054"/>
            <a:ext cx="3048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 name="Picture 14" descr="Data-Science-Project-Life-Cycle-Data-Science-Project-Edureka1-1.png"/>
          <p:cNvPicPr>
            <a:picLocks noChangeAspect="1"/>
          </p:cNvPicPr>
          <p:nvPr/>
        </p:nvPicPr>
        <p:blipFill>
          <a:blip r:embed="rId3"/>
          <a:stretch>
            <a:fillRect/>
          </a:stretch>
        </p:blipFill>
        <p:spPr>
          <a:xfrm>
            <a:off x="0" y="1143000"/>
            <a:ext cx="9144000" cy="5715000"/>
          </a:xfrm>
          <a:prstGeom prst="rect">
            <a:avLst/>
          </a:prstGeom>
        </p:spPr>
      </p:pic>
    </p:spTree>
    <p:extLst>
      <p:ext uri="{BB962C8B-B14F-4D97-AF65-F5344CB8AC3E}">
        <p14:creationId xmlns="" xmlns:p14="http://schemas.microsoft.com/office/powerpoint/2010/main" val="3946369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IN" sz="2700" b="1" u="sng" dirty="0" smtClean="0">
                <a:solidFill>
                  <a:srgbClr val="FF0000"/>
                </a:solidFill>
                <a:latin typeface="Times New Roman" pitchFamily="18" charset="0"/>
                <a:cs typeface="Times New Roman" pitchFamily="18" charset="0"/>
              </a:rPr>
              <a:t>SYSTEM  ARCHITECTURE  WORK  IN  PICTORIAL FORMAT</a:t>
            </a:r>
            <a:br>
              <a:rPr lang="en-IN" sz="2700" b="1" u="sng" dirty="0" smtClean="0">
                <a:solidFill>
                  <a:srgbClr val="FF0000"/>
                </a:solidFill>
                <a:latin typeface="Times New Roman" pitchFamily="18" charset="0"/>
                <a:cs typeface="Times New Roman" pitchFamily="18" charset="0"/>
              </a:rPr>
            </a:b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r>
              <a:rPr lang="en-IN" sz="3200" dirty="0" smtClean="0">
                <a:latin typeface="Times New Roman" pitchFamily="18" charset="0"/>
                <a:cs typeface="Times New Roman" pitchFamily="18" charset="0"/>
              </a:rPr>
              <a:t>Data </a:t>
            </a:r>
            <a:r>
              <a:rPr lang="en-IN" sz="3200" dirty="0">
                <a:latin typeface="Times New Roman" pitchFamily="18" charset="0"/>
                <a:cs typeface="Times New Roman" pitchFamily="18" charset="0"/>
              </a:rPr>
              <a:t>Collection</a:t>
            </a:r>
            <a:endParaRPr lang="en-US" sz="3200" dirty="0">
              <a:latin typeface="Times New Roman" pitchFamily="18" charset="0"/>
              <a:cs typeface="Times New Roman" pitchFamily="18" charset="0"/>
            </a:endParaRPr>
          </a:p>
        </p:txBody>
      </p:sp>
      <p:pic>
        <p:nvPicPr>
          <p:cNvPr id="3" name="Picture 2" descr="Capture1.PNG"/>
          <p:cNvPicPr>
            <a:picLocks noChangeAspect="1"/>
          </p:cNvPicPr>
          <p:nvPr/>
        </p:nvPicPr>
        <p:blipFill>
          <a:blip r:embed="rId2" cstate="print"/>
          <a:stretch>
            <a:fillRect/>
          </a:stretch>
        </p:blipFill>
        <p:spPr>
          <a:xfrm>
            <a:off x="304800" y="2057400"/>
            <a:ext cx="8839200" cy="1028051"/>
          </a:xfrm>
          <a:prstGeom prst="rect">
            <a:avLst/>
          </a:prstGeom>
        </p:spPr>
      </p:pic>
      <p:pic>
        <p:nvPicPr>
          <p:cNvPr id="4" name="Picture 3" descr="13.PNG"/>
          <p:cNvPicPr>
            <a:picLocks noChangeAspect="1"/>
          </p:cNvPicPr>
          <p:nvPr/>
        </p:nvPicPr>
        <p:blipFill>
          <a:blip r:embed="rId3" cstate="print"/>
          <a:stretch>
            <a:fillRect/>
          </a:stretch>
        </p:blipFill>
        <p:spPr>
          <a:xfrm>
            <a:off x="381000" y="4191000"/>
            <a:ext cx="8500181" cy="1885738"/>
          </a:xfrm>
          <a:prstGeom prst="rect">
            <a:avLst/>
          </a:prstGeom>
        </p:spPr>
      </p:pic>
      <p:sp>
        <p:nvSpPr>
          <p:cNvPr id="5" name="TextBox 4"/>
          <p:cNvSpPr txBox="1"/>
          <p:nvPr/>
        </p:nvSpPr>
        <p:spPr>
          <a:xfrm>
            <a:off x="3276600" y="3429000"/>
            <a:ext cx="2432076" cy="861774"/>
          </a:xfrm>
          <a:prstGeom prst="rect">
            <a:avLst/>
          </a:prstGeom>
          <a:noFill/>
        </p:spPr>
        <p:txBody>
          <a:bodyPr wrap="none" rtlCol="0">
            <a:spAutoFit/>
          </a:bodyPr>
          <a:lstStyle/>
          <a:p>
            <a:r>
              <a:rPr lang="en-IN" sz="3200" dirty="0">
                <a:latin typeface="Times New Roman" pitchFamily="18" charset="0"/>
                <a:cs typeface="Times New Roman" pitchFamily="18" charset="0"/>
              </a:rPr>
              <a:t>Data Reading</a:t>
            </a:r>
            <a:endParaRPr lang="en-US" sz="32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838200"/>
          </a:xfrm>
        </p:spPr>
        <p:txBody>
          <a:bodyPr>
            <a:normAutofit/>
          </a:bodyPr>
          <a:lstStyle/>
          <a:p>
            <a:r>
              <a:rPr lang="en-IN" sz="3600" dirty="0">
                <a:latin typeface="Times New Roman" pitchFamily="18" charset="0"/>
                <a:cs typeface="Times New Roman" pitchFamily="18" charset="0"/>
              </a:rPr>
              <a:t>      </a:t>
            </a:r>
            <a:r>
              <a:rPr lang="en-IN" sz="3200" dirty="0">
                <a:latin typeface="Times New Roman" pitchFamily="18" charset="0"/>
                <a:cs typeface="Times New Roman" pitchFamily="18" charset="0"/>
              </a:rPr>
              <a:t>Data Cleaning</a:t>
            </a:r>
            <a:endParaRPr lang="en-US" sz="3200" dirty="0">
              <a:latin typeface="Times New Roman" pitchFamily="18" charset="0"/>
              <a:cs typeface="Times New Roman" pitchFamily="18" charset="0"/>
            </a:endParaRPr>
          </a:p>
        </p:txBody>
      </p:sp>
      <p:pic>
        <p:nvPicPr>
          <p:cNvPr id="3" name="Picture 2" descr="Capture14.PNG"/>
          <p:cNvPicPr>
            <a:picLocks noChangeAspect="1"/>
          </p:cNvPicPr>
          <p:nvPr/>
        </p:nvPicPr>
        <p:blipFill>
          <a:blip r:embed="rId2" cstate="print"/>
          <a:stretch>
            <a:fillRect/>
          </a:stretch>
        </p:blipFill>
        <p:spPr>
          <a:xfrm>
            <a:off x="1600200" y="762000"/>
            <a:ext cx="6296066" cy="2311093"/>
          </a:xfrm>
          <a:prstGeom prst="rect">
            <a:avLst/>
          </a:prstGeom>
        </p:spPr>
      </p:pic>
      <p:sp>
        <p:nvSpPr>
          <p:cNvPr id="4" name="Rectangle 3"/>
          <p:cNvSpPr/>
          <p:nvPr/>
        </p:nvSpPr>
        <p:spPr>
          <a:xfrm>
            <a:off x="1524000" y="3352800"/>
            <a:ext cx="5873724" cy="584775"/>
          </a:xfrm>
          <a:prstGeom prst="rect">
            <a:avLst/>
          </a:prstGeom>
        </p:spPr>
        <p:txBody>
          <a:bodyPr wrap="none">
            <a:spAutoFit/>
          </a:bodyPr>
          <a:lstStyle/>
          <a:p>
            <a:pPr algn="ctr"/>
            <a:r>
              <a:rPr lang="en-IN" sz="3200" dirty="0">
                <a:latin typeface="Times New Roman" pitchFamily="18" charset="0"/>
                <a:cs typeface="Times New Roman" pitchFamily="18" charset="0"/>
              </a:rPr>
              <a:t>Data Imputation and Manipulation</a:t>
            </a:r>
            <a:endParaRPr lang="en-US" sz="3200" dirty="0">
              <a:latin typeface="Times New Roman" pitchFamily="18" charset="0"/>
              <a:cs typeface="Times New Roman" pitchFamily="18" charset="0"/>
            </a:endParaRPr>
          </a:p>
        </p:txBody>
      </p:sp>
      <p:pic>
        <p:nvPicPr>
          <p:cNvPr id="5" name="Picture 4" descr="Capture15.PNG"/>
          <p:cNvPicPr>
            <a:picLocks noChangeAspect="1"/>
          </p:cNvPicPr>
          <p:nvPr/>
        </p:nvPicPr>
        <p:blipFill>
          <a:blip r:embed="rId3" cstate="print"/>
          <a:stretch>
            <a:fillRect/>
          </a:stretch>
        </p:blipFill>
        <p:spPr>
          <a:xfrm>
            <a:off x="762000" y="3962400"/>
            <a:ext cx="6096000" cy="2299454"/>
          </a:xfrm>
          <a:prstGeom prst="rect">
            <a:avLst/>
          </a:prstGeom>
        </p:spPr>
      </p:pic>
      <p:pic>
        <p:nvPicPr>
          <p:cNvPr id="6" name="Picture 5" descr="capture16.PNG"/>
          <p:cNvPicPr>
            <a:picLocks noChangeAspect="1"/>
          </p:cNvPicPr>
          <p:nvPr/>
        </p:nvPicPr>
        <p:blipFill>
          <a:blip r:embed="rId4" cstate="print"/>
          <a:stretch>
            <a:fillRect/>
          </a:stretch>
        </p:blipFill>
        <p:spPr>
          <a:xfrm>
            <a:off x="6858000" y="3962400"/>
            <a:ext cx="1622112" cy="2362200"/>
          </a:xfrm>
          <a:prstGeom prst="rect">
            <a:avLst/>
          </a:prstGeom>
        </p:spPr>
      </p:pic>
      <p:pic>
        <p:nvPicPr>
          <p:cNvPr id="7" name="Picture 6" descr="Capture17.PNG"/>
          <p:cNvPicPr>
            <a:picLocks noChangeAspect="1"/>
          </p:cNvPicPr>
          <p:nvPr/>
        </p:nvPicPr>
        <p:blipFill>
          <a:blip r:embed="rId5" cstate="print"/>
          <a:stretch>
            <a:fillRect/>
          </a:stretch>
        </p:blipFill>
        <p:spPr>
          <a:xfrm>
            <a:off x="685800" y="6248400"/>
            <a:ext cx="7848600" cy="304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rmAutofit fontScale="90000"/>
          </a:bodyPr>
          <a:lstStyle/>
          <a:p>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r>
              <a:rPr lang="en-IN" sz="3200" dirty="0">
                <a:latin typeface="Times New Roman" pitchFamily="18" charset="0"/>
                <a:cs typeface="Times New Roman" pitchFamily="18" charset="0"/>
              </a:rPr>
              <a:t>Data Visualization</a:t>
            </a:r>
            <a:endParaRPr lang="en-US" sz="3200" dirty="0">
              <a:latin typeface="Times New Roman" pitchFamily="18" charset="0"/>
              <a:cs typeface="Times New Roman" pitchFamily="18" charset="0"/>
            </a:endParaRPr>
          </a:p>
        </p:txBody>
      </p:sp>
      <p:pic>
        <p:nvPicPr>
          <p:cNvPr id="3" name="Picture 2" descr="Capture19.PNG"/>
          <p:cNvPicPr>
            <a:picLocks noChangeAspect="1"/>
          </p:cNvPicPr>
          <p:nvPr/>
        </p:nvPicPr>
        <p:blipFill>
          <a:blip r:embed="rId2" cstate="print"/>
          <a:stretch>
            <a:fillRect/>
          </a:stretch>
        </p:blipFill>
        <p:spPr>
          <a:xfrm>
            <a:off x="2362200" y="3657600"/>
            <a:ext cx="4497823" cy="3007422"/>
          </a:xfrm>
          <a:prstGeom prst="rect">
            <a:avLst/>
          </a:prstGeom>
        </p:spPr>
      </p:pic>
      <p:pic>
        <p:nvPicPr>
          <p:cNvPr id="4" name="Picture 3" descr="Capture18.PNG"/>
          <p:cNvPicPr>
            <a:picLocks noChangeAspect="1"/>
          </p:cNvPicPr>
          <p:nvPr/>
        </p:nvPicPr>
        <p:blipFill>
          <a:blip r:embed="rId3" cstate="print"/>
          <a:stretch>
            <a:fillRect/>
          </a:stretch>
        </p:blipFill>
        <p:spPr>
          <a:xfrm>
            <a:off x="2438400" y="685800"/>
            <a:ext cx="4210799" cy="2209800"/>
          </a:xfrm>
          <a:prstGeom prst="rect">
            <a:avLst/>
          </a:prstGeom>
        </p:spPr>
      </p:pic>
      <p:sp>
        <p:nvSpPr>
          <p:cNvPr id="5" name="TextBox 4"/>
          <p:cNvSpPr txBox="1"/>
          <p:nvPr/>
        </p:nvSpPr>
        <p:spPr>
          <a:xfrm>
            <a:off x="3276600" y="152400"/>
            <a:ext cx="2478371" cy="584775"/>
          </a:xfrm>
          <a:prstGeom prst="rect">
            <a:avLst/>
          </a:prstGeom>
          <a:noFill/>
        </p:spPr>
        <p:txBody>
          <a:bodyPr wrap="none" rtlCol="0">
            <a:spAutoFit/>
          </a:bodyPr>
          <a:lstStyle/>
          <a:p>
            <a:r>
              <a:rPr lang="en-IN" sz="3200" dirty="0">
                <a:latin typeface="Times New Roman" pitchFamily="18" charset="0"/>
                <a:cs typeface="Times New Roman" pitchFamily="18" charset="0"/>
              </a:rPr>
              <a:t>Data Analysis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solidFill>
                  <a:srgbClr val="FF0000"/>
                </a:solidFill>
                <a:latin typeface="Times New Roman" pitchFamily="18" charset="0"/>
                <a:cs typeface="Times New Roman" pitchFamily="18" charset="0"/>
              </a:rPr>
              <a:t>ALGORITHM  &amp; TECHNIQUE</a:t>
            </a:r>
            <a:br>
              <a:rPr lang="en-US" sz="3600" b="1" u="sng" dirty="0" smtClean="0">
                <a:solidFill>
                  <a:srgbClr val="FF0000"/>
                </a:solidFill>
                <a:latin typeface="Times New Roman" pitchFamily="18" charset="0"/>
                <a:cs typeface="Times New Roman" pitchFamily="18" charset="0"/>
              </a:rPr>
            </a:br>
            <a:endParaRPr lang="en-US" sz="36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a:bodyPr>
          <a:lstStyle/>
          <a:p>
            <a:pPr>
              <a:buFont typeface="Wingdings" pitchFamily="2" charset="2"/>
              <a:buChar char="v"/>
            </a:pPr>
            <a:r>
              <a:rPr lang="en-US" sz="2800" dirty="0"/>
              <a:t>  </a:t>
            </a:r>
            <a:r>
              <a:rPr lang="en-US" sz="2800" b="1" dirty="0"/>
              <a:t>Prediction based </a:t>
            </a:r>
            <a:r>
              <a:rPr lang="en-US" sz="2800" b="1" dirty="0" smtClean="0"/>
              <a:t>On Machine Learning Algorithms.</a:t>
            </a:r>
          </a:p>
          <a:p>
            <a:pPr>
              <a:buNone/>
            </a:pPr>
            <a:endParaRPr lang="en-US" sz="2800" b="1" dirty="0" smtClean="0"/>
          </a:p>
          <a:p>
            <a:pPr>
              <a:buNone/>
            </a:pPr>
            <a:r>
              <a:rPr lang="en-US" sz="3400" b="1" dirty="0" smtClean="0"/>
              <a:t> </a:t>
            </a:r>
            <a:r>
              <a:rPr lang="en-US" sz="1900" b="1" dirty="0" smtClean="0"/>
              <a:t>  1.  Linear Regression</a:t>
            </a:r>
          </a:p>
          <a:p>
            <a:pPr>
              <a:buNone/>
            </a:pPr>
            <a:r>
              <a:rPr lang="en-US" sz="1900" dirty="0" smtClean="0"/>
              <a:t>       	It is used to estimate real values (cost of houses, number of calls, total 	sales  etc.) based on continuous variable(s). Here, we establish 	relationship  between independent and dependent variables by 	fitting       	a best line. This best fit line is known as regression line and represented 	by a linear equation Y= a *X + b.</a:t>
            </a:r>
          </a:p>
          <a:p>
            <a:pPr>
              <a:buNone/>
            </a:pPr>
            <a:r>
              <a:rPr lang="en-US" sz="1300" dirty="0" smtClean="0"/>
              <a:t>		</a:t>
            </a:r>
            <a:r>
              <a:rPr lang="en-US" sz="1600" i="1" dirty="0" smtClean="0"/>
              <a:t>                                                                                                   In this equation:</a:t>
            </a:r>
          </a:p>
          <a:p>
            <a:pPr>
              <a:buNone/>
            </a:pPr>
            <a:r>
              <a:rPr lang="en-US" sz="1600" i="1" dirty="0" smtClean="0"/>
              <a:t>							Y – Dependent Variable</a:t>
            </a:r>
          </a:p>
          <a:p>
            <a:pPr>
              <a:buNone/>
            </a:pPr>
            <a:r>
              <a:rPr lang="en-US" sz="1600" i="1" dirty="0" smtClean="0"/>
              <a:t>							a – Slope</a:t>
            </a:r>
          </a:p>
          <a:p>
            <a:pPr>
              <a:buNone/>
            </a:pPr>
            <a:r>
              <a:rPr lang="en-US" sz="1600" i="1" dirty="0" smtClean="0"/>
              <a:t>							X – Independent variable</a:t>
            </a:r>
          </a:p>
          <a:p>
            <a:pPr>
              <a:buNone/>
            </a:pPr>
            <a:r>
              <a:rPr lang="en-US" sz="1600" i="1" dirty="0" smtClean="0"/>
              <a:t>							b – Intercept</a:t>
            </a:r>
          </a:p>
          <a:p>
            <a:pPr marL="571500" indent="-457200">
              <a:buNone/>
            </a:pPr>
            <a:endParaRPr lang="en-US" dirty="0"/>
          </a:p>
          <a:p>
            <a:pPr marL="0" indent="0">
              <a:buNone/>
            </a:pPr>
            <a:endParaRPr lang="en-US" dirty="0"/>
          </a:p>
        </p:txBody>
      </p:sp>
    </p:spTree>
    <p:extLst>
      <p:ext uri="{BB962C8B-B14F-4D97-AF65-F5344CB8AC3E}">
        <p14:creationId xmlns="" xmlns:p14="http://schemas.microsoft.com/office/powerpoint/2010/main" val="1016577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normAutofit/>
          </a:bodyPr>
          <a:lstStyle/>
          <a:p>
            <a:pPr>
              <a:buNone/>
            </a:pPr>
            <a:r>
              <a:rPr lang="en-US" b="1" dirty="0" smtClean="0"/>
              <a:t>  </a:t>
            </a:r>
            <a:r>
              <a:rPr lang="en-US" sz="2400" b="1" dirty="0" smtClean="0"/>
              <a:t>2. Logistic Regression</a:t>
            </a:r>
          </a:p>
          <a:p>
            <a:pPr>
              <a:buNone/>
            </a:pPr>
            <a:r>
              <a:rPr lang="en-US" sz="1900" dirty="0" smtClean="0"/>
              <a:t>		Don’t get confused by its name! It is a classification not a regression 	algorithm. It is used to estimate discrete values ( Binary values like 0/1, 	yes/no, true/false ) based on given set of independent variable(s). In 	simple words, it predicts the probability of occurrence of an event by 	fitting data to a </a:t>
            </a:r>
            <a:r>
              <a:rPr lang="en-US" sz="1900" dirty="0" err="1" smtClean="0"/>
              <a:t>logit</a:t>
            </a:r>
            <a:r>
              <a:rPr lang="en-US" sz="1900" dirty="0" smtClean="0"/>
              <a:t> function. Hence, it is also known as </a:t>
            </a:r>
            <a:r>
              <a:rPr lang="en-US" sz="1900" b="1" dirty="0" err="1" smtClean="0"/>
              <a:t>logit</a:t>
            </a:r>
            <a:r>
              <a:rPr lang="en-US" sz="1900" b="1" dirty="0" smtClean="0"/>
              <a:t> regression</a:t>
            </a:r>
            <a:r>
              <a:rPr lang="en-US" sz="1900" dirty="0" smtClean="0"/>
              <a:t>. 	Since, it predicts the probability, its output values lies between 0 and 1 	(as expected).</a:t>
            </a:r>
          </a:p>
          <a:p>
            <a:pPr>
              <a:buNone/>
            </a:pPr>
            <a:endParaRPr lang="en-US" sz="1900" dirty="0" smtClean="0"/>
          </a:p>
          <a:p>
            <a:pPr>
              <a:buNone/>
            </a:pPr>
            <a:endParaRPr lang="en-US" sz="1900" dirty="0" smtClean="0"/>
          </a:p>
          <a:p>
            <a:pPr>
              <a:buNone/>
            </a:pPr>
            <a:r>
              <a:rPr lang="en-US" sz="2400" b="1" dirty="0" smtClean="0"/>
              <a:t>  3. Decision Tree</a:t>
            </a:r>
          </a:p>
          <a:p>
            <a:pPr>
              <a:buNone/>
            </a:pPr>
            <a:r>
              <a:rPr lang="en-US" sz="1900" dirty="0" smtClean="0"/>
              <a:t>		This is one of my favorite algorithm and I use it quite frequently. It is a 	type of supervised learning algorithm that is mostly used for 	classification problems. Surprisingly, it works for both categorical and 	continuous dependent variables. In this algorithm, we split the 	population into two or more homogeneous sets. This is done based on 	most significant attributes/ independent variables to make as distinct 	groups as possible.</a:t>
            </a:r>
          </a:p>
          <a:p>
            <a:pPr>
              <a:buNone/>
            </a:pPr>
            <a:endParaRPr lang="en-US" sz="19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96000"/>
          </a:xfrm>
        </p:spPr>
        <p:txBody>
          <a:bodyPr/>
          <a:lstStyle/>
          <a:p>
            <a:pPr>
              <a:buNone/>
            </a:pPr>
            <a:r>
              <a:rPr lang="en-US" sz="2400" b="1" dirty="0" smtClean="0"/>
              <a:t>4. </a:t>
            </a:r>
            <a:r>
              <a:rPr lang="en-US" sz="2400" b="1" dirty="0" err="1" smtClean="0"/>
              <a:t>kNN</a:t>
            </a:r>
            <a:r>
              <a:rPr lang="en-US" sz="2400" b="1" dirty="0" smtClean="0"/>
              <a:t> (k- Nearest Neighbors)</a:t>
            </a:r>
          </a:p>
          <a:p>
            <a:pPr>
              <a:buNone/>
            </a:pPr>
            <a:r>
              <a:rPr lang="en-US" sz="1900" dirty="0" smtClean="0"/>
              <a:t>   		It can be used for both classification and regression problems. However, 	it is more widely used in classification problems in the industry. K 	nearest neighbors is a simple algorithm that stores all available cases 	and classifies new cases by a majority vote of its k neighbors. The case 	being assigned to the class is most common amongst its K nearest 	neighbors measured by a distance function.</a:t>
            </a:r>
          </a:p>
          <a:p>
            <a:pPr>
              <a:buNone/>
            </a:pPr>
            <a:endParaRPr lang="en-US" sz="1900" dirty="0" smtClean="0"/>
          </a:p>
          <a:p>
            <a:pPr>
              <a:buNone/>
            </a:pPr>
            <a:endParaRPr lang="en-US" sz="1900" dirty="0" smtClean="0"/>
          </a:p>
          <a:p>
            <a:pPr>
              <a:buNone/>
            </a:pPr>
            <a:r>
              <a:rPr lang="en-US" sz="2400" b="1" dirty="0" smtClean="0"/>
              <a:t>5. Random Forest</a:t>
            </a:r>
          </a:p>
          <a:p>
            <a:pPr>
              <a:buNone/>
            </a:pPr>
            <a:r>
              <a:rPr lang="en-US" sz="1900" dirty="0" smtClean="0"/>
              <a:t>                 Random Forest is a trademark term for an ensemble of decision trees. In            	Random Forest, we’ve collection of decision trees (so known as “Forest”). 	To classify a new object based on attributes, each tree gives a 	classification and we say the tree “votes” for that class. The forest chooses 	the classification having the most votes (over all the trees in the forest).</a:t>
            </a:r>
          </a:p>
          <a:p>
            <a:pPr>
              <a:buNone/>
            </a:pPr>
            <a:endParaRPr lang="en-US" sz="19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791200" cy="960438"/>
          </a:xfrm>
        </p:spPr>
        <p:txBody>
          <a:bodyPr>
            <a:normAutofit fontScale="90000"/>
          </a:bodyPr>
          <a:lstStyle/>
          <a:p>
            <a:pPr marL="742950" indent="-742950"/>
            <a:r>
              <a:rPr lang="en-US" dirty="0" smtClean="0"/>
              <a:t>1.  </a:t>
            </a:r>
            <a:r>
              <a:rPr lang="en-US" sz="3600" b="1" u="sng" dirty="0" smtClean="0"/>
              <a:t>Skeleton of python script</a:t>
            </a:r>
            <a:r>
              <a:rPr lang="en-US" sz="3600" b="1" dirty="0" smtClean="0"/>
              <a:t> </a:t>
            </a:r>
            <a:r>
              <a:rPr lang="en-US" sz="3600" dirty="0" smtClean="0"/>
              <a:t>:-</a:t>
            </a:r>
            <a:endParaRPr lang="en-US" sz="3600" dirty="0"/>
          </a:p>
        </p:txBody>
      </p:sp>
      <p:sp>
        <p:nvSpPr>
          <p:cNvPr id="3" name="Content Placeholder 2"/>
          <p:cNvSpPr>
            <a:spLocks noGrp="1"/>
          </p:cNvSpPr>
          <p:nvPr>
            <p:ph idx="1"/>
          </p:nvPr>
        </p:nvSpPr>
        <p:spPr>
          <a:xfrm>
            <a:off x="1066800" y="1600200"/>
            <a:ext cx="7924800" cy="4525963"/>
          </a:xfrm>
        </p:spPr>
        <p:txBody>
          <a:bodyPr/>
          <a:lstStyle/>
          <a:p>
            <a:pPr>
              <a:buNone/>
            </a:pPr>
            <a:r>
              <a:rPr lang="en-US" dirty="0" smtClean="0"/>
              <a:t>def train ( </a:t>
            </a:r>
            <a:r>
              <a:rPr lang="en-US" dirty="0" err="1" smtClean="0"/>
              <a:t>args</a:t>
            </a:r>
            <a:r>
              <a:rPr lang="en-US" dirty="0" smtClean="0"/>
              <a:t> ): </a:t>
            </a:r>
          </a:p>
          <a:p>
            <a:pPr>
              <a:buNone/>
            </a:pPr>
            <a:r>
              <a:rPr lang="en-US" dirty="0" smtClean="0"/>
              <a:t>		# code for training model </a:t>
            </a:r>
          </a:p>
          <a:p>
            <a:pPr>
              <a:buNone/>
            </a:pPr>
            <a:r>
              <a:rPr lang="en-US" dirty="0" smtClean="0"/>
              <a:t>def test ( </a:t>
            </a:r>
            <a:r>
              <a:rPr lang="en-US" dirty="0" err="1" smtClean="0"/>
              <a:t>args</a:t>
            </a:r>
            <a:r>
              <a:rPr lang="en-US" dirty="0" smtClean="0"/>
              <a:t> , model ): </a:t>
            </a:r>
          </a:p>
          <a:p>
            <a:pPr>
              <a:buNone/>
            </a:pPr>
            <a:r>
              <a:rPr lang="en-US" dirty="0" smtClean="0"/>
              <a:t>		# code for running model on new instances </a:t>
            </a:r>
          </a:p>
          <a:p>
            <a:pPr>
              <a:buNone/>
            </a:pPr>
            <a:r>
              <a:rPr lang="en-US" dirty="0" smtClean="0"/>
              <a:t>def describe ( </a:t>
            </a:r>
            <a:r>
              <a:rPr lang="en-US" dirty="0" err="1" smtClean="0"/>
              <a:t>args</a:t>
            </a:r>
            <a:r>
              <a:rPr lang="en-US" dirty="0" smtClean="0"/>
              <a:t> , model ):</a:t>
            </a:r>
          </a:p>
          <a:p>
            <a:pPr>
              <a:buNone/>
            </a:pPr>
            <a:r>
              <a:rPr lang="en-US" dirty="0" smtClean="0"/>
              <a:t>	      # textual representation of model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7924800" cy="1143000"/>
          </a:xfrm>
        </p:spPr>
        <p:txBody>
          <a:bodyPr>
            <a:normAutofit fontScale="90000"/>
          </a:bodyPr>
          <a:lstStyle/>
          <a:p>
            <a:pPr marL="742950" indent="-742950"/>
            <a:r>
              <a:rPr lang="en-US" sz="3600" dirty="0" smtClean="0"/>
              <a:t>2.  </a:t>
            </a:r>
            <a:r>
              <a:rPr lang="en-US" sz="3600" b="1" u="sng" dirty="0" smtClean="0"/>
              <a:t>Python Implementations Of Algorithm </a:t>
            </a:r>
            <a:r>
              <a:rPr lang="en-US" sz="3600" b="1" dirty="0" smtClean="0"/>
              <a:t> </a:t>
            </a:r>
            <a:r>
              <a:rPr lang="en-US" dirty="0" smtClean="0"/>
              <a:t>:-</a:t>
            </a:r>
            <a:endParaRPr lang="en-US" dirty="0"/>
          </a:p>
        </p:txBody>
      </p:sp>
      <p:sp>
        <p:nvSpPr>
          <p:cNvPr id="3" name="Content Placeholder 2"/>
          <p:cNvSpPr>
            <a:spLocks noGrp="1"/>
          </p:cNvSpPr>
          <p:nvPr>
            <p:ph idx="1"/>
          </p:nvPr>
        </p:nvSpPr>
        <p:spPr>
          <a:xfrm>
            <a:off x="457200" y="1447800"/>
            <a:ext cx="8229600" cy="5105400"/>
          </a:xfrm>
        </p:spPr>
        <p:txBody>
          <a:bodyPr>
            <a:noAutofit/>
          </a:bodyPr>
          <a:lstStyle/>
          <a:p>
            <a:pPr>
              <a:buFont typeface="Wingdings" pitchFamily="2" charset="2"/>
              <a:buChar char="v"/>
            </a:pPr>
            <a:r>
              <a:rPr lang="en-US" sz="2800" dirty="0" smtClean="0"/>
              <a:t>  Check here for the implementation of project</a:t>
            </a:r>
          </a:p>
          <a:p>
            <a:pPr>
              <a:buNone/>
            </a:pPr>
            <a:r>
              <a:rPr lang="en-US" sz="2800" dirty="0" smtClean="0"/>
              <a:t>                                      </a:t>
            </a:r>
            <a:r>
              <a:rPr lang="en-US" sz="8000" dirty="0" smtClean="0"/>
              <a:t>                                        	</a:t>
            </a:r>
            <a:r>
              <a:rPr lang="en-US" sz="8000" dirty="0" smtClean="0">
                <a:solidFill>
                  <a:srgbClr val="0070C0"/>
                </a:solidFill>
              </a:rPr>
              <a:t>	</a:t>
            </a:r>
            <a:r>
              <a:rPr lang="en-US" sz="8000" dirty="0" smtClean="0">
                <a:solidFill>
                  <a:srgbClr val="0070C0"/>
                </a:solidFill>
                <a:hlinkClick r:id="rId2"/>
              </a:rPr>
              <a:t>click here</a:t>
            </a:r>
            <a:endParaRPr lang="en-US" sz="8000"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u="sng" dirty="0" smtClean="0">
                <a:solidFill>
                  <a:srgbClr val="FF0000"/>
                </a:solidFill>
                <a:latin typeface="Times New Roman" pitchFamily="18" charset="0"/>
                <a:cs typeface="Times New Roman" pitchFamily="18" charset="0"/>
              </a:rPr>
              <a:t>PROJECT  SCREENSHOTS</a:t>
            </a:r>
            <a:br>
              <a:rPr lang="en-US" sz="3200" b="1" u="sng" dirty="0" smtClean="0">
                <a:solidFill>
                  <a:srgbClr val="FF0000"/>
                </a:solidFill>
                <a:latin typeface="Times New Roman" pitchFamily="18" charset="0"/>
                <a:cs typeface="Times New Roman" pitchFamily="18" charset="0"/>
              </a:rPr>
            </a:br>
            <a:r>
              <a:rPr lang="en-US" sz="3200" b="1" u="sng" dirty="0" smtClean="0">
                <a:solidFill>
                  <a:srgbClr val="FF0000"/>
                </a:solidFill>
                <a:latin typeface="Times New Roman" pitchFamily="18" charset="0"/>
                <a:cs typeface="Times New Roman" pitchFamily="18" charset="0"/>
              </a:rPr>
              <a:t/>
            </a:r>
            <a:br>
              <a:rPr lang="en-US" sz="3200" b="1" u="sng" dirty="0" smtClean="0">
                <a:solidFill>
                  <a:srgbClr val="FF0000"/>
                </a:solidFill>
                <a:latin typeface="Times New Roman" pitchFamily="18" charset="0"/>
                <a:cs typeface="Times New Roman" pitchFamily="18" charset="0"/>
              </a:rPr>
            </a:br>
            <a:endParaRPr lang="en-US" dirty="0"/>
          </a:p>
        </p:txBody>
      </p:sp>
      <p:pic>
        <p:nvPicPr>
          <p:cNvPr id="8" name="Content Placeholder 7" descr="START.png"/>
          <p:cNvPicPr>
            <a:picLocks noGrp="1" noChangeAspect="1"/>
          </p:cNvPicPr>
          <p:nvPr>
            <p:ph idx="1"/>
          </p:nvPr>
        </p:nvPicPr>
        <p:blipFill>
          <a:blip r:embed="rId2"/>
          <a:stretch>
            <a:fillRect/>
          </a:stretch>
        </p:blipFill>
        <p:spPr>
          <a:xfrm>
            <a:off x="1" y="762000"/>
            <a:ext cx="9144000" cy="6096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152400"/>
            <a:ext cx="8229600" cy="71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ea typeface="DejaVu Sans" charset="0"/>
                <a:cs typeface="DejaVu Sans" charset="0"/>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ea typeface="DejaVu Sans" charset="0"/>
                <a:cs typeface="DejaVu Sans" charset="0"/>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ea typeface="DejaVu Sans" charset="0"/>
                <a:cs typeface="DejaVu Sans" charset="0"/>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ea typeface="DejaVu Sans" charset="0"/>
                <a:cs typeface="DejaVu Sans" charset="0"/>
              </a:defRPr>
            </a:lvl9pPr>
          </a:lstStyle>
          <a:p>
            <a:pPr algn="ctr" eaLnBrk="1" hangingPunct="1">
              <a:spcBef>
                <a:spcPct val="0"/>
              </a:spcBef>
              <a:buClrTx/>
              <a:buFontTx/>
              <a:buNone/>
            </a:pPr>
            <a:r>
              <a:rPr lang="en-US" sz="3800" b="1" u="sng" dirty="0" smtClean="0">
                <a:solidFill>
                  <a:srgbClr val="FF0000"/>
                </a:solidFill>
                <a:latin typeface="Times New Roman" panose="02020603050405020304" pitchFamily="18" charset="0"/>
              </a:rPr>
              <a:t>Contents</a:t>
            </a:r>
          </a:p>
        </p:txBody>
      </p:sp>
      <p:sp>
        <p:nvSpPr>
          <p:cNvPr id="16387" name="Text Box 2"/>
          <p:cNvSpPr txBox="1">
            <a:spLocks noChangeArrowheads="1"/>
          </p:cNvSpPr>
          <p:nvPr/>
        </p:nvSpPr>
        <p:spPr bwMode="auto">
          <a:xfrm>
            <a:off x="533400" y="838200"/>
            <a:ext cx="82296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41313" indent="-341313">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Arial" panose="020B0604020202020204" pitchFamily="34" charset="0"/>
                <a:ea typeface="DejaVu Sans" charset="0"/>
                <a:cs typeface="DejaVu Sans" charset="0"/>
              </a:defRPr>
            </a:lvl1pPr>
            <a:lvl2pPr>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Arial" panose="020B0604020202020204" pitchFamily="34" charset="0"/>
                <a:ea typeface="DejaVu Sans" charset="0"/>
                <a:cs typeface="DejaVu Sans"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Arial" panose="020B0604020202020204" pitchFamily="34" charset="0"/>
                <a:ea typeface="DejaVu Sans" charset="0"/>
                <a:cs typeface="DejaVu Sans"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DejaVu Sans" charset="0"/>
                <a:cs typeface="DejaVu Sans"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DejaVu Sans" charset="0"/>
                <a:cs typeface="DejaVu Sans"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DejaVu Sans" charset="0"/>
                <a:cs typeface="DejaVu Sans"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DejaVu Sans" charset="0"/>
                <a:cs typeface="DejaVu Sans"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DejaVu Sans" charset="0"/>
                <a:cs typeface="DejaVu Sans"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DejaVu Sans" charset="0"/>
                <a:cs typeface="DejaVu Sans" charset="0"/>
              </a:defRPr>
            </a:lvl9pPr>
          </a:lstStyle>
          <a:p>
            <a:r>
              <a:rPr lang="en-US" sz="2400" b="1" dirty="0" smtClean="0"/>
              <a:t>Abstract</a:t>
            </a:r>
            <a:endParaRPr lang="en-US" sz="2400" b="1" dirty="0"/>
          </a:p>
          <a:p>
            <a:r>
              <a:rPr lang="en-US" sz="2400" b="1" dirty="0"/>
              <a:t>Introduction</a:t>
            </a:r>
          </a:p>
          <a:p>
            <a:r>
              <a:rPr lang="en-US" sz="2400" b="1" dirty="0"/>
              <a:t>Literature Review</a:t>
            </a:r>
          </a:p>
          <a:p>
            <a:r>
              <a:rPr lang="en-US" sz="2400" b="1" dirty="0"/>
              <a:t>Existing </a:t>
            </a:r>
            <a:r>
              <a:rPr lang="en-US" sz="2400" b="1" dirty="0" smtClean="0"/>
              <a:t>System</a:t>
            </a:r>
            <a:endParaRPr lang="en-US" sz="2400" b="1" dirty="0"/>
          </a:p>
          <a:p>
            <a:r>
              <a:rPr lang="en-US" sz="2400" b="1" dirty="0"/>
              <a:t>Proposed </a:t>
            </a:r>
            <a:r>
              <a:rPr lang="en-US" sz="2400" b="1" dirty="0" smtClean="0"/>
              <a:t>System</a:t>
            </a:r>
          </a:p>
          <a:p>
            <a:r>
              <a:rPr lang="en-US" sz="2400" b="1" dirty="0" smtClean="0"/>
              <a:t>Software and Hardware Requirement</a:t>
            </a:r>
            <a:endParaRPr lang="en-US" sz="2400" b="1" dirty="0"/>
          </a:p>
          <a:p>
            <a:r>
              <a:rPr lang="en-US" sz="2400" b="1" dirty="0"/>
              <a:t>System </a:t>
            </a:r>
            <a:r>
              <a:rPr lang="en-US" sz="2400" b="1" dirty="0" smtClean="0"/>
              <a:t>Architecture</a:t>
            </a:r>
          </a:p>
          <a:p>
            <a:r>
              <a:rPr lang="en-US" sz="2400" b="1" dirty="0" smtClean="0"/>
              <a:t>System Architecture Work In Pictorial Format</a:t>
            </a:r>
            <a:endParaRPr lang="en-US" sz="2400" b="1" dirty="0"/>
          </a:p>
          <a:p>
            <a:r>
              <a:rPr lang="en-US" sz="2400" b="1" dirty="0"/>
              <a:t>Algorithm and </a:t>
            </a:r>
            <a:r>
              <a:rPr lang="en-US" sz="2400" b="1" dirty="0" smtClean="0"/>
              <a:t>technique</a:t>
            </a:r>
          </a:p>
          <a:p>
            <a:r>
              <a:rPr lang="en-US" sz="2400" b="1" dirty="0" smtClean="0"/>
              <a:t>Project Screenshot</a:t>
            </a:r>
            <a:endParaRPr lang="en-US" sz="2400" b="1" dirty="0"/>
          </a:p>
          <a:p>
            <a:r>
              <a:rPr lang="en-US" sz="2400" b="1" dirty="0" smtClean="0"/>
              <a:t>Conclusion</a:t>
            </a:r>
            <a:endParaRPr lang="en-US" sz="2400" b="1" dirty="0"/>
          </a:p>
          <a:p>
            <a:r>
              <a:rPr lang="en-US" sz="2400" b="1" dirty="0"/>
              <a:t>Reference</a:t>
            </a:r>
          </a:p>
          <a:p>
            <a:pPr eaLnBrk="1" hangingPunct="1">
              <a:buFont typeface="Times New Roman" panose="02020603050405020304" pitchFamily="18" charset="0"/>
              <a:buNone/>
            </a:pPr>
            <a:endParaRPr lang="en-US" dirty="0">
              <a:latin typeface="Times New Roman" panose="02020603050405020304" pitchFamily="18" charset="0"/>
            </a:endParaRPr>
          </a:p>
        </p:txBody>
      </p:sp>
    </p:spTree>
    <p:extLst>
      <p:ext uri="{BB962C8B-B14F-4D97-AF65-F5344CB8AC3E}">
        <p14:creationId xmlns="" xmlns:p14="http://schemas.microsoft.com/office/powerpoint/2010/main" val="3166650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ECOND.pn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IRED.pn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OUR.png"/>
          <p:cNvPicPr>
            <a:picLocks noGrp="1" noChangeAspect="1"/>
          </p:cNvPicPr>
          <p:nvPr>
            <p:ph idx="1"/>
          </p:nvPr>
        </p:nvPicPr>
        <p:blipFill>
          <a:blip r:embed="rId2"/>
          <a:stretch>
            <a:fillRect/>
          </a:stretch>
        </p:blipFill>
        <p:spPr>
          <a:xfrm>
            <a:off x="0" y="0"/>
            <a:ext cx="9143999" cy="68580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Untitled.png"/>
          <p:cNvPicPr>
            <a:picLocks noGrp="1" noChangeAspect="1"/>
          </p:cNvPicPr>
          <p:nvPr>
            <p:ph idx="1"/>
          </p:nvPr>
        </p:nvPicPr>
        <p:blipFill>
          <a:blip r:embed="rId2"/>
          <a:stretch>
            <a:fillRect/>
          </a:stretch>
        </p:blipFill>
        <p:spPr>
          <a:xfrm>
            <a:off x="0" y="0"/>
            <a:ext cx="9143999" cy="68580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ntitled1.png"/>
          <p:cNvPicPr>
            <a:picLocks noGrp="1" noChangeAspect="1"/>
          </p:cNvPicPr>
          <p:nvPr>
            <p:ph idx="1"/>
          </p:nvPr>
        </p:nvPicPr>
        <p:blipFill>
          <a:blip r:embed="rId2"/>
          <a:stretch>
            <a:fillRect/>
          </a:stretch>
        </p:blipFill>
        <p:spPr>
          <a:xfrm>
            <a:off x="1" y="0"/>
            <a:ext cx="9144000" cy="68580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b="1" u="sng" dirty="0" smtClean="0">
                <a:solidFill>
                  <a:srgbClr val="FF0000"/>
                </a:solidFill>
              </a:rPr>
              <a:t/>
            </a:r>
            <a:br>
              <a:rPr lang="en-US" sz="4000" b="1" u="sng" dirty="0" smtClean="0">
                <a:solidFill>
                  <a:srgbClr val="FF0000"/>
                </a:solidFill>
              </a:rPr>
            </a:br>
            <a:r>
              <a:rPr lang="en-US" sz="4000" b="1" u="sng" dirty="0" smtClean="0">
                <a:solidFill>
                  <a:srgbClr val="FF0000"/>
                </a:solidFill>
              </a:rPr>
              <a:t>CONCLUSION</a:t>
            </a:r>
            <a:br>
              <a:rPr lang="en-US" sz="4000" b="1" u="sng" dirty="0" smtClean="0">
                <a:solidFill>
                  <a:srgbClr val="FF0000"/>
                </a:solidFill>
              </a:rPr>
            </a:br>
            <a:endParaRPr lang="en-US" sz="4000" b="1" u="sng" dirty="0">
              <a:solidFill>
                <a:srgbClr val="FF0000"/>
              </a:solidFill>
            </a:endParaRPr>
          </a:p>
        </p:txBody>
      </p:sp>
      <p:sp>
        <p:nvSpPr>
          <p:cNvPr id="3" name="Content Placeholder 2"/>
          <p:cNvSpPr>
            <a:spLocks noGrp="1"/>
          </p:cNvSpPr>
          <p:nvPr>
            <p:ph idx="1"/>
          </p:nvPr>
        </p:nvSpPr>
        <p:spPr>
          <a:xfrm>
            <a:off x="228600" y="1295400"/>
            <a:ext cx="8763000" cy="5257800"/>
          </a:xfrm>
        </p:spPr>
        <p:txBody>
          <a:bodyPr>
            <a:normAutofit/>
          </a:bodyPr>
          <a:lstStyle/>
          <a:p>
            <a:pPr marL="0" indent="0">
              <a:buNone/>
            </a:pPr>
            <a:endParaRPr lang="en-US" sz="2400" dirty="0"/>
          </a:p>
          <a:p>
            <a:r>
              <a:rPr lang="en-IN" sz="2400" dirty="0"/>
              <a:t>Hereby we will conclude that all the data results which we were given (or analysed) were solely done based on the previous year's data and we have kept some good amount of work in order to find the inner relationships between the agriculture parameters and we are hoping that we have done that</a:t>
            </a:r>
            <a:r>
              <a:rPr lang="en-IN" sz="2400" dirty="0" smtClean="0"/>
              <a:t>.</a:t>
            </a:r>
          </a:p>
          <a:p>
            <a:endParaRPr lang="en-IN" sz="2400" dirty="0"/>
          </a:p>
          <a:p>
            <a:r>
              <a:rPr lang="en-IN" sz="2400" dirty="0"/>
              <a:t> The main objective of this paper is to help the farmers or agriculture workers such that they can do agriculture more smartly in a much better calculated way. </a:t>
            </a:r>
            <a:endParaRPr lang="en-US" sz="2400" b="1" dirty="0"/>
          </a:p>
        </p:txBody>
      </p:sp>
    </p:spTree>
    <p:extLst>
      <p:ext uri="{BB962C8B-B14F-4D97-AF65-F5344CB8AC3E}">
        <p14:creationId xmlns="" xmlns:p14="http://schemas.microsoft.com/office/powerpoint/2010/main" val="1016577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b="1" u="sng" dirty="0" smtClean="0">
                <a:solidFill>
                  <a:srgbClr val="FF0000"/>
                </a:solidFill>
              </a:rPr>
              <a:t/>
            </a:r>
            <a:br>
              <a:rPr lang="en-US" sz="4000" b="1" u="sng" dirty="0" smtClean="0">
                <a:solidFill>
                  <a:srgbClr val="FF0000"/>
                </a:solidFill>
              </a:rPr>
            </a:br>
            <a:r>
              <a:rPr lang="en-US" sz="4000" b="1" u="sng" dirty="0" smtClean="0">
                <a:solidFill>
                  <a:srgbClr val="FF0000"/>
                </a:solidFill>
              </a:rPr>
              <a:t/>
            </a:r>
            <a:br>
              <a:rPr lang="en-US" sz="4000" b="1" u="sng" dirty="0" smtClean="0">
                <a:solidFill>
                  <a:srgbClr val="FF0000"/>
                </a:solidFill>
              </a:rPr>
            </a:br>
            <a:r>
              <a:rPr lang="en-US" sz="4000" b="1" u="sng" dirty="0" smtClean="0">
                <a:solidFill>
                  <a:srgbClr val="FF0000"/>
                </a:solidFill>
              </a:rPr>
              <a:t>REFERENCES </a:t>
            </a:r>
            <a:br>
              <a:rPr lang="en-US" sz="4000" b="1" u="sng" dirty="0" smtClean="0">
                <a:solidFill>
                  <a:srgbClr val="FF0000"/>
                </a:solidFill>
              </a:rPr>
            </a:br>
            <a:r>
              <a:rPr lang="en-US" sz="4000" b="1" u="sng" dirty="0" smtClean="0">
                <a:solidFill>
                  <a:srgbClr val="FF0000"/>
                </a:solidFill>
              </a:rPr>
              <a:t/>
            </a:r>
            <a:br>
              <a:rPr lang="en-US" sz="4000" b="1" u="sng" dirty="0" smtClean="0">
                <a:solidFill>
                  <a:srgbClr val="FF0000"/>
                </a:solidFill>
              </a:rPr>
            </a:br>
            <a:endParaRPr lang="en-US" sz="4000" b="1" u="sng" dirty="0">
              <a:solidFill>
                <a:srgbClr val="FF0000"/>
              </a:solidFill>
            </a:endParaRPr>
          </a:p>
        </p:txBody>
      </p:sp>
      <p:sp>
        <p:nvSpPr>
          <p:cNvPr id="3" name="Content Placeholder 2"/>
          <p:cNvSpPr>
            <a:spLocks noGrp="1"/>
          </p:cNvSpPr>
          <p:nvPr>
            <p:ph idx="1"/>
          </p:nvPr>
        </p:nvSpPr>
        <p:spPr>
          <a:xfrm>
            <a:off x="228600" y="1295400"/>
            <a:ext cx="8763000" cy="5257800"/>
          </a:xfrm>
        </p:spPr>
        <p:txBody>
          <a:bodyPr>
            <a:normAutofit fontScale="92500" lnSpcReduction="20000"/>
          </a:bodyPr>
          <a:lstStyle/>
          <a:p>
            <a:pPr>
              <a:buNone/>
            </a:pPr>
            <a:endParaRPr lang="en-US" sz="2100" dirty="0"/>
          </a:p>
          <a:p>
            <a:pPr lvl="0"/>
            <a:r>
              <a:rPr lang="en-IN" sz="2400" dirty="0" smtClean="0">
                <a:solidFill>
                  <a:prstClr val="black"/>
                </a:solidFill>
              </a:rPr>
              <a:t>Analysis of Agricultural Data Using Big Data Analysis, </a:t>
            </a:r>
            <a:r>
              <a:rPr lang="en-IN" sz="2400" dirty="0" err="1" smtClean="0">
                <a:solidFill>
                  <a:prstClr val="black"/>
                </a:solidFill>
              </a:rPr>
              <a:t>K.Ravi</a:t>
            </a:r>
            <a:r>
              <a:rPr lang="en-IN" sz="2400" dirty="0" smtClean="0">
                <a:solidFill>
                  <a:prstClr val="black"/>
                </a:solidFill>
              </a:rPr>
              <a:t> Shankar, July 2017.</a:t>
            </a:r>
          </a:p>
          <a:p>
            <a:pPr lvl="0"/>
            <a:endParaRPr lang="en-US" sz="2400" dirty="0" smtClean="0">
              <a:solidFill>
                <a:prstClr val="black"/>
              </a:solidFill>
            </a:endParaRPr>
          </a:p>
          <a:p>
            <a:pPr lvl="0"/>
            <a:r>
              <a:rPr lang="en-US" sz="2400" dirty="0" smtClean="0">
                <a:solidFill>
                  <a:prstClr val="black"/>
                </a:solidFill>
              </a:rPr>
              <a:t>Using technology of data collection and data processing in precision farming, </a:t>
            </a:r>
            <a:r>
              <a:rPr lang="en-US" sz="2400" dirty="0" err="1" smtClean="0">
                <a:solidFill>
                  <a:prstClr val="black"/>
                </a:solidFill>
              </a:rPr>
              <a:t>Sber</a:t>
            </a:r>
            <a:r>
              <a:rPr lang="en-US" sz="2400" dirty="0" smtClean="0">
                <a:solidFill>
                  <a:prstClr val="black"/>
                </a:solidFill>
              </a:rPr>
              <a:t> a </a:t>
            </a:r>
            <a:r>
              <a:rPr lang="en-US" sz="2400" dirty="0" err="1" smtClean="0">
                <a:solidFill>
                  <a:prstClr val="black"/>
                </a:solidFill>
              </a:rPr>
              <a:t>vyhodnoceni</a:t>
            </a:r>
            <a:r>
              <a:rPr lang="en-US" sz="2400" dirty="0" smtClean="0">
                <a:solidFill>
                  <a:prstClr val="black"/>
                </a:solidFill>
              </a:rPr>
              <a:t>.</a:t>
            </a:r>
          </a:p>
          <a:p>
            <a:pPr lvl="0"/>
            <a:endParaRPr lang="en-US" sz="2400" dirty="0" smtClean="0">
              <a:solidFill>
                <a:prstClr val="black"/>
              </a:solidFill>
            </a:endParaRPr>
          </a:p>
          <a:p>
            <a:pPr lvl="0"/>
            <a:r>
              <a:rPr lang="en-IN" sz="2400" dirty="0" smtClean="0">
                <a:solidFill>
                  <a:prstClr val="black"/>
                </a:solidFill>
              </a:rPr>
              <a:t>A review on data mining techniques for fertilizer recommendation.  </a:t>
            </a:r>
            <a:r>
              <a:rPr lang="en-IN" sz="2400" dirty="0" err="1" smtClean="0">
                <a:solidFill>
                  <a:prstClr val="black"/>
                </a:solidFill>
              </a:rPr>
              <a:t>Jignasha</a:t>
            </a:r>
            <a:r>
              <a:rPr lang="en-IN" sz="2400" dirty="0" smtClean="0">
                <a:solidFill>
                  <a:prstClr val="black"/>
                </a:solidFill>
              </a:rPr>
              <a:t> M. </a:t>
            </a:r>
            <a:r>
              <a:rPr lang="en-IN" sz="2400" dirty="0" err="1" smtClean="0">
                <a:solidFill>
                  <a:prstClr val="black"/>
                </a:solidFill>
              </a:rPr>
              <a:t>Jethva</a:t>
            </a:r>
            <a:r>
              <a:rPr lang="en-IN" sz="2400" dirty="0" smtClean="0">
                <a:solidFill>
                  <a:prstClr val="black"/>
                </a:solidFill>
              </a:rPr>
              <a:t>, Feb 2018.</a:t>
            </a:r>
          </a:p>
          <a:p>
            <a:pPr lvl="0"/>
            <a:endParaRPr lang="en-IN" sz="2400" dirty="0" smtClean="0">
              <a:solidFill>
                <a:prstClr val="black"/>
              </a:solidFill>
            </a:endParaRPr>
          </a:p>
          <a:p>
            <a:pPr lvl="0"/>
            <a:r>
              <a:rPr lang="en-IN" sz="2400" dirty="0" smtClean="0">
                <a:solidFill>
                  <a:prstClr val="black"/>
                </a:solidFill>
              </a:rPr>
              <a:t>Effective use of Big Data Analytics in Crop planning to increase Agriculture Production in </a:t>
            </a:r>
            <a:r>
              <a:rPr lang="en-IN" sz="2400" dirty="0" err="1" smtClean="0">
                <a:solidFill>
                  <a:prstClr val="black"/>
                </a:solidFill>
              </a:rPr>
              <a:t>India,Ch</a:t>
            </a:r>
            <a:r>
              <a:rPr lang="en-IN" sz="2400" dirty="0" smtClean="0">
                <a:solidFill>
                  <a:prstClr val="black"/>
                </a:solidFill>
              </a:rPr>
              <a:t>. Chandra </a:t>
            </a:r>
            <a:r>
              <a:rPr lang="en-IN" sz="2400" dirty="0" err="1" smtClean="0">
                <a:solidFill>
                  <a:prstClr val="black"/>
                </a:solidFill>
              </a:rPr>
              <a:t>shekhar,J</a:t>
            </a:r>
            <a:r>
              <a:rPr lang="en-IN" sz="2400" dirty="0" smtClean="0">
                <a:solidFill>
                  <a:prstClr val="black"/>
                </a:solidFill>
              </a:rPr>
              <a:t>. </a:t>
            </a:r>
            <a:r>
              <a:rPr lang="en-IN" sz="2400" dirty="0" err="1" smtClean="0">
                <a:solidFill>
                  <a:prstClr val="black"/>
                </a:solidFill>
              </a:rPr>
              <a:t>Uday</a:t>
            </a:r>
            <a:r>
              <a:rPr lang="en-IN" sz="2400" dirty="0" smtClean="0">
                <a:solidFill>
                  <a:prstClr val="black"/>
                </a:solidFill>
              </a:rPr>
              <a:t> </a:t>
            </a:r>
            <a:r>
              <a:rPr lang="en-IN" sz="2400" dirty="0" err="1" smtClean="0">
                <a:solidFill>
                  <a:prstClr val="black"/>
                </a:solidFill>
              </a:rPr>
              <a:t>Kumar,B</a:t>
            </a:r>
            <a:r>
              <a:rPr lang="en-IN" sz="2400" dirty="0" smtClean="0">
                <a:solidFill>
                  <a:prstClr val="black"/>
                </a:solidFill>
              </a:rPr>
              <a:t>. </a:t>
            </a:r>
            <a:r>
              <a:rPr lang="en-IN" sz="2400" dirty="0" err="1" smtClean="0">
                <a:solidFill>
                  <a:prstClr val="black"/>
                </a:solidFill>
              </a:rPr>
              <a:t>Kishor</a:t>
            </a:r>
            <a:r>
              <a:rPr lang="en-IN" sz="2400" dirty="0" smtClean="0">
                <a:solidFill>
                  <a:prstClr val="black"/>
                </a:solidFill>
              </a:rPr>
              <a:t> Kumar and Ch. </a:t>
            </a:r>
            <a:r>
              <a:rPr lang="en-IN" sz="2400" dirty="0" err="1" smtClean="0">
                <a:solidFill>
                  <a:prstClr val="black"/>
                </a:solidFill>
              </a:rPr>
              <a:t>Sekhar</a:t>
            </a:r>
            <a:r>
              <a:rPr lang="en-IN" sz="2400" dirty="0" smtClean="0">
                <a:solidFill>
                  <a:prstClr val="black"/>
                </a:solidFill>
              </a:rPr>
              <a:t>, Jan 2018.</a:t>
            </a:r>
          </a:p>
          <a:p>
            <a:pPr lvl="0"/>
            <a:endParaRPr lang="en-IN" sz="2400" dirty="0" smtClean="0">
              <a:solidFill>
                <a:prstClr val="black"/>
              </a:solidFill>
            </a:endParaRPr>
          </a:p>
          <a:p>
            <a:pPr lvl="0"/>
            <a:r>
              <a:rPr lang="en-IN" sz="2400" dirty="0" smtClean="0">
                <a:solidFill>
                  <a:prstClr val="black"/>
                </a:solidFill>
              </a:rPr>
              <a:t>Big Data and Climate Smart Agriculture-Status and Implications for Agriculture Research and Innovation in India KL Rao,12 Feb 2018.</a:t>
            </a:r>
            <a:endParaRPr lang="en-IN" sz="2400" dirty="0">
              <a:solidFill>
                <a:prstClr val="black"/>
              </a:solidFill>
            </a:endParaRPr>
          </a:p>
        </p:txBody>
      </p:sp>
    </p:spTree>
    <p:extLst>
      <p:ext uri="{BB962C8B-B14F-4D97-AF65-F5344CB8AC3E}">
        <p14:creationId xmlns="" xmlns:p14="http://schemas.microsoft.com/office/powerpoint/2010/main" val="101657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u="sng" dirty="0">
                <a:solidFill>
                  <a:srgbClr val="FF0000"/>
                </a:solidFill>
              </a:rPr>
              <a:t>REFERENCES </a:t>
            </a:r>
          </a:p>
        </p:txBody>
      </p:sp>
      <p:pic>
        <p:nvPicPr>
          <p:cNvPr id="6" name="Content Placeholder 5" descr="thank-you-page-examples.jpg"/>
          <p:cNvPicPr>
            <a:picLocks noGrp="1" noChangeAspect="1"/>
          </p:cNvPicPr>
          <p:nvPr>
            <p:ph idx="1"/>
          </p:nvPr>
        </p:nvPicPr>
        <p:blipFill>
          <a:blip r:embed="rId2" cstate="print"/>
          <a:stretch>
            <a:fillRect/>
          </a:stretch>
        </p:blipFill>
        <p:spPr>
          <a:xfrm>
            <a:off x="0" y="0"/>
            <a:ext cx="9144000" cy="6858000"/>
          </a:xfrm>
        </p:spPr>
      </p:pic>
    </p:spTree>
    <p:extLst>
      <p:ext uri="{BB962C8B-B14F-4D97-AF65-F5344CB8AC3E}">
        <p14:creationId xmlns="" xmlns:p14="http://schemas.microsoft.com/office/powerpoint/2010/main" val="101657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b="1" u="sng" dirty="0">
                <a:solidFill>
                  <a:srgbClr val="FF0000"/>
                </a:solidFill>
                <a:latin typeface="Times New Roman" panose="02020603050405020304" pitchFamily="18" charset="0"/>
                <a:cs typeface="Times New Roman" panose="02020603050405020304" pitchFamily="18" charset="0"/>
              </a:rPr>
              <a:t>ABSTRACT</a:t>
            </a:r>
            <a:br>
              <a:rPr lang="en-US" b="1" u="sng" dirty="0">
                <a:solidFill>
                  <a:srgbClr val="FF0000"/>
                </a:solidFill>
                <a:latin typeface="Times New Roman" panose="02020603050405020304" pitchFamily="18" charset="0"/>
                <a:cs typeface="Times New Roman" panose="02020603050405020304" pitchFamily="18" charset="0"/>
              </a:rPr>
            </a:br>
            <a:r>
              <a:rPr lang="en-US" b="1" u="sng" dirty="0">
                <a:solidFill>
                  <a:srgbClr val="FF0000"/>
                </a:solidFill>
                <a:latin typeface="Times New Roman" pitchFamily="18" charset="0"/>
                <a:ea typeface="Tahoma" pitchFamily="34" charset="0"/>
                <a:cs typeface="Times New Roman" pitchFamily="18" charset="0"/>
              </a:rPr>
              <a:t/>
            </a:r>
            <a:br>
              <a:rPr lang="en-US" b="1" u="sng" dirty="0">
                <a:solidFill>
                  <a:srgbClr val="FF0000"/>
                </a:solidFill>
                <a:latin typeface="Times New Roman" pitchFamily="18" charset="0"/>
                <a:ea typeface="Tahoma" pitchFamily="34" charset="0"/>
                <a:cs typeface="Times New Roman" pitchFamily="18" charset="0"/>
              </a:rPr>
            </a:br>
            <a:endParaRPr lang="en-US" b="1" u="sng" dirty="0">
              <a:solidFill>
                <a:srgbClr val="FF0000"/>
              </a:solidFill>
              <a:latin typeface="Times New Roman" pitchFamily="18" charset="0"/>
              <a:ea typeface="Tahoma" pitchFamily="34" charset="0"/>
              <a:cs typeface="Times New Roman" pitchFamily="18" charset="0"/>
            </a:endParaRPr>
          </a:p>
        </p:txBody>
      </p:sp>
      <p:sp>
        <p:nvSpPr>
          <p:cNvPr id="3" name="Content Placeholder 2"/>
          <p:cNvSpPr>
            <a:spLocks noGrp="1"/>
          </p:cNvSpPr>
          <p:nvPr>
            <p:ph idx="1"/>
          </p:nvPr>
        </p:nvSpPr>
        <p:spPr>
          <a:xfrm>
            <a:off x="304800" y="1295400"/>
            <a:ext cx="8382000" cy="5334000"/>
          </a:xfrm>
        </p:spPr>
        <p:txBody>
          <a:bodyPr>
            <a:normAutofit fontScale="92500" lnSpcReduction="20000"/>
          </a:bodyPr>
          <a:lstStyle/>
          <a:p>
            <a:r>
              <a:rPr lang="en-US" sz="2400" b="1" dirty="0"/>
              <a:t>Agriculture</a:t>
            </a:r>
            <a:r>
              <a:rPr lang="en-US" sz="2400" dirty="0"/>
              <a:t> is believed to be as backbone of Indian economic   system. For the past few decades, agriculture field has seen lots of technological changes to improve better productivity</a:t>
            </a:r>
            <a:r>
              <a:rPr lang="en-US" sz="2400" dirty="0" smtClean="0"/>
              <a:t>.</a:t>
            </a:r>
          </a:p>
          <a:p>
            <a:endParaRPr lang="en-US" sz="2400" dirty="0"/>
          </a:p>
          <a:p>
            <a:r>
              <a:rPr lang="en-US" sz="2400" dirty="0"/>
              <a:t>The world population grows steadily but the resources for crop production continuously diminish. </a:t>
            </a:r>
            <a:endParaRPr lang="en-US" sz="2400" dirty="0" smtClean="0"/>
          </a:p>
          <a:p>
            <a:endParaRPr lang="en-US" sz="2400" dirty="0"/>
          </a:p>
          <a:p>
            <a:r>
              <a:rPr lang="en-US" sz="2400" dirty="0"/>
              <a:t>Therefore there have been considerable efforts to develop innovative approaches for sustainable crop production. Using prediction methods, farmers can enhance the productivity of crops</a:t>
            </a:r>
            <a:r>
              <a:rPr lang="en-US" sz="2400" dirty="0" smtClean="0"/>
              <a:t>.</a:t>
            </a:r>
          </a:p>
          <a:p>
            <a:endParaRPr lang="en-US" sz="2400" dirty="0"/>
          </a:p>
          <a:p>
            <a:r>
              <a:rPr lang="en-US" sz="2400" dirty="0"/>
              <a:t>These methods are used to find the required quantity of crops, seeds, humidity, water level and other supplements</a:t>
            </a:r>
            <a:r>
              <a:rPr lang="en-US" sz="2400" dirty="0" smtClean="0"/>
              <a:t>.</a:t>
            </a:r>
          </a:p>
          <a:p>
            <a:endParaRPr lang="en-US" sz="2400" dirty="0"/>
          </a:p>
          <a:p>
            <a:r>
              <a:rPr lang="en-US" sz="2400" b="1" u="sng" dirty="0">
                <a:solidFill>
                  <a:schemeClr val="accent1">
                    <a:lumMod val="75000"/>
                  </a:schemeClr>
                </a:solidFill>
              </a:rPr>
              <a:t>KEY WORDS </a:t>
            </a:r>
            <a:r>
              <a:rPr lang="en-US" sz="2400" dirty="0"/>
              <a:t>:- Precision Agriculture, Weka, ZeroR Algorithm, Matplotlib, Predictive Analysis.</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01637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76200"/>
          </a:xfrm>
        </p:spPr>
        <p:txBody>
          <a:bodyPr>
            <a:normAutofit fontScale="90000"/>
          </a:bodyPr>
          <a:lstStyle/>
          <a:p>
            <a:r>
              <a:rPr lang="en-US" b="1" u="sng" dirty="0" smtClean="0">
                <a:solidFill>
                  <a:srgbClr val="FF0000"/>
                </a:solidFill>
                <a:latin typeface="Times New Roman" panose="02020603050405020304" pitchFamily="18" charset="0"/>
                <a:cs typeface="Times New Roman" panose="02020603050405020304" pitchFamily="18" charset="0"/>
              </a:rPr>
              <a:t>INTRODUCTION</a:t>
            </a:r>
            <a:br>
              <a:rPr lang="en-US" b="1" u="sng" dirty="0" smtClean="0">
                <a:solidFill>
                  <a:srgbClr val="FF0000"/>
                </a:solidFill>
                <a:latin typeface="Times New Roman" panose="02020603050405020304" pitchFamily="18" charset="0"/>
                <a:cs typeface="Times New Roman" panose="02020603050405020304" pitchFamily="18" charset="0"/>
              </a:rPr>
            </a:br>
            <a:r>
              <a:rPr lang="en-US" b="1" u="sng" dirty="0">
                <a:solidFill>
                  <a:srgbClr val="FF0000"/>
                </a:solidFill>
                <a:latin typeface="Times New Roman" panose="02020603050405020304" pitchFamily="18" charset="0"/>
                <a:cs typeface="Times New Roman" panose="02020603050405020304" pitchFamily="18" charset="0"/>
              </a:rPr>
              <a:t/>
            </a:r>
            <a:br>
              <a:rPr lang="en-US" b="1" u="sng" dirty="0">
                <a:solidFill>
                  <a:srgbClr val="FF0000"/>
                </a:solidFill>
                <a:latin typeface="Times New Roman" panose="02020603050405020304" pitchFamily="18" charset="0"/>
                <a:cs typeface="Times New Roman" panose="02020603050405020304" pitchFamily="18" charset="0"/>
              </a:rPr>
            </a:br>
            <a:r>
              <a:rPr lang="en-US" b="1" u="sng" dirty="0">
                <a:solidFill>
                  <a:srgbClr val="FF0000"/>
                </a:solidFill>
                <a:latin typeface="Times New Roman" pitchFamily="18" charset="0"/>
                <a:ea typeface="Tahoma" pitchFamily="34" charset="0"/>
                <a:cs typeface="Times New Roman" pitchFamily="18" charset="0"/>
              </a:rPr>
              <a:t/>
            </a:r>
            <a:br>
              <a:rPr lang="en-US" b="1" u="sng" dirty="0">
                <a:solidFill>
                  <a:srgbClr val="FF0000"/>
                </a:solidFill>
                <a:latin typeface="Times New Roman" pitchFamily="18" charset="0"/>
                <a:ea typeface="Tahoma" pitchFamily="34" charset="0"/>
                <a:cs typeface="Times New Roman" pitchFamily="18" charset="0"/>
              </a:rPr>
            </a:br>
            <a:endParaRPr lang="en-US" b="1" u="sng" dirty="0">
              <a:solidFill>
                <a:srgbClr val="FF0000"/>
              </a:solidFill>
              <a:latin typeface="Times New Roman" pitchFamily="18" charset="0"/>
              <a:ea typeface="Tahoma" pitchFamily="34" charset="0"/>
              <a:cs typeface="Times New Roman" pitchFamily="18" charset="0"/>
            </a:endParaRPr>
          </a:p>
        </p:txBody>
      </p:sp>
      <p:sp>
        <p:nvSpPr>
          <p:cNvPr id="3" name="Content Placeholder 2"/>
          <p:cNvSpPr>
            <a:spLocks noGrp="1"/>
          </p:cNvSpPr>
          <p:nvPr>
            <p:ph idx="1"/>
          </p:nvPr>
        </p:nvSpPr>
        <p:spPr>
          <a:xfrm>
            <a:off x="304800" y="1371600"/>
            <a:ext cx="8382000" cy="5257800"/>
          </a:xfrm>
        </p:spPr>
        <p:txBody>
          <a:bodyPr>
            <a:normAutofit/>
          </a:bodyPr>
          <a:lstStyle/>
          <a:p>
            <a:r>
              <a:rPr lang="en-US" sz="2200" b="1" dirty="0"/>
              <a:t>Predictive Analysis Agricultural </a:t>
            </a:r>
            <a:r>
              <a:rPr lang="en-US" sz="2200" dirty="0"/>
              <a:t>systems are very successful in increasing productivity and efficiency of crop production. </a:t>
            </a:r>
            <a:endParaRPr lang="en-US" sz="2200" dirty="0" smtClean="0"/>
          </a:p>
          <a:p>
            <a:pPr>
              <a:buNone/>
            </a:pPr>
            <a:endParaRPr lang="en-US" sz="2200" dirty="0"/>
          </a:p>
          <a:p>
            <a:r>
              <a:rPr lang="en-US" sz="2200" dirty="0"/>
              <a:t>However, population grows steadily, while the resource for crop production diminishes day by day. </a:t>
            </a:r>
            <a:endParaRPr lang="en-US" sz="2200" dirty="0" smtClean="0"/>
          </a:p>
          <a:p>
            <a:endParaRPr lang="en-US" sz="2200" dirty="0"/>
          </a:p>
          <a:p>
            <a:r>
              <a:rPr lang="en-US" sz="2200" b="1" dirty="0"/>
              <a:t>Precision agriculture </a:t>
            </a:r>
            <a:r>
              <a:rPr lang="en-US" sz="2200" dirty="0"/>
              <a:t>involves in collecting realtime data on weather, air quality, soil, crop maturity, equipment, labor costs and availability of existing data . </a:t>
            </a:r>
            <a:endParaRPr lang="en-US" sz="2200" dirty="0" smtClean="0"/>
          </a:p>
          <a:p>
            <a:endParaRPr lang="en-US" sz="2200" dirty="0"/>
          </a:p>
          <a:p>
            <a:r>
              <a:rPr lang="en-US" sz="2200" dirty="0"/>
              <a:t>This predictive analytics can be used to make smarter decisions in agricultural field.</a:t>
            </a:r>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01637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FF0000"/>
                </a:solidFill>
                <a:latin typeface="Times New Roman" pitchFamily="18" charset="0"/>
                <a:cs typeface="Times New Roman" pitchFamily="18" charset="0"/>
              </a:rPr>
              <a:t>LITERATURE </a:t>
            </a:r>
            <a:r>
              <a:rPr lang="en-US" b="1" u="sng" dirty="0" smtClean="0">
                <a:solidFill>
                  <a:srgbClr val="FF0000"/>
                </a:solidFill>
                <a:latin typeface="Times New Roman" pitchFamily="18" charset="0"/>
                <a:cs typeface="Times New Roman" pitchFamily="18" charset="0"/>
              </a:rPr>
              <a:t>REVIEW</a:t>
            </a:r>
            <a:br>
              <a:rPr lang="en-US" b="1" u="sng" dirty="0" smtClean="0">
                <a:solidFill>
                  <a:srgbClr val="FF0000"/>
                </a:solidFill>
                <a:latin typeface="Times New Roman" pitchFamily="18" charset="0"/>
                <a:cs typeface="Times New Roman" pitchFamily="18" charset="0"/>
              </a:rPr>
            </a:br>
            <a:endParaRPr lang="en-US"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295400"/>
            <a:ext cx="8839200" cy="4800600"/>
          </a:xfrm>
        </p:spPr>
        <p:txBody>
          <a:bodyPr>
            <a:noAutofit/>
          </a:bodyPr>
          <a:lstStyle/>
          <a:p>
            <a:r>
              <a:rPr lang="en-US" sz="2200" b="1" dirty="0" smtClean="0"/>
              <a:t>Precision agriculture </a:t>
            </a:r>
            <a:r>
              <a:rPr lang="en-US" sz="2200" dirty="0" smtClean="0"/>
              <a:t>follows recognizing the previous year yield values, understanding the current requirement of environment and exploiting information that quantifies variations in soil and crops within agricultural fields.</a:t>
            </a:r>
          </a:p>
          <a:p>
            <a:endParaRPr lang="en-US" sz="2200" dirty="0"/>
          </a:p>
          <a:p>
            <a:r>
              <a:rPr lang="en-US" sz="2200" dirty="0"/>
              <a:t>The </a:t>
            </a:r>
            <a:r>
              <a:rPr lang="en-US" sz="2200" b="1" dirty="0"/>
              <a:t>prediction  farming </a:t>
            </a:r>
            <a:r>
              <a:rPr lang="en-US" sz="2200" dirty="0"/>
              <a:t>concept is based on the recognition of what happened in past, analyzing what is happening in current situation and controlling the future data need in agriculture. </a:t>
            </a:r>
            <a:endParaRPr lang="en-US" sz="2200" dirty="0" smtClean="0"/>
          </a:p>
          <a:p>
            <a:endParaRPr lang="en-US" sz="2200" dirty="0"/>
          </a:p>
          <a:p>
            <a:r>
              <a:rPr lang="en-US" sz="2200" dirty="0" smtClean="0"/>
              <a:t>Previous </a:t>
            </a:r>
            <a:r>
              <a:rPr lang="en-US" sz="2200" dirty="0"/>
              <a:t>few year data are believed to be as input for the algorithm and predicted value is shown as graph using </a:t>
            </a:r>
            <a:r>
              <a:rPr lang="en-US" sz="2200" dirty="0" err="1"/>
              <a:t>matplotlib</a:t>
            </a:r>
            <a:r>
              <a:rPr lang="en-US" sz="2200" dirty="0"/>
              <a:t> </a:t>
            </a:r>
            <a:r>
              <a:rPr lang="en-US" sz="2200" dirty="0" smtClean="0"/>
              <a:t>.</a:t>
            </a:r>
          </a:p>
          <a:p>
            <a:endParaRPr lang="en-US" sz="2200" dirty="0"/>
          </a:p>
        </p:txBody>
      </p:sp>
    </p:spTree>
    <p:extLst>
      <p:ext uri="{BB962C8B-B14F-4D97-AF65-F5344CB8AC3E}">
        <p14:creationId xmlns="" xmlns:p14="http://schemas.microsoft.com/office/powerpoint/2010/main" val="3862754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27037"/>
            <a:ext cx="8534400" cy="6126163"/>
          </a:xfrm>
        </p:spPr>
        <p:txBody>
          <a:bodyPr>
            <a:normAutofit fontScale="92500" lnSpcReduction="20000"/>
          </a:bodyPr>
          <a:lstStyle/>
          <a:p>
            <a:endParaRPr lang="en-US" sz="2400" dirty="0" smtClean="0"/>
          </a:p>
          <a:p>
            <a:r>
              <a:rPr lang="en-US" sz="2400" dirty="0" smtClean="0"/>
              <a:t>The </a:t>
            </a:r>
            <a:r>
              <a:rPr lang="en-US" sz="2400" dirty="0"/>
              <a:t>precise crop variety selection, exact types and doses of fertilizers, pesticides and herbicides, and proper irrigation meet the demands of crops for </a:t>
            </a:r>
            <a:r>
              <a:rPr lang="en-US" sz="2400" b="1" dirty="0"/>
              <a:t>optimum growth and development </a:t>
            </a:r>
            <a:r>
              <a:rPr lang="en-US" sz="2400" dirty="0" smtClean="0"/>
              <a:t>.</a:t>
            </a:r>
          </a:p>
          <a:p>
            <a:endParaRPr lang="en-US" sz="2400" dirty="0"/>
          </a:p>
          <a:p>
            <a:r>
              <a:rPr lang="en-US" sz="2400" b="1" dirty="0" smtClean="0"/>
              <a:t>Prediction </a:t>
            </a:r>
            <a:r>
              <a:rPr lang="en-US" sz="2400" b="1" dirty="0"/>
              <a:t>of advanced technologies</a:t>
            </a:r>
            <a:r>
              <a:rPr lang="en-US" sz="2400" dirty="0"/>
              <a:t>, including machinery, tools and information about input, helps the farmers to increase the efficiency of labor, land and farming time</a:t>
            </a:r>
            <a:r>
              <a:rPr lang="en-US" sz="2400" dirty="0" smtClean="0"/>
              <a:t>.</a:t>
            </a:r>
          </a:p>
          <a:p>
            <a:endParaRPr lang="en-US" sz="2400" dirty="0" smtClean="0"/>
          </a:p>
          <a:p>
            <a:r>
              <a:rPr lang="en-US" sz="2400" dirty="0" smtClean="0"/>
              <a:t>Here </a:t>
            </a:r>
            <a:r>
              <a:rPr lang="en-US" sz="2400" b="1" dirty="0" smtClean="0"/>
              <a:t>prediction parameters </a:t>
            </a:r>
            <a:r>
              <a:rPr lang="en-US" sz="2400" dirty="0" smtClean="0"/>
              <a:t>includes previous year crop </a:t>
            </a:r>
            <a:r>
              <a:rPr lang="en-US" sz="2400" dirty="0" err="1" smtClean="0"/>
              <a:t>yield,cultivated</a:t>
            </a:r>
            <a:r>
              <a:rPr lang="en-US" sz="2400" dirty="0" smtClean="0"/>
              <a:t> area, irrigation types, humidity in particular area, usage of pesticides, fertilizers and labor cost.</a:t>
            </a:r>
          </a:p>
          <a:p>
            <a:endParaRPr lang="en-US" sz="2400" dirty="0" smtClean="0"/>
          </a:p>
          <a:p>
            <a:endParaRPr lang="en-US" sz="2400" dirty="0"/>
          </a:p>
          <a:p>
            <a:r>
              <a:rPr lang="en-US" sz="2400" dirty="0"/>
              <a:t>The Prediction of exact quantities of yield at the appropriate time reduces the cost of agrochemical in crop production and also reduces the overall cost per unit Because of prediction, better decision-making is done at right time</a:t>
            </a:r>
            <a:r>
              <a:rPr lang="en-US" dirty="0"/>
              <a:t>. </a:t>
            </a:r>
          </a:p>
        </p:txBody>
      </p:sp>
    </p:spTree>
    <p:extLst>
      <p:ext uri="{BB962C8B-B14F-4D97-AF65-F5344CB8AC3E}">
        <p14:creationId xmlns="" xmlns:p14="http://schemas.microsoft.com/office/powerpoint/2010/main" val="229450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CEA4D-95CA-44D2-9E8E-7C90EDF29C78}"/>
              </a:ext>
            </a:extLst>
          </p:cNvPr>
          <p:cNvSpPr>
            <a:spLocks noGrp="1"/>
          </p:cNvSpPr>
          <p:nvPr>
            <p:ph type="title"/>
          </p:nvPr>
        </p:nvSpPr>
        <p:spPr/>
        <p:txBody>
          <a:bodyPr>
            <a:normAutofit fontScale="90000"/>
          </a:bodyPr>
          <a:lstStyle/>
          <a:p>
            <a:r>
              <a:rPr lang="en-IN" b="1" u="sng" dirty="0">
                <a:solidFill>
                  <a:srgbClr val="FF0000"/>
                </a:solidFill>
              </a:rPr>
              <a:t>EXISTING </a:t>
            </a:r>
            <a:r>
              <a:rPr lang="en-IN" b="1" u="sng" dirty="0" smtClean="0">
                <a:solidFill>
                  <a:srgbClr val="FF0000"/>
                </a:solidFill>
              </a:rPr>
              <a:t>SYSTEM</a:t>
            </a:r>
            <a:br>
              <a:rPr lang="en-IN" b="1" u="sng" dirty="0" smtClean="0">
                <a:solidFill>
                  <a:srgbClr val="FF0000"/>
                </a:solidFill>
              </a:rPr>
            </a:br>
            <a:endParaRPr lang="en-IN" b="1" u="sng" dirty="0">
              <a:solidFill>
                <a:srgbClr val="FF0000"/>
              </a:solidFill>
            </a:endParaRPr>
          </a:p>
        </p:txBody>
      </p:sp>
      <p:sp>
        <p:nvSpPr>
          <p:cNvPr id="3" name="Content Placeholder 2">
            <a:extLst>
              <a:ext uri="{FF2B5EF4-FFF2-40B4-BE49-F238E27FC236}">
                <a16:creationId xmlns="" xmlns:a16="http://schemas.microsoft.com/office/drawing/2014/main" id="{02E217BF-7A5E-417B-83C0-2E516A2ACB11}"/>
              </a:ext>
            </a:extLst>
          </p:cNvPr>
          <p:cNvSpPr>
            <a:spLocks noGrp="1"/>
          </p:cNvSpPr>
          <p:nvPr>
            <p:ph idx="1"/>
          </p:nvPr>
        </p:nvSpPr>
        <p:spPr>
          <a:xfrm>
            <a:off x="152400" y="914400"/>
            <a:ext cx="8686800" cy="5105400"/>
          </a:xfrm>
        </p:spPr>
        <p:txBody>
          <a:bodyPr>
            <a:noAutofit/>
          </a:bodyPr>
          <a:lstStyle/>
          <a:p>
            <a:pPr>
              <a:buNone/>
            </a:pPr>
            <a:endParaRPr lang="en-IN" sz="2100" dirty="0" smtClean="0"/>
          </a:p>
          <a:p>
            <a:r>
              <a:rPr lang="en-IN" sz="2100" dirty="0" smtClean="0"/>
              <a:t> </a:t>
            </a:r>
            <a:r>
              <a:rPr lang="en-IN" sz="2100" dirty="0"/>
              <a:t>In the existing system, only a few of many factors available are considered for the agricultural data classification</a:t>
            </a:r>
            <a:r>
              <a:rPr lang="en-IN" sz="2100" dirty="0" smtClean="0"/>
              <a:t>.</a:t>
            </a:r>
          </a:p>
          <a:p>
            <a:endParaRPr lang="en-IN" sz="2100" dirty="0" smtClean="0"/>
          </a:p>
          <a:p>
            <a:r>
              <a:rPr lang="en-IN" sz="2100" dirty="0" smtClean="0"/>
              <a:t> Many of the existing systems are implemented using </a:t>
            </a:r>
            <a:r>
              <a:rPr lang="en-IN" sz="2100" b="1" dirty="0" smtClean="0"/>
              <a:t>Data</a:t>
            </a:r>
            <a:r>
              <a:rPr lang="en-IN" sz="2100" dirty="0" smtClean="0"/>
              <a:t>       </a:t>
            </a:r>
            <a:r>
              <a:rPr lang="en-IN" sz="2100" b="1" dirty="0" smtClean="0"/>
              <a:t>Mining techniques </a:t>
            </a:r>
            <a:r>
              <a:rPr lang="en-IN" sz="2100" dirty="0" smtClean="0"/>
              <a:t>where the accuracy of classifying the data is lower when compared to the </a:t>
            </a:r>
            <a:r>
              <a:rPr lang="en-IN" sz="2100" b="1" dirty="0" smtClean="0"/>
              <a:t>big data analytics</a:t>
            </a:r>
            <a:r>
              <a:rPr lang="en-IN" sz="2100" dirty="0" smtClean="0"/>
              <a:t>. </a:t>
            </a:r>
          </a:p>
          <a:p>
            <a:endParaRPr lang="en-IN" sz="2100" dirty="0"/>
          </a:p>
          <a:p>
            <a:r>
              <a:rPr lang="en-IN" sz="2100" dirty="0"/>
              <a:t>The existing systems do not consider the dependency between the various factors affecting the crop production</a:t>
            </a:r>
            <a:r>
              <a:rPr lang="en-IN" sz="2100" dirty="0" smtClean="0"/>
              <a:t>.</a:t>
            </a:r>
          </a:p>
          <a:p>
            <a:endParaRPr lang="en-IN" sz="2100" dirty="0"/>
          </a:p>
          <a:p>
            <a:r>
              <a:rPr lang="en-IN" sz="2100" dirty="0"/>
              <a:t> And more over the existing does use the old data </a:t>
            </a:r>
            <a:r>
              <a:rPr lang="en-IN" sz="2100" dirty="0" smtClean="0"/>
              <a:t>which </a:t>
            </a:r>
            <a:r>
              <a:rPr lang="en-IN" sz="2100" dirty="0"/>
              <a:t>is not up to date</a:t>
            </a:r>
            <a:r>
              <a:rPr lang="en-IN" sz="2100" dirty="0" smtClean="0"/>
              <a:t>.</a:t>
            </a:r>
          </a:p>
          <a:p>
            <a:endParaRPr lang="en-IN" sz="2100" dirty="0"/>
          </a:p>
          <a:p>
            <a:r>
              <a:rPr lang="en-IN" sz="2100" dirty="0"/>
              <a:t> Thus the classification and prediction of data can’t be true and </a:t>
            </a:r>
            <a:r>
              <a:rPr lang="en-IN" sz="2100" dirty="0" smtClean="0"/>
              <a:t>accurate.</a:t>
            </a:r>
            <a:endParaRPr lang="en-IN" sz="2100" dirty="0"/>
          </a:p>
        </p:txBody>
      </p:sp>
    </p:spTree>
    <p:extLst>
      <p:ext uri="{BB962C8B-B14F-4D97-AF65-F5344CB8AC3E}">
        <p14:creationId xmlns="" xmlns:p14="http://schemas.microsoft.com/office/powerpoint/2010/main" val="2594444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FF0000"/>
                </a:solidFill>
              </a:rPr>
              <a:t>PROPOSED </a:t>
            </a:r>
            <a:r>
              <a:rPr lang="en-US" b="1" u="sng" dirty="0" smtClean="0">
                <a:solidFill>
                  <a:srgbClr val="FF0000"/>
                </a:solidFill>
              </a:rPr>
              <a:t>SYSTEM</a:t>
            </a:r>
            <a:br>
              <a:rPr lang="en-US" b="1" u="sng" dirty="0" smtClean="0">
                <a:solidFill>
                  <a:srgbClr val="FF0000"/>
                </a:solidFill>
              </a:rPr>
            </a:br>
            <a:endParaRPr lang="en-US" b="1" u="sng" dirty="0">
              <a:solidFill>
                <a:srgbClr val="FF0000"/>
              </a:solidFill>
            </a:endParaRPr>
          </a:p>
        </p:txBody>
      </p:sp>
      <p:sp>
        <p:nvSpPr>
          <p:cNvPr id="3" name="Content Placeholder 2"/>
          <p:cNvSpPr>
            <a:spLocks noGrp="1"/>
          </p:cNvSpPr>
          <p:nvPr>
            <p:ph idx="1"/>
          </p:nvPr>
        </p:nvSpPr>
        <p:spPr>
          <a:xfrm>
            <a:off x="228600" y="1219200"/>
            <a:ext cx="8915400" cy="5410200"/>
          </a:xfrm>
        </p:spPr>
        <p:txBody>
          <a:bodyPr>
            <a:normAutofit/>
          </a:bodyPr>
          <a:lstStyle/>
          <a:p>
            <a:r>
              <a:rPr lang="en-US" sz="2100" dirty="0"/>
              <a:t>Data are collected for different weather conditions, </a:t>
            </a:r>
            <a:r>
              <a:rPr lang="en-US" sz="2100" dirty="0" smtClean="0"/>
              <a:t>soil, </a:t>
            </a:r>
            <a:r>
              <a:rPr lang="en-US" sz="2100" dirty="0"/>
              <a:t>humidity, air quality, crop </a:t>
            </a:r>
            <a:r>
              <a:rPr lang="en-US" sz="2100" dirty="0" err="1" smtClean="0"/>
              <a:t>maturity,and</a:t>
            </a:r>
            <a:r>
              <a:rPr lang="en-US" sz="2100" dirty="0" smtClean="0"/>
              <a:t> </a:t>
            </a:r>
            <a:r>
              <a:rPr lang="en-US" sz="2100" dirty="0"/>
              <a:t>statistics of previous few year data have taken under consideration and future will be predicted by using </a:t>
            </a:r>
            <a:r>
              <a:rPr lang="en-US" sz="2100" b="1" dirty="0"/>
              <a:t>machine learning algorithm </a:t>
            </a:r>
            <a:r>
              <a:rPr lang="en-US" sz="2100" dirty="0" smtClean="0"/>
              <a:t>.</a:t>
            </a:r>
          </a:p>
          <a:p>
            <a:endParaRPr lang="en-US" sz="2100" dirty="0"/>
          </a:p>
          <a:p>
            <a:r>
              <a:rPr lang="en-US" sz="2100" dirty="0"/>
              <a:t>Though previous monitoring techniques gathers the crop conditions properly, prediction results have not yet been optimized. First of all, researchers do not have clear idea about crop condition and crop monitoring methods . </a:t>
            </a:r>
            <a:endParaRPr lang="en-US" sz="2100" dirty="0" smtClean="0"/>
          </a:p>
          <a:p>
            <a:endParaRPr lang="en-US" sz="2100" dirty="0"/>
          </a:p>
          <a:p>
            <a:r>
              <a:rPr lang="en-US" sz="2100" dirty="0"/>
              <a:t>They should know how to monitor crop condition on different circumstances. So </a:t>
            </a:r>
            <a:r>
              <a:rPr lang="en-US" sz="2100" b="1" dirty="0"/>
              <a:t>crop characteristics </a:t>
            </a:r>
            <a:r>
              <a:rPr lang="en-US" sz="2100" dirty="0"/>
              <a:t>should be well monitored by researchers to deliver good results in prediction methods</a:t>
            </a:r>
            <a:r>
              <a:rPr lang="en-US" sz="2100" dirty="0" smtClean="0"/>
              <a:t>.</a:t>
            </a:r>
          </a:p>
          <a:p>
            <a:endParaRPr lang="en-US" sz="2100" dirty="0"/>
          </a:p>
          <a:p>
            <a:r>
              <a:rPr lang="en-US" sz="2100" dirty="0"/>
              <a:t>Basically </a:t>
            </a:r>
            <a:r>
              <a:rPr lang="en-US" sz="2100" b="1" dirty="0"/>
              <a:t>problems in predictions </a:t>
            </a:r>
            <a:r>
              <a:rPr lang="en-US" sz="2100" dirty="0"/>
              <a:t>are finding proper algorithm for prediction methods and assuming different location results for predictions. </a:t>
            </a:r>
          </a:p>
        </p:txBody>
      </p:sp>
    </p:spTree>
    <p:extLst>
      <p:ext uri="{BB962C8B-B14F-4D97-AF65-F5344CB8AC3E}">
        <p14:creationId xmlns="" xmlns:p14="http://schemas.microsoft.com/office/powerpoint/2010/main" val="1132548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dirty="0" smtClean="0">
                <a:solidFill>
                  <a:srgbClr val="FF0000"/>
                </a:solidFill>
              </a:rPr>
              <a:t/>
            </a:r>
            <a:br>
              <a:rPr lang="en-US" sz="4000" b="1" u="sng" dirty="0" smtClean="0">
                <a:solidFill>
                  <a:srgbClr val="FF0000"/>
                </a:solidFill>
              </a:rPr>
            </a:br>
            <a:r>
              <a:rPr lang="en-US" sz="4000" b="1" u="sng" dirty="0" smtClean="0">
                <a:solidFill>
                  <a:srgbClr val="FF0000"/>
                </a:solidFill>
              </a:rPr>
              <a:t>SOFTWARE </a:t>
            </a:r>
            <a:r>
              <a:rPr lang="en-US" sz="4000" b="1" u="sng" dirty="0">
                <a:solidFill>
                  <a:srgbClr val="FF0000"/>
                </a:solidFill>
              </a:rPr>
              <a:t>&amp; HARDWARE</a:t>
            </a:r>
            <a:br>
              <a:rPr lang="en-US" sz="4000" b="1" u="sng" dirty="0">
                <a:solidFill>
                  <a:srgbClr val="FF0000"/>
                </a:solidFill>
              </a:rPr>
            </a:br>
            <a:r>
              <a:rPr lang="en-US" sz="4000" b="1" u="sng" dirty="0">
                <a:solidFill>
                  <a:srgbClr val="FF0000"/>
                </a:solidFill>
              </a:rPr>
              <a:t> </a:t>
            </a:r>
            <a:r>
              <a:rPr lang="en-US" sz="4000" b="1" u="sng" dirty="0" smtClean="0">
                <a:solidFill>
                  <a:srgbClr val="FF0000"/>
                </a:solidFill>
              </a:rPr>
              <a:t>REQUIREMENT</a:t>
            </a:r>
            <a:br>
              <a:rPr lang="en-US" sz="4000" b="1" u="sng" dirty="0" smtClean="0">
                <a:solidFill>
                  <a:srgbClr val="FF0000"/>
                </a:solidFill>
              </a:rPr>
            </a:br>
            <a:endParaRPr lang="en-US" sz="4000" b="1" u="sng" dirty="0">
              <a:solidFill>
                <a:srgbClr val="FF0000"/>
              </a:solidFill>
            </a:endParaRPr>
          </a:p>
        </p:txBody>
      </p:sp>
      <p:sp>
        <p:nvSpPr>
          <p:cNvPr id="3" name="Content Placeholder 2"/>
          <p:cNvSpPr>
            <a:spLocks noGrp="1"/>
          </p:cNvSpPr>
          <p:nvPr>
            <p:ph idx="1"/>
          </p:nvPr>
        </p:nvSpPr>
        <p:spPr>
          <a:xfrm>
            <a:off x="304800" y="1752600"/>
            <a:ext cx="8229600" cy="4800600"/>
          </a:xfrm>
        </p:spPr>
        <p:txBody>
          <a:bodyPr>
            <a:normAutofit/>
          </a:bodyPr>
          <a:lstStyle/>
          <a:p>
            <a:pPr>
              <a:buFont typeface="Wingdings" pitchFamily="2" charset="2"/>
              <a:buChar char="v"/>
            </a:pPr>
            <a:r>
              <a:rPr lang="en-US" b="1" dirty="0"/>
              <a:t> Hardware Requirements: -</a:t>
            </a:r>
          </a:p>
          <a:p>
            <a:pPr lvl="1">
              <a:buFont typeface="Arial" pitchFamily="34" charset="0"/>
              <a:buChar char="•"/>
            </a:pPr>
            <a:r>
              <a:rPr lang="en-US" sz="2200" dirty="0"/>
              <a:t> Core i5/i7 processor </a:t>
            </a:r>
          </a:p>
          <a:p>
            <a:pPr lvl="1">
              <a:buFont typeface="Arial" pitchFamily="34" charset="0"/>
              <a:buChar char="•"/>
            </a:pPr>
            <a:r>
              <a:rPr lang="en-US" sz="2200" dirty="0"/>
              <a:t> At least 4 GB RAM </a:t>
            </a:r>
          </a:p>
          <a:p>
            <a:pPr lvl="1">
              <a:buFont typeface="Arial" pitchFamily="34" charset="0"/>
              <a:buChar char="•"/>
            </a:pPr>
            <a:r>
              <a:rPr lang="en-US" sz="2200" dirty="0"/>
              <a:t>Hard Disk </a:t>
            </a:r>
            <a:endParaRPr lang="en-US" sz="2200" dirty="0" smtClean="0"/>
          </a:p>
          <a:p>
            <a:pPr lvl="1">
              <a:buNone/>
            </a:pPr>
            <a:endParaRPr lang="en-US" sz="2200" dirty="0"/>
          </a:p>
          <a:p>
            <a:pPr>
              <a:buFont typeface="Wingdings" pitchFamily="2" charset="2"/>
              <a:buChar char="v"/>
            </a:pPr>
            <a:r>
              <a:rPr lang="en-US" b="1" dirty="0"/>
              <a:t> Software Requirements: -</a:t>
            </a:r>
          </a:p>
          <a:p>
            <a:pPr lvl="1">
              <a:buFont typeface="Arial" pitchFamily="34" charset="0"/>
              <a:buChar char="•"/>
            </a:pPr>
            <a:r>
              <a:rPr lang="en-US" sz="2000" dirty="0"/>
              <a:t> Python 3.x </a:t>
            </a:r>
          </a:p>
          <a:p>
            <a:pPr lvl="1">
              <a:buFont typeface="Arial" pitchFamily="34" charset="0"/>
              <a:buChar char="•"/>
            </a:pPr>
            <a:r>
              <a:rPr lang="en-US" sz="2000" dirty="0"/>
              <a:t>Anaconda Distribution </a:t>
            </a:r>
          </a:p>
          <a:p>
            <a:pPr lvl="1">
              <a:buFont typeface="Arial" pitchFamily="34" charset="0"/>
              <a:buChar char="•"/>
            </a:pPr>
            <a:r>
              <a:rPr lang="en-US" sz="2000" dirty="0"/>
              <a:t> Jupyter Notebook</a:t>
            </a:r>
          </a:p>
          <a:p>
            <a:pPr lvl="1">
              <a:buFont typeface="Arial" pitchFamily="34" charset="0"/>
              <a:buChar char="•"/>
            </a:pPr>
            <a:r>
              <a:rPr lang="en-US" sz="2000" dirty="0"/>
              <a:t>Weka Data</a:t>
            </a:r>
          </a:p>
          <a:p>
            <a:pPr lvl="1">
              <a:buFont typeface="Arial" pitchFamily="34" charset="0"/>
              <a:buChar char="•"/>
            </a:pPr>
            <a:r>
              <a:rPr lang="en-US" sz="2000" dirty="0"/>
              <a:t>Windows operating system</a:t>
            </a:r>
          </a:p>
          <a:p>
            <a:pPr marL="0" indent="0">
              <a:buNone/>
            </a:pPr>
            <a:endParaRPr lang="en-US" dirty="0"/>
          </a:p>
        </p:txBody>
      </p:sp>
    </p:spTree>
    <p:extLst>
      <p:ext uri="{BB962C8B-B14F-4D97-AF65-F5344CB8AC3E}">
        <p14:creationId xmlns="" xmlns:p14="http://schemas.microsoft.com/office/powerpoint/2010/main" val="1016577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1039</Words>
  <Application>Microsoft Office PowerPoint</Application>
  <PresentationFormat>On-screen Show (4:3)</PresentationFormat>
  <Paragraphs>169</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ABSTRACT  </vt:lpstr>
      <vt:lpstr>INTRODUCTION   </vt:lpstr>
      <vt:lpstr>LITERATURE REVIEW </vt:lpstr>
      <vt:lpstr>Slide 6</vt:lpstr>
      <vt:lpstr>EXISTING SYSTEM </vt:lpstr>
      <vt:lpstr>PROPOSED SYSTEM </vt:lpstr>
      <vt:lpstr> SOFTWARE &amp; HARDWARE  REQUIREMENT </vt:lpstr>
      <vt:lpstr>SYSTEM ARCHITECTURE </vt:lpstr>
      <vt:lpstr>SYSTEM  ARCHITECTURE  WORK  IN  PICTORIAL FORMAT  Data Collection</vt:lpstr>
      <vt:lpstr>      Data Cleaning</vt:lpstr>
      <vt:lpstr>  Data Visualization</vt:lpstr>
      <vt:lpstr>ALGORITHM  &amp; TECHNIQUE </vt:lpstr>
      <vt:lpstr>Slide 15</vt:lpstr>
      <vt:lpstr>Slide 16</vt:lpstr>
      <vt:lpstr>1.  Skeleton of python script :-</vt:lpstr>
      <vt:lpstr>2.  Python Implementations Of Algorithm  :-</vt:lpstr>
      <vt:lpstr>PROJECT  SCREENSHOTS  </vt:lpstr>
      <vt:lpstr>Slide 20</vt:lpstr>
      <vt:lpstr>Slide 21</vt:lpstr>
      <vt:lpstr>Slide 22</vt:lpstr>
      <vt:lpstr>Slide 23</vt:lpstr>
      <vt:lpstr>Slide 24</vt:lpstr>
      <vt:lpstr> CONCLUSION </vt:lpstr>
      <vt:lpstr>  REFERENCES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Nimish</cp:lastModifiedBy>
  <cp:revision>89</cp:revision>
  <dcterms:created xsi:type="dcterms:W3CDTF">2019-07-25T13:46:16Z</dcterms:created>
  <dcterms:modified xsi:type="dcterms:W3CDTF">2020-02-01T19:29:26Z</dcterms:modified>
</cp:coreProperties>
</file>