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Be Vietnam" charset="1" panose="00000500000000000000"/>
      <p:regular r:id="rId25"/>
    </p:embeddedFont>
    <p:embeddedFont>
      <p:font typeface="Garamond" charset="1" panose="02020404030301010803"/>
      <p:regular r:id="rId26"/>
    </p:embeddedFont>
    <p:embeddedFont>
      <p:font typeface="Alegreya Bold" charset="1" panose="00000800000000000000"/>
      <p:regular r:id="rId27"/>
    </p:embeddedFont>
    <p:embeddedFont>
      <p:font typeface="B612" charset="1" panose="020B0606050000020004"/>
      <p:regular r:id="rId28"/>
    </p:embeddedFont>
    <p:embeddedFont>
      <p:font typeface="Alice" charset="1" panose="00000500000000000000"/>
      <p:regular r:id="rId29"/>
    </p:embeddedFont>
    <p:embeddedFont>
      <p:font typeface="Be Vietnam Ultra-Bold" charset="1" panose="00000900000000000000"/>
      <p:regular r:id="rId30"/>
    </p:embeddedFont>
    <p:embeddedFont>
      <p:font typeface="Alegreya" charset="1" panose="00000500000000000000"/>
      <p:regular r:id="rId31"/>
    </p:embeddedFont>
    <p:embeddedFont>
      <p:font typeface="IBM Plex Sans Bold" charset="1" panose="020B0803050203000203"/>
      <p:regular r:id="rId32"/>
    </p:embeddedFont>
    <p:embeddedFont>
      <p:font typeface="IBM Plex Sans" charset="1" panose="020B0503050203000203"/>
      <p:regular r:id="rId33"/>
    </p:embeddedFont>
    <p:embeddedFont>
      <p:font typeface="Alice Bold" charset="1" panose="000005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226452" y="2785792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2044" y="396962"/>
            <a:ext cx="2120652" cy="2120652"/>
          </a:xfrm>
          <a:custGeom>
            <a:avLst/>
            <a:gdLst/>
            <a:ahLst/>
            <a:cxnLst/>
            <a:rect r="r" b="b" t="t" l="l"/>
            <a:pathLst>
              <a:path h="2120652" w="2120652">
                <a:moveTo>
                  <a:pt x="0" y="0"/>
                </a:moveTo>
                <a:lnTo>
                  <a:pt x="2120652" y="0"/>
                </a:lnTo>
                <a:lnTo>
                  <a:pt x="2120652" y="2120652"/>
                </a:lnTo>
                <a:lnTo>
                  <a:pt x="0" y="21206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7125" y="2927905"/>
            <a:ext cx="11078006" cy="307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</a:rPr>
              <a:t>PROJECT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95131" y="8423910"/>
            <a:ext cx="5758779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Garamond"/>
              </a:rPr>
              <a:t>DEEPA. N (2021B4A73132H)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Garamond"/>
              </a:rPr>
              <a:t>NIMISH BANSAL (2021B5A71179P)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F8F8F8"/>
                  </a:solidFill>
                  <a:latin typeface="Alegreya Bold"/>
                </a:rPr>
                <a:t>BITS Pilani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5515" y="6388131"/>
            <a:ext cx="12432494" cy="112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2"/>
              </a:lnSpc>
              <a:spcBef>
                <a:spcPct val="0"/>
              </a:spcBef>
            </a:pPr>
            <a:r>
              <a:rPr lang="en-US" sz="3252">
                <a:solidFill>
                  <a:srgbClr val="A6A6A6"/>
                </a:solidFill>
                <a:latin typeface="B612"/>
              </a:rPr>
              <a:t>IMPLEMENTING MACHINE LEARNING ALGORITHMS AND UNDERSTANDING THEIR INFERENCES USING EXPLAINABLE 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02696" y="507120"/>
            <a:ext cx="2448011" cy="44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sz="2562">
                <a:solidFill>
                  <a:srgbClr val="FFFFFF"/>
                </a:solidFill>
                <a:latin typeface="Alice"/>
              </a:rPr>
              <a:t>Practice School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5564097" y="9659986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6" y="0"/>
                </a:lnTo>
                <a:lnTo>
                  <a:pt x="15465516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51658"/>
            <a:ext cx="1098850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LIME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44830"/>
            <a:ext cx="14164684" cy="1065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1141" indent="-330571" lvl="1">
              <a:lnSpc>
                <a:spcPts val="4287"/>
              </a:lnSpc>
              <a:buFont typeface="Arial"/>
              <a:buChar char="•"/>
            </a:pPr>
            <a:r>
              <a:rPr lang="en-US" sz="3062" spc="45">
                <a:solidFill>
                  <a:srgbClr val="01003B"/>
                </a:solidFill>
                <a:latin typeface="IBM Plex Sans Bold"/>
              </a:rPr>
              <a:t>LIME stands for Local Interpretable Model-agnostic Explanations. </a:t>
            </a:r>
          </a:p>
          <a:p>
            <a:pPr algn="just" marL="661141" indent="-330571" lvl="1">
              <a:lnSpc>
                <a:spcPts val="4287"/>
              </a:lnSpc>
              <a:buFont typeface="Arial"/>
              <a:buChar char="•"/>
            </a:pPr>
            <a:r>
              <a:rPr lang="en-US" sz="3062" spc="45">
                <a:solidFill>
                  <a:srgbClr val="01003B"/>
                </a:solidFill>
                <a:latin typeface="IBM Plex Sans Bold"/>
              </a:rPr>
              <a:t>It is a visualization technique that helps explain individual predictions.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5518" y="4221316"/>
            <a:ext cx="1208753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SHAP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5518" y="6050116"/>
            <a:ext cx="14224271" cy="159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184" indent="-325092" lvl="1">
              <a:lnSpc>
                <a:spcPts val="4216"/>
              </a:lnSpc>
              <a:buFont typeface="Arial"/>
              <a:buChar char="•"/>
            </a:pPr>
            <a:r>
              <a:rPr lang="en-US" sz="3011" spc="301">
                <a:solidFill>
                  <a:srgbClr val="01003B"/>
                </a:solidFill>
                <a:latin typeface="IBM Plex Sans Bold"/>
              </a:rPr>
              <a:t>SHAP stands for Shapley Additive Explanations. </a:t>
            </a:r>
          </a:p>
          <a:p>
            <a:pPr algn="just" marL="650184" indent="-325092" lvl="1">
              <a:lnSpc>
                <a:spcPts val="4216"/>
              </a:lnSpc>
              <a:buFont typeface="Arial"/>
              <a:buChar char="•"/>
            </a:pPr>
            <a:r>
              <a:rPr lang="en-US" sz="3011" spc="301">
                <a:solidFill>
                  <a:srgbClr val="01003B"/>
                </a:solidFill>
                <a:latin typeface="IBM Plex Sans Bold"/>
              </a:rPr>
              <a:t>It aims to explain the prediction of an instance by computing the contribution of each feature to the prediction.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301940">
            <a:off x="-2309375" y="6859706"/>
            <a:ext cx="7092618" cy="4797189"/>
          </a:xfrm>
          <a:custGeom>
            <a:avLst/>
            <a:gdLst/>
            <a:ahLst/>
            <a:cxnLst/>
            <a:rect r="r" b="b" t="t" l="l"/>
            <a:pathLst>
              <a:path h="4797189" w="7092618">
                <a:moveTo>
                  <a:pt x="0" y="0"/>
                </a:moveTo>
                <a:lnTo>
                  <a:pt x="7092618" y="0"/>
                </a:lnTo>
                <a:lnTo>
                  <a:pt x="7092618" y="4797188"/>
                </a:lnTo>
                <a:lnTo>
                  <a:pt x="0" y="4797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3028" y="4600575"/>
            <a:ext cx="14173157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e Vietnam Ultra-Bold"/>
              </a:rPr>
              <a:t>OPTICAL CHARACTER RECOGNITION USING NEURAL NETWORKS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34998" y="1461892"/>
            <a:ext cx="1417315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e Vietnam Ultra-Bold"/>
              </a:rPr>
              <a:t>CHAPTER-2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93922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97098" y="3332633"/>
            <a:ext cx="798234" cy="7982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Alegreya Bold"/>
                </a:rPr>
                <a:t>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493922" y="47947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597098" y="4897902"/>
            <a:ext cx="798234" cy="7982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Alegreya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493922" y="635999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597098" y="6463171"/>
            <a:ext cx="798234" cy="7982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Alegreya Bold"/>
                </a:rPr>
                <a:t>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323125"/>
            <a:ext cx="481752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CONTENTS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2795" y="3446000"/>
            <a:ext cx="356235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03B"/>
                </a:solidFill>
                <a:latin typeface="Alegreya"/>
              </a:rPr>
              <a:t>About the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42795" y="5011269"/>
            <a:ext cx="356235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03B"/>
                </a:solidFill>
                <a:latin typeface="Alegreya"/>
              </a:rPr>
              <a:t>Neural Network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42795" y="6593048"/>
            <a:ext cx="470227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03B"/>
                </a:solidFill>
                <a:latin typeface="Alegreya"/>
              </a:rPr>
              <a:t>Optical Character Recognition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6568568" y="4805043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51658"/>
            <a:ext cx="1038744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ABOUT THE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0790" y="3029062"/>
            <a:ext cx="9482841" cy="3786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recognize any number from 0 to 9 when the input is in image format</a:t>
            </a:r>
          </a:p>
          <a:p>
            <a:pPr algn="just" marL="669416" indent="-334708" lvl="1">
              <a:lnSpc>
                <a:spcPts val="4340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implement using FNN and CNN</a:t>
            </a:r>
          </a:p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train and test the model using MNIST database</a:t>
            </a:r>
          </a:p>
          <a:p>
            <a:pPr algn="just" marL="669416" indent="-334708" lvl="1">
              <a:lnSpc>
                <a:spcPts val="4340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calculate the test accuracy</a:t>
            </a:r>
          </a:p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plot a graph between training and validation accuracy.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7084918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01003B"/>
                </a:solidFill>
                <a:latin typeface="Be Vietnam Ultra-Bold"/>
              </a:rPr>
              <a:t>NEURAL NETWORK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71159" y="4968744"/>
            <a:ext cx="3086100" cy="1543050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356227"/>
                  </a:lnTo>
                  <a:cubicBezTo>
                    <a:pt x="812800" y="369534"/>
                    <a:pt x="807514" y="382295"/>
                    <a:pt x="798105" y="391705"/>
                  </a:cubicBezTo>
                  <a:cubicBezTo>
                    <a:pt x="788695" y="401114"/>
                    <a:pt x="775934" y="406400"/>
                    <a:pt x="762627" y="406400"/>
                  </a:cubicBezTo>
                  <a:lnTo>
                    <a:pt x="50173" y="406400"/>
                  </a:lnTo>
                  <a:cubicBezTo>
                    <a:pt x="36866" y="406400"/>
                    <a:pt x="24105" y="401114"/>
                    <a:pt x="14695" y="391705"/>
                  </a:cubicBezTo>
                  <a:cubicBezTo>
                    <a:pt x="5286" y="382295"/>
                    <a:pt x="0" y="369534"/>
                    <a:pt x="0" y="356227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0100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8F8F8"/>
                  </a:solidFill>
                  <a:latin typeface="Be Vietnam"/>
                </a:rPr>
                <a:t>NEURAL NETWORK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7657201" y="6326051"/>
            <a:ext cx="3249236" cy="1233541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7657259" y="4502019"/>
            <a:ext cx="3252558" cy="839827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10909817" y="4035294"/>
            <a:ext cx="2495550" cy="933450"/>
            <a:chOff x="0" y="0"/>
            <a:chExt cx="657264" cy="2458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122923" y="0"/>
                  </a:moveTo>
                  <a:lnTo>
                    <a:pt x="534341" y="0"/>
                  </a:lnTo>
                  <a:cubicBezTo>
                    <a:pt x="602229" y="0"/>
                    <a:pt x="657264" y="55035"/>
                    <a:pt x="657264" y="122923"/>
                  </a:cubicBezTo>
                  <a:lnTo>
                    <a:pt x="657264" y="122923"/>
                  </a:lnTo>
                  <a:cubicBezTo>
                    <a:pt x="657264" y="155525"/>
                    <a:pt x="644313" y="186791"/>
                    <a:pt x="621261" y="209843"/>
                  </a:cubicBezTo>
                  <a:cubicBezTo>
                    <a:pt x="598208" y="232896"/>
                    <a:pt x="566942" y="245847"/>
                    <a:pt x="534341" y="245847"/>
                  </a:cubicBezTo>
                  <a:lnTo>
                    <a:pt x="122923" y="245847"/>
                  </a:lnTo>
                  <a:cubicBezTo>
                    <a:pt x="55035" y="245847"/>
                    <a:pt x="0" y="190812"/>
                    <a:pt x="0" y="122923"/>
                  </a:cubicBezTo>
                  <a:lnTo>
                    <a:pt x="0" y="122923"/>
                  </a:lnTo>
                  <a:cubicBezTo>
                    <a:pt x="0" y="55035"/>
                    <a:pt x="55035" y="0"/>
                    <a:pt x="122923" y="0"/>
                  </a:cubicBezTo>
                  <a:close/>
                </a:path>
              </a:pathLst>
            </a:custGeom>
            <a:solidFill>
              <a:srgbClr val="FF007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57264" cy="2934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8F8F8"/>
                  </a:solidFill>
                  <a:latin typeface="IBM Plex Sans"/>
                </a:rPr>
                <a:t>FNN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06437" y="7092867"/>
            <a:ext cx="2495550" cy="933450"/>
            <a:chOff x="0" y="0"/>
            <a:chExt cx="657264" cy="2458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122923" y="0"/>
                  </a:moveTo>
                  <a:lnTo>
                    <a:pt x="534341" y="0"/>
                  </a:lnTo>
                  <a:cubicBezTo>
                    <a:pt x="602229" y="0"/>
                    <a:pt x="657264" y="55035"/>
                    <a:pt x="657264" y="122923"/>
                  </a:cubicBezTo>
                  <a:lnTo>
                    <a:pt x="657264" y="122923"/>
                  </a:lnTo>
                  <a:cubicBezTo>
                    <a:pt x="657264" y="155525"/>
                    <a:pt x="644313" y="186791"/>
                    <a:pt x="621261" y="209843"/>
                  </a:cubicBezTo>
                  <a:cubicBezTo>
                    <a:pt x="598208" y="232896"/>
                    <a:pt x="566942" y="245847"/>
                    <a:pt x="534341" y="245847"/>
                  </a:cubicBezTo>
                  <a:lnTo>
                    <a:pt x="122923" y="245847"/>
                  </a:lnTo>
                  <a:cubicBezTo>
                    <a:pt x="55035" y="245847"/>
                    <a:pt x="0" y="190812"/>
                    <a:pt x="0" y="122923"/>
                  </a:cubicBezTo>
                  <a:lnTo>
                    <a:pt x="0" y="122923"/>
                  </a:lnTo>
                  <a:cubicBezTo>
                    <a:pt x="0" y="55035"/>
                    <a:pt x="55035" y="0"/>
                    <a:pt x="122923" y="0"/>
                  </a:cubicBezTo>
                  <a:close/>
                </a:path>
              </a:pathLst>
            </a:custGeom>
            <a:solidFill>
              <a:srgbClr val="FF007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57264" cy="2934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8F8F8"/>
                  </a:solidFill>
                  <a:latin typeface="IBM Plex Sans"/>
                </a:rPr>
                <a:t>CNN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9729760" y="4257221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09389" y="2806638"/>
            <a:ext cx="12512720" cy="4248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7033" indent="-343517" lvl="1">
              <a:lnSpc>
                <a:spcPts val="3627"/>
              </a:lnSpc>
              <a:buFont typeface="Arial"/>
              <a:buChar char="•"/>
            </a:pPr>
            <a:r>
              <a:rPr lang="en-US" sz="3182" spc="89">
                <a:solidFill>
                  <a:srgbClr val="01003B"/>
                </a:solidFill>
                <a:latin typeface="IBM Plex Sans Bold"/>
              </a:rPr>
              <a:t>It consists of many layers having different number of neurons in each layer.</a:t>
            </a:r>
          </a:p>
          <a:p>
            <a:pPr algn="just" marL="687033" indent="-343517" lvl="1">
              <a:lnSpc>
                <a:spcPts val="4455"/>
              </a:lnSpc>
              <a:buFont typeface="Arial"/>
              <a:buChar char="•"/>
            </a:pPr>
            <a:r>
              <a:rPr lang="en-US" sz="3182" spc="89">
                <a:solidFill>
                  <a:srgbClr val="01003B"/>
                </a:solidFill>
                <a:latin typeface="IBM Plex Sans Bold"/>
              </a:rPr>
              <a:t>Each layer computes some pattern which helps in classifying the image.</a:t>
            </a:r>
          </a:p>
          <a:p>
            <a:pPr algn="just" marL="687033" indent="-343517" lvl="1">
              <a:lnSpc>
                <a:spcPts val="4455"/>
              </a:lnSpc>
              <a:buFont typeface="Arial"/>
              <a:buChar char="•"/>
            </a:pPr>
            <a:r>
              <a:rPr lang="en-US" sz="3182" spc="89">
                <a:solidFill>
                  <a:srgbClr val="01003B"/>
                </a:solidFill>
                <a:latin typeface="IBM Plex Sans Bold"/>
              </a:rPr>
              <a:t>The cost function is computed.</a:t>
            </a:r>
          </a:p>
          <a:p>
            <a:pPr algn="just" marL="687033" indent="-343517" lvl="1">
              <a:lnSpc>
                <a:spcPts val="4455"/>
              </a:lnSpc>
              <a:buFont typeface="Arial"/>
              <a:buChar char="•"/>
            </a:pPr>
            <a:r>
              <a:rPr lang="en-US" sz="3182" spc="89">
                <a:solidFill>
                  <a:srgbClr val="01003B"/>
                </a:solidFill>
                <a:latin typeface="IBM Plex Sans Bold"/>
              </a:rPr>
              <a:t>Back propagation is done to calculate the gradients.</a:t>
            </a:r>
          </a:p>
          <a:p>
            <a:pPr algn="just" marL="687033" indent="-343517" lvl="1">
              <a:lnSpc>
                <a:spcPts val="4455"/>
              </a:lnSpc>
              <a:buFont typeface="Arial"/>
              <a:buChar char="•"/>
            </a:pPr>
            <a:r>
              <a:rPr lang="en-US" sz="3182" spc="89">
                <a:solidFill>
                  <a:srgbClr val="01003B"/>
                </a:solidFill>
                <a:latin typeface="IBM Plex Sans Bold"/>
              </a:rPr>
              <a:t>Optimization algorithm such as Adam's optimizer is used to update the weights and biases.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649619" y="7055073"/>
            <a:ext cx="9654218" cy="3584357"/>
          </a:xfrm>
          <a:custGeom>
            <a:avLst/>
            <a:gdLst/>
            <a:ahLst/>
            <a:cxnLst/>
            <a:rect r="r" b="b" t="t" l="l"/>
            <a:pathLst>
              <a:path h="3584357" w="9654218">
                <a:moveTo>
                  <a:pt x="0" y="0"/>
                </a:moveTo>
                <a:lnTo>
                  <a:pt x="9654218" y="0"/>
                </a:lnTo>
                <a:lnTo>
                  <a:pt x="9654218" y="3584358"/>
                </a:lnTo>
                <a:lnTo>
                  <a:pt x="0" y="35843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261" y="1019175"/>
            <a:ext cx="1439107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FEEDFORWARD NEURAL NETWORK</a:t>
            </a:r>
          </a:p>
        </p:txBody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9120357" y="5142935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780425"/>
            <a:ext cx="12106282" cy="395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611" indent="-337806" lvl="1">
              <a:lnSpc>
                <a:spcPts val="3567"/>
              </a:lnSpc>
              <a:buFont typeface="Arial"/>
              <a:buChar char="•"/>
            </a:pPr>
            <a:r>
              <a:rPr lang="en-US" sz="3129" spc="87">
                <a:solidFill>
                  <a:srgbClr val="01003B"/>
                </a:solidFill>
                <a:latin typeface="IBM Plex Sans Bold"/>
              </a:rPr>
              <a:t>The data is given in the form of an image.</a:t>
            </a:r>
          </a:p>
          <a:p>
            <a:pPr algn="just" marL="675611" indent="-337806" lvl="1">
              <a:lnSpc>
                <a:spcPts val="3567"/>
              </a:lnSpc>
              <a:buFont typeface="Arial"/>
              <a:buChar char="•"/>
            </a:pPr>
            <a:r>
              <a:rPr lang="en-US" sz="3129" spc="87">
                <a:solidFill>
                  <a:srgbClr val="01003B"/>
                </a:solidFill>
                <a:latin typeface="IBM Plex Sans Bold"/>
              </a:rPr>
              <a:t>Different filters are used to identify patterns in the image.</a:t>
            </a:r>
          </a:p>
          <a:p>
            <a:pPr algn="just" marL="675611" indent="-337806" lvl="1">
              <a:lnSpc>
                <a:spcPts val="3567"/>
              </a:lnSpc>
              <a:buFont typeface="Arial"/>
              <a:buChar char="•"/>
            </a:pPr>
            <a:r>
              <a:rPr lang="en-US" sz="3129" spc="87">
                <a:solidFill>
                  <a:srgbClr val="01003B"/>
                </a:solidFill>
                <a:latin typeface="IBM Plex Sans Bold"/>
              </a:rPr>
              <a:t>It helps in exploring the depth of an image.</a:t>
            </a:r>
          </a:p>
          <a:p>
            <a:pPr algn="just" marL="675611" indent="-337806" lvl="1">
              <a:lnSpc>
                <a:spcPts val="4380"/>
              </a:lnSpc>
              <a:buFont typeface="Arial"/>
              <a:buChar char="•"/>
            </a:pPr>
            <a:r>
              <a:rPr lang="en-US" sz="3129" spc="87">
                <a:solidFill>
                  <a:srgbClr val="01003B"/>
                </a:solidFill>
                <a:latin typeface="IBM Plex Sans Bold"/>
              </a:rPr>
              <a:t>Hyperparameters such as padding, stride and filters can be optimized.</a:t>
            </a:r>
          </a:p>
          <a:p>
            <a:pPr algn="just" marL="675611" indent="-337806" lvl="1">
              <a:lnSpc>
                <a:spcPts val="4380"/>
              </a:lnSpc>
              <a:buFont typeface="Arial"/>
              <a:buChar char="•"/>
            </a:pPr>
            <a:r>
              <a:rPr lang="en-US" sz="3129" spc="87">
                <a:solidFill>
                  <a:srgbClr val="01003B"/>
                </a:solidFill>
                <a:latin typeface="IBM Plex Sans Bold"/>
              </a:rPr>
              <a:t>It is better than FNN as it helps to reduce the computation cost.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71080" y="6734056"/>
            <a:ext cx="8057846" cy="3343971"/>
          </a:xfrm>
          <a:custGeom>
            <a:avLst/>
            <a:gdLst/>
            <a:ahLst/>
            <a:cxnLst/>
            <a:rect r="r" b="b" t="t" l="l"/>
            <a:pathLst>
              <a:path h="3343971" w="8057846">
                <a:moveTo>
                  <a:pt x="0" y="0"/>
                </a:moveTo>
                <a:lnTo>
                  <a:pt x="8057846" y="0"/>
                </a:lnTo>
                <a:lnTo>
                  <a:pt x="8057846" y="3343971"/>
                </a:lnTo>
                <a:lnTo>
                  <a:pt x="0" y="3343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0332" r="0" b="-3001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2424" y="808288"/>
            <a:ext cx="15024043" cy="10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1"/>
              </a:lnSpc>
            </a:pPr>
            <a:r>
              <a:rPr lang="en-US" sz="6717">
                <a:solidFill>
                  <a:srgbClr val="01003B"/>
                </a:solidFill>
                <a:latin typeface="Be Vietnam Ultra-Bold"/>
              </a:rPr>
              <a:t>CONVOLUTIONAL NEURAL NETWORK</a:t>
            </a: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7710803" y="6460447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6" y="0"/>
                </a:lnTo>
                <a:lnTo>
                  <a:pt x="15465516" y="5595706"/>
                </a:lnTo>
                <a:lnTo>
                  <a:pt x="0" y="559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9469" y="1125552"/>
            <a:ext cx="15024043" cy="10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1"/>
              </a:lnSpc>
            </a:pPr>
            <a:r>
              <a:rPr lang="en-US" sz="6717">
                <a:solidFill>
                  <a:srgbClr val="01003B"/>
                </a:solidFill>
                <a:latin typeface="Be Vietnam Ultra-Bold"/>
              </a:rPr>
              <a:t>OPTICAL CHARACTER RECOGNITION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9504" y="3029062"/>
            <a:ext cx="12082454" cy="248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9" indent="-334645" lvl="1">
              <a:lnSpc>
                <a:spcPts val="3533"/>
              </a:lnSpc>
              <a:buFont typeface="Arial"/>
              <a:buChar char="•"/>
            </a:pPr>
            <a:r>
              <a:rPr lang="en-US" sz="3099" spc="86">
                <a:solidFill>
                  <a:srgbClr val="01003B"/>
                </a:solidFill>
                <a:latin typeface="IBM Plex Sans Bold"/>
              </a:rPr>
              <a:t>It is used to recognize any handwritten or printed text from a digital image.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 spc="86">
                <a:solidFill>
                  <a:srgbClr val="01003B"/>
                </a:solidFill>
                <a:latin typeface="IBM Plex Sans Bold"/>
              </a:rPr>
              <a:t>CNN is more efficient than FNN for implementing OCR.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 spc="86">
                <a:solidFill>
                  <a:srgbClr val="01003B"/>
                </a:solidFill>
                <a:latin typeface="IBM Plex Sans Bold"/>
              </a:rPr>
              <a:t>Softmax is used for multi-class classification.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 spc="86">
                <a:solidFill>
                  <a:srgbClr val="01003B"/>
                </a:solidFill>
                <a:latin typeface="IBM Plex Sans Bold"/>
              </a:rPr>
              <a:t>Hyperparameter tuning</a:t>
            </a: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7430461" y="5729230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6" y="0"/>
                </a:lnTo>
                <a:lnTo>
                  <a:pt x="15465516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51658"/>
            <a:ext cx="1038744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6169" y="3029062"/>
            <a:ext cx="10845188" cy="4948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SVM outperformed all the ML models with a test accuracy of 91%</a:t>
            </a:r>
          </a:p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Naive Bayes was also quite successful with an accuracy of 83%</a:t>
            </a:r>
          </a:p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Random forest was better than Decision Tree</a:t>
            </a:r>
          </a:p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The predictions were explained better by LIME compared to SHAP</a:t>
            </a:r>
          </a:p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FNN trained much quickly compared to CNN</a:t>
            </a:r>
          </a:p>
          <a:p>
            <a:pPr algn="just" marL="669416" indent="-334708" lvl="1">
              <a:lnSpc>
                <a:spcPts val="3534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The training and test accuracy of CNN was greater than FNN</a:t>
            </a:r>
          </a:p>
          <a:p>
            <a:pPr algn="just">
              <a:lnSpc>
                <a:spcPts val="3648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07850" y="3884785"/>
            <a:ext cx="1155805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3"/>
              </a:lnSpc>
            </a:pPr>
            <a:r>
              <a:rPr lang="en-US" sz="9969">
                <a:solidFill>
                  <a:srgbClr val="01003B"/>
                </a:solidFill>
                <a:latin typeface="Alice Bol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415644">
            <a:off x="9120357" y="6797708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15644">
            <a:off x="-5217461" y="-1769153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6"/>
                </a:lnTo>
                <a:lnTo>
                  <a:pt x="0" y="5595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301940">
            <a:off x="-2309375" y="6859706"/>
            <a:ext cx="7092618" cy="4797189"/>
          </a:xfrm>
          <a:custGeom>
            <a:avLst/>
            <a:gdLst/>
            <a:ahLst/>
            <a:cxnLst/>
            <a:rect r="r" b="b" t="t" l="l"/>
            <a:pathLst>
              <a:path h="4797189" w="7092618">
                <a:moveTo>
                  <a:pt x="0" y="0"/>
                </a:moveTo>
                <a:lnTo>
                  <a:pt x="7092618" y="0"/>
                </a:lnTo>
                <a:lnTo>
                  <a:pt x="7092618" y="4797188"/>
                </a:lnTo>
                <a:lnTo>
                  <a:pt x="0" y="4797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3028" y="4600575"/>
            <a:ext cx="14173157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e Vietnam Ultra-Bold"/>
              </a:rPr>
              <a:t>IMPLEMENTATION OF MACHINE LEARNING ALGORITHMS AND EXPLAINING THEM USING XAI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34998" y="1461892"/>
            <a:ext cx="1417315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e Vietnam Ultra-Bold"/>
              </a:rPr>
              <a:t>CHAPTER-1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93922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97098" y="3332633"/>
            <a:ext cx="798234" cy="7982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Alegreya Bold"/>
                </a:rPr>
                <a:t>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493922" y="47947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597098" y="4897902"/>
            <a:ext cx="798234" cy="7982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Alegreya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493922" y="635999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597098" y="6463171"/>
            <a:ext cx="798234" cy="7982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Alegreya Bold"/>
                </a:rPr>
                <a:t>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323125"/>
            <a:ext cx="481752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CONTENTS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2795" y="3446000"/>
            <a:ext cx="356235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03B"/>
                </a:solidFill>
                <a:latin typeface="Alegreya"/>
              </a:rPr>
              <a:t>About the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42795" y="5011269"/>
            <a:ext cx="356235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03B"/>
                </a:solidFill>
                <a:latin typeface="Alegreya"/>
              </a:rPr>
              <a:t>ML Algorithms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42795" y="6593048"/>
            <a:ext cx="356235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03B"/>
                </a:solidFill>
                <a:latin typeface="Alegreya"/>
              </a:rPr>
              <a:t>XAI Algorithms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6568568" y="4805043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Alegreya Bold"/>
                </a:rPr>
                <a:t>BITS Pilani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51658"/>
            <a:ext cx="1038744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ABOUT THE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33304" y="2952862"/>
            <a:ext cx="9816477" cy="324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obtain the dataset from kaggle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implement 5 machine learning algorithms - Decision Tree, Random Forest, Support Vector Machine, K - Nearest Neighbors, Naive Bayes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 spc="86">
                <a:solidFill>
                  <a:srgbClr val="01003B"/>
                </a:solidFill>
                <a:latin typeface="IBM Plex Sans Bold"/>
              </a:rPr>
              <a:t>To explain the predictions using explainable AI algorithms - LIME, SHAP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7084918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01003B"/>
                </a:solidFill>
                <a:latin typeface="Be Vietnam Ultra-Bold"/>
              </a:rPr>
              <a:t>MACHINE LEARNING CLASSIFIERS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69460" y="5211668"/>
            <a:ext cx="3086100" cy="1543050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356227"/>
                  </a:lnTo>
                  <a:cubicBezTo>
                    <a:pt x="812800" y="369534"/>
                    <a:pt x="807514" y="382295"/>
                    <a:pt x="798105" y="391705"/>
                  </a:cubicBezTo>
                  <a:cubicBezTo>
                    <a:pt x="788695" y="401114"/>
                    <a:pt x="775934" y="406400"/>
                    <a:pt x="762627" y="406400"/>
                  </a:cubicBezTo>
                  <a:lnTo>
                    <a:pt x="50173" y="406400"/>
                  </a:lnTo>
                  <a:cubicBezTo>
                    <a:pt x="36866" y="406400"/>
                    <a:pt x="24105" y="401114"/>
                    <a:pt x="14695" y="391705"/>
                  </a:cubicBezTo>
                  <a:cubicBezTo>
                    <a:pt x="5286" y="382295"/>
                    <a:pt x="0" y="369534"/>
                    <a:pt x="0" y="356227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0100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8F8F8"/>
                  </a:solidFill>
                  <a:latin typeface="Be Vietnam"/>
                </a:rPr>
                <a:t>MACHINE LEARNING</a:t>
              </a: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1955560" y="5512386"/>
            <a:ext cx="1875427" cy="258291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10519620" y="3736769"/>
            <a:ext cx="204759" cy="1474899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7976649" y="6754718"/>
            <a:ext cx="1543079" cy="1333500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7083838" y="5268257"/>
            <a:ext cx="1785622" cy="156232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4588288" y="4801532"/>
            <a:ext cx="2495550" cy="933450"/>
            <a:chOff x="0" y="0"/>
            <a:chExt cx="657264" cy="2458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83801"/>
                  </a:lnTo>
                  <a:cubicBezTo>
                    <a:pt x="657264" y="200257"/>
                    <a:pt x="650727" y="216038"/>
                    <a:pt x="639091" y="227674"/>
                  </a:cubicBezTo>
                  <a:cubicBezTo>
                    <a:pt x="627456" y="239310"/>
                    <a:pt x="611674" y="245847"/>
                    <a:pt x="595218" y="245847"/>
                  </a:cubicBezTo>
                  <a:lnTo>
                    <a:pt x="62046" y="245847"/>
                  </a:lnTo>
                  <a:cubicBezTo>
                    <a:pt x="45590" y="245847"/>
                    <a:pt x="29809" y="239310"/>
                    <a:pt x="18173" y="227674"/>
                  </a:cubicBezTo>
                  <a:cubicBezTo>
                    <a:pt x="6537" y="216038"/>
                    <a:pt x="0" y="200257"/>
                    <a:pt x="0" y="183801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657264" cy="2934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F8F8F8"/>
                  </a:solidFill>
                  <a:latin typeface="IBM Plex Sans"/>
                </a:rPr>
                <a:t>DECISION TREE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476603" y="2552812"/>
            <a:ext cx="2495550" cy="1183957"/>
            <a:chOff x="0" y="0"/>
            <a:chExt cx="657264" cy="3118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7264" cy="311824"/>
            </a:xfrm>
            <a:custGeom>
              <a:avLst/>
              <a:gdLst/>
              <a:ahLst/>
              <a:cxnLst/>
              <a:rect r="r" b="b" t="t" l="l"/>
              <a:pathLst>
                <a:path h="311824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249778"/>
                  </a:lnTo>
                  <a:cubicBezTo>
                    <a:pt x="657264" y="266234"/>
                    <a:pt x="650727" y="282015"/>
                    <a:pt x="639091" y="293651"/>
                  </a:cubicBezTo>
                  <a:cubicBezTo>
                    <a:pt x="627456" y="305287"/>
                    <a:pt x="611674" y="311824"/>
                    <a:pt x="595218" y="311824"/>
                  </a:cubicBezTo>
                  <a:lnTo>
                    <a:pt x="62046" y="311824"/>
                  </a:lnTo>
                  <a:cubicBezTo>
                    <a:pt x="45590" y="311824"/>
                    <a:pt x="29809" y="305287"/>
                    <a:pt x="18173" y="293651"/>
                  </a:cubicBezTo>
                  <a:cubicBezTo>
                    <a:pt x="6537" y="282015"/>
                    <a:pt x="0" y="266234"/>
                    <a:pt x="0" y="249778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657264" cy="3594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F8F8F8"/>
                  </a:solidFill>
                  <a:latin typeface="IBM Plex Sans"/>
                </a:rPr>
                <a:t>RANDOM FOREST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728874" y="8088218"/>
            <a:ext cx="2495550" cy="933450"/>
            <a:chOff x="0" y="0"/>
            <a:chExt cx="657264" cy="2458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83801"/>
                  </a:lnTo>
                  <a:cubicBezTo>
                    <a:pt x="657264" y="200257"/>
                    <a:pt x="650727" y="216038"/>
                    <a:pt x="639091" y="227674"/>
                  </a:cubicBezTo>
                  <a:cubicBezTo>
                    <a:pt x="627456" y="239310"/>
                    <a:pt x="611674" y="245847"/>
                    <a:pt x="595218" y="245847"/>
                  </a:cubicBezTo>
                  <a:lnTo>
                    <a:pt x="62046" y="245847"/>
                  </a:lnTo>
                  <a:cubicBezTo>
                    <a:pt x="45590" y="245847"/>
                    <a:pt x="29809" y="239310"/>
                    <a:pt x="18173" y="227674"/>
                  </a:cubicBezTo>
                  <a:cubicBezTo>
                    <a:pt x="6537" y="216038"/>
                    <a:pt x="0" y="200257"/>
                    <a:pt x="0" y="183801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657264" cy="2934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F8F8F8"/>
                  </a:solidFill>
                  <a:latin typeface="IBM Plex Sans"/>
                </a:rPr>
                <a:t>NAIVE BAYES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830987" y="4734670"/>
            <a:ext cx="2495550" cy="1555432"/>
            <a:chOff x="0" y="0"/>
            <a:chExt cx="657264" cy="40966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57264" cy="409661"/>
            </a:xfrm>
            <a:custGeom>
              <a:avLst/>
              <a:gdLst/>
              <a:ahLst/>
              <a:cxnLst/>
              <a:rect r="r" b="b" t="t" l="l"/>
              <a:pathLst>
                <a:path h="409661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347615"/>
                  </a:lnTo>
                  <a:cubicBezTo>
                    <a:pt x="657264" y="364071"/>
                    <a:pt x="650727" y="379852"/>
                    <a:pt x="639091" y="391488"/>
                  </a:cubicBezTo>
                  <a:cubicBezTo>
                    <a:pt x="627456" y="403124"/>
                    <a:pt x="611674" y="409661"/>
                    <a:pt x="595218" y="409661"/>
                  </a:cubicBezTo>
                  <a:lnTo>
                    <a:pt x="62046" y="409661"/>
                  </a:lnTo>
                  <a:cubicBezTo>
                    <a:pt x="45590" y="409661"/>
                    <a:pt x="29809" y="403124"/>
                    <a:pt x="18173" y="391488"/>
                  </a:cubicBezTo>
                  <a:cubicBezTo>
                    <a:pt x="6537" y="379852"/>
                    <a:pt x="0" y="364071"/>
                    <a:pt x="0" y="347615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657264" cy="45728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F8F8F8"/>
                  </a:solidFill>
                  <a:latin typeface="IBM Plex Sans"/>
                </a:rPr>
                <a:t>SUPPORT VECTOR MACHINE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635710" y="8088218"/>
            <a:ext cx="2495550" cy="1183957"/>
            <a:chOff x="0" y="0"/>
            <a:chExt cx="657264" cy="31182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57264" cy="311824"/>
            </a:xfrm>
            <a:custGeom>
              <a:avLst/>
              <a:gdLst/>
              <a:ahLst/>
              <a:cxnLst/>
              <a:rect r="r" b="b" t="t" l="l"/>
              <a:pathLst>
                <a:path h="311824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249778"/>
                  </a:lnTo>
                  <a:cubicBezTo>
                    <a:pt x="657264" y="266234"/>
                    <a:pt x="650727" y="282015"/>
                    <a:pt x="639091" y="293651"/>
                  </a:cubicBezTo>
                  <a:cubicBezTo>
                    <a:pt x="627456" y="305287"/>
                    <a:pt x="611674" y="311824"/>
                    <a:pt x="595218" y="311824"/>
                  </a:cubicBezTo>
                  <a:lnTo>
                    <a:pt x="62046" y="311824"/>
                  </a:lnTo>
                  <a:cubicBezTo>
                    <a:pt x="45590" y="311824"/>
                    <a:pt x="29809" y="305287"/>
                    <a:pt x="18173" y="293651"/>
                  </a:cubicBezTo>
                  <a:cubicBezTo>
                    <a:pt x="6537" y="282015"/>
                    <a:pt x="0" y="266234"/>
                    <a:pt x="0" y="249778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657264" cy="3594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F8F8F8"/>
                  </a:solidFill>
                  <a:latin typeface="IBM Plex Sans"/>
                </a:rPr>
                <a:t>K - NEAREST NEIGHBORS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1331672" y="6056976"/>
            <a:ext cx="1551813" cy="2031242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6700" y="8895286"/>
            <a:ext cx="10577400" cy="8538846"/>
          </a:xfrm>
          <a:custGeom>
            <a:avLst/>
            <a:gdLst/>
            <a:ahLst/>
            <a:cxnLst/>
            <a:rect r="r" b="b" t="t" l="l"/>
            <a:pathLst>
              <a:path h="8538846" w="10577400">
                <a:moveTo>
                  <a:pt x="0" y="0"/>
                </a:moveTo>
                <a:lnTo>
                  <a:pt x="10577400" y="0"/>
                </a:lnTo>
                <a:lnTo>
                  <a:pt x="10577400" y="8538846"/>
                </a:lnTo>
                <a:lnTo>
                  <a:pt x="0" y="8538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5377" y="7826383"/>
            <a:ext cx="8070966" cy="9114142"/>
          </a:xfrm>
          <a:custGeom>
            <a:avLst/>
            <a:gdLst/>
            <a:ahLst/>
            <a:cxnLst/>
            <a:rect r="r" b="b" t="t" l="l"/>
            <a:pathLst>
              <a:path h="9114142" w="8070966">
                <a:moveTo>
                  <a:pt x="0" y="0"/>
                </a:moveTo>
                <a:lnTo>
                  <a:pt x="8070966" y="0"/>
                </a:lnTo>
                <a:lnTo>
                  <a:pt x="8070966" y="9114142"/>
                </a:lnTo>
                <a:lnTo>
                  <a:pt x="0" y="9114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9884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019175"/>
            <a:ext cx="811530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DECISION 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1363" y="2315761"/>
            <a:ext cx="13939011" cy="2266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2890" indent="-331445" lvl="1">
              <a:lnSpc>
                <a:spcPts val="4513"/>
              </a:lnSpc>
              <a:buFont typeface="Arial"/>
              <a:buChar char="•"/>
            </a:pPr>
            <a:r>
              <a:rPr lang="en-US" sz="3070" spc="181">
                <a:solidFill>
                  <a:srgbClr val="01003B"/>
                </a:solidFill>
                <a:latin typeface="IBM Plex Sans Bold"/>
              </a:rPr>
              <a:t>It </a:t>
            </a:r>
            <a:r>
              <a:rPr lang="en-US" sz="3070" spc="181">
                <a:solidFill>
                  <a:srgbClr val="01003B"/>
                </a:solidFill>
                <a:latin typeface="IBM Plex Sans Bold"/>
              </a:rPr>
              <a:t>is a flowchart-like tree structure.</a:t>
            </a:r>
          </a:p>
          <a:p>
            <a:pPr algn="just" marL="662890" indent="-331445" lvl="1">
              <a:lnSpc>
                <a:spcPts val="4513"/>
              </a:lnSpc>
              <a:buFont typeface="Arial"/>
              <a:buChar char="•"/>
            </a:pPr>
            <a:r>
              <a:rPr lang="en-US" sz="3070" spc="181">
                <a:solidFill>
                  <a:srgbClr val="01003B"/>
                </a:solidFill>
                <a:latin typeface="IBM Plex Sans Bold"/>
              </a:rPr>
              <a:t>Each decision node represents a feature, branches represents the decisions and the leaf nodes denote the result of the algorithm.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877479"/>
            <a:ext cx="1038744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RANDOM FOREST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363" y="6248165"/>
            <a:ext cx="13939011" cy="30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999" indent="-326000" lvl="1">
              <a:lnSpc>
                <a:spcPts val="4258"/>
              </a:lnSpc>
              <a:buFont typeface="Arial"/>
              <a:buChar char="•"/>
            </a:pPr>
            <a:r>
              <a:rPr lang="en-US" sz="3019" spc="323">
                <a:solidFill>
                  <a:srgbClr val="01003B"/>
                </a:solidFill>
                <a:latin typeface="IBM Plex Sans Bold"/>
              </a:rPr>
              <a:t>It </a:t>
            </a:r>
            <a:r>
              <a:rPr lang="en-US" sz="3019" spc="323">
                <a:solidFill>
                  <a:srgbClr val="01003B"/>
                </a:solidFill>
                <a:latin typeface="IBM Plex Sans Bold"/>
              </a:rPr>
              <a:t>is a supervised machine learning algorithm that is constructed from a collection of multiple decision tree algorithms. </a:t>
            </a:r>
          </a:p>
          <a:p>
            <a:pPr algn="just" marL="651999" indent="-326000" lvl="1">
              <a:lnSpc>
                <a:spcPts val="4258"/>
              </a:lnSpc>
              <a:buFont typeface="Arial"/>
              <a:buChar char="•"/>
            </a:pPr>
            <a:r>
              <a:rPr lang="en-US" sz="3019" spc="323">
                <a:solidFill>
                  <a:srgbClr val="01003B"/>
                </a:solidFill>
                <a:latin typeface="IBM Plex Sans Bold"/>
              </a:rPr>
              <a:t>It evaluates the decision tree and predicts the output based on majority.</a:t>
            </a:r>
          </a:p>
          <a:p>
            <a:pPr algn="just">
              <a:lnSpc>
                <a:spcPts val="3412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4528" y="7742677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485775"/>
            <a:ext cx="1208753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SUPPORT VECTOR MACHINE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6699" y="1738283"/>
            <a:ext cx="11649532" cy="294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4700" indent="-337350" lvl="1">
              <a:lnSpc>
                <a:spcPts val="4687"/>
              </a:lnSpc>
              <a:buFont typeface="Arial"/>
              <a:buChar char="•"/>
            </a:pPr>
            <a:r>
              <a:rPr lang="en-US" sz="3125">
                <a:solidFill>
                  <a:srgbClr val="01003B"/>
                </a:solidFill>
                <a:latin typeface="IBM Plex Sans Bold"/>
              </a:rPr>
              <a:t>Objective is to find the hyperplane that maximizes the margin</a:t>
            </a:r>
          </a:p>
          <a:p>
            <a:pPr algn="just" marL="674700" indent="-337350" lvl="1">
              <a:lnSpc>
                <a:spcPts val="4687"/>
              </a:lnSpc>
              <a:buFont typeface="Arial"/>
              <a:buChar char="•"/>
            </a:pPr>
            <a:r>
              <a:rPr lang="en-US" sz="3125">
                <a:solidFill>
                  <a:srgbClr val="01003B"/>
                </a:solidFill>
                <a:latin typeface="IBM Plex Sans Bold"/>
              </a:rPr>
              <a:t>Maximizing the margin leads to improved classificaton, structural stability, etc.</a:t>
            </a:r>
          </a:p>
          <a:p>
            <a:pPr algn="just">
              <a:lnSpc>
                <a:spcPts val="468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27301" y="4258598"/>
            <a:ext cx="1098850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K - NEAREST NEIGHBORS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9877" y="5496848"/>
            <a:ext cx="11636355" cy="325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9" indent="-334645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1003B"/>
                </a:solidFill>
                <a:latin typeface="IBM Plex Sans Bold"/>
              </a:rPr>
              <a:t>Objective is to find the k nearest neighbors using any distance metric.</a:t>
            </a:r>
          </a:p>
          <a:p>
            <a:pPr algn="just" marL="669289" indent="-334645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1003B"/>
                </a:solidFill>
                <a:latin typeface="IBM Plex Sans Bold"/>
              </a:rPr>
              <a:t>Class label is assigned to the new data point based on the majority between the classes among the k neighbors.</a:t>
            </a:r>
          </a:p>
          <a:p>
            <a:pPr algn="ctr">
              <a:lnSpc>
                <a:spcPts val="3741"/>
              </a:lnSpc>
            </a:pPr>
          </a:p>
          <a:p>
            <a:pPr algn="ctr">
              <a:lnSpc>
                <a:spcPts val="374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4528" y="7742677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407385" y="4001320"/>
            <a:ext cx="4575914" cy="1835536"/>
          </a:xfrm>
          <a:custGeom>
            <a:avLst/>
            <a:gdLst/>
            <a:ahLst/>
            <a:cxnLst/>
            <a:rect r="r" b="b" t="t" l="l"/>
            <a:pathLst>
              <a:path h="1835536" w="4575914">
                <a:moveTo>
                  <a:pt x="0" y="0"/>
                </a:moveTo>
                <a:lnTo>
                  <a:pt x="4575913" y="0"/>
                </a:lnTo>
                <a:lnTo>
                  <a:pt x="4575913" y="1835536"/>
                </a:lnTo>
                <a:lnTo>
                  <a:pt x="0" y="18355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19175"/>
            <a:ext cx="1208753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NAIVE BAYES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8458" y="2600979"/>
            <a:ext cx="12533767" cy="498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542" indent="-334771" lvl="1">
              <a:lnSpc>
                <a:spcPts val="4651"/>
              </a:lnSpc>
              <a:buFont typeface="Arial"/>
              <a:buChar char="•"/>
            </a:pPr>
            <a:r>
              <a:rPr lang="en-US" sz="3101">
                <a:solidFill>
                  <a:srgbClr val="01003B"/>
                </a:solidFill>
                <a:latin typeface="IBM Plex Sans Bold"/>
              </a:rPr>
              <a:t>Objective is to find the posterior probability based on the Bayes Theorem. </a:t>
            </a:r>
          </a:p>
          <a:p>
            <a:pPr algn="just">
              <a:lnSpc>
                <a:spcPts val="4651"/>
              </a:lnSpc>
            </a:pPr>
          </a:p>
          <a:p>
            <a:pPr algn="just">
              <a:lnSpc>
                <a:spcPts val="4651"/>
              </a:lnSpc>
            </a:pPr>
          </a:p>
          <a:p>
            <a:pPr algn="just">
              <a:lnSpc>
                <a:spcPts val="4651"/>
              </a:lnSpc>
            </a:pPr>
          </a:p>
          <a:p>
            <a:pPr algn="just">
              <a:lnSpc>
                <a:spcPts val="4651"/>
              </a:lnSpc>
            </a:pPr>
          </a:p>
          <a:p>
            <a:pPr algn="just" marL="669542" indent="-334771" lvl="1">
              <a:lnSpc>
                <a:spcPts val="4651"/>
              </a:lnSpc>
              <a:buFont typeface="Arial"/>
              <a:buChar char="•"/>
            </a:pPr>
            <a:r>
              <a:rPr lang="en-US" sz="3101">
                <a:solidFill>
                  <a:srgbClr val="01003B"/>
                </a:solidFill>
                <a:latin typeface="IBM Plex Sans Bold"/>
              </a:rPr>
              <a:t>It assumes that every feature is </a:t>
            </a:r>
            <a:r>
              <a:rPr lang="en-US" sz="3101">
                <a:solidFill>
                  <a:srgbClr val="01003B"/>
                </a:solidFill>
                <a:latin typeface="IBM Plex Sans Bold"/>
              </a:rPr>
              <a:t>independent of the each other. </a:t>
            </a:r>
          </a:p>
          <a:p>
            <a:pPr algn="just">
              <a:lnSpc>
                <a:spcPts val="3601"/>
              </a:lnSpc>
            </a:pPr>
          </a:p>
          <a:p>
            <a:pPr algn="ctr">
              <a:lnSpc>
                <a:spcPts val="308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7084918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01003B"/>
                </a:solidFill>
                <a:latin typeface="Be Vietnam Ultra-Bold"/>
              </a:rPr>
              <a:t>EXPLAINABLE AI ALGORITHMS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71159" y="4968744"/>
            <a:ext cx="3086100" cy="1543050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356227"/>
                  </a:lnTo>
                  <a:cubicBezTo>
                    <a:pt x="812800" y="369534"/>
                    <a:pt x="807514" y="382295"/>
                    <a:pt x="798105" y="391705"/>
                  </a:cubicBezTo>
                  <a:cubicBezTo>
                    <a:pt x="788695" y="401114"/>
                    <a:pt x="775934" y="406400"/>
                    <a:pt x="762627" y="406400"/>
                  </a:cubicBezTo>
                  <a:lnTo>
                    <a:pt x="50173" y="406400"/>
                  </a:lnTo>
                  <a:cubicBezTo>
                    <a:pt x="36866" y="406400"/>
                    <a:pt x="24105" y="401114"/>
                    <a:pt x="14695" y="391705"/>
                  </a:cubicBezTo>
                  <a:cubicBezTo>
                    <a:pt x="5286" y="382295"/>
                    <a:pt x="0" y="369534"/>
                    <a:pt x="0" y="356227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0100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8F8F8"/>
                  </a:solidFill>
                  <a:latin typeface="Be Vietnam"/>
                </a:rPr>
                <a:t>EXPLAINABLE AI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7657201" y="6326051"/>
            <a:ext cx="3249236" cy="1233541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7657259" y="4502019"/>
            <a:ext cx="3252558" cy="839827"/>
          </a:xfrm>
          <a:prstGeom prst="line">
            <a:avLst/>
          </a:prstGeom>
          <a:ln cap="flat" w="19050">
            <a:solidFill>
              <a:srgbClr val="01003B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10909817" y="4035294"/>
            <a:ext cx="2495550" cy="933450"/>
            <a:chOff x="0" y="0"/>
            <a:chExt cx="657264" cy="2458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122923" y="0"/>
                  </a:moveTo>
                  <a:lnTo>
                    <a:pt x="534341" y="0"/>
                  </a:lnTo>
                  <a:cubicBezTo>
                    <a:pt x="602229" y="0"/>
                    <a:pt x="657264" y="55035"/>
                    <a:pt x="657264" y="122923"/>
                  </a:cubicBezTo>
                  <a:lnTo>
                    <a:pt x="657264" y="122923"/>
                  </a:lnTo>
                  <a:cubicBezTo>
                    <a:pt x="657264" y="155525"/>
                    <a:pt x="644313" y="186791"/>
                    <a:pt x="621261" y="209843"/>
                  </a:cubicBezTo>
                  <a:cubicBezTo>
                    <a:pt x="598208" y="232896"/>
                    <a:pt x="566942" y="245847"/>
                    <a:pt x="534341" y="245847"/>
                  </a:cubicBezTo>
                  <a:lnTo>
                    <a:pt x="122923" y="245847"/>
                  </a:lnTo>
                  <a:cubicBezTo>
                    <a:pt x="55035" y="245847"/>
                    <a:pt x="0" y="190812"/>
                    <a:pt x="0" y="122923"/>
                  </a:cubicBezTo>
                  <a:lnTo>
                    <a:pt x="0" y="122923"/>
                  </a:lnTo>
                  <a:cubicBezTo>
                    <a:pt x="0" y="55035"/>
                    <a:pt x="55035" y="0"/>
                    <a:pt x="122923" y="0"/>
                  </a:cubicBezTo>
                  <a:close/>
                </a:path>
              </a:pathLst>
            </a:custGeom>
            <a:solidFill>
              <a:srgbClr val="FF007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57264" cy="2934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8F8F8"/>
                  </a:solidFill>
                  <a:latin typeface="IBM Plex Sans"/>
                </a:rPr>
                <a:t>LIME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06437" y="7092867"/>
            <a:ext cx="2495550" cy="933450"/>
            <a:chOff x="0" y="0"/>
            <a:chExt cx="657264" cy="2458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122923" y="0"/>
                  </a:moveTo>
                  <a:lnTo>
                    <a:pt x="534341" y="0"/>
                  </a:lnTo>
                  <a:cubicBezTo>
                    <a:pt x="602229" y="0"/>
                    <a:pt x="657264" y="55035"/>
                    <a:pt x="657264" y="122923"/>
                  </a:cubicBezTo>
                  <a:lnTo>
                    <a:pt x="657264" y="122923"/>
                  </a:lnTo>
                  <a:cubicBezTo>
                    <a:pt x="657264" y="155525"/>
                    <a:pt x="644313" y="186791"/>
                    <a:pt x="621261" y="209843"/>
                  </a:cubicBezTo>
                  <a:cubicBezTo>
                    <a:pt x="598208" y="232896"/>
                    <a:pt x="566942" y="245847"/>
                    <a:pt x="534341" y="245847"/>
                  </a:cubicBezTo>
                  <a:lnTo>
                    <a:pt x="122923" y="245847"/>
                  </a:lnTo>
                  <a:cubicBezTo>
                    <a:pt x="55035" y="245847"/>
                    <a:pt x="0" y="190812"/>
                    <a:pt x="0" y="122923"/>
                  </a:cubicBezTo>
                  <a:lnTo>
                    <a:pt x="0" y="122923"/>
                  </a:lnTo>
                  <a:cubicBezTo>
                    <a:pt x="0" y="55035"/>
                    <a:pt x="55035" y="0"/>
                    <a:pt x="122923" y="0"/>
                  </a:cubicBezTo>
                  <a:close/>
                </a:path>
              </a:pathLst>
            </a:custGeom>
            <a:solidFill>
              <a:srgbClr val="FF007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57264" cy="2934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8F8F8"/>
                  </a:solidFill>
                  <a:latin typeface="IBM Plex Sans"/>
                </a:rPr>
                <a:t>SHAP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00373" y="255338"/>
            <a:ext cx="3244797" cy="2764198"/>
            <a:chOff x="0" y="0"/>
            <a:chExt cx="4326396" cy="36855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55014" y="0"/>
              <a:ext cx="3016368" cy="3016368"/>
            </a:xfrm>
            <a:custGeom>
              <a:avLst/>
              <a:gdLst/>
              <a:ahLst/>
              <a:cxnLst/>
              <a:rect r="r" b="b" t="t" l="l"/>
              <a:pathLst>
                <a:path h="3016368" w="3016368">
                  <a:moveTo>
                    <a:pt x="0" y="0"/>
                  </a:moveTo>
                  <a:lnTo>
                    <a:pt x="3016368" y="0"/>
                  </a:lnTo>
                  <a:lnTo>
                    <a:pt x="3016368" y="3016368"/>
                  </a:lnTo>
                  <a:lnTo>
                    <a:pt x="0" y="3016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3201345"/>
              <a:ext cx="4326396" cy="484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1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1003B"/>
                  </a:solidFill>
                  <a:latin typeface="IBM Plex Sans Bold"/>
                </a:rPr>
                <a:t>BITS Pilani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DAFo-B7tG_k</dc:identifier>
  <dcterms:modified xsi:type="dcterms:W3CDTF">2011-08-01T06:04:30Z</dcterms:modified>
  <cp:revision>1</cp:revision>
  <dc:title>PS-1 Final Presentation</dc:title>
</cp:coreProperties>
</file>