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5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1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9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6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24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2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3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66CC6-0F9A-4627-B63D-34B0009144E1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85001-4C86-4048-BD8C-C07C1F337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2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 Programming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IN" dirty="0"/>
              <a:t>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/>
          </a:bodyPr>
          <a:lstStyle/>
          <a:p>
            <a:r>
              <a:rPr lang="en-IN" dirty="0"/>
              <a:t>Arithmetic </a:t>
            </a:r>
            <a:r>
              <a:rPr lang="en-IN" dirty="0" smtClean="0"/>
              <a:t>Operators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+	-	/	*	%	++	--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Relational </a:t>
            </a:r>
            <a:r>
              <a:rPr lang="en-IN" dirty="0" smtClean="0"/>
              <a:t>Operators</a:t>
            </a:r>
          </a:p>
          <a:p>
            <a:pPr marL="457200" lvl="1" indent="0">
              <a:buNone/>
            </a:pPr>
            <a:r>
              <a:rPr lang="en-IN" sz="3200" dirty="0" smtClean="0">
                <a:solidFill>
                  <a:srgbClr val="FF0000"/>
                </a:solidFill>
              </a:rPr>
              <a:t>	==	!=	&gt;	&lt;	&gt;=	&lt;=</a:t>
            </a:r>
            <a:r>
              <a:rPr lang="en-IN" sz="3200" dirty="0" smtClean="0"/>
              <a:t>	</a:t>
            </a:r>
            <a:endParaRPr lang="en-IN" sz="3200" dirty="0"/>
          </a:p>
          <a:p>
            <a:r>
              <a:rPr lang="en-IN" dirty="0"/>
              <a:t>Logical </a:t>
            </a:r>
            <a:r>
              <a:rPr lang="en-IN" dirty="0" smtClean="0"/>
              <a:t>Operators</a:t>
            </a:r>
          </a:p>
          <a:p>
            <a:pPr marL="457200" lvl="1" indent="0">
              <a:buNone/>
            </a:pPr>
            <a:r>
              <a:rPr lang="en-IN" sz="3200" dirty="0"/>
              <a:t>	</a:t>
            </a:r>
            <a:r>
              <a:rPr lang="en-IN" sz="3200" dirty="0" smtClean="0">
                <a:solidFill>
                  <a:srgbClr val="FF0000"/>
                </a:solidFill>
              </a:rPr>
              <a:t>&amp;&amp;	||	!</a:t>
            </a:r>
            <a:endParaRPr lang="en-IN" sz="3200" dirty="0">
              <a:solidFill>
                <a:srgbClr val="FF0000"/>
              </a:solidFill>
            </a:endParaRPr>
          </a:p>
          <a:p>
            <a:r>
              <a:rPr lang="en-IN" dirty="0"/>
              <a:t>Bitwise </a:t>
            </a:r>
            <a:r>
              <a:rPr lang="en-IN" dirty="0" smtClean="0"/>
              <a:t>Operators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&amp;	|	^	~	&lt;&lt;	&gt;&gt;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1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713387"/>
          </a:xfrm>
        </p:spPr>
        <p:txBody>
          <a:bodyPr/>
          <a:lstStyle/>
          <a:p>
            <a:r>
              <a:rPr lang="en-IN" dirty="0"/>
              <a:t>Assignment Operators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=	+=	-+	*=	/=	%=	&lt;&lt;=	&gt;&gt;=	&amp;=	|=	^=</a:t>
            </a:r>
          </a:p>
          <a:p>
            <a:r>
              <a:rPr lang="en-IN" dirty="0" err="1"/>
              <a:t>Misc</a:t>
            </a:r>
            <a:r>
              <a:rPr lang="en-IN" dirty="0"/>
              <a:t> Operators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71115"/>
              </p:ext>
            </p:extLst>
          </p:nvPr>
        </p:nvGraphicFramePr>
        <p:xfrm>
          <a:off x="539552" y="3429000"/>
          <a:ext cx="7920880" cy="3322320"/>
        </p:xfrm>
        <a:graphic>
          <a:graphicData uri="http://schemas.openxmlformats.org/drawingml/2006/table">
            <a:tbl>
              <a:tblPr/>
              <a:tblGrid>
                <a:gridCol w="2524235"/>
                <a:gridCol w="5396645"/>
              </a:tblGrid>
              <a:tr h="3744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err="1">
                          <a:effectLst/>
                        </a:rPr>
                        <a:t>sizeof</a:t>
                      </a:r>
                      <a:r>
                        <a:rPr lang="en-IN" sz="2400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sizeof(a), where a is integer, will return 4.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&amp;a; returns the actual address of the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*a;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? :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() and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n</a:t>
            </a:r>
            <a:r>
              <a:rPr lang="en-IN" dirty="0" smtClean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an integer: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</a:t>
            </a:r>
            <a:r>
              <a:rPr lang="en-IN" dirty="0" err="1" smtClean="0"/>
              <a:t>",&amp;</a:t>
            </a:r>
            <a:r>
              <a:rPr lang="en-IN" dirty="0" err="1"/>
              <a:t>n</a:t>
            </a:r>
            <a:r>
              <a:rPr lang="en-IN" dirty="0" smtClean="0"/>
              <a:t>);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("Number = %</a:t>
            </a:r>
            <a:r>
              <a:rPr lang="en-IN" dirty="0" err="1"/>
              <a:t>d</a:t>
            </a:r>
            <a:r>
              <a:rPr lang="en-IN" dirty="0" err="1" smtClean="0"/>
              <a:t>",</a:t>
            </a:r>
            <a:r>
              <a:rPr lang="en-IN" dirty="0" err="1"/>
              <a:t>n</a:t>
            </a:r>
            <a:r>
              <a:rPr lang="en-IN" dirty="0" smtClean="0"/>
              <a:t>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8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 marL="0" indent="0">
              <a:buNone/>
            </a:pPr>
            <a:r>
              <a:rPr lang="en-IN" dirty="0" smtClean="0"/>
              <a:t>   /* my first program in C */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printf</a:t>
            </a:r>
            <a:r>
              <a:rPr lang="en-IN" dirty="0" smtClean="0"/>
              <a:t>("Hello, World! \n");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 smtClean="0"/>
              <a:t>   return 0;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3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Tokens in C</a:t>
            </a:r>
          </a:p>
          <a:p>
            <a:pPr marL="0" indent="0">
              <a:buNone/>
            </a:pPr>
            <a:r>
              <a:rPr lang="en-IN" dirty="0" smtClean="0">
                <a:effectLst/>
              </a:rPr>
              <a:t>	</a:t>
            </a:r>
            <a:r>
              <a:rPr lang="en-IN" dirty="0" err="1" smtClean="0">
                <a:solidFill>
                  <a:srgbClr val="FF0000"/>
                </a:solidFill>
                <a:effectLst/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("Hello, World! \n</a:t>
            </a:r>
            <a:r>
              <a:rPr lang="en-IN" dirty="0" smtClean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/>
              <a:t>Semicolons</a:t>
            </a:r>
          </a:p>
          <a:p>
            <a:pPr marL="0" indent="0">
              <a:buNone/>
            </a:pPr>
            <a:r>
              <a:rPr lang="en-IN" dirty="0" smtClean="0"/>
              <a:t>	In </a:t>
            </a:r>
            <a:r>
              <a:rPr lang="en-IN" dirty="0"/>
              <a:t>a C program, the semicolon is a </a:t>
            </a:r>
            <a:r>
              <a:rPr lang="en-IN" dirty="0" smtClean="0"/>
              <a:t>  	statement </a:t>
            </a:r>
            <a:r>
              <a:rPr lang="en-IN" dirty="0"/>
              <a:t>terminator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>
                <a:effectLst/>
              </a:rPr>
              <a:t>	</a:t>
            </a:r>
            <a:r>
              <a:rPr lang="en-IN" dirty="0" err="1" smtClean="0">
                <a:solidFill>
                  <a:srgbClr val="FF0000"/>
                </a:solidFill>
                <a:effectLst/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("Hello, World! \n</a:t>
            </a:r>
            <a:r>
              <a:rPr lang="en-IN" dirty="0" smtClean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/>
              <a:t>Comments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/* my first program in C */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Identifiers</a:t>
            </a:r>
          </a:p>
          <a:p>
            <a:pPr marL="0" indent="0">
              <a:buNone/>
            </a:pPr>
            <a:r>
              <a:rPr lang="en-IN" dirty="0" smtClean="0"/>
              <a:t>	A </a:t>
            </a:r>
            <a:r>
              <a:rPr lang="en-IN" dirty="0"/>
              <a:t>C identifier is a name used to identify a </a:t>
            </a:r>
            <a:r>
              <a:rPr lang="en-IN" dirty="0" smtClean="0"/>
              <a:t>	variable</a:t>
            </a:r>
            <a:r>
              <a:rPr lang="en-IN" dirty="0"/>
              <a:t>, function, or any other user-defined </a:t>
            </a:r>
            <a:r>
              <a:rPr lang="en-IN" dirty="0" smtClean="0"/>
              <a:t>	item.</a:t>
            </a:r>
          </a:p>
          <a:p>
            <a:pPr marL="400050" lvl="1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Mohd</a:t>
            </a: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zara</a:t>
            </a:r>
            <a:r>
              <a:rPr lang="en-IN" dirty="0" smtClean="0">
                <a:solidFill>
                  <a:srgbClr val="FF0000"/>
                </a:solidFill>
              </a:rPr>
              <a:t> 	</a:t>
            </a:r>
            <a:r>
              <a:rPr lang="en-IN" dirty="0" err="1" smtClean="0">
                <a:solidFill>
                  <a:srgbClr val="FF0000"/>
                </a:solidFill>
              </a:rPr>
              <a:t>abc</a:t>
            </a:r>
            <a:r>
              <a:rPr lang="en-IN" dirty="0" smtClean="0">
                <a:solidFill>
                  <a:srgbClr val="FF0000"/>
                </a:solidFill>
              </a:rPr>
              <a:t>	</a:t>
            </a:r>
            <a:r>
              <a:rPr lang="en-IN" dirty="0" err="1" smtClean="0">
                <a:solidFill>
                  <a:srgbClr val="FF0000"/>
                </a:solidFill>
              </a:rPr>
              <a:t>move_name</a:t>
            </a:r>
            <a:r>
              <a:rPr lang="en-IN" dirty="0" smtClean="0">
                <a:solidFill>
                  <a:srgbClr val="FF0000"/>
                </a:solidFill>
              </a:rPr>
              <a:t>	a_123  myname50   _temp	 j a23b9	 </a:t>
            </a:r>
            <a:r>
              <a:rPr lang="en-IN" dirty="0" err="1" smtClean="0">
                <a:solidFill>
                  <a:srgbClr val="FF0000"/>
                </a:solidFill>
              </a:rPr>
              <a:t>retVal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>
            <a:normAutofit/>
          </a:bodyPr>
          <a:lstStyle/>
          <a:p>
            <a:r>
              <a:rPr lang="en-IN" dirty="0" smtClean="0"/>
              <a:t>Keywords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42098"/>
              </p:ext>
            </p:extLst>
          </p:nvPr>
        </p:nvGraphicFramePr>
        <p:xfrm>
          <a:off x="899592" y="980728"/>
          <a:ext cx="5753099" cy="5638800"/>
        </p:xfrm>
        <a:graphic>
          <a:graphicData uri="http://schemas.openxmlformats.org/drawingml/2006/table">
            <a:tbl>
              <a:tblPr/>
              <a:tblGrid>
                <a:gridCol w="1440660"/>
                <a:gridCol w="1440660"/>
                <a:gridCol w="1440660"/>
                <a:gridCol w="1431119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auto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else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switch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break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enum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register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typedef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case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extern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return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union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unsigned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36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const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for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signed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void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continue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 err="1">
                          <a:solidFill>
                            <a:srgbClr val="FF0000"/>
                          </a:solidFill>
                          <a:effectLst/>
                        </a:rPr>
                        <a:t>goto</a:t>
                      </a:r>
                      <a:endParaRPr lang="en-IN" sz="2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sizeof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volatile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if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static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while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do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 err="1">
                          <a:solidFill>
                            <a:srgbClr val="FF0000"/>
                          </a:solidFill>
                          <a:effectLst/>
                        </a:rPr>
                        <a:t>struct</a:t>
                      </a:r>
                      <a:endParaRPr lang="en-IN" sz="28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800" dirty="0">
                          <a:solidFill>
                            <a:srgbClr val="FF0000"/>
                          </a:solidFill>
                          <a:effectLst/>
                        </a:rPr>
                        <a:t>_Packed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b="0" i="0" dirty="0">
                          <a:solidFill>
                            <a:srgbClr val="FF0000"/>
                          </a:solidFill>
                          <a:effectLst/>
                          <a:latin typeface="Verdana"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800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2800" b="0" i="0" dirty="0">
                        <a:solidFill>
                          <a:srgbClr val="FF0000"/>
                        </a:solidFill>
                        <a:effectLst/>
                        <a:latin typeface="Verdana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28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Whitespace in C</a:t>
            </a:r>
          </a:p>
          <a:p>
            <a:pPr marL="400050" lvl="1" indent="0">
              <a:buNone/>
            </a:pPr>
            <a:r>
              <a:rPr lang="en-IN" sz="3200" dirty="0" err="1">
                <a:solidFill>
                  <a:srgbClr val="FF0000"/>
                </a:solidFill>
              </a:rPr>
              <a:t>int</a:t>
            </a:r>
            <a:r>
              <a:rPr lang="en-IN" sz="3200" dirty="0">
                <a:solidFill>
                  <a:srgbClr val="FF0000"/>
                </a:solidFill>
              </a:rPr>
              <a:t> age;</a:t>
            </a:r>
          </a:p>
          <a:p>
            <a:pPr marL="400050" lvl="1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fruit = apples + oranges; // get the total fruit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9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Data Types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IN" dirty="0"/>
              <a:t>The type of a variable determines how much space it occupies in storage and how the bit pattern stored is </a:t>
            </a:r>
            <a:r>
              <a:rPr lang="en-IN" dirty="0" smtClean="0"/>
              <a:t>interpreted.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/>
              <a:t>Basic </a:t>
            </a:r>
            <a:r>
              <a:rPr lang="en-IN" b="1" dirty="0" smtClean="0"/>
              <a:t>Types</a:t>
            </a:r>
          </a:p>
          <a:p>
            <a:r>
              <a:rPr lang="en-IN" b="1" dirty="0"/>
              <a:t>Enumerated </a:t>
            </a:r>
            <a:r>
              <a:rPr lang="en-IN" b="1" dirty="0" smtClean="0"/>
              <a:t>types</a:t>
            </a:r>
          </a:p>
          <a:p>
            <a:r>
              <a:rPr lang="en-IN" b="1" dirty="0"/>
              <a:t>The type </a:t>
            </a:r>
            <a:r>
              <a:rPr lang="en-IN" b="1" dirty="0" smtClean="0"/>
              <a:t>void</a:t>
            </a:r>
          </a:p>
          <a:p>
            <a:r>
              <a:rPr lang="en-IN" b="1" dirty="0"/>
              <a:t>Derived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4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IN" sz="2800" dirty="0"/>
              <a:t>Integer </a:t>
            </a:r>
            <a:r>
              <a:rPr lang="en-IN" sz="2800" dirty="0" smtClean="0"/>
              <a:t>Types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14609"/>
              </p:ext>
            </p:extLst>
          </p:nvPr>
        </p:nvGraphicFramePr>
        <p:xfrm>
          <a:off x="539552" y="467674"/>
          <a:ext cx="8424937" cy="6359850"/>
        </p:xfrm>
        <a:graphic>
          <a:graphicData uri="http://schemas.openxmlformats.org/drawingml/2006/table">
            <a:tbl>
              <a:tblPr/>
              <a:tblGrid>
                <a:gridCol w="2053013"/>
                <a:gridCol w="1224519"/>
                <a:gridCol w="5147405"/>
              </a:tblGrid>
              <a:tr h="57642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Type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Storage size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Value range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521520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char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1 byte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-128 to 127 or 0 to 255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42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unsigned char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1 byte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0 to 255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520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signed char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1 byte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-128 to 127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42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2 or 4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-32,768 to 32,767 or -2,147,483,648 to 2,147,483,647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42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unsigned int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2 or 4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0 to 65,535 or 0 to 4,294,967,295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52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short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2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-32,768 to 32,767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42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unsigned short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2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0 to 65,535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520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long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4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-2,147,483,648 to 2,147,483,647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422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unsigned long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4 bytes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0 to 4,294,967,295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8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Floating-Point Types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99432"/>
              </p:ext>
            </p:extLst>
          </p:nvPr>
        </p:nvGraphicFramePr>
        <p:xfrm>
          <a:off x="539552" y="2636912"/>
          <a:ext cx="7913340" cy="3169920"/>
        </p:xfrm>
        <a:graphic>
          <a:graphicData uri="http://schemas.openxmlformats.org/drawingml/2006/table">
            <a:tbl>
              <a:tblPr/>
              <a:tblGrid>
                <a:gridCol w="1978335"/>
                <a:gridCol w="1978335"/>
                <a:gridCol w="1978335"/>
                <a:gridCol w="1978335"/>
              </a:tblGrid>
              <a:tr h="385851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Storage 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Value range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85851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1.2E-38 to 3.4E+38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6 decimal places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898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2.3E-308 to 1.7E+308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15 decimal places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898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long 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</a:rPr>
                        <a:t>10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3.4E-4932 to 1.1E+4932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</a:rPr>
                        <a:t>19 decimal places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6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n-IN" dirty="0"/>
              <a:t>Variables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>
            <a:normAutofit/>
          </a:bodyPr>
          <a:lstStyle/>
          <a:p>
            <a:r>
              <a:rPr lang="en-IN" dirty="0" smtClean="0"/>
              <a:t>A variable is nothing but a name given to a storage area that our programs can manipulate. </a:t>
            </a:r>
          </a:p>
          <a:p>
            <a:pPr marL="400050" lvl="1" indent="0">
              <a:buNone/>
            </a:pPr>
            <a:r>
              <a:rPr lang="en-IN" sz="3200" dirty="0" err="1" smtClean="0">
                <a:solidFill>
                  <a:srgbClr val="FF0000"/>
                </a:solidFill>
              </a:rPr>
              <a:t>int</a:t>
            </a:r>
            <a:r>
              <a:rPr lang="en-IN" sz="3200" dirty="0" smtClean="0">
                <a:solidFill>
                  <a:srgbClr val="FF0000"/>
                </a:solidFill>
              </a:rPr>
              <a:t>    </a:t>
            </a:r>
            <a:r>
              <a:rPr lang="en-IN" sz="3200" dirty="0" err="1" smtClean="0">
                <a:solidFill>
                  <a:srgbClr val="FF0000"/>
                </a:solidFill>
              </a:rPr>
              <a:t>i</a:t>
            </a:r>
            <a:r>
              <a:rPr lang="en-IN" sz="3200" dirty="0" smtClean="0">
                <a:solidFill>
                  <a:srgbClr val="FF0000"/>
                </a:solidFill>
              </a:rPr>
              <a:t>, j, k;</a:t>
            </a:r>
          </a:p>
          <a:p>
            <a:pPr marL="400050" lvl="1" indent="0">
              <a:buNone/>
            </a:pPr>
            <a:r>
              <a:rPr lang="en-IN" sz="3200" dirty="0" smtClean="0">
                <a:solidFill>
                  <a:srgbClr val="FF0000"/>
                </a:solidFill>
              </a:rPr>
              <a:t>char   c, </a:t>
            </a:r>
            <a:r>
              <a:rPr lang="en-IN" sz="3200" dirty="0" err="1" smtClean="0">
                <a:solidFill>
                  <a:srgbClr val="FF0000"/>
                </a:solidFill>
              </a:rPr>
              <a:t>ch</a:t>
            </a:r>
            <a:r>
              <a:rPr lang="en-IN" sz="32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IN" sz="3200" dirty="0" smtClean="0">
                <a:solidFill>
                  <a:srgbClr val="FF0000"/>
                </a:solidFill>
              </a:rPr>
              <a:t>float  f, salary;</a:t>
            </a:r>
          </a:p>
          <a:p>
            <a:pPr marL="400050" lvl="1" indent="0">
              <a:buNone/>
            </a:pPr>
            <a:r>
              <a:rPr lang="en-IN" sz="3200" dirty="0" smtClean="0">
                <a:solidFill>
                  <a:srgbClr val="FF0000"/>
                </a:solidFill>
              </a:rPr>
              <a:t>double d;</a:t>
            </a:r>
          </a:p>
          <a:p>
            <a:pPr marL="400050" lvl="1" indent="0">
              <a:buNone/>
            </a:pPr>
            <a:endParaRPr lang="en-IN" sz="3200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IN" sz="3200" dirty="0" err="1" smtClean="0">
                <a:solidFill>
                  <a:srgbClr val="FF0000"/>
                </a:solidFill>
              </a:rPr>
              <a:t>int</a:t>
            </a:r>
            <a:r>
              <a:rPr lang="en-IN" sz="3200" dirty="0" smtClean="0">
                <a:solidFill>
                  <a:srgbClr val="FF0000"/>
                </a:solidFill>
              </a:rPr>
              <a:t> d = 3, f = 5; // definition and initializing d and f. char x = 'x';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400050" lvl="1" indent="0">
              <a:buNone/>
            </a:pPr>
            <a:endParaRPr lang="en-IN" dirty="0" smtClean="0"/>
          </a:p>
          <a:p>
            <a:pPr marL="400050" lvl="1" indent="0">
              <a:buNone/>
            </a:pPr>
            <a:endParaRPr lang="en-I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367</Words>
  <Application>Microsoft Office PowerPoint</Application>
  <PresentationFormat>On-screen Show (4:3)</PresentationFormat>
  <Paragraphs>172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 Programming </vt:lpstr>
      <vt:lpstr>Program Structure</vt:lpstr>
      <vt:lpstr>PowerPoint Presentation</vt:lpstr>
      <vt:lpstr>PowerPoint Presentation</vt:lpstr>
      <vt:lpstr>PowerPoint Presentation</vt:lpstr>
      <vt:lpstr>Data Types </vt:lpstr>
      <vt:lpstr>PowerPoint Presentation</vt:lpstr>
      <vt:lpstr>PowerPoint Presentation</vt:lpstr>
      <vt:lpstr>Variables </vt:lpstr>
      <vt:lpstr>Operators </vt:lpstr>
      <vt:lpstr>Operators</vt:lpstr>
      <vt:lpstr>printf() and scanf()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Data Type</dc:title>
  <dc:creator>Gladys</dc:creator>
  <cp:lastModifiedBy>Admin</cp:lastModifiedBy>
  <cp:revision>7</cp:revision>
  <dcterms:created xsi:type="dcterms:W3CDTF">2017-01-20T06:25:46Z</dcterms:created>
  <dcterms:modified xsi:type="dcterms:W3CDTF">2018-12-05T09:35:11Z</dcterms:modified>
</cp:coreProperties>
</file>