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74" r:id="rId3"/>
    <p:sldId id="275" r:id="rId4"/>
    <p:sldId id="286" r:id="rId5"/>
    <p:sldId id="276" r:id="rId6"/>
    <p:sldId id="279" r:id="rId7"/>
    <p:sldId id="277" r:id="rId8"/>
    <p:sldId id="281" r:id="rId9"/>
    <p:sldId id="282" r:id="rId10"/>
    <p:sldId id="278" r:id="rId11"/>
    <p:sldId id="283" r:id="rId12"/>
    <p:sldId id="287" r:id="rId13"/>
    <p:sldId id="28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3DF6-597A-4F58-9F27-8B0444A7CC7C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EB90-05BD-4C6A-ACD1-95CE5389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89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3DF6-597A-4F58-9F27-8B0444A7CC7C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EB90-05BD-4C6A-ACD1-95CE5389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2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3DF6-597A-4F58-9F27-8B0444A7CC7C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EB90-05BD-4C6A-ACD1-95CE5389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69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3DF6-597A-4F58-9F27-8B0444A7CC7C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EB90-05BD-4C6A-ACD1-95CE5389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30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3DF6-597A-4F58-9F27-8B0444A7CC7C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EB90-05BD-4C6A-ACD1-95CE5389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3DF6-597A-4F58-9F27-8B0444A7CC7C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EB90-05BD-4C6A-ACD1-95CE5389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5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3DF6-597A-4F58-9F27-8B0444A7CC7C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EB90-05BD-4C6A-ACD1-95CE5389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86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3DF6-597A-4F58-9F27-8B0444A7CC7C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EB90-05BD-4C6A-ACD1-95CE5389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3DF6-597A-4F58-9F27-8B0444A7CC7C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EB90-05BD-4C6A-ACD1-95CE5389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05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3DF6-597A-4F58-9F27-8B0444A7CC7C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EB90-05BD-4C6A-ACD1-95CE5389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3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3DF6-597A-4F58-9F27-8B0444A7CC7C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EB90-05BD-4C6A-ACD1-95CE5389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6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3DF6-597A-4F58-9F27-8B0444A7CC7C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EB90-05BD-4C6A-ACD1-95CE5389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06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 in C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20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algn="l"/>
            <a:r>
              <a:rPr lang="en-IN" sz="2800" dirty="0"/>
              <a:t>C supports a wide range of functions that manipulate null-terminated strings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895847"/>
              </p:ext>
            </p:extLst>
          </p:nvPr>
        </p:nvGraphicFramePr>
        <p:xfrm>
          <a:off x="467544" y="1556792"/>
          <a:ext cx="8280920" cy="3790984"/>
        </p:xfrm>
        <a:graphic>
          <a:graphicData uri="http://schemas.openxmlformats.org/drawingml/2006/table">
            <a:tbl>
              <a:tblPr/>
              <a:tblGrid>
                <a:gridCol w="1371011"/>
                <a:gridCol w="6909909"/>
              </a:tblGrid>
              <a:tr h="485797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S.N.</a:t>
                      </a:r>
                    </a:p>
                  </a:txBody>
                  <a:tcPr marL="47153" marR="47153" marT="47153" marB="4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>
                          <a:effectLst/>
                        </a:rPr>
                        <a:t>Function &amp; Purpose</a:t>
                      </a:r>
                    </a:p>
                  </a:txBody>
                  <a:tcPr marL="47153" marR="47153" marT="47153" marB="4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40548"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effectLst/>
                        </a:rPr>
                        <a:t>1</a:t>
                      </a:r>
                    </a:p>
                  </a:txBody>
                  <a:tcPr marL="47153" marR="47153" marT="47153" marB="4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b="1" dirty="0" err="1">
                          <a:solidFill>
                            <a:srgbClr val="000000"/>
                          </a:solidFill>
                          <a:effectLst/>
                        </a:rPr>
                        <a:t>strcpy</a:t>
                      </a:r>
                      <a:r>
                        <a:rPr lang="en-IN" sz="2800" b="1" dirty="0">
                          <a:solidFill>
                            <a:srgbClr val="000000"/>
                          </a:solidFill>
                          <a:effectLst/>
                        </a:rPr>
                        <a:t>(s1, s2);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2800" dirty="0">
                          <a:solidFill>
                            <a:srgbClr val="000000"/>
                          </a:solidFill>
                          <a:effectLst/>
                        </a:rPr>
                        <a:t>Copies string s2 into string s1.</a:t>
                      </a:r>
                    </a:p>
                  </a:txBody>
                  <a:tcPr marL="47153" marR="47153" marT="47153" marB="4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5988"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effectLst/>
                        </a:rPr>
                        <a:t>2</a:t>
                      </a:r>
                    </a:p>
                  </a:txBody>
                  <a:tcPr marL="47153" marR="47153" marT="47153" marB="4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b="1" dirty="0" err="1">
                          <a:solidFill>
                            <a:srgbClr val="000000"/>
                          </a:solidFill>
                          <a:effectLst/>
                        </a:rPr>
                        <a:t>strcat</a:t>
                      </a:r>
                      <a:r>
                        <a:rPr lang="en-IN" sz="2800" b="1" dirty="0">
                          <a:solidFill>
                            <a:srgbClr val="000000"/>
                          </a:solidFill>
                          <a:effectLst/>
                        </a:rPr>
                        <a:t>(s1, s2);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2800" dirty="0">
                          <a:solidFill>
                            <a:srgbClr val="000000"/>
                          </a:solidFill>
                          <a:effectLst/>
                        </a:rPr>
                        <a:t>Concatenates string s2 onto the end of string s1.</a:t>
                      </a:r>
                    </a:p>
                  </a:txBody>
                  <a:tcPr marL="47153" marR="47153" marT="47153" marB="4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0548"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effectLst/>
                        </a:rPr>
                        <a:t>3</a:t>
                      </a:r>
                    </a:p>
                  </a:txBody>
                  <a:tcPr marL="47153" marR="47153" marT="47153" marB="4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b="1" dirty="0" err="1">
                          <a:solidFill>
                            <a:srgbClr val="000000"/>
                          </a:solidFill>
                          <a:effectLst/>
                        </a:rPr>
                        <a:t>strlen</a:t>
                      </a:r>
                      <a:r>
                        <a:rPr lang="en-IN" sz="2800" b="1" dirty="0">
                          <a:solidFill>
                            <a:srgbClr val="000000"/>
                          </a:solidFill>
                          <a:effectLst/>
                        </a:rPr>
                        <a:t>(s1);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2800" dirty="0">
                          <a:solidFill>
                            <a:srgbClr val="000000"/>
                          </a:solidFill>
                          <a:effectLst/>
                        </a:rPr>
                        <a:t>Returns the length of string s1.</a:t>
                      </a:r>
                    </a:p>
                  </a:txBody>
                  <a:tcPr marL="47153" marR="47153" marT="47153" marB="4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4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802263"/>
              </p:ext>
            </p:extLst>
          </p:nvPr>
        </p:nvGraphicFramePr>
        <p:xfrm>
          <a:off x="457200" y="1600200"/>
          <a:ext cx="8280920" cy="4123398"/>
        </p:xfrm>
        <a:graphic>
          <a:graphicData uri="http://schemas.openxmlformats.org/drawingml/2006/table">
            <a:tbl>
              <a:tblPr/>
              <a:tblGrid>
                <a:gridCol w="1371011"/>
                <a:gridCol w="6909909"/>
              </a:tblGrid>
              <a:tr h="1061214"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effectLst/>
                        </a:rPr>
                        <a:t>4</a:t>
                      </a:r>
                    </a:p>
                  </a:txBody>
                  <a:tcPr marL="47153" marR="47153" marT="47153" marB="4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b="1" dirty="0" err="1">
                          <a:solidFill>
                            <a:srgbClr val="000000"/>
                          </a:solidFill>
                          <a:effectLst/>
                        </a:rPr>
                        <a:t>strcmp</a:t>
                      </a:r>
                      <a:r>
                        <a:rPr lang="en-IN" sz="2800" b="1" dirty="0">
                          <a:solidFill>
                            <a:srgbClr val="000000"/>
                          </a:solidFill>
                          <a:effectLst/>
                        </a:rPr>
                        <a:t>(s1, s2);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2800" dirty="0">
                          <a:solidFill>
                            <a:srgbClr val="000000"/>
                          </a:solidFill>
                          <a:effectLst/>
                        </a:rPr>
                        <a:t>Returns 0 if s1 and s2 are the same; less than 0 if s1&lt;s2; greater than 0 if s1&gt;s2.</a:t>
                      </a:r>
                    </a:p>
                  </a:txBody>
                  <a:tcPr marL="47153" marR="47153" marT="47153" marB="4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1214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</a:rPr>
                        <a:t>5</a:t>
                      </a:r>
                    </a:p>
                  </a:txBody>
                  <a:tcPr marL="47153" marR="47153" marT="47153" marB="4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b="1" dirty="0" err="1">
                          <a:solidFill>
                            <a:srgbClr val="000000"/>
                          </a:solidFill>
                          <a:effectLst/>
                        </a:rPr>
                        <a:t>strchr</a:t>
                      </a:r>
                      <a:r>
                        <a:rPr lang="en-IN" sz="2800" b="1" dirty="0">
                          <a:solidFill>
                            <a:srgbClr val="000000"/>
                          </a:solidFill>
                          <a:effectLst/>
                        </a:rPr>
                        <a:t>(s1, </a:t>
                      </a:r>
                      <a:r>
                        <a:rPr lang="en-IN" sz="2800" b="1" dirty="0" err="1">
                          <a:solidFill>
                            <a:srgbClr val="000000"/>
                          </a:solidFill>
                          <a:effectLst/>
                        </a:rPr>
                        <a:t>ch</a:t>
                      </a:r>
                      <a:r>
                        <a:rPr lang="en-IN" sz="2800" b="1" dirty="0">
                          <a:solidFill>
                            <a:srgbClr val="000000"/>
                          </a:solidFill>
                          <a:effectLst/>
                        </a:rPr>
                        <a:t>);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2800" dirty="0">
                          <a:solidFill>
                            <a:srgbClr val="000000"/>
                          </a:solidFill>
                          <a:effectLst/>
                        </a:rPr>
                        <a:t>Returns a pointer to the first occurrence of character </a:t>
                      </a:r>
                      <a:r>
                        <a:rPr lang="en-IN" sz="2800" dirty="0" err="1">
                          <a:solidFill>
                            <a:srgbClr val="000000"/>
                          </a:solidFill>
                          <a:effectLst/>
                        </a:rPr>
                        <a:t>ch</a:t>
                      </a:r>
                      <a:r>
                        <a:rPr lang="en-IN" sz="2800" dirty="0">
                          <a:solidFill>
                            <a:srgbClr val="000000"/>
                          </a:solidFill>
                          <a:effectLst/>
                        </a:rPr>
                        <a:t> in string s1.</a:t>
                      </a:r>
                    </a:p>
                  </a:txBody>
                  <a:tcPr marL="47153" marR="47153" marT="47153" marB="4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5988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</a:rPr>
                        <a:t>6</a:t>
                      </a:r>
                    </a:p>
                  </a:txBody>
                  <a:tcPr marL="47153" marR="47153" marT="47153" marB="4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b="1" dirty="0" err="1">
                          <a:solidFill>
                            <a:srgbClr val="000000"/>
                          </a:solidFill>
                          <a:effectLst/>
                        </a:rPr>
                        <a:t>strstr</a:t>
                      </a:r>
                      <a:r>
                        <a:rPr lang="en-IN" sz="2800" b="1" dirty="0">
                          <a:solidFill>
                            <a:srgbClr val="000000"/>
                          </a:solidFill>
                          <a:effectLst/>
                        </a:rPr>
                        <a:t>(s1, s2);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2800" dirty="0">
                          <a:solidFill>
                            <a:srgbClr val="000000"/>
                          </a:solidFill>
                          <a:effectLst/>
                        </a:rPr>
                        <a:t>Returns a pointer to the first occurrence of string s2 in string s1.</a:t>
                      </a:r>
                    </a:p>
                  </a:txBody>
                  <a:tcPr marL="47153" marR="47153" marT="47153" marB="4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67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Sorting of names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4704"/>
            <a:ext cx="4495800" cy="60932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void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char name[10][8], </a:t>
            </a:r>
            <a:r>
              <a:rPr lang="en-IN" dirty="0" err="1"/>
              <a:t>tname</a:t>
            </a:r>
            <a:r>
              <a:rPr lang="en-IN" dirty="0"/>
              <a:t>[10][8], temp[8];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i, j, n;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("Enter the value of n \n");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("%d", &amp;n);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("Enter %d names \</a:t>
            </a:r>
            <a:r>
              <a:rPr lang="en-IN" dirty="0" err="1"/>
              <a:t>n",n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for (i = 0; i &lt; n; i++)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scanf</a:t>
            </a:r>
            <a:r>
              <a:rPr lang="en-IN" dirty="0"/>
              <a:t>("%s", name[i]);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692696"/>
            <a:ext cx="4464496" cy="61653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 for (i = 0; i &lt; n - 1 ; i++)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for (j = i + 1; j &lt; n; j++)</a:t>
            </a:r>
          </a:p>
          <a:p>
            <a:pPr marL="0" indent="0">
              <a:buNone/>
            </a:pPr>
            <a:r>
              <a:rPr lang="en-IN" dirty="0"/>
              <a:t>            {</a:t>
            </a:r>
          </a:p>
          <a:p>
            <a:pPr marL="0" indent="0">
              <a:buNone/>
            </a:pPr>
            <a:r>
              <a:rPr lang="en-IN" dirty="0"/>
              <a:t>                if (</a:t>
            </a:r>
            <a:r>
              <a:rPr lang="en-IN" dirty="0" err="1"/>
              <a:t>strcmp</a:t>
            </a:r>
            <a:r>
              <a:rPr lang="en-IN" dirty="0"/>
              <a:t>(name[i], name[j]) &gt; 0)</a:t>
            </a:r>
          </a:p>
          <a:p>
            <a:pPr marL="0" indent="0">
              <a:buNone/>
            </a:pPr>
            <a:r>
              <a:rPr lang="en-IN" dirty="0"/>
              <a:t>                {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dirty="0" err="1"/>
              <a:t>strcpy</a:t>
            </a:r>
            <a:r>
              <a:rPr lang="en-IN" dirty="0"/>
              <a:t>(temp, name[i]);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dirty="0" err="1"/>
              <a:t>strcpy</a:t>
            </a:r>
            <a:r>
              <a:rPr lang="en-IN" dirty="0"/>
              <a:t>(name[i], name[j]);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dirty="0" err="1"/>
              <a:t>strcpy</a:t>
            </a:r>
            <a:r>
              <a:rPr lang="en-IN" dirty="0"/>
              <a:t>(name[j], temp);</a:t>
            </a:r>
          </a:p>
          <a:p>
            <a:pPr marL="0" indent="0">
              <a:buNone/>
            </a:pPr>
            <a:r>
              <a:rPr lang="en-IN" dirty="0"/>
              <a:t>                }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("Sorted names\n");</a:t>
            </a:r>
          </a:p>
          <a:p>
            <a:pPr marL="0" indent="0">
              <a:buNone/>
            </a:pPr>
            <a:r>
              <a:rPr lang="en-IN" dirty="0"/>
              <a:t>        for (i = 0; i &lt; n; i++)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("%s\</a:t>
            </a:r>
            <a:r>
              <a:rPr lang="en-IN" dirty="0" err="1"/>
              <a:t>n",name</a:t>
            </a:r>
            <a:r>
              <a:rPr lang="en-IN" dirty="0"/>
              <a:t>[i]);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8905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800939"/>
            <a:ext cx="6840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843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Matrix Addition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620689"/>
            <a:ext cx="4644008" cy="6120680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m, n, c, d, first[10][10], second[10][10], sum[10][10];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("Enter the number of rows and columns of matrix\n");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d%d</a:t>
            </a:r>
            <a:r>
              <a:rPr lang="en-IN" dirty="0"/>
              <a:t>", &amp;m, &amp;n);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("Enter the elements of first matrix\n");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for (c = 0; c &lt; m; </a:t>
            </a:r>
            <a:r>
              <a:rPr lang="en-IN" dirty="0" err="1"/>
              <a:t>c++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for (d = 0; d &lt; n; d++)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scanf</a:t>
            </a:r>
            <a:r>
              <a:rPr lang="en-IN" dirty="0"/>
              <a:t>("%d", &amp;first[c][d]);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800939"/>
            <a:ext cx="4388296" cy="6057061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("Enter the elements of second matrix\n");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/>
              <a:t>for (c = 0; c &lt; m; </a:t>
            </a:r>
            <a:r>
              <a:rPr lang="en-IN" dirty="0" err="1"/>
              <a:t>c++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for (d = 0 ; d &lt; n; d++)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scanf</a:t>
            </a:r>
            <a:r>
              <a:rPr lang="en-IN" dirty="0"/>
              <a:t>("%d", &amp;second[c][d]);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("Sum of entered matrices:-\n");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/>
              <a:t>for (c = 0; c &lt; m; </a:t>
            </a:r>
            <a:r>
              <a:rPr lang="en-IN" dirty="0" err="1"/>
              <a:t>c++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for (d = 0 ; d &lt; n; d++) {</a:t>
            </a:r>
          </a:p>
          <a:p>
            <a:pPr marL="0" indent="0">
              <a:buNone/>
            </a:pPr>
            <a:r>
              <a:rPr lang="en-IN" dirty="0"/>
              <a:t>         sum[c][d] = first[c][d] + second[c][d];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printf</a:t>
            </a:r>
            <a:r>
              <a:rPr lang="en-IN" dirty="0"/>
              <a:t>("%d\t", sum[c][d]);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3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5400600"/>
          </a:xfrm>
        </p:spPr>
        <p:txBody>
          <a:bodyPr/>
          <a:lstStyle/>
          <a:p>
            <a:r>
              <a:rPr lang="en-IN" dirty="0"/>
              <a:t>Declaring Arrays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>
                <a:solidFill>
                  <a:srgbClr val="FF0000"/>
                </a:solidFill>
              </a:rPr>
              <a:t>data_type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array_name</a:t>
            </a:r>
            <a:r>
              <a:rPr lang="en-IN" dirty="0">
                <a:solidFill>
                  <a:srgbClr val="FF0000"/>
                </a:solidFill>
              </a:rPr>
              <a:t>[</a:t>
            </a:r>
            <a:r>
              <a:rPr lang="en-IN" dirty="0" err="1">
                <a:solidFill>
                  <a:srgbClr val="FF0000"/>
                </a:solidFill>
              </a:rPr>
              <a:t>array_size</a:t>
            </a:r>
            <a:r>
              <a:rPr lang="en-IN" dirty="0" smtClean="0">
                <a:solidFill>
                  <a:srgbClr val="FF0000"/>
                </a:solidFill>
              </a:rPr>
              <a:t>];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	double balance[10];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float </a:t>
            </a:r>
            <a:r>
              <a:rPr lang="en-IN" dirty="0">
                <a:solidFill>
                  <a:srgbClr val="FF0000"/>
                </a:solidFill>
              </a:rPr>
              <a:t>mark[5];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Initializing </a:t>
            </a:r>
            <a:r>
              <a:rPr lang="en-IN" dirty="0"/>
              <a:t>Arrays</a:t>
            </a:r>
          </a:p>
          <a:p>
            <a:pPr marL="400050" lvl="1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double balance[5] = {1000.0, 2.0, 3.4, 7.0, 50.0};</a:t>
            </a:r>
          </a:p>
          <a:p>
            <a:pPr marL="400050" lvl="1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double balance[] = {1000.0, 2.0, 3.4, 7.0, 50.0};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435280" cy="674136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Accessing Array Elements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#include &lt;</a:t>
            </a:r>
            <a:r>
              <a:rPr lang="en-IN" dirty="0" err="1" smtClean="0">
                <a:solidFill>
                  <a:srgbClr val="FF0000"/>
                </a:solidFill>
              </a:rPr>
              <a:t>stdio.h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main ()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{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n[ 10 ];  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i,j</a:t>
            </a:r>
            <a:r>
              <a:rPr lang="en-IN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for ( 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 = 0; 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 &lt; 10; 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++ )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{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n[ 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 ] = 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 + 100;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}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for (j = 0; j &lt; 10; </a:t>
            </a:r>
            <a:r>
              <a:rPr lang="en-IN" dirty="0" err="1" smtClean="0">
                <a:solidFill>
                  <a:srgbClr val="FF0000"/>
                </a:solidFill>
              </a:rPr>
              <a:t>j++</a:t>
            </a:r>
            <a:r>
              <a:rPr lang="en-IN" dirty="0" smtClean="0">
                <a:solidFill>
                  <a:srgbClr val="FF0000"/>
                </a:solidFill>
              </a:rPr>
              <a:t> )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{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</a:t>
            </a:r>
            <a:r>
              <a:rPr lang="en-IN" dirty="0" err="1" smtClean="0">
                <a:solidFill>
                  <a:srgbClr val="FF0000"/>
                </a:solidFill>
              </a:rPr>
              <a:t>printf</a:t>
            </a:r>
            <a:r>
              <a:rPr lang="en-IN" dirty="0" smtClean="0">
                <a:solidFill>
                  <a:srgbClr val="FF0000"/>
                </a:solidFill>
              </a:rPr>
              <a:t>("Element[%d] = %d\n", j, n[j] );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}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return 0;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}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4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Average of marks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968552" cy="5141168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int</a:t>
            </a:r>
            <a:r>
              <a:rPr lang="en-IN" dirty="0"/>
              <a:t> marks[10], i, n, sum = 0, average;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("Enter n: ");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scanf</a:t>
            </a:r>
            <a:r>
              <a:rPr lang="en-IN" dirty="0"/>
              <a:t>("%d", &amp;n);</a:t>
            </a:r>
          </a:p>
          <a:p>
            <a:pPr marL="0" indent="0">
              <a:buNone/>
            </a:pPr>
            <a:r>
              <a:rPr lang="en-IN" dirty="0"/>
              <a:t>     for(i=0; i&lt;n; ++i)</a:t>
            </a:r>
          </a:p>
          <a:p>
            <a:pPr marL="0" indent="0">
              <a:buNone/>
            </a:pPr>
            <a:r>
              <a:rPr lang="en-IN" dirty="0"/>
              <a:t>     {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printf</a:t>
            </a:r>
            <a:r>
              <a:rPr lang="en-IN" dirty="0"/>
              <a:t>("Enter </a:t>
            </a:r>
            <a:r>
              <a:rPr lang="en-IN" dirty="0" err="1"/>
              <a:t>number%d</a:t>
            </a:r>
            <a:r>
              <a:rPr lang="en-IN" dirty="0"/>
              <a:t>: ",i+1);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scanf</a:t>
            </a:r>
            <a:r>
              <a:rPr lang="en-IN" dirty="0"/>
              <a:t>("%d", &amp;marks[i]);</a:t>
            </a:r>
          </a:p>
          <a:p>
            <a:pPr marL="0" indent="0">
              <a:buNone/>
            </a:pPr>
            <a:r>
              <a:rPr lang="en-IN" dirty="0"/>
              <a:t>          sum += marks[i];</a:t>
            </a:r>
          </a:p>
          <a:p>
            <a:pPr marL="0" indent="0">
              <a:buNone/>
            </a:pPr>
            <a:r>
              <a:rPr lang="en-IN" dirty="0"/>
              <a:t>     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072" y="1600200"/>
            <a:ext cx="3466728" cy="5141168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 average = sum/n;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("Average = %d", average);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707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/>
              <a:t>Multi-dimensional </a:t>
            </a:r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928992" cy="63093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sz="4600" dirty="0" smtClean="0">
                <a:solidFill>
                  <a:srgbClr val="FF0000"/>
                </a:solidFill>
              </a:rPr>
              <a:t>type name[size1][size2]...[</a:t>
            </a:r>
            <a:r>
              <a:rPr lang="en-IN" sz="4600" dirty="0" err="1" smtClean="0">
                <a:solidFill>
                  <a:srgbClr val="FF0000"/>
                </a:solidFill>
              </a:rPr>
              <a:t>sizeN</a:t>
            </a:r>
            <a:r>
              <a:rPr lang="en-IN" sz="4600" dirty="0" smtClean="0">
                <a:solidFill>
                  <a:srgbClr val="FF0000"/>
                </a:solidFill>
              </a:rPr>
              <a:t>];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IN" sz="4000" dirty="0"/>
              <a:t>Two-dimensional </a:t>
            </a:r>
            <a:r>
              <a:rPr lang="en-IN" sz="4000" dirty="0" smtClean="0"/>
              <a:t>Arrays</a:t>
            </a:r>
          </a:p>
          <a:p>
            <a:pPr marL="400050" lvl="1" indent="0">
              <a:buNone/>
            </a:pPr>
            <a:r>
              <a:rPr lang="en-IN" sz="4000" dirty="0" smtClean="0"/>
              <a:t>#include &lt;</a:t>
            </a:r>
            <a:r>
              <a:rPr lang="en-IN" sz="4000" dirty="0" err="1" smtClean="0"/>
              <a:t>stdio.h</a:t>
            </a:r>
            <a:r>
              <a:rPr lang="en-IN" sz="4000" dirty="0" smtClean="0"/>
              <a:t>&gt;</a:t>
            </a:r>
          </a:p>
          <a:p>
            <a:pPr marL="400050" lvl="1" indent="0">
              <a:buNone/>
            </a:pPr>
            <a:r>
              <a:rPr lang="en-IN" sz="4000" dirty="0" err="1" smtClean="0"/>
              <a:t>int</a:t>
            </a:r>
            <a:r>
              <a:rPr lang="en-IN" sz="4000" dirty="0" smtClean="0"/>
              <a:t> main ()</a:t>
            </a:r>
          </a:p>
          <a:p>
            <a:pPr marL="400050" lvl="1" indent="0">
              <a:buNone/>
            </a:pPr>
            <a:r>
              <a:rPr lang="en-IN" sz="4000" dirty="0" smtClean="0"/>
              <a:t> {</a:t>
            </a:r>
          </a:p>
          <a:p>
            <a:pPr marL="400050" lvl="1" indent="0">
              <a:buNone/>
            </a:pPr>
            <a:r>
              <a:rPr lang="en-IN" sz="4000" dirty="0" smtClean="0"/>
              <a:t>     </a:t>
            </a:r>
            <a:r>
              <a:rPr lang="en-IN" sz="4000" dirty="0" err="1" smtClean="0"/>
              <a:t>int</a:t>
            </a:r>
            <a:r>
              <a:rPr lang="en-IN" sz="4000" dirty="0" smtClean="0"/>
              <a:t> a[5][2] = { {0,0}, {1,2}, {2,4}, {3,6},{4,8}};</a:t>
            </a:r>
          </a:p>
          <a:p>
            <a:pPr marL="400050" lvl="1" indent="0">
              <a:buNone/>
            </a:pPr>
            <a:r>
              <a:rPr lang="en-IN" sz="4000" dirty="0" smtClean="0"/>
              <a:t>     </a:t>
            </a:r>
            <a:r>
              <a:rPr lang="en-IN" sz="4000" dirty="0" err="1" smtClean="0"/>
              <a:t>int</a:t>
            </a:r>
            <a:r>
              <a:rPr lang="en-IN" sz="4000" dirty="0" smtClean="0"/>
              <a:t> </a:t>
            </a:r>
            <a:r>
              <a:rPr lang="en-IN" sz="4000" dirty="0" err="1" smtClean="0"/>
              <a:t>i</a:t>
            </a:r>
            <a:r>
              <a:rPr lang="en-IN" sz="4000" dirty="0" smtClean="0"/>
              <a:t>, j;</a:t>
            </a:r>
          </a:p>
          <a:p>
            <a:pPr marL="400050" lvl="1" indent="0">
              <a:buNone/>
            </a:pPr>
            <a:r>
              <a:rPr lang="en-IN" sz="4000" dirty="0" smtClean="0"/>
              <a:t>    for ( i = 0; i &lt; 5; i++ )    {</a:t>
            </a:r>
          </a:p>
          <a:p>
            <a:pPr marL="400050" lvl="1" indent="0">
              <a:buNone/>
            </a:pPr>
            <a:r>
              <a:rPr lang="en-IN" sz="4000" dirty="0" smtClean="0"/>
              <a:t>     for ( j = 0; j &lt; 2; j++ )    {</a:t>
            </a:r>
          </a:p>
          <a:p>
            <a:pPr marL="400050" lvl="1" indent="0">
              <a:buNone/>
            </a:pPr>
            <a:r>
              <a:rPr lang="en-IN" sz="4000" dirty="0" smtClean="0"/>
              <a:t>         </a:t>
            </a:r>
            <a:r>
              <a:rPr lang="en-IN" sz="4000" dirty="0" err="1" smtClean="0"/>
              <a:t>printf</a:t>
            </a:r>
            <a:r>
              <a:rPr lang="en-IN" sz="4000" dirty="0" smtClean="0"/>
              <a:t>("a[%d][%d] = %d\n", </a:t>
            </a:r>
            <a:r>
              <a:rPr lang="en-IN" sz="4000" dirty="0" err="1" smtClean="0"/>
              <a:t>i,j</a:t>
            </a:r>
            <a:r>
              <a:rPr lang="en-IN" sz="4000" dirty="0" smtClean="0"/>
              <a:t>, a[</a:t>
            </a:r>
            <a:r>
              <a:rPr lang="en-IN" sz="4000" dirty="0" err="1" smtClean="0"/>
              <a:t>i</a:t>
            </a:r>
            <a:r>
              <a:rPr lang="en-IN" sz="4000" dirty="0" smtClean="0"/>
              <a:t>][j] );</a:t>
            </a:r>
          </a:p>
          <a:p>
            <a:pPr marL="400050" lvl="1" indent="0">
              <a:buNone/>
            </a:pPr>
            <a:r>
              <a:rPr lang="en-IN" sz="4000" dirty="0" smtClean="0"/>
              <a:t>      }    }</a:t>
            </a:r>
          </a:p>
          <a:p>
            <a:pPr marL="400050" lvl="1" indent="0">
              <a:buNone/>
            </a:pPr>
            <a:r>
              <a:rPr lang="en-IN" sz="4000" dirty="0" smtClean="0"/>
              <a:t>      return 0;</a:t>
            </a:r>
          </a:p>
          <a:p>
            <a:pPr marL="400050" lvl="1" indent="0">
              <a:buNone/>
            </a:pPr>
            <a:r>
              <a:rPr lang="en-IN" sz="4000" dirty="0" smtClean="0"/>
              <a:t>}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– Dimensional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test[2][3][4] = {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           </a:t>
            </a:r>
            <a:r>
              <a:rPr lang="en-IN" dirty="0">
                <a:solidFill>
                  <a:srgbClr val="FF0000"/>
                </a:solidFill>
              </a:rPr>
              <a:t>{ {3, 4, 2, 3}, {0, -3, 9, 11}, {23, 12, 23, 2} </a:t>
            </a:r>
            <a:r>
              <a:rPr lang="en-IN" dirty="0" smtClean="0">
                <a:solidFill>
                  <a:srgbClr val="FF0000"/>
                </a:solidFill>
              </a:rPr>
              <a:t>},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            </a:t>
            </a:r>
            <a:r>
              <a:rPr lang="en-IN" dirty="0">
                <a:solidFill>
                  <a:srgbClr val="FF0000"/>
                </a:solidFill>
              </a:rPr>
              <a:t>{ {13, 4, 56, 3}, {5, 9, 3, 5}, {3, 1, 4, 9} }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25460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Declare a 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char s[5</a:t>
            </a:r>
            <a:r>
              <a:rPr lang="en-IN" dirty="0" smtClean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 smtClean="0"/>
              <a:t>Initialize </a:t>
            </a:r>
            <a:r>
              <a:rPr lang="en-IN" b="1" dirty="0"/>
              <a:t>strings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char c[] = "</a:t>
            </a:r>
            <a:r>
              <a:rPr lang="en-IN" dirty="0" err="1"/>
              <a:t>abcd</a:t>
            </a:r>
            <a:r>
              <a:rPr lang="en-IN" dirty="0"/>
              <a:t>";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char c[50] = "</a:t>
            </a:r>
            <a:r>
              <a:rPr lang="en-IN" dirty="0" err="1"/>
              <a:t>abcd</a:t>
            </a:r>
            <a:r>
              <a:rPr lang="en-IN" dirty="0"/>
              <a:t>";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char c[] = {'a', 'b', 'c', 'd', '\0'};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char c[5] = {'a', 'b', 'c', 'd', '\0</a:t>
            </a:r>
            <a:r>
              <a:rPr lang="en-IN" dirty="0" smtClean="0"/>
              <a:t>'};</a:t>
            </a:r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072" y="1145033"/>
            <a:ext cx="3651327" cy="99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10" y="3068960"/>
            <a:ext cx="3631289" cy="107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3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string from user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char name[20];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name: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scanf</a:t>
            </a:r>
            <a:r>
              <a:rPr lang="en-US" dirty="0">
                <a:solidFill>
                  <a:srgbClr val="FF0000"/>
                </a:solidFill>
              </a:rPr>
              <a:t>("%s", name);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("Your name is %s.", name);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1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 line of 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char name[30];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name: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gets(name);     </a:t>
            </a:r>
            <a:r>
              <a:rPr lang="en-US" dirty="0"/>
              <a:t>// read string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("Name: ");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puts(name);    </a:t>
            </a:r>
            <a:r>
              <a:rPr lang="en-US" dirty="0"/>
              <a:t>// display string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9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958</Words>
  <Application>Microsoft Office PowerPoint</Application>
  <PresentationFormat>On-screen Show (4:3)</PresentationFormat>
  <Paragraphs>185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Arrays in C</vt:lpstr>
      <vt:lpstr>Arrays</vt:lpstr>
      <vt:lpstr>PowerPoint Presentation</vt:lpstr>
      <vt:lpstr>Example – Average of marks</vt:lpstr>
      <vt:lpstr>Multi-dimensional Arrays</vt:lpstr>
      <vt:lpstr>Three – Dimensional Array</vt:lpstr>
      <vt:lpstr>Declare a String</vt:lpstr>
      <vt:lpstr>Read string from user</vt:lpstr>
      <vt:lpstr>Read a line of text</vt:lpstr>
      <vt:lpstr>C supports a wide range of functions that manipulate null-terminated strings</vt:lpstr>
      <vt:lpstr>PowerPoint Presentation</vt:lpstr>
      <vt:lpstr>Sorting of names</vt:lpstr>
      <vt:lpstr>Matrix Addition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( Recap)</dc:title>
  <dc:creator>Gladys</dc:creator>
  <cp:lastModifiedBy>Admin</cp:lastModifiedBy>
  <cp:revision>38</cp:revision>
  <dcterms:created xsi:type="dcterms:W3CDTF">2017-01-04T10:13:43Z</dcterms:created>
  <dcterms:modified xsi:type="dcterms:W3CDTF">2019-12-03T10:12:21Z</dcterms:modified>
</cp:coreProperties>
</file>