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8251-2943-46A2-95FE-829D9CFA702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EF12-CE4C-4BFD-B8B8-76474012A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0089-1CF1-4852-BFB8-4BCFA68E2CC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4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2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4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0F80-C31A-47A1-8626-552C80B3159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EE8C-C31C-4B0B-BD8D-5D004F9A2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8200"/>
            <a:ext cx="61912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User-defined Functions in C </a:t>
            </a:r>
            <a:r>
              <a:rPr lang="en-IN" b="1" dirty="0" smtClean="0"/>
              <a:t>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with no arguments and no return value</a:t>
            </a:r>
          </a:p>
          <a:p>
            <a:r>
              <a:rPr lang="en-IN" dirty="0"/>
              <a:t>Function with no arguments and a return value</a:t>
            </a:r>
          </a:p>
          <a:p>
            <a:r>
              <a:rPr lang="en-IN" dirty="0"/>
              <a:t>Function with arguments and no return value</a:t>
            </a:r>
          </a:p>
          <a:p>
            <a:r>
              <a:rPr lang="en-IN" dirty="0"/>
              <a:t>Function with arguments and a return value.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2074"/>
          </a:xfrm>
        </p:spPr>
        <p:txBody>
          <a:bodyPr>
            <a:noAutofit/>
          </a:bodyPr>
          <a:lstStyle/>
          <a:p>
            <a:r>
              <a:rPr lang="en-IN" sz="3200" dirty="0" smtClean="0"/>
              <a:t>Function with no arguments and no return value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sz="4500" dirty="0" smtClean="0"/>
              <a:t>include &lt;</a:t>
            </a:r>
            <a:r>
              <a:rPr lang="en-IN" sz="4500" dirty="0" err="1" smtClean="0"/>
              <a:t>stdio.h</a:t>
            </a:r>
            <a:r>
              <a:rPr lang="en-IN" sz="4500" dirty="0" smtClean="0"/>
              <a:t>&gt;</a:t>
            </a:r>
          </a:p>
          <a:p>
            <a:pPr marL="0" indent="0">
              <a:buNone/>
            </a:pPr>
            <a:r>
              <a:rPr lang="en-IN" sz="4500" dirty="0" smtClean="0"/>
              <a:t>void </a:t>
            </a:r>
            <a:r>
              <a:rPr lang="en-IN" sz="4500" dirty="0" err="1" smtClean="0"/>
              <a:t>checkPrimeNumber</a:t>
            </a:r>
            <a:r>
              <a:rPr lang="en-IN" sz="4500" dirty="0" smtClean="0"/>
              <a:t>();</a:t>
            </a:r>
          </a:p>
          <a:p>
            <a:pPr marL="0" indent="0">
              <a:buNone/>
            </a:pPr>
            <a:r>
              <a:rPr lang="en-IN" sz="4500" dirty="0" err="1" smtClean="0"/>
              <a:t>int</a:t>
            </a:r>
            <a:r>
              <a:rPr lang="en-IN" sz="4500" dirty="0" smtClean="0"/>
              <a:t> main()</a:t>
            </a:r>
          </a:p>
          <a:p>
            <a:pPr marL="0" indent="0">
              <a:buNone/>
            </a:pPr>
            <a:r>
              <a:rPr lang="en-IN" sz="4500" dirty="0" smtClean="0"/>
              <a:t>{</a:t>
            </a:r>
          </a:p>
          <a:p>
            <a:pPr marL="0" indent="0">
              <a:buNone/>
            </a:pPr>
            <a:r>
              <a:rPr lang="en-IN" sz="4500" dirty="0" smtClean="0"/>
              <a:t>    </a:t>
            </a:r>
            <a:r>
              <a:rPr lang="en-IN" sz="4500" dirty="0" err="1" smtClean="0"/>
              <a:t>checkPrimeNumber</a:t>
            </a:r>
            <a:r>
              <a:rPr lang="en-IN" sz="4500" dirty="0" smtClean="0"/>
              <a:t>();    // no argument is passed to prime()</a:t>
            </a:r>
          </a:p>
          <a:p>
            <a:pPr marL="0" indent="0">
              <a:buNone/>
            </a:pPr>
            <a:r>
              <a:rPr lang="en-IN" sz="4500" dirty="0" smtClean="0"/>
              <a:t>    return 0;</a:t>
            </a:r>
          </a:p>
          <a:p>
            <a:pPr marL="0" indent="0">
              <a:buNone/>
            </a:pPr>
            <a:r>
              <a:rPr lang="en-IN" sz="4500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 return type of the function is void </a:t>
            </a:r>
            <a:r>
              <a:rPr lang="en-IN" dirty="0" err="1" smtClean="0"/>
              <a:t>becuase</a:t>
            </a:r>
            <a:r>
              <a:rPr lang="en-IN" dirty="0" smtClean="0"/>
              <a:t> no value is returned from the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checkPrimeNumber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n, </a:t>
            </a:r>
            <a:r>
              <a:rPr lang="en-IN" dirty="0" err="1" smtClean="0"/>
              <a:t>i</a:t>
            </a:r>
            <a:r>
              <a:rPr lang="en-IN" dirty="0" smtClean="0"/>
              <a:t>, flag=0;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=2; </a:t>
            </a:r>
            <a:r>
              <a:rPr lang="en-IN" dirty="0" err="1" smtClean="0"/>
              <a:t>i</a:t>
            </a:r>
            <a:r>
              <a:rPr lang="en-IN" dirty="0" smtClean="0"/>
              <a:t> &lt;= n/2;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if(</a:t>
            </a:r>
            <a:r>
              <a:rPr lang="en-IN" dirty="0" err="1" smtClean="0"/>
              <a:t>n%i</a:t>
            </a:r>
            <a:r>
              <a:rPr lang="en-IN" dirty="0" smtClean="0"/>
              <a:t> == 0)</a:t>
            </a:r>
          </a:p>
          <a:p>
            <a:pPr marL="0" indent="0">
              <a:buNone/>
            </a:pPr>
            <a:r>
              <a:rPr lang="en-IN" dirty="0" smtClean="0"/>
              <a:t>        {</a:t>
            </a:r>
          </a:p>
          <a:p>
            <a:pPr marL="0" indent="0">
              <a:buNone/>
            </a:pPr>
            <a:r>
              <a:rPr lang="en-IN" dirty="0" smtClean="0"/>
              <a:t>            flag = 1;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    if (flag == 1)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not a prime number.", n);</a:t>
            </a:r>
          </a:p>
          <a:p>
            <a:pPr marL="0" indent="0">
              <a:buNone/>
            </a:pPr>
            <a:r>
              <a:rPr lang="en-IN" dirty="0" smtClean="0"/>
              <a:t>    else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a prime number.", n);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Function with no arguments and a return </a:t>
            </a:r>
            <a:r>
              <a:rPr lang="en-IN" sz="3600" dirty="0" smtClean="0"/>
              <a:t>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6886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getInteger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n, </a:t>
            </a:r>
            <a:r>
              <a:rPr lang="en-IN" dirty="0" err="1" smtClean="0"/>
              <a:t>i</a:t>
            </a:r>
            <a:r>
              <a:rPr lang="en-IN" dirty="0" smtClean="0"/>
              <a:t>, flag = 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// no argument is passed to the function</a:t>
            </a:r>
          </a:p>
          <a:p>
            <a:pPr marL="0" indent="0">
              <a:buNone/>
            </a:pPr>
            <a:r>
              <a:rPr lang="en-IN" dirty="0" smtClean="0"/>
              <a:t>    // the value returned from the function is assigned to n</a:t>
            </a:r>
          </a:p>
          <a:p>
            <a:pPr marL="0" indent="0">
              <a:buNone/>
            </a:pPr>
            <a:r>
              <a:rPr lang="en-IN" dirty="0" smtClean="0"/>
              <a:t>    n = </a:t>
            </a:r>
            <a:r>
              <a:rPr lang="en-IN" dirty="0" err="1" smtClean="0"/>
              <a:t>getInteger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=2; </a:t>
            </a:r>
            <a:r>
              <a:rPr lang="en-IN" dirty="0" err="1" smtClean="0"/>
              <a:t>i</a:t>
            </a:r>
            <a:r>
              <a:rPr lang="en-IN" dirty="0" smtClean="0"/>
              <a:t>&lt;=n/2;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if(</a:t>
            </a:r>
            <a:r>
              <a:rPr lang="en-IN" dirty="0" err="1" smtClean="0"/>
              <a:t>n%i</a:t>
            </a:r>
            <a:r>
              <a:rPr lang="en-IN" dirty="0" smtClean="0"/>
              <a:t>==0)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       flag = 1;</a:t>
            </a:r>
          </a:p>
          <a:p>
            <a:pPr marL="0" indent="0">
              <a:buNone/>
            </a:pPr>
            <a:r>
              <a:rPr lang="en-IN" dirty="0" smtClean="0"/>
              <a:t>            break;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if (flag == 1)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not a prime number.", n);</a:t>
            </a:r>
          </a:p>
          <a:p>
            <a:pPr marL="0" indent="0">
              <a:buNone/>
            </a:pPr>
            <a:r>
              <a:rPr lang="en-IN" dirty="0" smtClean="0"/>
              <a:t>    else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a prime number.", 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 err="1" smtClean="0"/>
              <a:t>getInteger</a:t>
            </a:r>
            <a:r>
              <a:rPr lang="en-IN" dirty="0" smtClean="0"/>
              <a:t>() function returns integer entered by the user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getInteger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n;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0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Function with arguments and no return 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980728"/>
            <a:ext cx="4038600" cy="52174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checkPrimeAndDisplay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// n is passed to the function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checkPrimeAndDisplay</a:t>
            </a:r>
            <a:r>
              <a:rPr lang="en-IN" dirty="0" smtClean="0"/>
              <a:t>(n);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6048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// void indicates that no value is returned from the function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checkPrimeAndDisplay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flag = 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=2; </a:t>
            </a:r>
            <a:r>
              <a:rPr lang="en-IN" dirty="0" err="1" smtClean="0"/>
              <a:t>i</a:t>
            </a:r>
            <a:r>
              <a:rPr lang="en-IN" dirty="0" smtClean="0"/>
              <a:t> &lt;= n/2;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if(</a:t>
            </a:r>
            <a:r>
              <a:rPr lang="en-IN" dirty="0" err="1" smtClean="0"/>
              <a:t>n%i</a:t>
            </a:r>
            <a:r>
              <a:rPr lang="en-IN" dirty="0" smtClean="0"/>
              <a:t> == 0){</a:t>
            </a:r>
          </a:p>
          <a:p>
            <a:pPr marL="0" indent="0">
              <a:buNone/>
            </a:pPr>
            <a:r>
              <a:rPr lang="en-IN" dirty="0" smtClean="0"/>
              <a:t>            flag = 1;</a:t>
            </a:r>
          </a:p>
          <a:p>
            <a:pPr marL="0" indent="0">
              <a:buNone/>
            </a:pPr>
            <a:r>
              <a:rPr lang="en-IN" dirty="0" smtClean="0"/>
              <a:t>            break;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    if(flag == 1)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not a prime </a:t>
            </a:r>
            <a:r>
              <a:rPr lang="en-IN" dirty="0" err="1" smtClean="0"/>
              <a:t>number.",n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else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a prime number.", n);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Function with arguments and a return 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7332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checkPrimeNumber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n, flag;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// n is passed to the </a:t>
            </a:r>
            <a:r>
              <a:rPr lang="en-IN" dirty="0" err="1" smtClean="0"/>
              <a:t>checkPrimeNumber</a:t>
            </a:r>
            <a:r>
              <a:rPr lang="en-IN" dirty="0" smtClean="0"/>
              <a:t>() function</a:t>
            </a:r>
          </a:p>
          <a:p>
            <a:pPr marL="0" indent="0">
              <a:buNone/>
            </a:pPr>
            <a:r>
              <a:rPr lang="en-IN" dirty="0" smtClean="0"/>
              <a:t>    // the value returned from the function is assigned to flag variable</a:t>
            </a:r>
          </a:p>
          <a:p>
            <a:pPr marL="0" indent="0">
              <a:buNone/>
            </a:pPr>
            <a:r>
              <a:rPr lang="en-IN" dirty="0" smtClean="0"/>
              <a:t>    flag = </a:t>
            </a:r>
            <a:r>
              <a:rPr lang="en-IN" dirty="0" err="1" smtClean="0"/>
              <a:t>checkPrimeNumber</a:t>
            </a:r>
            <a:r>
              <a:rPr lang="en-IN" dirty="0" smtClean="0"/>
              <a:t>(n);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if(flag==1)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not a prime </a:t>
            </a:r>
            <a:r>
              <a:rPr lang="en-IN" dirty="0" err="1" smtClean="0"/>
              <a:t>number",n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else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("%d is a prime </a:t>
            </a:r>
            <a:r>
              <a:rPr lang="en-IN" dirty="0" err="1" smtClean="0"/>
              <a:t>number",n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// integer is returned from the function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checkPrimeNumber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/* Integer value is returned from function </a:t>
            </a:r>
            <a:r>
              <a:rPr lang="en-IN" dirty="0" err="1" smtClean="0"/>
              <a:t>checkPrimeNumber</a:t>
            </a:r>
            <a:r>
              <a:rPr lang="en-IN" dirty="0" smtClean="0"/>
              <a:t>() */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=2; </a:t>
            </a:r>
            <a:r>
              <a:rPr lang="en-IN" dirty="0" err="1" smtClean="0"/>
              <a:t>i</a:t>
            </a:r>
            <a:r>
              <a:rPr lang="en-IN" dirty="0" smtClean="0"/>
              <a:t> &lt;= n/2;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if(</a:t>
            </a:r>
            <a:r>
              <a:rPr lang="en-IN" dirty="0" err="1" smtClean="0"/>
              <a:t>n%i</a:t>
            </a:r>
            <a:r>
              <a:rPr lang="en-IN" dirty="0" smtClean="0"/>
              <a:t> == 0)</a:t>
            </a:r>
          </a:p>
          <a:p>
            <a:pPr marL="0" indent="0">
              <a:buNone/>
            </a:pPr>
            <a:r>
              <a:rPr lang="en-IN" dirty="0" smtClean="0"/>
              <a:t>            return 1;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2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Recursion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r>
              <a:rPr lang="en-IN" dirty="0"/>
              <a:t>A function that calls itself is known as a recursive function. And, this technique is known as recursion.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857500"/>
            <a:ext cx="4762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4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Recursion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sum(</a:t>
            </a:r>
            <a:r>
              <a:rPr lang="en-IN" dirty="0" err="1" smtClean="0"/>
              <a:t>int</a:t>
            </a:r>
            <a:r>
              <a:rPr lang="en-IN" dirty="0" smtClean="0"/>
              <a:t> 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number, result;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a positive integer: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&amp;number);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result = sum(number);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("sum=%d", result);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sum(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if (</a:t>
            </a:r>
            <a:r>
              <a:rPr lang="en-IN" dirty="0" err="1" smtClean="0"/>
              <a:t>num</a:t>
            </a:r>
            <a:r>
              <a:rPr lang="en-IN" dirty="0" smtClean="0"/>
              <a:t>!=0)</a:t>
            </a:r>
          </a:p>
          <a:p>
            <a:pPr marL="0" indent="0">
              <a:buNone/>
            </a:pPr>
            <a:r>
              <a:rPr lang="en-IN" dirty="0" smtClean="0"/>
              <a:t>        return </a:t>
            </a:r>
            <a:r>
              <a:rPr lang="en-IN" dirty="0" err="1" smtClean="0"/>
              <a:t>num</a:t>
            </a:r>
            <a:r>
              <a:rPr lang="en-IN" dirty="0" smtClean="0"/>
              <a:t> + sum(num-1); // sum() function calls itself</a:t>
            </a:r>
          </a:p>
          <a:p>
            <a:pPr marL="0" indent="0">
              <a:buNone/>
            </a:pPr>
            <a:r>
              <a:rPr lang="en-IN" dirty="0" smtClean="0"/>
              <a:t>    else</a:t>
            </a:r>
          </a:p>
          <a:p>
            <a:pPr marL="0" indent="0">
              <a:buNone/>
            </a:pPr>
            <a:r>
              <a:rPr lang="en-IN" dirty="0" smtClean="0"/>
              <a:t>        return 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Scope </a:t>
            </a:r>
            <a:r>
              <a:rPr lang="en-IN" dirty="0" smtClean="0"/>
              <a:t>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just"/>
            <a:r>
              <a:rPr lang="en-IN" dirty="0"/>
              <a:t>Inside a function or a block which is called </a:t>
            </a:r>
            <a:r>
              <a:rPr lang="en-IN" b="1" dirty="0"/>
              <a:t>local</a:t>
            </a:r>
            <a:r>
              <a:rPr lang="en-IN" dirty="0"/>
              <a:t> variables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Outside of all functions which is called </a:t>
            </a:r>
            <a:r>
              <a:rPr lang="en-IN" b="1" dirty="0"/>
              <a:t>global</a:t>
            </a:r>
            <a:r>
              <a:rPr lang="en-IN" dirty="0"/>
              <a:t> variables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1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/* local variable declaration */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a, b;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c;</a:t>
            </a:r>
          </a:p>
          <a:p>
            <a:pPr marL="0" indent="0">
              <a:buNone/>
            </a:pPr>
            <a:r>
              <a:rPr lang="en-IN" dirty="0" smtClean="0"/>
              <a:t>  /* actual initialization */</a:t>
            </a:r>
          </a:p>
          <a:p>
            <a:pPr marL="0" indent="0">
              <a:buNone/>
            </a:pPr>
            <a:r>
              <a:rPr lang="en-IN" dirty="0" smtClean="0"/>
              <a:t>  a = 10;</a:t>
            </a:r>
          </a:p>
          <a:p>
            <a:pPr marL="0" indent="0">
              <a:buNone/>
            </a:pPr>
            <a:r>
              <a:rPr lang="en-IN" dirty="0" smtClean="0"/>
              <a:t>  b = 20;</a:t>
            </a:r>
          </a:p>
          <a:p>
            <a:pPr marL="0" indent="0">
              <a:buNone/>
            </a:pPr>
            <a:r>
              <a:rPr lang="en-IN" dirty="0" smtClean="0"/>
              <a:t>  c = a + b;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 ("value of a = %d, b = %d and c = %d\n", a, b, c);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Divide and conquer </a:t>
            </a:r>
          </a:p>
          <a:p>
            <a:pPr lvl="1"/>
            <a:r>
              <a:rPr lang="en-US" altLang="en-US" dirty="0" smtClean="0"/>
              <a:t>Construct a program from smaller pieces or components</a:t>
            </a:r>
          </a:p>
          <a:p>
            <a:pPr lvl="2"/>
            <a:r>
              <a:rPr lang="en-US" altLang="en-US" dirty="0" smtClean="0"/>
              <a:t>These smaller pieces are called modules</a:t>
            </a:r>
          </a:p>
          <a:p>
            <a:pPr lvl="1"/>
            <a:r>
              <a:rPr lang="en-US" altLang="en-US" dirty="0" smtClean="0"/>
              <a:t>Each piece more manageable than the 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205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/* global variable declaration */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g = 20;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/* local variable declaration */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g = 10;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 ("value of g = %d\n",  g);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8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Passing Arrays as Function </a:t>
            </a:r>
            <a:r>
              <a:rPr lang="en-IN" dirty="0" smtClean="0"/>
              <a:t>Arguments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/* function declaration */</a:t>
            </a:r>
          </a:p>
          <a:p>
            <a:pPr marL="0" indent="0">
              <a:buNone/>
            </a:pPr>
            <a:r>
              <a:rPr lang="en-IN" dirty="0" smtClean="0"/>
              <a:t>double </a:t>
            </a:r>
            <a:r>
              <a:rPr lang="en-IN" dirty="0" err="1" smtClean="0"/>
              <a:t>getAverage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[], </a:t>
            </a:r>
            <a:r>
              <a:rPr lang="en-IN" dirty="0" err="1" smtClean="0"/>
              <a:t>int</a:t>
            </a:r>
            <a:r>
              <a:rPr lang="en-IN" dirty="0" smtClean="0"/>
              <a:t> size);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 ()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/* an </a:t>
            </a:r>
            <a:r>
              <a:rPr lang="en-IN" dirty="0" err="1" smtClean="0"/>
              <a:t>int</a:t>
            </a:r>
            <a:r>
              <a:rPr lang="en-IN" dirty="0" smtClean="0"/>
              <a:t> array with 5 elements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balance[5] = {1000, 2, 3, 17, 50};</a:t>
            </a:r>
          </a:p>
          <a:p>
            <a:pPr marL="0" indent="0">
              <a:buNone/>
            </a:pPr>
            <a:r>
              <a:rPr lang="en-IN" dirty="0" smtClean="0"/>
              <a:t>   double </a:t>
            </a:r>
            <a:r>
              <a:rPr lang="en-IN" dirty="0" err="1" smtClean="0"/>
              <a:t>avg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/* pass pointer to the array as an argument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avg</a:t>
            </a:r>
            <a:r>
              <a:rPr lang="en-IN" dirty="0" smtClean="0"/>
              <a:t> = </a:t>
            </a:r>
            <a:r>
              <a:rPr lang="en-IN" dirty="0" err="1" smtClean="0"/>
              <a:t>getAverage</a:t>
            </a:r>
            <a:r>
              <a:rPr lang="en-IN" dirty="0" smtClean="0"/>
              <a:t>( balance, 5 ) 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/* output the returned value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"Average value is: %f ", </a:t>
            </a:r>
            <a:r>
              <a:rPr lang="en-IN" dirty="0" err="1" smtClean="0"/>
              <a:t>avg</a:t>
            </a:r>
            <a:r>
              <a:rPr lang="en-IN" dirty="0" smtClean="0"/>
              <a:t> 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double </a:t>
            </a:r>
            <a:r>
              <a:rPr lang="en-IN" dirty="0" err="1" smtClean="0"/>
              <a:t>getAverage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[], </a:t>
            </a:r>
            <a:r>
              <a:rPr lang="en-IN" dirty="0" err="1" smtClean="0"/>
              <a:t>int</a:t>
            </a:r>
            <a:r>
              <a:rPr lang="en-IN" dirty="0" smtClean="0"/>
              <a:t> size)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double </a:t>
            </a:r>
            <a:r>
              <a:rPr lang="en-IN" dirty="0" err="1" smtClean="0"/>
              <a:t>avg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double sum = 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size; ++</a:t>
            </a:r>
            <a:r>
              <a:rPr lang="en-IN" dirty="0" err="1" smtClean="0"/>
              <a:t>i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  sum += 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avg</a:t>
            </a:r>
            <a:r>
              <a:rPr lang="en-IN" dirty="0" smtClean="0"/>
              <a:t> = sum / size;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return </a:t>
            </a:r>
            <a:r>
              <a:rPr lang="en-IN" dirty="0" err="1" smtClean="0"/>
              <a:t>avg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5.11	Storage Classes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Storage class specifiers</a:t>
            </a:r>
          </a:p>
          <a:p>
            <a:pPr lvl="1"/>
            <a:r>
              <a:rPr lang="en-US" altLang="en-US" dirty="0"/>
              <a:t>Storage duration </a:t>
            </a:r>
            <a:r>
              <a:rPr lang="en-US" altLang="en-US" dirty="0">
                <a:cs typeface="Times New Roman" pitchFamily="18" charset="0"/>
              </a:rPr>
              <a:t>–</a:t>
            </a:r>
            <a:r>
              <a:rPr lang="en-US" altLang="en-US" dirty="0"/>
              <a:t> how long an object exists in memory</a:t>
            </a:r>
          </a:p>
          <a:p>
            <a:pPr lvl="1"/>
            <a:r>
              <a:rPr lang="en-US" altLang="en-US" dirty="0"/>
              <a:t>Scope </a:t>
            </a:r>
            <a:r>
              <a:rPr lang="en-US" altLang="en-US" dirty="0">
                <a:cs typeface="Times New Roman" pitchFamily="18" charset="0"/>
              </a:rPr>
              <a:t>–</a:t>
            </a:r>
            <a:r>
              <a:rPr lang="en-US" altLang="en-US" dirty="0"/>
              <a:t> where object can be referenced in program</a:t>
            </a:r>
          </a:p>
          <a:p>
            <a:pPr lvl="1"/>
            <a:r>
              <a:rPr lang="en-US" altLang="en-US" dirty="0"/>
              <a:t>Linkage </a:t>
            </a:r>
            <a:r>
              <a:rPr lang="en-US" altLang="en-US" dirty="0">
                <a:cs typeface="Times New Roman" pitchFamily="18" charset="0"/>
              </a:rPr>
              <a:t>–</a:t>
            </a:r>
            <a:r>
              <a:rPr lang="en-US" altLang="en-US" dirty="0"/>
              <a:t> specifies the files in which an identifier is known (more in Chapter 14)</a:t>
            </a:r>
          </a:p>
          <a:p>
            <a:r>
              <a:rPr lang="en-US" altLang="en-US" dirty="0"/>
              <a:t>Automatic storage</a:t>
            </a:r>
          </a:p>
          <a:p>
            <a:pPr lvl="1"/>
            <a:r>
              <a:rPr lang="en-US" altLang="en-US" dirty="0"/>
              <a:t>Object created and destroyed within its block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auto</a:t>
            </a:r>
            <a:r>
              <a:rPr lang="en-US" altLang="en-US" dirty="0"/>
              <a:t>: default for local variables </a:t>
            </a:r>
          </a:p>
          <a:p>
            <a:pPr lvl="3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auto double x, y;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register</a:t>
            </a:r>
            <a:r>
              <a:rPr lang="en-US" altLang="en-US" dirty="0"/>
              <a:t>: tries to put variable into high-speed registers</a:t>
            </a:r>
          </a:p>
          <a:p>
            <a:pPr lvl="2"/>
            <a:r>
              <a:rPr lang="en-US" altLang="en-US" dirty="0"/>
              <a:t>Can only be used for automatic variables</a:t>
            </a:r>
          </a:p>
          <a:p>
            <a:pPr lvl="3"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register 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counter = 1;</a:t>
            </a:r>
          </a:p>
        </p:txBody>
      </p:sp>
    </p:spTree>
    <p:extLst>
      <p:ext uri="{BB962C8B-B14F-4D97-AF65-F5344CB8AC3E}">
        <p14:creationId xmlns:p14="http://schemas.microsoft.com/office/powerpoint/2010/main" val="12129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5.11	Storage Classes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 storage  </a:t>
            </a:r>
          </a:p>
          <a:p>
            <a:pPr lvl="1"/>
            <a:r>
              <a:rPr lang="en-US" altLang="en-US"/>
              <a:t>Variables exist for entire program execution</a:t>
            </a:r>
          </a:p>
          <a:p>
            <a:pPr lvl="1"/>
            <a:r>
              <a:rPr lang="en-US" altLang="en-US"/>
              <a:t>Default value of zero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static</a:t>
            </a:r>
            <a:r>
              <a:rPr lang="en-US" altLang="en-US"/>
              <a:t>: local variables defined in functions.  </a:t>
            </a:r>
          </a:p>
          <a:p>
            <a:pPr lvl="2"/>
            <a:r>
              <a:rPr lang="en-US" altLang="en-US"/>
              <a:t>Keep value after function ends</a:t>
            </a:r>
          </a:p>
          <a:p>
            <a:pPr lvl="2"/>
            <a:r>
              <a:rPr lang="en-US" altLang="en-US"/>
              <a:t>Only known in their own function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extern</a:t>
            </a:r>
            <a:r>
              <a:rPr lang="en-US" altLang="en-US"/>
              <a:t>: default for global variables and functions</a:t>
            </a:r>
          </a:p>
          <a:p>
            <a:pPr lvl="2"/>
            <a:r>
              <a:rPr lang="en-US" altLang="en-US"/>
              <a:t>Known in any function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1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Program Modules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Modules in 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Programs combine user-defined functions with library functions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 standard library has a wide variety of functions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Function calls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Invoking functions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Provide function name and arguments (data)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Function performs operations or manipulations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Function returns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4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Types of functions in 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two types of functions in C programming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Standard library functions</a:t>
            </a:r>
          </a:p>
          <a:p>
            <a:r>
              <a:rPr lang="en-IN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135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Standard library </a:t>
            </a:r>
            <a:r>
              <a:rPr lang="en-IN" b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Math library functions </a:t>
            </a:r>
          </a:p>
          <a:p>
            <a:pPr lvl="1"/>
            <a:r>
              <a:rPr lang="en-US" altLang="en-US" dirty="0" smtClean="0"/>
              <a:t>perform common mathematical calculations</a:t>
            </a:r>
          </a:p>
          <a:p>
            <a:pPr lvl="1"/>
            <a:r>
              <a:rPr lang="en-US" altLang="en-US" b="1" dirty="0" smtClean="0">
                <a:latin typeface="Courier New" pitchFamily="49" charset="0"/>
              </a:rPr>
              <a:t>#include &lt;</a:t>
            </a:r>
            <a:r>
              <a:rPr lang="en-US" altLang="en-US" b="1" dirty="0" err="1" smtClean="0">
                <a:latin typeface="Courier New" pitchFamily="49" charset="0"/>
              </a:rPr>
              <a:t>math.h</a:t>
            </a:r>
            <a:r>
              <a:rPr lang="en-US" altLang="en-US" b="1" dirty="0" smtClean="0">
                <a:latin typeface="Courier New" pitchFamily="49" charset="0"/>
              </a:rPr>
              <a:t>&gt;</a:t>
            </a:r>
          </a:p>
          <a:p>
            <a:pPr lvl="1"/>
            <a:endParaRPr lang="en-US" altLang="en-US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Format for calling functions</a:t>
            </a:r>
          </a:p>
          <a:p>
            <a:pPr lvl="1"/>
            <a:r>
              <a:rPr lang="en-US" altLang="en-US" b="1" dirty="0" err="1" smtClean="0">
                <a:latin typeface="Courier New" pitchFamily="49" charset="0"/>
              </a:rPr>
              <a:t>FunctionName</a:t>
            </a:r>
            <a:r>
              <a:rPr lang="en-US" altLang="en-US" b="1" dirty="0" smtClean="0">
                <a:latin typeface="Courier New" pitchFamily="49" charset="0"/>
              </a:rPr>
              <a:t>(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argument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itchFamily="49" charset="0"/>
              </a:rPr>
              <a:t>);</a:t>
            </a:r>
          </a:p>
          <a:p>
            <a:pPr lvl="1"/>
            <a:endParaRPr lang="en-US" altLang="en-US" b="1" dirty="0" smtClean="0">
              <a:latin typeface="Courier New" pitchFamily="49" charset="0"/>
            </a:endParaRPr>
          </a:p>
          <a:p>
            <a:pPr lvl="1"/>
            <a:r>
              <a:rPr lang="en-US" altLang="en-US" b="1" dirty="0" err="1" smtClean="0">
                <a:latin typeface="Courier New" pitchFamily="49" charset="0"/>
              </a:rPr>
              <a:t>printf</a:t>
            </a:r>
            <a:r>
              <a:rPr lang="en-US" altLang="en-US" b="1" dirty="0" smtClean="0">
                <a:latin typeface="Courier New" pitchFamily="49" charset="0"/>
              </a:rPr>
              <a:t>( "%.2f", </a:t>
            </a:r>
            <a:r>
              <a:rPr lang="en-US" altLang="en-US" b="1" dirty="0" err="1" smtClean="0">
                <a:latin typeface="Courier New" pitchFamily="49" charset="0"/>
              </a:rPr>
              <a:t>sqrt</a:t>
            </a:r>
            <a:r>
              <a:rPr lang="en-US" altLang="en-US" b="1" dirty="0" smtClean="0">
                <a:latin typeface="Courier New" pitchFamily="49" charset="0"/>
              </a:rPr>
              <a:t>( 900.0 ) 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5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User-defined </a:t>
            </a:r>
            <a:r>
              <a:rPr lang="en-IN" b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C allow programmers to define functions. Such functions created by the user are called user-defined functions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4241"/>
            <a:ext cx="6192688" cy="55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499176" cy="6669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addNumbers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b);         // function prototype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n1,n2,sum;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("Enters two numbers: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 %d",&amp;n1,&amp;n2);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sum = </a:t>
            </a:r>
            <a:r>
              <a:rPr lang="en-IN" dirty="0" err="1" smtClean="0"/>
              <a:t>addNumbers</a:t>
            </a:r>
            <a:r>
              <a:rPr lang="en-IN" dirty="0" smtClean="0"/>
              <a:t>(n1, n2);        // function call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 = %</a:t>
            </a:r>
            <a:r>
              <a:rPr lang="en-IN" dirty="0" err="1" smtClean="0"/>
              <a:t>d",sum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addNumbers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a,int</a:t>
            </a:r>
            <a:r>
              <a:rPr lang="en-IN" dirty="0" smtClean="0"/>
              <a:t> b)         // function definition  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result;</a:t>
            </a:r>
          </a:p>
          <a:p>
            <a:pPr marL="0" indent="0">
              <a:buNone/>
            </a:pPr>
            <a:r>
              <a:rPr lang="en-IN" dirty="0" smtClean="0"/>
              <a:t>    result = 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return result;                  // return statement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4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5973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Syntax of function prototype</a:t>
            </a:r>
          </a:p>
          <a:p>
            <a:pPr marL="0" indent="0">
              <a:buNone/>
            </a:pPr>
            <a:r>
              <a:rPr lang="en-IN" dirty="0" err="1" smtClean="0"/>
              <a:t>returnType</a:t>
            </a:r>
            <a:r>
              <a:rPr lang="en-IN" dirty="0" smtClean="0"/>
              <a:t> </a:t>
            </a:r>
            <a:r>
              <a:rPr lang="en-IN" dirty="0" err="1" smtClean="0"/>
              <a:t>functionName</a:t>
            </a:r>
            <a:r>
              <a:rPr lang="en-IN" dirty="0" smtClean="0"/>
              <a:t>(type1 argument1, type2 argument2,...);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Syntax of function call</a:t>
            </a:r>
          </a:p>
          <a:p>
            <a:pPr marL="0" indent="0">
              <a:buNone/>
            </a:pPr>
            <a:r>
              <a:rPr lang="en-IN" dirty="0" err="1" smtClean="0"/>
              <a:t>functionName</a:t>
            </a:r>
            <a:r>
              <a:rPr lang="en-IN" dirty="0" smtClean="0"/>
              <a:t>(argument1, argument2, ...);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Syntax of function definition</a:t>
            </a:r>
          </a:p>
          <a:p>
            <a:pPr marL="0" indent="0">
              <a:buNone/>
            </a:pPr>
            <a:r>
              <a:rPr lang="en-IN" dirty="0" err="1" smtClean="0"/>
              <a:t>returnType</a:t>
            </a:r>
            <a:r>
              <a:rPr lang="en-IN" dirty="0" smtClean="0"/>
              <a:t> </a:t>
            </a:r>
            <a:r>
              <a:rPr lang="en-IN" dirty="0" err="1" smtClean="0"/>
              <a:t>functionName</a:t>
            </a:r>
            <a:r>
              <a:rPr lang="en-IN" dirty="0" smtClean="0"/>
              <a:t>(type1 argument1, type2 argument2, ...) 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//body of the function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8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42" y="620688"/>
            <a:ext cx="695391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1455</Words>
  <Application>Microsoft Office PowerPoint</Application>
  <PresentationFormat>On-screen Show (4:3)</PresentationFormat>
  <Paragraphs>316</Paragraphs>
  <Slides>23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 Functions</vt:lpstr>
      <vt:lpstr>Introduction</vt:lpstr>
      <vt:lpstr>Program Modules in C</vt:lpstr>
      <vt:lpstr>Types of functions in C programming</vt:lpstr>
      <vt:lpstr>Standard library functions</vt:lpstr>
      <vt:lpstr>User-defined functions</vt:lpstr>
      <vt:lpstr>PowerPoint Presentation</vt:lpstr>
      <vt:lpstr>PowerPoint Presentation</vt:lpstr>
      <vt:lpstr>PowerPoint Presentation</vt:lpstr>
      <vt:lpstr>PowerPoint Presentation</vt:lpstr>
      <vt:lpstr>Types of User-defined Functions in C Programming</vt:lpstr>
      <vt:lpstr>Function with no arguments and no return value</vt:lpstr>
      <vt:lpstr>Function with no arguments and a return value</vt:lpstr>
      <vt:lpstr>Function with arguments and no return value</vt:lpstr>
      <vt:lpstr>Function with arguments and a return value</vt:lpstr>
      <vt:lpstr>Recursion</vt:lpstr>
      <vt:lpstr>Recursion example</vt:lpstr>
      <vt:lpstr>Scope Rules</vt:lpstr>
      <vt:lpstr>PowerPoint Presentation</vt:lpstr>
      <vt:lpstr>PowerPoint Presentation</vt:lpstr>
      <vt:lpstr>Passing Arrays as Function Arguments</vt:lpstr>
      <vt:lpstr>5.11 Storage Classes</vt:lpstr>
      <vt:lpstr>5.11 Storage Classes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</dc:creator>
  <cp:lastModifiedBy>Admin</cp:lastModifiedBy>
  <cp:revision>17</cp:revision>
  <dcterms:created xsi:type="dcterms:W3CDTF">2017-01-10T05:24:59Z</dcterms:created>
  <dcterms:modified xsi:type="dcterms:W3CDTF">2019-12-06T04:49:40Z</dcterms:modified>
</cp:coreProperties>
</file>