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84" r:id="rId12"/>
    <p:sldId id="265" r:id="rId13"/>
    <p:sldId id="266" r:id="rId14"/>
    <p:sldId id="286" r:id="rId15"/>
    <p:sldId id="281" r:id="rId16"/>
    <p:sldId id="278" r:id="rId17"/>
    <p:sldId id="285" r:id="rId18"/>
    <p:sldId id="279" r:id="rId19"/>
    <p:sldId id="280" r:id="rId20"/>
    <p:sldId id="273" r:id="rId21"/>
    <p:sldId id="267" r:id="rId22"/>
    <p:sldId id="270" r:id="rId23"/>
    <p:sldId id="274" r:id="rId24"/>
    <p:sldId id="271" r:id="rId25"/>
    <p:sldId id="275" r:id="rId26"/>
    <p:sldId id="268" r:id="rId27"/>
    <p:sldId id="269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3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5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6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9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F2F3-69B3-4F82-A04A-43CA750DC096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6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772400" cy="1470025"/>
          </a:xfrm>
        </p:spPr>
        <p:txBody>
          <a:bodyPr/>
          <a:lstStyle/>
          <a:p>
            <a:r>
              <a:rPr lang="en-IN" dirty="0" smtClean="0"/>
              <a:t>C Pointers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3429000"/>
            <a:ext cx="4456753" cy="24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6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20080"/>
          </a:xfrm>
        </p:spPr>
        <p:txBody>
          <a:bodyPr>
            <a:noAutofit/>
          </a:bodyPr>
          <a:lstStyle/>
          <a:p>
            <a:r>
              <a:rPr lang="en-IN" sz="3600" dirty="0"/>
              <a:t>Pointer </a:t>
            </a:r>
            <a:r>
              <a:rPr lang="en-IN" sz="3600" dirty="0" smtClean="0"/>
              <a:t>arithmetic – Incrementing/Decrementing a pointer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#include &lt;</a:t>
            </a:r>
            <a:r>
              <a:rPr lang="en-IN" sz="2200" dirty="0" err="1" smtClean="0">
                <a:solidFill>
                  <a:srgbClr val="FF0000"/>
                </a:solidFill>
              </a:rPr>
              <a:t>stdio.h</a:t>
            </a:r>
            <a:r>
              <a:rPr lang="en-IN" sz="22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const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 err="1" smtClean="0">
                <a:solidFill>
                  <a:srgbClr val="FF0000"/>
                </a:solidFill>
              </a:rPr>
              <a:t>int</a:t>
            </a:r>
            <a:r>
              <a:rPr lang="en-IN" sz="2200" dirty="0" smtClean="0">
                <a:solidFill>
                  <a:srgbClr val="FF0000"/>
                </a:solidFill>
              </a:rPr>
              <a:t> MAX = 3;</a:t>
            </a:r>
          </a:p>
          <a:p>
            <a:pPr marL="0" indent="0"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int</a:t>
            </a:r>
            <a:r>
              <a:rPr lang="en-IN" sz="2200" dirty="0" smtClean="0">
                <a:solidFill>
                  <a:srgbClr val="FF0000"/>
                </a:solidFill>
              </a:rPr>
              <a:t> main () 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</a:t>
            </a:r>
            <a:r>
              <a:rPr lang="en-IN" sz="2200" dirty="0" err="1" smtClean="0">
                <a:solidFill>
                  <a:srgbClr val="FF0000"/>
                </a:solidFill>
              </a:rPr>
              <a:t>int</a:t>
            </a:r>
            <a:r>
              <a:rPr lang="en-IN" sz="2200" dirty="0" smtClean="0">
                <a:solidFill>
                  <a:srgbClr val="FF0000"/>
                </a:solidFill>
              </a:rPr>
              <a:t>  </a:t>
            </a:r>
            <a:r>
              <a:rPr lang="en-IN" sz="2200" dirty="0" err="1" smtClean="0">
                <a:solidFill>
                  <a:srgbClr val="FF0000"/>
                </a:solidFill>
              </a:rPr>
              <a:t>var</a:t>
            </a:r>
            <a:r>
              <a:rPr lang="en-IN" sz="2200" dirty="0" smtClean="0">
                <a:solidFill>
                  <a:srgbClr val="FF0000"/>
                </a:solidFill>
              </a:rPr>
              <a:t>[] = {10, 100, 200};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</a:t>
            </a:r>
            <a:r>
              <a:rPr lang="en-IN" sz="2200" dirty="0" err="1" smtClean="0">
                <a:solidFill>
                  <a:srgbClr val="FF0000"/>
                </a:solidFill>
              </a:rPr>
              <a:t>int</a:t>
            </a:r>
            <a:r>
              <a:rPr lang="en-IN" sz="2200" dirty="0" smtClean="0">
                <a:solidFill>
                  <a:srgbClr val="FF0000"/>
                </a:solidFill>
              </a:rPr>
              <a:t>  </a:t>
            </a:r>
            <a:r>
              <a:rPr lang="en-IN" sz="2200" dirty="0" err="1" smtClean="0">
                <a:solidFill>
                  <a:srgbClr val="FF0000"/>
                </a:solidFill>
              </a:rPr>
              <a:t>i</a:t>
            </a:r>
            <a:r>
              <a:rPr lang="en-IN" sz="2200" dirty="0" smtClean="0">
                <a:solidFill>
                  <a:srgbClr val="FF0000"/>
                </a:solidFill>
              </a:rPr>
              <a:t>, *</a:t>
            </a:r>
            <a:r>
              <a:rPr lang="en-IN" sz="2200" dirty="0" err="1" smtClean="0">
                <a:solidFill>
                  <a:srgbClr val="FF0000"/>
                </a:solidFill>
              </a:rPr>
              <a:t>ptr</a:t>
            </a:r>
            <a:r>
              <a:rPr lang="en-IN" sz="22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/* let us have array address in pointer */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</a:t>
            </a:r>
            <a:r>
              <a:rPr lang="en-IN" sz="2200" dirty="0" err="1" smtClean="0">
                <a:solidFill>
                  <a:srgbClr val="FF0000"/>
                </a:solidFill>
              </a:rPr>
              <a:t>ptr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 smtClean="0">
                <a:solidFill>
                  <a:srgbClr val="FF0000"/>
                </a:solidFill>
              </a:rPr>
              <a:t>= </a:t>
            </a:r>
            <a:r>
              <a:rPr lang="en-IN" sz="2200" dirty="0" err="1" smtClean="0">
                <a:solidFill>
                  <a:srgbClr val="FF0000"/>
                </a:solidFill>
              </a:rPr>
              <a:t>var</a:t>
            </a:r>
            <a:r>
              <a:rPr lang="en-IN" sz="2200" dirty="0" smtClean="0">
                <a:solidFill>
                  <a:srgbClr val="FF0000"/>
                </a:solidFill>
              </a:rPr>
              <a:t>;</a:t>
            </a:r>
            <a:endParaRPr lang="en-IN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for ( </a:t>
            </a:r>
            <a:r>
              <a:rPr lang="en-IN" sz="2200" dirty="0" err="1" smtClean="0">
                <a:solidFill>
                  <a:srgbClr val="FF0000"/>
                </a:solidFill>
              </a:rPr>
              <a:t>i</a:t>
            </a:r>
            <a:r>
              <a:rPr lang="en-IN" sz="2200" dirty="0" smtClean="0">
                <a:solidFill>
                  <a:srgbClr val="FF0000"/>
                </a:solidFill>
              </a:rPr>
              <a:t> = 0; </a:t>
            </a:r>
            <a:r>
              <a:rPr lang="en-IN" sz="2200" dirty="0" err="1" smtClean="0">
                <a:solidFill>
                  <a:srgbClr val="FF0000"/>
                </a:solidFill>
              </a:rPr>
              <a:t>i</a:t>
            </a:r>
            <a:r>
              <a:rPr lang="en-IN" sz="2200" dirty="0" smtClean="0">
                <a:solidFill>
                  <a:srgbClr val="FF0000"/>
                </a:solidFill>
              </a:rPr>
              <a:t> &lt; MAX; </a:t>
            </a:r>
            <a:r>
              <a:rPr lang="en-IN" sz="2200" dirty="0" err="1" smtClean="0">
                <a:solidFill>
                  <a:srgbClr val="FF0000"/>
                </a:solidFill>
              </a:rPr>
              <a:t>i</a:t>
            </a:r>
            <a:r>
              <a:rPr lang="en-IN" sz="2200" dirty="0" smtClean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   </a:t>
            </a:r>
            <a:r>
              <a:rPr lang="en-IN" sz="2200" dirty="0" err="1" smtClean="0">
                <a:solidFill>
                  <a:srgbClr val="FF0000"/>
                </a:solidFill>
              </a:rPr>
              <a:t>printf</a:t>
            </a:r>
            <a:r>
              <a:rPr lang="en-IN" sz="2200" dirty="0" smtClean="0">
                <a:solidFill>
                  <a:srgbClr val="FF0000"/>
                </a:solidFill>
              </a:rPr>
              <a:t>("Address of </a:t>
            </a:r>
            <a:r>
              <a:rPr lang="en-IN" sz="2200" dirty="0" err="1" smtClean="0">
                <a:solidFill>
                  <a:srgbClr val="FF0000"/>
                </a:solidFill>
              </a:rPr>
              <a:t>var</a:t>
            </a:r>
            <a:r>
              <a:rPr lang="en-IN" sz="2200" dirty="0" smtClean="0">
                <a:solidFill>
                  <a:srgbClr val="FF0000"/>
                </a:solidFill>
              </a:rPr>
              <a:t>[%d] = %x\n", </a:t>
            </a:r>
            <a:r>
              <a:rPr lang="en-IN" sz="2200" dirty="0" err="1" smtClean="0">
                <a:solidFill>
                  <a:srgbClr val="FF0000"/>
                </a:solidFill>
              </a:rPr>
              <a:t>i</a:t>
            </a:r>
            <a:r>
              <a:rPr lang="en-IN" sz="2200" dirty="0" smtClean="0">
                <a:solidFill>
                  <a:srgbClr val="FF0000"/>
                </a:solidFill>
              </a:rPr>
              <a:t>, </a:t>
            </a:r>
            <a:r>
              <a:rPr lang="en-IN" sz="2200" dirty="0" err="1" smtClean="0">
                <a:solidFill>
                  <a:srgbClr val="FF0000"/>
                </a:solidFill>
              </a:rPr>
              <a:t>ptr</a:t>
            </a:r>
            <a:r>
              <a:rPr lang="en-IN" sz="2200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   </a:t>
            </a:r>
            <a:r>
              <a:rPr lang="en-IN" sz="2200" dirty="0" err="1" smtClean="0">
                <a:solidFill>
                  <a:srgbClr val="FF0000"/>
                </a:solidFill>
              </a:rPr>
              <a:t>printf</a:t>
            </a:r>
            <a:r>
              <a:rPr lang="en-IN" sz="2200" dirty="0" smtClean="0">
                <a:solidFill>
                  <a:srgbClr val="FF0000"/>
                </a:solidFill>
              </a:rPr>
              <a:t>("Value of </a:t>
            </a:r>
            <a:r>
              <a:rPr lang="en-IN" sz="2200" dirty="0" err="1" smtClean="0">
                <a:solidFill>
                  <a:srgbClr val="FF0000"/>
                </a:solidFill>
              </a:rPr>
              <a:t>var</a:t>
            </a:r>
            <a:r>
              <a:rPr lang="en-IN" sz="2200" dirty="0" smtClean="0">
                <a:solidFill>
                  <a:srgbClr val="FF0000"/>
                </a:solidFill>
              </a:rPr>
              <a:t>[%d] = %d\n", </a:t>
            </a:r>
            <a:r>
              <a:rPr lang="en-IN" sz="2200" dirty="0" err="1" smtClean="0">
                <a:solidFill>
                  <a:srgbClr val="FF0000"/>
                </a:solidFill>
              </a:rPr>
              <a:t>i</a:t>
            </a:r>
            <a:r>
              <a:rPr lang="en-IN" sz="2200" dirty="0" smtClean="0">
                <a:solidFill>
                  <a:srgbClr val="FF0000"/>
                </a:solidFill>
              </a:rPr>
              <a:t>, *</a:t>
            </a:r>
            <a:r>
              <a:rPr lang="en-IN" sz="2200" dirty="0" err="1" smtClean="0">
                <a:solidFill>
                  <a:srgbClr val="FF0000"/>
                </a:solidFill>
              </a:rPr>
              <a:t>ptr</a:t>
            </a:r>
            <a:r>
              <a:rPr lang="en-IN" sz="2200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ptr</a:t>
            </a:r>
            <a:r>
              <a:rPr lang="en-IN" sz="2200" dirty="0" smtClean="0">
                <a:solidFill>
                  <a:srgbClr val="FF0000"/>
                </a:solidFill>
              </a:rPr>
              <a:t>++;</a:t>
            </a:r>
            <a:endParaRPr lang="en-IN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}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4048" y="1196752"/>
            <a:ext cx="3995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Address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[0] = bf882b30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[0] = 10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Address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[1] = bf882b34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[1] = 100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Address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[2] = bf882b38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[2] = 200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https://cdncontribute.geeksforgeeks.org/wp-content/uploads/Untitled-presentation-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23665"/>
            <a:ext cx="74009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35280" cy="490066"/>
          </a:xfrm>
        </p:spPr>
        <p:txBody>
          <a:bodyPr>
            <a:noAutofit/>
          </a:bodyPr>
          <a:lstStyle/>
          <a:p>
            <a:r>
              <a:rPr lang="en-IN" sz="3600" dirty="0" smtClean="0"/>
              <a:t>Pointer arithmetic –</a:t>
            </a:r>
            <a:r>
              <a:rPr lang="en-IN" sz="3600" dirty="0"/>
              <a:t>Pointer </a:t>
            </a:r>
            <a:r>
              <a:rPr lang="en-IN" sz="3600" dirty="0" smtClean="0"/>
              <a:t>Comparisons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#include &lt;</a:t>
            </a:r>
            <a:r>
              <a:rPr lang="en-IN" sz="2000" dirty="0" err="1" smtClean="0">
                <a:solidFill>
                  <a:srgbClr val="FF0000"/>
                </a:solidFill>
              </a:rPr>
              <a:t>stdio.h</a:t>
            </a:r>
            <a:r>
              <a:rPr lang="en-IN" sz="20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const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MAX = 3;</a:t>
            </a:r>
          </a:p>
          <a:p>
            <a:pPr marL="0" indent="0"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[] = {10, 100, 200};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, *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/* let us have address of the first element in pointer */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while ( 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&lt;= &amp;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[MAX - 1] ) 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  </a:t>
            </a:r>
            <a:r>
              <a:rPr lang="en-IN" sz="2000" dirty="0" err="1" smtClean="0">
                <a:solidFill>
                  <a:srgbClr val="FF0000"/>
                </a:solidFill>
              </a:rPr>
              <a:t>printf</a:t>
            </a:r>
            <a:r>
              <a:rPr lang="en-IN" sz="2000" dirty="0" smtClean="0">
                <a:solidFill>
                  <a:srgbClr val="FF0000"/>
                </a:solidFill>
              </a:rPr>
              <a:t>("Address of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[%d] = %x\n",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, 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  </a:t>
            </a:r>
            <a:r>
              <a:rPr lang="en-IN" sz="2000" dirty="0" err="1" smtClean="0">
                <a:solidFill>
                  <a:srgbClr val="FF0000"/>
                </a:solidFill>
              </a:rPr>
              <a:t>printf</a:t>
            </a:r>
            <a:r>
              <a:rPr lang="en-IN" sz="2000" dirty="0" smtClean="0">
                <a:solidFill>
                  <a:srgbClr val="FF0000"/>
                </a:solidFill>
              </a:rPr>
              <a:t>("Value of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[%d] = %d\n",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, *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  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 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}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9544" y="4919008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Address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[0] = bfdbcb20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Value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[0] = 10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Address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[1] = bfdbcb24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Value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[1] = 100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Address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[2] = bfdbcb28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Value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[2] = 200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 of Pointers (working with integers)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01" y="1300572"/>
            <a:ext cx="8229600" cy="551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#include &lt;</a:t>
            </a:r>
            <a:r>
              <a:rPr lang="en-IN" sz="2000" dirty="0" err="1" smtClean="0">
                <a:solidFill>
                  <a:srgbClr val="FF0000"/>
                </a:solidFill>
              </a:rPr>
              <a:t>stdio.h</a:t>
            </a:r>
            <a:r>
              <a:rPr lang="en-IN" sz="20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const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MAX = 3;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[] = {</a:t>
            </a:r>
            <a:r>
              <a:rPr lang="en-IN" sz="2000" dirty="0">
                <a:solidFill>
                  <a:srgbClr val="FF0000"/>
                </a:solidFill>
              </a:rPr>
              <a:t>5</a:t>
            </a:r>
            <a:r>
              <a:rPr lang="en-IN" sz="2000" dirty="0" smtClean="0">
                <a:solidFill>
                  <a:srgbClr val="FF0000"/>
                </a:solidFill>
              </a:rPr>
              <a:t>, 10, 15};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, *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[MAX];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for (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 = 0;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 &lt; MAX;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  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[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] = &amp;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[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]; /* assign the address of integer. */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for (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 = 0;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 &lt; MAX;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  </a:t>
            </a:r>
            <a:r>
              <a:rPr lang="en-IN" sz="2000" dirty="0" err="1" smtClean="0">
                <a:solidFill>
                  <a:srgbClr val="FF0000"/>
                </a:solidFill>
              </a:rPr>
              <a:t>printf</a:t>
            </a:r>
            <a:r>
              <a:rPr lang="en-IN" sz="2000" dirty="0" smtClean="0">
                <a:solidFill>
                  <a:srgbClr val="FF0000"/>
                </a:solidFill>
              </a:rPr>
              <a:t>("Value of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[%d] = %d\n", 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, *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[</a:t>
            </a:r>
            <a:r>
              <a:rPr lang="en-IN" sz="2000" dirty="0" err="1" smtClean="0">
                <a:solidFill>
                  <a:srgbClr val="FF0000"/>
                </a:solidFill>
              </a:rPr>
              <a:t>i</a:t>
            </a:r>
            <a:r>
              <a:rPr lang="en-IN" sz="2000" dirty="0" smtClean="0">
                <a:solidFill>
                  <a:srgbClr val="FF0000"/>
                </a:solidFill>
              </a:rPr>
              <a:t>] );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}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001" y="580526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Value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[0] = </a:t>
            </a:r>
            <a:r>
              <a:rPr lang="en-IN" sz="2000" dirty="0">
                <a:solidFill>
                  <a:srgbClr val="00B050"/>
                </a:solidFill>
              </a:rPr>
              <a:t>5</a:t>
            </a:r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Value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[1] = 10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Value of </a:t>
            </a:r>
            <a:r>
              <a:rPr lang="en-IN" sz="2000" dirty="0" err="1" smtClean="0">
                <a:solidFill>
                  <a:srgbClr val="00B050"/>
                </a:solidFill>
              </a:rPr>
              <a:t>var</a:t>
            </a:r>
            <a:r>
              <a:rPr lang="en-IN" sz="2000" dirty="0" smtClean="0">
                <a:solidFill>
                  <a:srgbClr val="00B050"/>
                </a:solidFill>
              </a:rPr>
              <a:t>[2] = 15</a:t>
            </a:r>
            <a:endParaRPr lang="en-IN" sz="20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Untitled presentation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4784"/>
            <a:ext cx="4731834" cy="10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sz="2800" dirty="0" smtClean="0"/>
              <a:t>C </a:t>
            </a:r>
            <a:r>
              <a:rPr lang="en-IN" sz="2800" dirty="0"/>
              <a:t>program to understand </a:t>
            </a:r>
            <a:r>
              <a:rPr lang="en-IN" sz="2800" dirty="0" smtClean="0"/>
              <a:t>difference between pointer </a:t>
            </a:r>
            <a:r>
              <a:rPr lang="en-IN" sz="2800" dirty="0"/>
              <a:t>to an integer and pointer to an </a:t>
            </a:r>
            <a:r>
              <a:rPr lang="en-IN" sz="2800" dirty="0" smtClean="0"/>
              <a:t> </a:t>
            </a:r>
            <a:r>
              <a:rPr lang="en-IN" sz="2800" dirty="0"/>
              <a:t>array of integers.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340768"/>
            <a:ext cx="4388296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*p; 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(*</a:t>
            </a:r>
            <a:r>
              <a:rPr lang="en-IN" dirty="0" err="1"/>
              <a:t>ptr</a:t>
            </a:r>
            <a:r>
              <a:rPr lang="en-IN" dirty="0"/>
              <a:t>)[5];  </a:t>
            </a:r>
            <a:endParaRPr lang="en-IN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</a:t>
            </a:r>
            <a:r>
              <a:rPr lang="en-US" dirty="0" smtClean="0"/>
              <a:t>[5];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arr</a:t>
            </a:r>
            <a:r>
              <a:rPr lang="en-IN" dirty="0"/>
              <a:t>[5</a:t>
            </a:r>
            <a:r>
              <a:rPr lang="en-IN" dirty="0" smtClean="0"/>
              <a:t>]={1,2,3,4,5};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p </a:t>
            </a:r>
            <a:r>
              <a:rPr lang="en-IN" dirty="0"/>
              <a:t>= </a:t>
            </a:r>
            <a:r>
              <a:rPr lang="en-IN" dirty="0" err="1"/>
              <a:t>arr</a:t>
            </a:r>
            <a:r>
              <a:rPr lang="en-IN" dirty="0"/>
              <a:t>; </a:t>
            </a:r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99992" y="1412776"/>
            <a:ext cx="4644008" cy="54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ptr</a:t>
            </a:r>
            <a:r>
              <a:rPr lang="en-IN" dirty="0" smtClean="0"/>
              <a:t> </a:t>
            </a:r>
            <a:r>
              <a:rPr lang="en-IN" dirty="0"/>
              <a:t>= &amp;</a:t>
            </a:r>
            <a:r>
              <a:rPr lang="en-IN" dirty="0" err="1"/>
              <a:t>arr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("p = %p, </a:t>
            </a:r>
            <a:r>
              <a:rPr lang="en-IN" dirty="0" err="1"/>
              <a:t>ptr</a:t>
            </a:r>
            <a:r>
              <a:rPr lang="en-IN" dirty="0"/>
              <a:t> = %p\n", p, 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p++;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++;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("p = %p, </a:t>
            </a:r>
            <a:r>
              <a:rPr lang="en-IN" dirty="0" err="1"/>
              <a:t>ptr</a:t>
            </a:r>
            <a:r>
              <a:rPr lang="en-IN" dirty="0"/>
              <a:t> = %p\n", p, 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return 0;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1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pointer </a:t>
            </a:r>
            <a:r>
              <a:rPr lang="en-IN" dirty="0" smtClean="0"/>
              <a:t>to </a:t>
            </a:r>
            <a:r>
              <a:rPr lang="en-IN" dirty="0"/>
              <a:t>1- D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pointer of </a:t>
            </a:r>
            <a:r>
              <a:rPr lang="en-IN" dirty="0" smtClean="0"/>
              <a:t>1- D Array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[5]={3,5,6,7,9};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*p = </a:t>
            </a:r>
            <a:r>
              <a:rPr lang="en-IN" dirty="0" err="1"/>
              <a:t>arr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=0;i&lt;=4;i++)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("%x %d\n", </a:t>
            </a:r>
            <a:r>
              <a:rPr lang="en-IN" dirty="0" err="1"/>
              <a:t>p+i</a:t>
            </a:r>
            <a:r>
              <a:rPr lang="en-IN" dirty="0"/>
              <a:t>,*</a:t>
            </a:r>
            <a:r>
              <a:rPr lang="en-IN" dirty="0" err="1"/>
              <a:t>p+i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5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2-Array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6218"/>
            <a:ext cx="85022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2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2-Array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nums</a:t>
            </a:r>
            <a:r>
              <a:rPr lang="en-US" sz="2800" dirty="0">
                <a:solidFill>
                  <a:srgbClr val="FF0000"/>
                </a:solidFill>
              </a:rPr>
              <a:t>[2][3] = { {16, 18, 20}, {25, 26, 27} </a:t>
            </a:r>
            <a:r>
              <a:rPr lang="en-US" sz="2800" dirty="0" smtClean="0">
                <a:solidFill>
                  <a:srgbClr val="FF0000"/>
                </a:solidFill>
              </a:rPr>
              <a:t>};</a:t>
            </a:r>
          </a:p>
          <a:p>
            <a:r>
              <a:rPr lang="en-US" sz="2800" b="1" dirty="0" smtClean="0"/>
              <a:t>In </a:t>
            </a:r>
            <a:r>
              <a:rPr lang="en-US" sz="2800" b="1" dirty="0"/>
              <a:t>general, </a:t>
            </a:r>
            <a:r>
              <a:rPr lang="en-US" sz="2800" b="1" dirty="0" err="1"/>
              <a:t>nums</a:t>
            </a:r>
            <a:r>
              <a:rPr lang="en-US" sz="2800" b="1" dirty="0"/>
              <a:t>[i][j] is equivalent to *(*(</a:t>
            </a:r>
            <a:r>
              <a:rPr lang="en-US" sz="2800" b="1" dirty="0" err="1"/>
              <a:t>nums+i</a:t>
            </a:r>
            <a:r>
              <a:rPr lang="en-US" sz="2800" b="1" dirty="0"/>
              <a:t>)+j)</a:t>
            </a:r>
            <a:endParaRPr lang="en-US" sz="2800" dirty="0"/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4123"/>
              </p:ext>
            </p:extLst>
          </p:nvPr>
        </p:nvGraphicFramePr>
        <p:xfrm>
          <a:off x="971600" y="2708920"/>
          <a:ext cx="7560840" cy="3888430"/>
        </p:xfrm>
        <a:graphic>
          <a:graphicData uri="http://schemas.openxmlformats.org/drawingml/2006/table">
            <a:tbl>
              <a:tblPr/>
              <a:tblGrid>
                <a:gridCol w="2520280"/>
                <a:gridCol w="2520280"/>
                <a:gridCol w="2520280"/>
              </a:tblGrid>
              <a:tr h="866188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rgbClr val="000000"/>
                          </a:solidFill>
                          <a:effectLst/>
                        </a:rPr>
                        <a:t>POINTER NOTATION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ARRAY NOTATION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</a:tr>
              <a:tr h="50370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effectLst/>
                        </a:rPr>
                        <a:t>*(*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[0][0]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16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70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*(*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 + 1)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[0][1]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18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70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effectLst/>
                        </a:rPr>
                        <a:t>*(*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 + 2)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nums[0][2]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20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70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*(*(nums + 1))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nums[1][0]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25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70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*(*(nums + 1) + 1)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nums[1][1]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26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70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*(*(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 + 1) + 2)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nums[1][2]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27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Pointer to  </a:t>
            </a:r>
            <a:r>
              <a:rPr lang="en-IN" dirty="0"/>
              <a:t>2-D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[3][4] = {</a:t>
            </a:r>
          </a:p>
          <a:p>
            <a:pPr marL="0" indent="0">
              <a:buNone/>
            </a:pPr>
            <a:r>
              <a:rPr lang="en-IN" dirty="0"/>
              <a:t>                    { 10, 11, 12, 13 },</a:t>
            </a:r>
          </a:p>
          <a:p>
            <a:pPr marL="0" indent="0">
              <a:buNone/>
            </a:pPr>
            <a:r>
              <a:rPr lang="en-IN" dirty="0"/>
              <a:t>                    { 20, 21, 22, 23 },</a:t>
            </a:r>
          </a:p>
          <a:p>
            <a:pPr marL="0" indent="0">
              <a:buNone/>
            </a:pPr>
            <a:r>
              <a:rPr lang="en-IN" dirty="0"/>
              <a:t>                    { 30, 31, 32, 33 }</a:t>
            </a:r>
          </a:p>
          <a:p>
            <a:pPr marL="0" indent="0">
              <a:buNone/>
            </a:pPr>
            <a:r>
              <a:rPr lang="en-IN" dirty="0"/>
              <a:t>                  };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("Address of %</a:t>
            </a:r>
            <a:r>
              <a:rPr lang="en-IN" dirty="0" err="1"/>
              <a:t>dth</a:t>
            </a:r>
            <a:r>
              <a:rPr lang="en-IN" dirty="0"/>
              <a:t> array = %d %d\n",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*(</a:t>
            </a:r>
            <a:r>
              <a:rPr lang="en-IN" dirty="0" err="1"/>
              <a:t>arr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for (j = 0; j &lt; 4;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 %d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][j], *(*(</a:t>
            </a:r>
            <a:r>
              <a:rPr lang="en-IN" dirty="0" err="1"/>
              <a:t>arr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 + j));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http://www.geeksforgeeks.org/pointer-array-array-pointer/</a:t>
            </a:r>
          </a:p>
        </p:txBody>
      </p:sp>
    </p:spTree>
    <p:extLst>
      <p:ext uri="{BB962C8B-B14F-4D97-AF65-F5344CB8AC3E}">
        <p14:creationId xmlns:p14="http://schemas.microsoft.com/office/powerpoint/2010/main" val="11701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41564" y="332656"/>
            <a:ext cx="9185564" cy="6525344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 fontAlgn="base">
              <a:buNone/>
            </a:pPr>
            <a:r>
              <a:rPr lang="en-IN" dirty="0"/>
              <a:t>{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[3][4] = {{10, 11, 12, 13},</a:t>
            </a:r>
          </a:p>
          <a:p>
            <a:pPr marL="0" indent="0" fontAlgn="base">
              <a:buNone/>
            </a:pPr>
            <a:r>
              <a:rPr lang="en-IN" dirty="0"/>
              <a:t>                    {20, 21, 22, 23},</a:t>
            </a:r>
          </a:p>
          <a:p>
            <a:pPr marL="0" indent="0" fontAlgn="base">
              <a:buNone/>
            </a:pPr>
            <a:r>
              <a:rPr lang="en-IN" dirty="0"/>
              <a:t>                    {30, 31, 32, 33}};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(*</a:t>
            </a:r>
            <a:r>
              <a:rPr lang="en-IN" dirty="0" err="1"/>
              <a:t>ptr</a:t>
            </a:r>
            <a:r>
              <a:rPr lang="en-IN" dirty="0"/>
              <a:t>)[4];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arr</a:t>
            </a:r>
            <a:r>
              <a:rPr lang="en-IN" dirty="0"/>
              <a:t>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("%p %p %p\n\n", 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ptr</a:t>
            </a:r>
            <a:r>
              <a:rPr lang="en-IN" dirty="0"/>
              <a:t> + 1, </a:t>
            </a:r>
            <a:r>
              <a:rPr lang="en-IN" dirty="0" err="1"/>
              <a:t>ptr</a:t>
            </a:r>
            <a:r>
              <a:rPr lang="en-IN" dirty="0"/>
              <a:t> + 2);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("%p %p %p\n", *</a:t>
            </a:r>
            <a:r>
              <a:rPr lang="en-IN" dirty="0" err="1"/>
              <a:t>ptr</a:t>
            </a:r>
            <a:r>
              <a:rPr lang="en-IN" dirty="0"/>
              <a:t>, *(</a:t>
            </a:r>
            <a:r>
              <a:rPr lang="en-IN" dirty="0" err="1"/>
              <a:t>ptr</a:t>
            </a:r>
            <a:r>
              <a:rPr lang="en-IN" dirty="0"/>
              <a:t> + 1), *(</a:t>
            </a:r>
            <a:r>
              <a:rPr lang="en-IN" dirty="0" err="1"/>
              <a:t>ptr</a:t>
            </a:r>
            <a:r>
              <a:rPr lang="en-IN" dirty="0"/>
              <a:t> + 2));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%d %d\n", **</a:t>
            </a:r>
            <a:r>
              <a:rPr lang="en-IN" dirty="0" err="1"/>
              <a:t>ptr</a:t>
            </a:r>
            <a:r>
              <a:rPr lang="en-IN" dirty="0"/>
              <a:t>, *(*(</a:t>
            </a:r>
            <a:r>
              <a:rPr lang="en-IN" dirty="0" err="1"/>
              <a:t>ptr</a:t>
            </a:r>
            <a:r>
              <a:rPr lang="en-IN" dirty="0"/>
              <a:t> + 1) + 2), *(*(</a:t>
            </a:r>
            <a:r>
              <a:rPr lang="en-IN" dirty="0" err="1"/>
              <a:t>ptr</a:t>
            </a:r>
            <a:r>
              <a:rPr lang="en-IN" dirty="0"/>
              <a:t> + 2) + 3));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%d %d\n", </a:t>
            </a:r>
            <a:r>
              <a:rPr lang="en-IN" dirty="0" err="1"/>
              <a:t>ptr</a:t>
            </a:r>
            <a:r>
              <a:rPr lang="en-IN" dirty="0"/>
              <a:t>[0][0], </a:t>
            </a:r>
            <a:r>
              <a:rPr lang="en-IN" dirty="0" err="1"/>
              <a:t>ptr</a:t>
            </a:r>
            <a:r>
              <a:rPr lang="en-IN" dirty="0"/>
              <a:t>[1][2], </a:t>
            </a:r>
            <a:r>
              <a:rPr lang="en-IN" dirty="0" err="1"/>
              <a:t>ptr</a:t>
            </a:r>
            <a:r>
              <a:rPr lang="en-IN" dirty="0"/>
              <a:t>[2][3]);</a:t>
            </a:r>
          </a:p>
          <a:p>
            <a:pPr marL="0" indent="0" fontAlgn="base">
              <a:buNone/>
            </a:pPr>
            <a:r>
              <a:rPr lang="en-IN" dirty="0"/>
              <a:t>    return 0;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172819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Every </a:t>
            </a:r>
            <a:r>
              <a:rPr lang="en-IN" sz="2800" dirty="0"/>
              <a:t>variable is a memory location and every memory location has its address defined which can be accessed using ampersand (&amp;) operator, which denotes an address in </a:t>
            </a:r>
            <a:r>
              <a:rPr lang="en-IN" sz="2800" dirty="0" smtClean="0"/>
              <a:t>memory</a:t>
            </a:r>
          </a:p>
          <a:p>
            <a:pPr algn="just"/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2132856"/>
            <a:ext cx="81369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#include &lt;</a:t>
            </a:r>
            <a:r>
              <a:rPr lang="en-IN" sz="2400" dirty="0" err="1" smtClean="0">
                <a:solidFill>
                  <a:srgbClr val="FF0000"/>
                </a:solidFill>
              </a:rPr>
              <a:t>stdio.h</a:t>
            </a:r>
            <a:r>
              <a:rPr lang="en-IN" sz="2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 = 5;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("Value: %d\n", 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("Address: %u", &amp;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); 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return 0;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}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0844" y="553946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Value: 5 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Address: 2686778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Char </a:t>
            </a:r>
            <a:r>
              <a:rPr lang="en-IN" dirty="0" smtClean="0"/>
              <a:t>array </a:t>
            </a:r>
            <a:r>
              <a:rPr lang="en-IN" dirty="0"/>
              <a:t>without using </a:t>
            </a:r>
            <a:r>
              <a:rPr lang="en-IN" dirty="0" smtClean="0"/>
              <a:t>pointer and with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name[3][20] = { </a:t>
            </a:r>
          </a:p>
          <a:p>
            <a:pPr marL="0" indent="0">
              <a:buNone/>
            </a:pPr>
            <a:r>
              <a:rPr lang="en-IN" dirty="0"/>
              <a:t>    "Adam",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chris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Deniel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*name[3] = { </a:t>
            </a:r>
          </a:p>
          <a:p>
            <a:pPr marL="0" indent="0">
              <a:buNone/>
            </a:pPr>
            <a:r>
              <a:rPr lang="en-IN" dirty="0"/>
              <a:t>    "Adam",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chris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Deniel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9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036496" cy="5040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Pointers to an String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363272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dirty="0" smtClean="0"/>
              <a:t>#include &lt;</a:t>
            </a:r>
            <a:r>
              <a:rPr lang="en-IN" sz="2300" dirty="0" err="1" smtClean="0"/>
              <a:t>stdio.h</a:t>
            </a:r>
            <a:r>
              <a:rPr lang="en-IN" sz="2300" dirty="0" smtClean="0"/>
              <a:t>&gt;</a:t>
            </a:r>
          </a:p>
          <a:p>
            <a:pPr marL="0" indent="0">
              <a:buNone/>
            </a:pPr>
            <a:r>
              <a:rPr lang="en-IN" sz="2300" dirty="0" smtClean="0"/>
              <a:t> </a:t>
            </a:r>
            <a:r>
              <a:rPr lang="en-IN" sz="2300" dirty="0" err="1" smtClean="0"/>
              <a:t>const</a:t>
            </a:r>
            <a:r>
              <a:rPr lang="en-IN" sz="2300" dirty="0" smtClean="0"/>
              <a:t> </a:t>
            </a:r>
            <a:r>
              <a:rPr lang="en-IN" sz="2300" dirty="0" err="1" smtClean="0"/>
              <a:t>int</a:t>
            </a:r>
            <a:r>
              <a:rPr lang="en-IN" sz="2300" dirty="0" smtClean="0"/>
              <a:t> MAX = 4;</a:t>
            </a:r>
          </a:p>
          <a:p>
            <a:pPr marL="0" indent="0">
              <a:buNone/>
            </a:pPr>
            <a:r>
              <a:rPr lang="en-IN" sz="2300" dirty="0" smtClean="0"/>
              <a:t> </a:t>
            </a:r>
            <a:r>
              <a:rPr lang="en-IN" sz="2300" dirty="0" err="1" smtClean="0"/>
              <a:t>int</a:t>
            </a:r>
            <a:r>
              <a:rPr lang="en-IN" sz="2300" dirty="0" smtClean="0"/>
              <a:t> main () {</a:t>
            </a:r>
          </a:p>
          <a:p>
            <a:pPr marL="0" indent="0">
              <a:buNone/>
            </a:pPr>
            <a:r>
              <a:rPr lang="en-IN" sz="2300" dirty="0" smtClean="0"/>
              <a:t>   char *names[] = {</a:t>
            </a:r>
          </a:p>
          <a:p>
            <a:pPr marL="0" indent="0">
              <a:buNone/>
            </a:pPr>
            <a:r>
              <a:rPr lang="en-IN" sz="2300" dirty="0" smtClean="0"/>
              <a:t>      "Zara Ali",</a:t>
            </a:r>
          </a:p>
          <a:p>
            <a:pPr marL="0" indent="0">
              <a:buNone/>
            </a:pPr>
            <a:r>
              <a:rPr lang="en-IN" sz="2300" dirty="0" smtClean="0"/>
              <a:t>      "</a:t>
            </a:r>
            <a:r>
              <a:rPr lang="en-IN" sz="2300" dirty="0" err="1" smtClean="0"/>
              <a:t>Hina</a:t>
            </a:r>
            <a:r>
              <a:rPr lang="en-IN" sz="2300" dirty="0" smtClean="0"/>
              <a:t> Ali",</a:t>
            </a:r>
          </a:p>
          <a:p>
            <a:pPr marL="0" indent="0">
              <a:buNone/>
            </a:pPr>
            <a:r>
              <a:rPr lang="en-IN" sz="2300" dirty="0" smtClean="0"/>
              <a:t>      "</a:t>
            </a:r>
            <a:r>
              <a:rPr lang="en-IN" sz="2300" dirty="0" err="1" smtClean="0"/>
              <a:t>Nuha</a:t>
            </a:r>
            <a:r>
              <a:rPr lang="en-IN" sz="2300" dirty="0" smtClean="0"/>
              <a:t> Ali",</a:t>
            </a:r>
          </a:p>
          <a:p>
            <a:pPr marL="0" indent="0">
              <a:buNone/>
            </a:pPr>
            <a:r>
              <a:rPr lang="en-IN" sz="2300" dirty="0" smtClean="0"/>
              <a:t>      "Sara Ali",</a:t>
            </a:r>
          </a:p>
          <a:p>
            <a:pPr marL="0" indent="0">
              <a:buNone/>
            </a:pPr>
            <a:r>
              <a:rPr lang="en-IN" sz="2300" dirty="0" smtClean="0"/>
              <a:t>   };</a:t>
            </a:r>
          </a:p>
          <a:p>
            <a:pPr marL="0" indent="0">
              <a:buNone/>
            </a:pPr>
            <a:r>
              <a:rPr lang="en-IN" sz="2300" dirty="0" smtClean="0"/>
              <a:t>      </a:t>
            </a:r>
            <a:r>
              <a:rPr lang="en-IN" sz="2300" dirty="0" err="1" smtClean="0"/>
              <a:t>int</a:t>
            </a:r>
            <a:r>
              <a:rPr lang="en-IN" sz="2300" dirty="0" smtClean="0"/>
              <a:t> </a:t>
            </a:r>
            <a:r>
              <a:rPr lang="en-IN" sz="2300" dirty="0" err="1" smtClean="0"/>
              <a:t>i</a:t>
            </a:r>
            <a:r>
              <a:rPr lang="en-IN" sz="2300" dirty="0" smtClean="0"/>
              <a:t> = 0;</a:t>
            </a:r>
          </a:p>
          <a:p>
            <a:pPr marL="0" indent="0">
              <a:buNone/>
            </a:pPr>
            <a:r>
              <a:rPr lang="en-IN" sz="2300" dirty="0" smtClean="0"/>
              <a:t>   for ( </a:t>
            </a:r>
            <a:r>
              <a:rPr lang="en-IN" sz="2300" dirty="0" err="1" smtClean="0"/>
              <a:t>i</a:t>
            </a:r>
            <a:r>
              <a:rPr lang="en-IN" sz="2300" dirty="0" smtClean="0"/>
              <a:t> = 0; </a:t>
            </a:r>
            <a:r>
              <a:rPr lang="en-IN" sz="2300" dirty="0" err="1" smtClean="0"/>
              <a:t>i</a:t>
            </a:r>
            <a:r>
              <a:rPr lang="en-IN" sz="2300" dirty="0" smtClean="0"/>
              <a:t> &lt; MAX; </a:t>
            </a:r>
            <a:r>
              <a:rPr lang="en-IN" sz="2300" dirty="0" err="1" smtClean="0"/>
              <a:t>i</a:t>
            </a:r>
            <a:r>
              <a:rPr lang="en-IN" sz="2300" dirty="0" smtClean="0"/>
              <a:t>++) {</a:t>
            </a:r>
          </a:p>
          <a:p>
            <a:pPr marL="0" indent="0">
              <a:buNone/>
            </a:pPr>
            <a:r>
              <a:rPr lang="en-IN" sz="2300" dirty="0" smtClean="0"/>
              <a:t>      </a:t>
            </a:r>
            <a:r>
              <a:rPr lang="en-IN" sz="2300" dirty="0" err="1" smtClean="0"/>
              <a:t>printf</a:t>
            </a:r>
            <a:r>
              <a:rPr lang="en-IN" sz="2300" dirty="0" smtClean="0"/>
              <a:t>("Value of names[%d] = %s\n", </a:t>
            </a:r>
            <a:r>
              <a:rPr lang="en-IN" sz="2300" dirty="0" err="1" smtClean="0"/>
              <a:t>i</a:t>
            </a:r>
            <a:r>
              <a:rPr lang="en-IN" sz="2300" dirty="0" smtClean="0"/>
              <a:t>, names[</a:t>
            </a:r>
            <a:r>
              <a:rPr lang="en-IN" sz="2300" dirty="0" err="1" smtClean="0"/>
              <a:t>i</a:t>
            </a:r>
            <a:r>
              <a:rPr lang="en-IN" sz="2300" dirty="0" smtClean="0"/>
              <a:t>] );</a:t>
            </a:r>
          </a:p>
          <a:p>
            <a:pPr marL="0" indent="0">
              <a:buNone/>
            </a:pPr>
            <a:r>
              <a:rPr lang="en-IN" sz="2300" dirty="0" smtClean="0"/>
              <a:t>   }</a:t>
            </a:r>
          </a:p>
          <a:p>
            <a:pPr marL="0" indent="0">
              <a:buNone/>
            </a:pPr>
            <a:r>
              <a:rPr lang="en-IN" sz="2300" dirty="0" smtClean="0"/>
              <a:t>      return 0;</a:t>
            </a:r>
          </a:p>
          <a:p>
            <a:pPr marL="0" indent="0">
              <a:buNone/>
            </a:pPr>
            <a:r>
              <a:rPr lang="en-IN" sz="2300" dirty="0" smtClean="0"/>
              <a:t>}</a:t>
            </a:r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4573844" y="350100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Value of names[0] = Zara Ali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of names[1] = </a:t>
            </a:r>
            <a:r>
              <a:rPr lang="en-IN" sz="2400" dirty="0" err="1" smtClean="0">
                <a:solidFill>
                  <a:srgbClr val="00B050"/>
                </a:solidFill>
              </a:rPr>
              <a:t>Hina</a:t>
            </a:r>
            <a:r>
              <a:rPr lang="en-IN" sz="2400" dirty="0" smtClean="0">
                <a:solidFill>
                  <a:srgbClr val="00B050"/>
                </a:solidFill>
              </a:rPr>
              <a:t> Ali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of names[2] = </a:t>
            </a:r>
            <a:r>
              <a:rPr lang="en-IN" sz="2400" dirty="0" err="1" smtClean="0">
                <a:solidFill>
                  <a:srgbClr val="00B050"/>
                </a:solidFill>
              </a:rPr>
              <a:t>Nuha</a:t>
            </a:r>
            <a:r>
              <a:rPr lang="en-IN" sz="2400" dirty="0" smtClean="0">
                <a:solidFill>
                  <a:srgbClr val="00B050"/>
                </a:solidFill>
              </a:rPr>
              <a:t> Ali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of names[3] = Sara Ali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Pointers to Arrays (working with strings)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08720"/>
            <a:ext cx="7859216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conio.h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main()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   char *a[]={"VIT","VELLORE","UNIVERSITY"};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smtClean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i,j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   for(</a:t>
            </a:r>
            <a:r>
              <a:rPr lang="en-IN" sz="2400" dirty="0" err="1"/>
              <a:t>i</a:t>
            </a:r>
            <a:r>
              <a:rPr lang="en-IN" sz="2400" dirty="0"/>
              <a:t>=0;i&lt;3;i++)               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smtClean="0"/>
              <a:t>  </a:t>
            </a: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smtClean="0"/>
              <a:t>s\</a:t>
            </a:r>
            <a:r>
              <a:rPr lang="en-IN" sz="2400" dirty="0" err="1" smtClean="0"/>
              <a:t>t%s</a:t>
            </a:r>
            <a:r>
              <a:rPr lang="en-IN" sz="2400" dirty="0" smtClean="0"/>
              <a:t>\</a:t>
            </a:r>
            <a:r>
              <a:rPr lang="en-IN" sz="2400" dirty="0" err="1" smtClean="0"/>
              <a:t>t%c</a:t>
            </a:r>
            <a:r>
              <a:rPr lang="en-IN" sz="2400" dirty="0" smtClean="0"/>
              <a:t>\</a:t>
            </a:r>
            <a:r>
              <a:rPr lang="en-IN" sz="2400" dirty="0" err="1" smtClean="0"/>
              <a:t>n</a:t>
            </a:r>
            <a:r>
              <a:rPr lang="en-IN" sz="2400" dirty="0" err="1"/>
              <a:t>",a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],*(</a:t>
            </a:r>
            <a:r>
              <a:rPr lang="en-IN" sz="2400" dirty="0" err="1"/>
              <a:t>a+i</a:t>
            </a:r>
            <a:r>
              <a:rPr lang="en-IN" sz="2400" dirty="0"/>
              <a:t>),*(a[1]+2));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smtClean="0"/>
              <a:t>c\</a:t>
            </a:r>
            <a:r>
              <a:rPr lang="en-IN" sz="2400" dirty="0" err="1" smtClean="0"/>
              <a:t>t%c</a:t>
            </a:r>
            <a:r>
              <a:rPr lang="en-IN" sz="2400" dirty="0" smtClean="0"/>
              <a:t>\n</a:t>
            </a:r>
            <a:r>
              <a:rPr lang="en-IN" sz="2400" dirty="0"/>
              <a:t>",*(a[0]+1),*(a[2]+4));</a:t>
            </a:r>
          </a:p>
          <a:p>
            <a:pPr marL="0" indent="0">
              <a:buNone/>
            </a:pPr>
            <a:r>
              <a:rPr lang="en-IN" sz="2400" dirty="0" smtClean="0"/>
              <a:t>    } 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</a:t>
            </a:r>
            <a:r>
              <a:rPr lang="en-IN" sz="2400" dirty="0" err="1" smtClean="0"/>
              <a:t>getch</a:t>
            </a:r>
            <a:r>
              <a:rPr lang="en-IN" sz="2400" dirty="0" smtClean="0"/>
              <a:t>();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23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767292"/>
          </a:xfrm>
        </p:spPr>
        <p:txBody>
          <a:bodyPr>
            <a:normAutofit/>
          </a:bodyPr>
          <a:lstStyle/>
          <a:p>
            <a:r>
              <a:rPr lang="en-IN" dirty="0" smtClean="0"/>
              <a:t>Pointer to functions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9512" y="764704"/>
            <a:ext cx="4608512" cy="60932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/* function declaration */</a:t>
            </a:r>
          </a:p>
          <a:p>
            <a:pPr marL="0" indent="0">
              <a:buNone/>
            </a:pPr>
            <a:r>
              <a:rPr lang="en-IN" dirty="0"/>
              <a:t>double </a:t>
            </a:r>
            <a:r>
              <a:rPr lang="en-IN" dirty="0" err="1"/>
              <a:t>getAverage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arr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size);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an </a:t>
            </a:r>
            <a:r>
              <a:rPr lang="en-IN" dirty="0" err="1"/>
              <a:t>int</a:t>
            </a:r>
            <a:r>
              <a:rPr lang="en-IN" dirty="0"/>
              <a:t> array with 5 elements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balance[5] = {1000, 2, 3, 17, 50};</a:t>
            </a:r>
          </a:p>
          <a:p>
            <a:pPr marL="0" indent="0">
              <a:buNone/>
            </a:pPr>
            <a:r>
              <a:rPr lang="en-IN" dirty="0"/>
              <a:t>   double </a:t>
            </a:r>
            <a:r>
              <a:rPr lang="en-IN" dirty="0" err="1"/>
              <a:t>avg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/* pass pointer to the array as an argument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avg</a:t>
            </a:r>
            <a:r>
              <a:rPr lang="en-IN" dirty="0"/>
              <a:t> = </a:t>
            </a:r>
            <a:r>
              <a:rPr lang="en-IN" dirty="0" err="1"/>
              <a:t>getAverage</a:t>
            </a:r>
            <a:r>
              <a:rPr lang="en-IN" dirty="0"/>
              <a:t>( balance, 5 ) 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/* output the returned value 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value is: %f\n", </a:t>
            </a:r>
            <a:r>
              <a:rPr lang="en-IN" dirty="0" err="1"/>
              <a:t>avg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48064" y="764704"/>
            <a:ext cx="3995936" cy="5904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double </a:t>
            </a:r>
            <a:r>
              <a:rPr lang="en-IN" dirty="0" err="1"/>
              <a:t>getAverage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arr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size)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 </a:t>
            </a:r>
            <a:r>
              <a:rPr lang="en-IN" dirty="0" err="1"/>
              <a:t>i</a:t>
            </a:r>
            <a:r>
              <a:rPr lang="en-IN" dirty="0"/>
              <a:t>, sum = 0;       </a:t>
            </a:r>
          </a:p>
          <a:p>
            <a:pPr marL="0" indent="0">
              <a:buNone/>
            </a:pPr>
            <a:r>
              <a:rPr lang="en-IN" dirty="0"/>
              <a:t>   double </a:t>
            </a:r>
            <a:r>
              <a:rPr lang="en-IN" dirty="0" err="1"/>
              <a:t>avg</a:t>
            </a:r>
            <a:r>
              <a:rPr lang="en-IN" dirty="0"/>
              <a:t>;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size;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sum +=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avg</a:t>
            </a:r>
            <a:r>
              <a:rPr lang="en-IN" dirty="0"/>
              <a:t> = (double)sum / size;</a:t>
            </a:r>
          </a:p>
          <a:p>
            <a:pPr marL="0" indent="0">
              <a:buNone/>
            </a:pPr>
            <a:r>
              <a:rPr lang="en-IN" dirty="0"/>
              <a:t>   return </a:t>
            </a:r>
            <a:r>
              <a:rPr lang="en-IN" dirty="0" err="1"/>
              <a:t>avg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Pointers to functions(Palindrome)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string[20];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string ::");</a:t>
            </a:r>
          </a:p>
          <a:p>
            <a:pPr marL="0" indent="0">
              <a:buNone/>
            </a:pPr>
            <a:r>
              <a:rPr lang="en-IN" dirty="0"/>
              <a:t>gets(string);</a:t>
            </a:r>
          </a:p>
          <a:p>
            <a:pPr marL="0" indent="0">
              <a:buNone/>
            </a:pPr>
            <a:r>
              <a:rPr lang="en-IN" dirty="0"/>
              <a:t>if( </a:t>
            </a:r>
            <a:r>
              <a:rPr lang="en-IN" dirty="0" err="1"/>
              <a:t>Ispalindrome</a:t>
            </a:r>
            <a:r>
              <a:rPr lang="en-IN" dirty="0"/>
              <a:t>(string))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%s is a palindrome\n", string);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%s is not a palindrome\n" ,string);</a:t>
            </a:r>
          </a:p>
          <a:p>
            <a:pPr marL="0" indent="0">
              <a:buNone/>
            </a:pPr>
            <a:r>
              <a:rPr lang="en-IN" dirty="0"/>
              <a:t>system("pause");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Ispalindrome</a:t>
            </a:r>
            <a:r>
              <a:rPr lang="en-IN" dirty="0"/>
              <a:t>(char* </a:t>
            </a:r>
            <a:r>
              <a:rPr lang="en-IN" dirty="0" err="1"/>
              <a:t>str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len</a:t>
            </a:r>
            <a:r>
              <a:rPr lang="en-IN" dirty="0"/>
              <a:t> /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if( *(</a:t>
            </a:r>
            <a:r>
              <a:rPr lang="en-IN" dirty="0" err="1"/>
              <a:t>str</a:t>
            </a:r>
            <a:r>
              <a:rPr lang="en-IN" dirty="0"/>
              <a:t> +</a:t>
            </a:r>
            <a:r>
              <a:rPr lang="en-IN" dirty="0" err="1"/>
              <a:t>i</a:t>
            </a:r>
            <a:r>
              <a:rPr lang="en-IN" dirty="0"/>
              <a:t> ) != *(</a:t>
            </a:r>
            <a:r>
              <a:rPr lang="en-IN" dirty="0" err="1"/>
              <a:t>str</a:t>
            </a:r>
            <a:r>
              <a:rPr lang="en-IN" dirty="0"/>
              <a:t> + </a:t>
            </a:r>
            <a:r>
              <a:rPr lang="en-IN" dirty="0" err="1"/>
              <a:t>len</a:t>
            </a:r>
            <a:r>
              <a:rPr lang="en-IN" dirty="0"/>
              <a:t> - </a:t>
            </a:r>
            <a:r>
              <a:rPr lang="en-IN" dirty="0" err="1"/>
              <a:t>i</a:t>
            </a:r>
            <a:r>
              <a:rPr lang="en-IN" dirty="0"/>
              <a:t> - 1) ) </a:t>
            </a:r>
          </a:p>
          <a:p>
            <a:pPr marL="0" indent="0">
              <a:buNone/>
            </a:pPr>
            <a:r>
              <a:rPr lang="en-IN" dirty="0"/>
              <a:t>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59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Return pointer from functions in </a:t>
            </a:r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8772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time.h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/* function to generate and return random numbers. 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 </a:t>
            </a:r>
            <a:r>
              <a:rPr lang="en-IN" dirty="0" err="1"/>
              <a:t>getRandom</a:t>
            </a:r>
            <a:r>
              <a:rPr lang="en-IN" dirty="0"/>
              <a:t>( 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static </a:t>
            </a:r>
            <a:r>
              <a:rPr lang="en-IN" dirty="0" err="1"/>
              <a:t>int</a:t>
            </a:r>
            <a:r>
              <a:rPr lang="en-IN" dirty="0"/>
              <a:t>  r[10];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r[</a:t>
            </a:r>
            <a:r>
              <a:rPr lang="en-IN" dirty="0" err="1"/>
              <a:t>i</a:t>
            </a:r>
            <a:r>
              <a:rPr lang="en-IN" dirty="0"/>
              <a:t>] = rand();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("%d\n", r[</a:t>
            </a:r>
            <a:r>
              <a:rPr lang="en-IN" dirty="0" err="1"/>
              <a:t>i</a:t>
            </a:r>
            <a:r>
              <a:rPr lang="en-IN" dirty="0"/>
              <a:t>]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r;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8772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/* main function to call above defined function 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a pointer to an </a:t>
            </a:r>
            <a:r>
              <a:rPr lang="en-IN" dirty="0" err="1"/>
              <a:t>int</a:t>
            </a:r>
            <a:r>
              <a:rPr lang="en-IN" dirty="0"/>
              <a:t>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 = </a:t>
            </a:r>
            <a:r>
              <a:rPr lang="en-IN" dirty="0" err="1"/>
              <a:t>getRandom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("*(p + [%d]) : %d\n", </a:t>
            </a:r>
            <a:r>
              <a:rPr lang="en-IN" dirty="0" err="1"/>
              <a:t>i</a:t>
            </a:r>
            <a:r>
              <a:rPr lang="en-IN" dirty="0"/>
              <a:t>, *(p + </a:t>
            </a:r>
            <a:r>
              <a:rPr lang="en-IN" dirty="0" err="1"/>
              <a:t>i</a:t>
            </a:r>
            <a:r>
              <a:rPr lang="en-IN" dirty="0"/>
              <a:t>)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3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Pointer to </a:t>
            </a:r>
            <a:r>
              <a:rPr lang="en-IN" dirty="0" smtClean="0"/>
              <a:t>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/>
          <a:lstStyle/>
          <a:p>
            <a:r>
              <a:rPr lang="en-IN" dirty="0"/>
              <a:t>A pointer to a pointer is a form of multiple indirection, or a chain of pointers. 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40783"/>
            <a:ext cx="6048672" cy="94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640" y="4405754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**</a:t>
            </a:r>
            <a:r>
              <a:rPr lang="en-IN" sz="2800" dirty="0" err="1" smtClean="0">
                <a:solidFill>
                  <a:srgbClr val="FF0000"/>
                </a:solidFill>
              </a:rPr>
              <a:t>var</a:t>
            </a:r>
            <a:r>
              <a:rPr lang="en-IN" sz="2800" dirty="0" smtClean="0">
                <a:solidFill>
                  <a:srgbClr val="FF0000"/>
                </a:solidFill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Pointer to Pointer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3"/>
            <a:ext cx="82296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#include &lt;</a:t>
            </a:r>
            <a:r>
              <a:rPr lang="en-IN" sz="2000" dirty="0" err="1" smtClean="0">
                <a:solidFill>
                  <a:srgbClr val="FF0000"/>
                </a:solidFill>
              </a:rPr>
              <a:t>stdio.h</a:t>
            </a:r>
            <a:r>
              <a:rPr lang="en-IN" sz="20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 *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 **</a:t>
            </a:r>
            <a:r>
              <a:rPr lang="en-IN" sz="2000" dirty="0" err="1" smtClean="0">
                <a:solidFill>
                  <a:srgbClr val="FF0000"/>
                </a:solidFill>
              </a:rPr>
              <a:t>pptr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 = 3000;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/* take the address of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 */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= &amp;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/* take the address of 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using address of operator &amp; */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pptr</a:t>
            </a:r>
            <a:r>
              <a:rPr lang="en-IN" sz="2000" dirty="0" smtClean="0">
                <a:solidFill>
                  <a:srgbClr val="FF0000"/>
                </a:solidFill>
              </a:rPr>
              <a:t> = &amp;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/* take the value using </a:t>
            </a:r>
            <a:r>
              <a:rPr lang="en-IN" sz="2000" dirty="0" err="1" smtClean="0">
                <a:solidFill>
                  <a:srgbClr val="FF0000"/>
                </a:solidFill>
              </a:rPr>
              <a:t>pptr</a:t>
            </a:r>
            <a:r>
              <a:rPr lang="en-IN" sz="2000" dirty="0" smtClean="0">
                <a:solidFill>
                  <a:srgbClr val="FF0000"/>
                </a:solidFill>
              </a:rPr>
              <a:t> */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printf</a:t>
            </a:r>
            <a:r>
              <a:rPr lang="en-IN" sz="2000" dirty="0" smtClean="0">
                <a:solidFill>
                  <a:srgbClr val="FF0000"/>
                </a:solidFill>
              </a:rPr>
              <a:t>("Value of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 = %d\n", </a:t>
            </a: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printf</a:t>
            </a:r>
            <a:r>
              <a:rPr lang="en-IN" sz="2000" dirty="0" smtClean="0">
                <a:solidFill>
                  <a:srgbClr val="FF0000"/>
                </a:solidFill>
              </a:rPr>
              <a:t>("Value available at *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= %d\n", *</a:t>
            </a:r>
            <a:r>
              <a:rPr lang="en-IN" sz="2000" dirty="0" err="1" smtClean="0">
                <a:solidFill>
                  <a:srgbClr val="FF0000"/>
                </a:solidFill>
              </a:rPr>
              <a:t>ptr</a:t>
            </a:r>
            <a:r>
              <a:rPr lang="en-IN" sz="2000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err="1" smtClean="0">
                <a:solidFill>
                  <a:srgbClr val="FF0000"/>
                </a:solidFill>
              </a:rPr>
              <a:t>printf</a:t>
            </a:r>
            <a:r>
              <a:rPr lang="en-IN" sz="2000" dirty="0" smtClean="0">
                <a:solidFill>
                  <a:srgbClr val="FF0000"/>
                </a:solidFill>
              </a:rPr>
              <a:t>("Value available at **</a:t>
            </a:r>
            <a:r>
              <a:rPr lang="en-IN" sz="2000" dirty="0" err="1" smtClean="0">
                <a:solidFill>
                  <a:srgbClr val="FF0000"/>
                </a:solidFill>
              </a:rPr>
              <a:t>pptr</a:t>
            </a:r>
            <a:r>
              <a:rPr lang="en-IN" sz="2000" dirty="0" smtClean="0">
                <a:solidFill>
                  <a:srgbClr val="FF0000"/>
                </a:solidFill>
              </a:rPr>
              <a:t> = %d\n", **</a:t>
            </a:r>
            <a:r>
              <a:rPr lang="en-IN" sz="2000" dirty="0" err="1" smtClean="0">
                <a:solidFill>
                  <a:srgbClr val="FF0000"/>
                </a:solidFill>
              </a:rPr>
              <a:t>pptr</a:t>
            </a:r>
            <a:r>
              <a:rPr lang="en-IN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}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20440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Value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 = 3000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available at *</a:t>
            </a:r>
            <a:r>
              <a:rPr lang="en-IN" sz="2400" dirty="0" err="1" smtClean="0">
                <a:solidFill>
                  <a:srgbClr val="00B050"/>
                </a:solidFill>
              </a:rPr>
              <a:t>ptr</a:t>
            </a:r>
            <a:r>
              <a:rPr lang="en-IN" sz="2400" dirty="0" smtClean="0">
                <a:solidFill>
                  <a:srgbClr val="00B050"/>
                </a:solidFill>
              </a:rPr>
              <a:t> = 3000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available at **</a:t>
            </a:r>
            <a:r>
              <a:rPr lang="en-IN" sz="2400" dirty="0" err="1" smtClean="0">
                <a:solidFill>
                  <a:srgbClr val="00B050"/>
                </a:solidFill>
              </a:rPr>
              <a:t>pptr</a:t>
            </a:r>
            <a:r>
              <a:rPr lang="en-IN" sz="2400" dirty="0" smtClean="0">
                <a:solidFill>
                  <a:srgbClr val="00B050"/>
                </a:solidFill>
              </a:rPr>
              <a:t> = 3000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47743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5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/>
              <a:t>What are Pointers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 </a:t>
            </a:r>
            <a:r>
              <a:rPr lang="en-IN" b="1" dirty="0"/>
              <a:t>pointer</a:t>
            </a:r>
            <a:r>
              <a:rPr lang="en-IN" dirty="0"/>
              <a:t> is a variable whose value is the address of another variable, i.e., direct address </a:t>
            </a:r>
            <a:r>
              <a:rPr lang="en-IN" dirty="0" smtClean="0"/>
              <a:t>of </a:t>
            </a:r>
            <a:r>
              <a:rPr lang="en-IN" dirty="0"/>
              <a:t>the memory location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Syntax to declare a pointer variable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type *</a:t>
            </a:r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-name;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Examples</a:t>
            </a:r>
          </a:p>
          <a:p>
            <a:endParaRPr lang="en-IN" dirty="0" smtClean="0"/>
          </a:p>
          <a:p>
            <a:pPr marL="400050" lvl="1" indent="0">
              <a:buNone/>
            </a:pPr>
            <a:r>
              <a:rPr lang="en-IN" sz="3400" dirty="0" err="1" smtClean="0">
                <a:solidFill>
                  <a:srgbClr val="FF0000"/>
                </a:solidFill>
              </a:rPr>
              <a:t>int</a:t>
            </a:r>
            <a:r>
              <a:rPr lang="en-IN" sz="3400" dirty="0" smtClean="0">
                <a:solidFill>
                  <a:srgbClr val="FF0000"/>
                </a:solidFill>
              </a:rPr>
              <a:t>    *</a:t>
            </a:r>
            <a:r>
              <a:rPr lang="en-IN" sz="3400" dirty="0" err="1" smtClean="0">
                <a:solidFill>
                  <a:srgbClr val="FF0000"/>
                </a:solidFill>
              </a:rPr>
              <a:t>ip</a:t>
            </a:r>
            <a:r>
              <a:rPr lang="en-IN" sz="3400" dirty="0" smtClean="0">
                <a:solidFill>
                  <a:srgbClr val="FF0000"/>
                </a:solidFill>
              </a:rPr>
              <a:t>;    /* pointer to an integer */</a:t>
            </a:r>
          </a:p>
          <a:p>
            <a:pPr marL="400050" lvl="1" indent="0">
              <a:buNone/>
            </a:pPr>
            <a:r>
              <a:rPr lang="en-IN" sz="3400" dirty="0" smtClean="0">
                <a:solidFill>
                  <a:srgbClr val="FF0000"/>
                </a:solidFill>
              </a:rPr>
              <a:t>double *</a:t>
            </a:r>
            <a:r>
              <a:rPr lang="en-IN" sz="3400" dirty="0" err="1" smtClean="0">
                <a:solidFill>
                  <a:srgbClr val="FF0000"/>
                </a:solidFill>
              </a:rPr>
              <a:t>dp</a:t>
            </a:r>
            <a:r>
              <a:rPr lang="en-IN" sz="3400" dirty="0" smtClean="0">
                <a:solidFill>
                  <a:srgbClr val="FF0000"/>
                </a:solidFill>
              </a:rPr>
              <a:t>;    /* pointer to a double */</a:t>
            </a:r>
          </a:p>
          <a:p>
            <a:pPr marL="400050" lvl="1" indent="0">
              <a:buNone/>
            </a:pPr>
            <a:r>
              <a:rPr lang="en-IN" sz="3400" dirty="0" smtClean="0">
                <a:solidFill>
                  <a:srgbClr val="FF0000"/>
                </a:solidFill>
              </a:rPr>
              <a:t>float  *</a:t>
            </a:r>
            <a:r>
              <a:rPr lang="en-IN" sz="3400" dirty="0" err="1" smtClean="0">
                <a:solidFill>
                  <a:srgbClr val="FF0000"/>
                </a:solidFill>
              </a:rPr>
              <a:t>fp</a:t>
            </a:r>
            <a:r>
              <a:rPr lang="en-IN" sz="3400" dirty="0" smtClean="0">
                <a:solidFill>
                  <a:srgbClr val="FF0000"/>
                </a:solidFill>
              </a:rPr>
              <a:t>;    /* pointer to a float */</a:t>
            </a:r>
          </a:p>
          <a:p>
            <a:pPr marL="400050" lvl="1" indent="0">
              <a:buNone/>
            </a:pPr>
            <a:r>
              <a:rPr lang="en-IN" sz="3400" dirty="0" smtClean="0">
                <a:solidFill>
                  <a:srgbClr val="FF0000"/>
                </a:solidFill>
              </a:rPr>
              <a:t>char   *</a:t>
            </a:r>
            <a:r>
              <a:rPr lang="en-IN" sz="3400" dirty="0" err="1" smtClean="0">
                <a:solidFill>
                  <a:srgbClr val="FF0000"/>
                </a:solidFill>
              </a:rPr>
              <a:t>ch</a:t>
            </a:r>
            <a:r>
              <a:rPr lang="en-IN" sz="3400" dirty="0" smtClean="0">
                <a:solidFill>
                  <a:srgbClr val="FF0000"/>
                </a:solidFill>
              </a:rPr>
              <a:t>     /* pointer to a character */</a:t>
            </a:r>
          </a:p>
          <a:p>
            <a:pPr marL="0" indent="0">
              <a:buNone/>
            </a:pPr>
            <a:r>
              <a:rPr lang="en-IN" sz="3400" dirty="0" smtClean="0">
                <a:solidFill>
                  <a:srgbClr val="FF0000"/>
                </a:solidFill>
              </a:rPr>
              <a:t>	</a:t>
            </a:r>
            <a:endParaRPr lang="en-IN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/>
              <a:t>How to Use Pointers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/>
          <a:lstStyle/>
          <a:p>
            <a:r>
              <a:rPr lang="en-IN" b="1" dirty="0"/>
              <a:t>(a)</a:t>
            </a:r>
            <a:r>
              <a:rPr lang="en-IN" dirty="0"/>
              <a:t> We define a pointer </a:t>
            </a:r>
            <a:r>
              <a:rPr lang="en-IN" dirty="0" smtClean="0"/>
              <a:t>variable</a:t>
            </a:r>
            <a:endParaRPr lang="en-IN" dirty="0"/>
          </a:p>
          <a:p>
            <a:r>
              <a:rPr lang="en-IN" b="1" dirty="0" smtClean="0"/>
              <a:t>(b</a:t>
            </a:r>
            <a:r>
              <a:rPr lang="en-IN" b="1" dirty="0"/>
              <a:t>)</a:t>
            </a:r>
            <a:r>
              <a:rPr lang="en-IN" dirty="0"/>
              <a:t> assign the address of a variable to a pointer </a:t>
            </a:r>
          </a:p>
          <a:p>
            <a:r>
              <a:rPr lang="en-IN" b="1" dirty="0" smtClean="0"/>
              <a:t>(</a:t>
            </a:r>
            <a:r>
              <a:rPr lang="en-IN" b="1" dirty="0"/>
              <a:t>c)</a:t>
            </a:r>
            <a:r>
              <a:rPr lang="en-IN" dirty="0"/>
              <a:t> finally access the value at the address available in the pointer variable. This is done by using unary operator </a:t>
            </a:r>
            <a:r>
              <a:rPr lang="en-IN" b="1" dirty="0"/>
              <a:t>*</a:t>
            </a:r>
            <a:r>
              <a:rPr lang="en-IN" dirty="0"/>
              <a:t> </a:t>
            </a:r>
            <a:r>
              <a:rPr lang="en-IN" dirty="0" smtClean="0"/>
              <a:t>(dereferencing operator) that </a:t>
            </a:r>
            <a:r>
              <a:rPr lang="en-IN" dirty="0"/>
              <a:t>returns the value of the variable located at the address specified by its operand.</a:t>
            </a:r>
          </a:p>
        </p:txBody>
      </p:sp>
    </p:spTree>
    <p:extLst>
      <p:ext uri="{BB962C8B-B14F-4D97-AF65-F5344CB8AC3E}">
        <p14:creationId xmlns:p14="http://schemas.microsoft.com/office/powerpoint/2010/main" val="40806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cdncontribute.geeksforgeeks.org/wp-content/uploads/pointers-in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3" y="1844824"/>
            <a:ext cx="6957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#include &lt;</a:t>
            </a:r>
            <a:r>
              <a:rPr lang="en-IN" sz="2400" dirty="0" err="1" smtClean="0">
                <a:solidFill>
                  <a:srgbClr val="FF0000"/>
                </a:solidFill>
              </a:rPr>
              <a:t>stdio.h</a:t>
            </a:r>
            <a:r>
              <a:rPr lang="en-IN" sz="2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main () {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 = 20;   </a:t>
            </a:r>
            <a:r>
              <a:rPr lang="en-IN" sz="2400" dirty="0" smtClean="0">
                <a:solidFill>
                  <a:srgbClr val="7030A0"/>
                </a:solidFill>
              </a:rPr>
              <a:t>/* actual variable declaration */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 *</a:t>
            </a:r>
            <a:r>
              <a:rPr lang="en-IN" sz="2400" dirty="0" err="1" smtClean="0">
                <a:solidFill>
                  <a:srgbClr val="FF0000"/>
                </a:solidFill>
              </a:rPr>
              <a:t>ip</a:t>
            </a:r>
            <a:r>
              <a:rPr lang="en-IN" sz="2400" dirty="0" smtClean="0">
                <a:solidFill>
                  <a:srgbClr val="FF0000"/>
                </a:solidFill>
              </a:rPr>
              <a:t>;           </a:t>
            </a:r>
            <a:r>
              <a:rPr lang="en-IN" sz="2400" dirty="0" smtClean="0">
                <a:solidFill>
                  <a:srgbClr val="7030A0"/>
                </a:solidFill>
              </a:rPr>
              <a:t>/* pointer variable declaration */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ip</a:t>
            </a:r>
            <a:r>
              <a:rPr lang="en-IN" sz="2400" dirty="0" smtClean="0">
                <a:solidFill>
                  <a:srgbClr val="FF0000"/>
                </a:solidFill>
              </a:rPr>
              <a:t> = &amp;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;      </a:t>
            </a:r>
            <a:r>
              <a:rPr lang="en-IN" sz="2400" dirty="0" smtClean="0">
                <a:solidFill>
                  <a:srgbClr val="7030A0"/>
                </a:solidFill>
              </a:rPr>
              <a:t>/* store address of </a:t>
            </a:r>
            <a:r>
              <a:rPr lang="en-IN" sz="2400" dirty="0" err="1" smtClean="0">
                <a:solidFill>
                  <a:srgbClr val="7030A0"/>
                </a:solidFill>
              </a:rPr>
              <a:t>var</a:t>
            </a:r>
            <a:r>
              <a:rPr lang="en-IN" sz="2400" dirty="0" smtClean="0">
                <a:solidFill>
                  <a:srgbClr val="7030A0"/>
                </a:solidFill>
              </a:rPr>
              <a:t> in pointer variable*/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("Address of 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 variable: %x\n", &amp;</a:t>
            </a:r>
            <a:r>
              <a:rPr lang="en-IN" sz="2400" dirty="0" err="1" smtClean="0">
                <a:solidFill>
                  <a:srgbClr val="FF0000"/>
                </a:solidFill>
              </a:rPr>
              <a:t>var</a:t>
            </a:r>
            <a:r>
              <a:rPr lang="en-IN" sz="2400" dirty="0" smtClean="0">
                <a:solidFill>
                  <a:srgbClr val="FF0000"/>
                </a:solidFill>
              </a:rPr>
              <a:t>  );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7030A0"/>
                </a:solidFill>
              </a:rPr>
              <a:t>   /* address stored in pointer variable */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("Address stored in </a:t>
            </a:r>
            <a:r>
              <a:rPr lang="en-IN" sz="2400" dirty="0" err="1" smtClean="0">
                <a:solidFill>
                  <a:srgbClr val="FF0000"/>
                </a:solidFill>
              </a:rPr>
              <a:t>ip</a:t>
            </a:r>
            <a:r>
              <a:rPr lang="en-IN" sz="2400" dirty="0" smtClean="0">
                <a:solidFill>
                  <a:srgbClr val="FF0000"/>
                </a:solidFill>
              </a:rPr>
              <a:t> variable: %x\n", </a:t>
            </a:r>
            <a:r>
              <a:rPr lang="en-IN" sz="2400" dirty="0" err="1" smtClean="0">
                <a:solidFill>
                  <a:srgbClr val="FF0000"/>
                </a:solidFill>
              </a:rPr>
              <a:t>ip</a:t>
            </a:r>
            <a:r>
              <a:rPr lang="en-IN" sz="2400" dirty="0" smtClean="0">
                <a:solidFill>
                  <a:srgbClr val="FF0000"/>
                </a:solidFill>
              </a:rPr>
              <a:t> );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7030A0"/>
                </a:solidFill>
              </a:rPr>
              <a:t>   /* access the value using the pointer */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("Value of *</a:t>
            </a:r>
            <a:r>
              <a:rPr lang="en-IN" sz="2400" dirty="0" err="1" smtClean="0">
                <a:solidFill>
                  <a:srgbClr val="FF0000"/>
                </a:solidFill>
              </a:rPr>
              <a:t>ip</a:t>
            </a:r>
            <a:r>
              <a:rPr lang="en-IN" sz="2400" dirty="0" smtClean="0">
                <a:solidFill>
                  <a:srgbClr val="FF0000"/>
                </a:solidFill>
              </a:rPr>
              <a:t> variable: %d\n", *</a:t>
            </a:r>
            <a:r>
              <a:rPr lang="en-IN" sz="2400" dirty="0" err="1" smtClean="0">
                <a:solidFill>
                  <a:srgbClr val="FF0000"/>
                </a:solidFill>
              </a:rPr>
              <a:t>ip</a:t>
            </a:r>
            <a:r>
              <a:rPr lang="en-IN" sz="2400" dirty="0" smtClean="0">
                <a:solidFill>
                  <a:srgbClr val="FF0000"/>
                </a:solidFill>
              </a:rPr>
              <a:t> );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   return 0;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}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857" y="5666431"/>
            <a:ext cx="5437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Address of </a:t>
            </a:r>
            <a:r>
              <a:rPr lang="en-IN" sz="2400" dirty="0" err="1" smtClean="0">
                <a:solidFill>
                  <a:srgbClr val="00B050"/>
                </a:solidFill>
              </a:rPr>
              <a:t>var</a:t>
            </a:r>
            <a:r>
              <a:rPr lang="en-IN" sz="2400" dirty="0" smtClean="0">
                <a:solidFill>
                  <a:srgbClr val="00B050"/>
                </a:solidFill>
              </a:rPr>
              <a:t> variable	: bffd8b3c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Address stored in </a:t>
            </a:r>
            <a:r>
              <a:rPr lang="en-IN" sz="2400" dirty="0" err="1" smtClean="0">
                <a:solidFill>
                  <a:srgbClr val="00B050"/>
                </a:solidFill>
              </a:rPr>
              <a:t>ip</a:t>
            </a:r>
            <a:r>
              <a:rPr lang="en-IN" sz="2400" dirty="0" smtClean="0">
                <a:solidFill>
                  <a:srgbClr val="00B050"/>
                </a:solidFill>
              </a:rPr>
              <a:t> variable	: bffd8b3c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Value of *</a:t>
            </a:r>
            <a:r>
              <a:rPr lang="en-IN" sz="2400" dirty="0" err="1" smtClean="0">
                <a:solidFill>
                  <a:srgbClr val="00B050"/>
                </a:solidFill>
              </a:rPr>
              <a:t>ip</a:t>
            </a:r>
            <a:r>
              <a:rPr lang="en-IN" sz="2400" dirty="0" smtClean="0">
                <a:solidFill>
                  <a:srgbClr val="00B050"/>
                </a:solidFill>
              </a:rPr>
              <a:t> variable		: 20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699" y="0"/>
            <a:ext cx="84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Using pointers to access address and value of a Variable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6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75" y="332656"/>
            <a:ext cx="71287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#include &lt;</a:t>
            </a:r>
            <a:r>
              <a:rPr lang="en-IN" sz="2400" dirty="0" err="1" smtClean="0">
                <a:solidFill>
                  <a:srgbClr val="FF0000"/>
                </a:solidFill>
              </a:rPr>
              <a:t>stdio.h</a:t>
            </a:r>
            <a:r>
              <a:rPr lang="en-IN" sz="2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main(){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* pc;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c;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c=22;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("Address of c:%u\n",&amp;c);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("Value of c:%d\n\n",c);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pc=&amp;c;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("Address of pointer pc:%u\</a:t>
            </a:r>
            <a:r>
              <a:rPr lang="en-IN" sz="2400" dirty="0" err="1" smtClean="0">
                <a:solidFill>
                  <a:srgbClr val="FF0000"/>
                </a:solidFill>
              </a:rPr>
              <a:t>n",pc</a:t>
            </a:r>
            <a:r>
              <a:rPr lang="en-IN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("Content of pointer pc:%d\n\n",*pc);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c=11;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("Address of pointer pc:%u\</a:t>
            </a:r>
            <a:r>
              <a:rPr lang="en-IN" sz="2400" dirty="0" err="1" smtClean="0">
                <a:solidFill>
                  <a:srgbClr val="FF0000"/>
                </a:solidFill>
              </a:rPr>
              <a:t>n",pc</a:t>
            </a:r>
            <a:r>
              <a:rPr lang="en-IN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("Content of pointer pc:%d\n\n",*pc);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*pc=2;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("Address of c:%u\n",&amp;c);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("Value of c:%d\n\n",c);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return 0;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}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7747" y="332803"/>
            <a:ext cx="36187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Address of c: 2686784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Value of c: 22</a:t>
            </a:r>
          </a:p>
          <a:p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Address of pointer pc: 2686784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Content of pointer pc: 22</a:t>
            </a:r>
          </a:p>
          <a:p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Address of pointer pc: 2686784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Content of pointer pc: 11</a:t>
            </a:r>
          </a:p>
          <a:p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Address of c: 2686784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Value of c: 2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Changing the value of a variable through pointers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64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28343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int</a:t>
            </a:r>
            <a:r>
              <a:rPr lang="en-IN" sz="2400" dirty="0" smtClean="0"/>
              <a:t> c, *pc;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pc = c;  </a:t>
            </a:r>
          </a:p>
          <a:p>
            <a:r>
              <a:rPr lang="en-IN" sz="2400" dirty="0" smtClean="0"/>
              <a:t>// Wrong! pc is address whereas, c is not an address.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*pc = &amp;c; </a:t>
            </a:r>
          </a:p>
          <a:p>
            <a:r>
              <a:rPr lang="en-IN" sz="2400" dirty="0" smtClean="0"/>
              <a:t>// Wrong! *pc is the value pointed by address whereas, %</a:t>
            </a:r>
            <a:r>
              <a:rPr lang="en-IN" sz="2400" dirty="0" err="1" smtClean="0"/>
              <a:t>amp;c</a:t>
            </a:r>
            <a:r>
              <a:rPr lang="en-IN" sz="2400" dirty="0" smtClean="0"/>
              <a:t> is an address.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pc = &amp;c; </a:t>
            </a:r>
          </a:p>
          <a:p>
            <a:r>
              <a:rPr lang="en-IN" sz="2400" dirty="0" smtClean="0"/>
              <a:t>// Correct! pc is an address and, %</a:t>
            </a:r>
            <a:r>
              <a:rPr lang="en-IN" sz="2400" dirty="0" err="1" smtClean="0"/>
              <a:t>amp;pc</a:t>
            </a:r>
            <a:r>
              <a:rPr lang="en-IN" sz="2400" dirty="0" smtClean="0"/>
              <a:t> is also an address.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*pc = c;</a:t>
            </a:r>
          </a:p>
          <a:p>
            <a:r>
              <a:rPr lang="en-IN" sz="2400" dirty="0" smtClean="0"/>
              <a:t>// Correct! *pc is the value pointed by address and, c is also a value.</a:t>
            </a:r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88640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Pointer Analysis – Say Correct or Wrong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63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NULL </a:t>
            </a:r>
            <a:r>
              <a:rPr lang="en-IN" dirty="0" smtClean="0"/>
              <a:t>Pointers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en-IN" sz="2800" dirty="0"/>
              <a:t>It is always a good practice to assign a NULL value to a pointer variable in case you do not have an exact address to be assigned.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2492896"/>
            <a:ext cx="5508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#include &lt;</a:t>
            </a:r>
            <a:r>
              <a:rPr lang="en-IN" sz="2400" dirty="0" err="1" smtClean="0">
                <a:solidFill>
                  <a:srgbClr val="FF0000"/>
                </a:solidFill>
              </a:rPr>
              <a:t>stdio.h</a:t>
            </a:r>
            <a:r>
              <a:rPr lang="en-IN" sz="2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main () {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 *</a:t>
            </a:r>
            <a:r>
              <a:rPr lang="en-IN" sz="2400" dirty="0" err="1" smtClean="0">
                <a:solidFill>
                  <a:srgbClr val="FF0000"/>
                </a:solidFill>
              </a:rPr>
              <a:t>ptr</a:t>
            </a:r>
            <a:r>
              <a:rPr lang="en-IN" sz="2400" dirty="0" smtClean="0">
                <a:solidFill>
                  <a:srgbClr val="FF0000"/>
                </a:solidFill>
              </a:rPr>
              <a:t> = NULL;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</a:t>
            </a:r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("The value of </a:t>
            </a:r>
            <a:r>
              <a:rPr lang="en-IN" sz="2400" dirty="0" err="1" smtClean="0">
                <a:solidFill>
                  <a:srgbClr val="FF0000"/>
                </a:solidFill>
              </a:rPr>
              <a:t>ptr</a:t>
            </a:r>
            <a:r>
              <a:rPr lang="en-IN" sz="2400" dirty="0" smtClean="0">
                <a:solidFill>
                  <a:srgbClr val="FF0000"/>
                </a:solidFill>
              </a:rPr>
              <a:t> is : %x\n", </a:t>
            </a:r>
            <a:r>
              <a:rPr lang="en-IN" sz="2400" dirty="0" err="1" smtClean="0">
                <a:solidFill>
                  <a:srgbClr val="FF0000"/>
                </a:solidFill>
              </a:rPr>
              <a:t>ptr</a:t>
            </a:r>
            <a:r>
              <a:rPr lang="en-IN" sz="2400" dirty="0" smtClean="0">
                <a:solidFill>
                  <a:srgbClr val="FF0000"/>
                </a:solidFill>
              </a:rPr>
              <a:t>  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return 0;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}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132" y="5291819"/>
            <a:ext cx="89779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To check for a null pointer, you can use an 'if' statement as follows −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if(</a:t>
            </a:r>
            <a:r>
              <a:rPr lang="en-IN" sz="2400" dirty="0" err="1" smtClean="0">
                <a:solidFill>
                  <a:srgbClr val="FF0000"/>
                </a:solidFill>
              </a:rPr>
              <a:t>ptr</a:t>
            </a:r>
            <a:r>
              <a:rPr lang="en-IN" sz="2400" dirty="0" smtClean="0">
                <a:solidFill>
                  <a:srgbClr val="FF0000"/>
                </a:solidFill>
              </a:rPr>
              <a:t>)     /* succeeds if p is not null */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if(!</a:t>
            </a:r>
            <a:r>
              <a:rPr lang="en-IN" sz="2400" dirty="0" err="1" smtClean="0">
                <a:solidFill>
                  <a:srgbClr val="FF0000"/>
                </a:solidFill>
              </a:rPr>
              <a:t>ptr</a:t>
            </a:r>
            <a:r>
              <a:rPr lang="en-IN" sz="2400" dirty="0" smtClean="0">
                <a:solidFill>
                  <a:srgbClr val="FF0000"/>
                </a:solidFill>
              </a:rPr>
              <a:t>)    /* succeeds if p is null */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2437</Words>
  <Application>Microsoft Office PowerPoint</Application>
  <PresentationFormat>On-screen Show (4:3)</PresentationFormat>
  <Paragraphs>423</Paragraphs>
  <Slides>28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 Pointers</vt:lpstr>
      <vt:lpstr>PowerPoint Presentation</vt:lpstr>
      <vt:lpstr>What are Pointers?</vt:lpstr>
      <vt:lpstr>How to Use Pointers?</vt:lpstr>
      <vt:lpstr>PowerPoint Presentation</vt:lpstr>
      <vt:lpstr>PowerPoint Presentation</vt:lpstr>
      <vt:lpstr>PowerPoint Presentation</vt:lpstr>
      <vt:lpstr>PowerPoint Presentation</vt:lpstr>
      <vt:lpstr>NULL Pointers</vt:lpstr>
      <vt:lpstr>Pointer arithmetic – Incrementing/Decrementing a pointer</vt:lpstr>
      <vt:lpstr>PowerPoint Presentation</vt:lpstr>
      <vt:lpstr>Pointer arithmetic –Pointer Comparisons</vt:lpstr>
      <vt:lpstr>Array of Pointers (working with integers)</vt:lpstr>
      <vt:lpstr>C program to understand difference between pointer to an integer and pointer to an  array of integers.</vt:lpstr>
      <vt:lpstr>pointer to 1- D Array </vt:lpstr>
      <vt:lpstr>Pointer to 2-Array</vt:lpstr>
      <vt:lpstr>Pointer to 2-Array</vt:lpstr>
      <vt:lpstr>Pointer to  2-D array </vt:lpstr>
      <vt:lpstr>PowerPoint Presentation</vt:lpstr>
      <vt:lpstr>Char array without using pointer and with Pointers</vt:lpstr>
      <vt:lpstr>Pointers to an String Array</vt:lpstr>
      <vt:lpstr>Pointers to Arrays (working with strings)</vt:lpstr>
      <vt:lpstr>Pointer to functions</vt:lpstr>
      <vt:lpstr>Pointers to functions(Palindrome)</vt:lpstr>
      <vt:lpstr>Return pointer from functions in C</vt:lpstr>
      <vt:lpstr>Pointer to Pointer</vt:lpstr>
      <vt:lpstr>Pointer to Pointer - Example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Pointers</dc:title>
  <dc:creator>Gladys</dc:creator>
  <cp:lastModifiedBy>Admin</cp:lastModifiedBy>
  <cp:revision>47</cp:revision>
  <dcterms:created xsi:type="dcterms:W3CDTF">2017-01-11T11:07:00Z</dcterms:created>
  <dcterms:modified xsi:type="dcterms:W3CDTF">2019-12-11T09:21:38Z</dcterms:modified>
</cp:coreProperties>
</file>