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7779-7AC8-4E88-9C33-AA126E260339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1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ynamic-memory-allocation#calloc" TargetMode="External"/><Relationship Id="rId2" Type="http://schemas.openxmlformats.org/officeDocument/2006/relationships/hyperlink" Target="https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dynamic-memory-allocation#realloc" TargetMode="External"/><Relationship Id="rId4" Type="http://schemas.openxmlformats.org/officeDocument/2006/relationships/hyperlink" Target="https://www.programiz.com/c-programming/c-dynamic-memory-allocation#fre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4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Dynamic memory allocation allows your program to obtain more memory space while running, or to release it if it's not required.</a:t>
            </a:r>
          </a:p>
          <a:p>
            <a:endParaRPr lang="en-IN" sz="2400" dirty="0" smtClean="0"/>
          </a:p>
          <a:p>
            <a:r>
              <a:rPr lang="en-IN" sz="2400" dirty="0" smtClean="0"/>
              <a:t>Dynamically allocate memory in your C program using C standard library functions: </a:t>
            </a:r>
            <a:r>
              <a:rPr lang="en-IN" sz="2400" dirty="0" err="1" smtClean="0"/>
              <a:t>malloc</a:t>
            </a:r>
            <a:r>
              <a:rPr lang="en-IN" sz="2400" dirty="0" smtClean="0"/>
              <a:t>(), </a:t>
            </a:r>
            <a:r>
              <a:rPr lang="en-IN" sz="2400" dirty="0" err="1" smtClean="0"/>
              <a:t>calloc</a:t>
            </a:r>
            <a:r>
              <a:rPr lang="en-IN" sz="2400" dirty="0" smtClean="0"/>
              <a:t>(), free() and </a:t>
            </a:r>
            <a:r>
              <a:rPr lang="en-IN" sz="2400" dirty="0" err="1" smtClean="0"/>
              <a:t>realloc</a:t>
            </a:r>
            <a:r>
              <a:rPr lang="en-IN" sz="2400" dirty="0" smtClean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01501"/>
              </p:ext>
            </p:extLst>
          </p:nvPr>
        </p:nvGraphicFramePr>
        <p:xfrm>
          <a:off x="539552" y="3645024"/>
          <a:ext cx="8229600" cy="2920365"/>
        </p:xfrm>
        <a:graphic>
          <a:graphicData uri="http://schemas.openxmlformats.org/drawingml/2006/table">
            <a:tbl>
              <a:tblPr/>
              <a:tblGrid>
                <a:gridCol w="1728192"/>
                <a:gridCol w="6501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Use of 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malloc()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requested size of bytes and returns a pointer first byte of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calloc()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space for an array elements, initializes to zero and then returns a pointer to memory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4"/>
                        </a:rPr>
                        <a:t>free()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deallocate the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5"/>
                        </a:rPr>
                        <a:t>realloc()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Change the size of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malloc</a:t>
            </a:r>
            <a:r>
              <a:rPr lang="en-IN" dirty="0" smtClean="0"/>
              <a:t>()   &amp;   free()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</a:p>
          <a:p>
            <a:r>
              <a:rPr lang="en-IN" dirty="0"/>
              <a:t>The name </a:t>
            </a:r>
            <a:r>
              <a:rPr lang="en-IN" dirty="0" err="1"/>
              <a:t>malloc</a:t>
            </a:r>
            <a:r>
              <a:rPr lang="en-IN" dirty="0"/>
              <a:t> stands for "memory allocation".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The function 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r>
              <a:rPr lang="en-IN" dirty="0"/>
              <a:t> reserves a block of memory of specified size and return a </a:t>
            </a:r>
            <a:r>
              <a:rPr lang="en-IN" dirty="0" smtClean="0"/>
              <a:t>pointer of </a:t>
            </a:r>
            <a:r>
              <a:rPr lang="en-IN" dirty="0"/>
              <a:t>type </a:t>
            </a:r>
            <a:r>
              <a:rPr lang="en-IN" dirty="0" smtClean="0"/>
              <a:t>void</a:t>
            </a:r>
            <a:r>
              <a:rPr lang="en-IN" dirty="0"/>
              <a:t> which can be casted into pointer of any form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Syntax of 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 = (cast-type*) </a:t>
            </a:r>
            <a:r>
              <a:rPr lang="en-IN" sz="3400" dirty="0" err="1" smtClean="0">
                <a:solidFill>
                  <a:srgbClr val="FF0000"/>
                </a:solidFill>
              </a:rPr>
              <a:t>malloc</a:t>
            </a:r>
            <a:r>
              <a:rPr lang="en-IN" sz="3400" dirty="0" smtClean="0">
                <a:solidFill>
                  <a:srgbClr val="FF0000"/>
                </a:solidFill>
              </a:rPr>
              <a:t>(byte-size)</a:t>
            </a:r>
          </a:p>
          <a:p>
            <a:pPr marL="0" indent="0">
              <a:buNone/>
            </a:pPr>
            <a:endParaRPr lang="en-IN" sz="3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Example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 = (</a:t>
            </a:r>
            <a:r>
              <a:rPr lang="en-IN" sz="3400" dirty="0" err="1" smtClean="0">
                <a:solidFill>
                  <a:srgbClr val="FF0000"/>
                </a:solidFill>
              </a:rPr>
              <a:t>int</a:t>
            </a:r>
            <a:r>
              <a:rPr lang="en-IN" sz="3400" dirty="0" smtClean="0">
                <a:solidFill>
                  <a:srgbClr val="FF0000"/>
                </a:solidFill>
              </a:rPr>
              <a:t>*) </a:t>
            </a:r>
            <a:r>
              <a:rPr lang="en-IN" sz="3400" dirty="0" err="1" smtClean="0">
                <a:solidFill>
                  <a:srgbClr val="FF0000"/>
                </a:solidFill>
              </a:rPr>
              <a:t>malloc</a:t>
            </a:r>
            <a:r>
              <a:rPr lang="en-IN" sz="3400" dirty="0" smtClean="0">
                <a:solidFill>
                  <a:srgbClr val="FF0000"/>
                </a:solidFill>
              </a:rPr>
              <a:t>(100 * </a:t>
            </a:r>
            <a:r>
              <a:rPr lang="en-IN" sz="3400" dirty="0" err="1" smtClean="0">
                <a:solidFill>
                  <a:srgbClr val="FF0000"/>
                </a:solidFill>
              </a:rPr>
              <a:t>sizeof</a:t>
            </a:r>
            <a:r>
              <a:rPr lang="en-IN" sz="3400" dirty="0" smtClean="0">
                <a:solidFill>
                  <a:srgbClr val="FF0000"/>
                </a:solidFill>
              </a:rPr>
              <a:t>(</a:t>
            </a:r>
            <a:r>
              <a:rPr lang="en-IN" sz="3400" dirty="0" err="1" smtClean="0">
                <a:solidFill>
                  <a:srgbClr val="FF0000"/>
                </a:solidFill>
              </a:rPr>
              <a:t>int</a:t>
            </a:r>
            <a:r>
              <a:rPr lang="en-IN" sz="3400" dirty="0" smtClean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f</a:t>
            </a:r>
            <a:r>
              <a:rPr lang="en-IN" dirty="0" smtClean="0"/>
              <a:t>ree()</a:t>
            </a:r>
          </a:p>
          <a:p>
            <a:pPr marL="0" indent="0" algn="just">
              <a:buNone/>
            </a:pPr>
            <a:r>
              <a:rPr lang="en-IN" dirty="0"/>
              <a:t>Dynamically allocated memory created with either </a:t>
            </a:r>
            <a:r>
              <a:rPr lang="en-IN" dirty="0" err="1"/>
              <a:t>calloc</a:t>
            </a:r>
            <a:r>
              <a:rPr lang="en-IN" dirty="0"/>
              <a:t>() or </a:t>
            </a:r>
            <a:r>
              <a:rPr lang="en-IN" dirty="0" err="1"/>
              <a:t>malloc</a:t>
            </a:r>
            <a:r>
              <a:rPr lang="en-IN" dirty="0"/>
              <a:t>() doesn't get freed on its own. You must explicitly use free() to release the space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dirty="0" smtClean="0"/>
              <a:t>syntax </a:t>
            </a:r>
            <a:r>
              <a:rPr lang="en-IN" dirty="0"/>
              <a:t>of free()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smtClean="0">
                <a:solidFill>
                  <a:srgbClr val="FF0000"/>
                </a:solidFill>
              </a:rPr>
              <a:t>free(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);</a:t>
            </a:r>
            <a:endParaRPr lang="en-IN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 of N elements using 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48680"/>
            <a:ext cx="5004048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100" b="1" dirty="0" err="1" smtClean="0"/>
              <a:t>ptr</a:t>
            </a:r>
            <a:r>
              <a:rPr lang="en-IN" sz="3100" b="1" dirty="0" smtClean="0"/>
              <a:t> = (</a:t>
            </a:r>
            <a:r>
              <a:rPr lang="en-IN" sz="3100" b="1" dirty="0" err="1" smtClean="0"/>
              <a:t>int</a:t>
            </a:r>
            <a:r>
              <a:rPr lang="en-IN" sz="3100" b="1" dirty="0" smtClean="0"/>
              <a:t>*) </a:t>
            </a:r>
            <a:r>
              <a:rPr lang="en-IN" sz="3100" b="1" dirty="0" err="1" smtClean="0"/>
              <a:t>malloc</a:t>
            </a:r>
            <a:r>
              <a:rPr lang="en-IN" sz="3100" b="1" dirty="0" smtClean="0"/>
              <a:t>(</a:t>
            </a:r>
            <a:r>
              <a:rPr lang="en-IN" sz="3100" b="1" dirty="0" err="1" smtClean="0"/>
              <a:t>num</a:t>
            </a:r>
            <a:r>
              <a:rPr lang="en-IN" sz="3100" b="1" dirty="0" smtClean="0"/>
              <a:t> * </a:t>
            </a:r>
            <a:r>
              <a:rPr lang="en-IN" sz="3100" b="1" dirty="0" err="1" smtClean="0"/>
              <a:t>sizeof</a:t>
            </a:r>
            <a:r>
              <a:rPr lang="en-IN" sz="3100" b="1" dirty="0" smtClean="0"/>
              <a:t>(</a:t>
            </a:r>
            <a:r>
              <a:rPr lang="en-IN" sz="3100" b="1" dirty="0" err="1" smtClean="0"/>
              <a:t>int</a:t>
            </a:r>
            <a:r>
              <a:rPr lang="en-IN" sz="3100" b="1" dirty="0" smtClean="0"/>
              <a:t>));  </a:t>
            </a:r>
            <a:r>
              <a:rPr lang="en-IN" dirty="0" smtClean="0"/>
              <a:t>//memory allocated using </a:t>
            </a:r>
            <a:r>
              <a:rPr lang="en-IN" dirty="0" err="1" smtClean="0"/>
              <a:t>malloc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if(</a:t>
            </a:r>
            <a:r>
              <a:rPr lang="en-IN" dirty="0" err="1" smtClean="0"/>
              <a:t>ptr</a:t>
            </a:r>
            <a:r>
              <a:rPr lang="en-IN" dirty="0" smtClean="0"/>
              <a:t> == NULL)                     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    exit(0);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124744"/>
            <a:ext cx="421196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("Enter elements of array: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name </a:t>
            </a:r>
            <a:r>
              <a:rPr lang="en-IN" dirty="0" err="1"/>
              <a:t>calloc</a:t>
            </a:r>
            <a:r>
              <a:rPr lang="en-IN" dirty="0"/>
              <a:t> stands for "contiguous allocation</a:t>
            </a:r>
            <a:r>
              <a:rPr lang="en-IN" dirty="0" smtClean="0"/>
              <a:t>".</a:t>
            </a:r>
          </a:p>
          <a:p>
            <a:endParaRPr lang="en-IN" dirty="0" smtClean="0"/>
          </a:p>
          <a:p>
            <a:r>
              <a:rPr lang="en-IN" dirty="0"/>
              <a:t>The only difference between </a:t>
            </a:r>
            <a:r>
              <a:rPr lang="en-IN" dirty="0" err="1"/>
              <a:t>malloc</a:t>
            </a:r>
            <a:r>
              <a:rPr lang="en-IN" dirty="0"/>
              <a:t>() and </a:t>
            </a:r>
            <a:r>
              <a:rPr lang="en-IN" dirty="0" err="1"/>
              <a:t>calloc</a:t>
            </a:r>
            <a:r>
              <a:rPr lang="en-IN" dirty="0"/>
              <a:t>() is that, </a:t>
            </a:r>
            <a:r>
              <a:rPr lang="en-IN" dirty="0" err="1"/>
              <a:t>malloc</a:t>
            </a:r>
            <a:r>
              <a:rPr lang="en-IN" dirty="0"/>
              <a:t>() allocates single block of memory whereas </a:t>
            </a:r>
            <a:r>
              <a:rPr lang="en-IN" dirty="0" err="1"/>
              <a:t>calloc</a:t>
            </a:r>
            <a:r>
              <a:rPr lang="en-IN" dirty="0"/>
              <a:t>() allocates multiple blocks of memory each of same size and sets all bytes to zero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Syntax of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(cast-type*)</a:t>
            </a:r>
            <a:r>
              <a:rPr lang="en-IN" dirty="0" err="1" smtClean="0">
                <a:solidFill>
                  <a:srgbClr val="FF0000"/>
                </a:solidFill>
              </a:rPr>
              <a:t>calloc</a:t>
            </a:r>
            <a:r>
              <a:rPr lang="en-IN" dirty="0" smtClean="0">
                <a:solidFill>
                  <a:srgbClr val="FF0000"/>
                </a:solidFill>
              </a:rPr>
              <a:t>(n, element-size);</a:t>
            </a:r>
          </a:p>
          <a:p>
            <a:r>
              <a:rPr lang="en-IN" dirty="0" smtClean="0"/>
              <a:t>Example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(float*) </a:t>
            </a:r>
            <a:r>
              <a:rPr lang="en-IN" dirty="0" err="1" smtClean="0">
                <a:solidFill>
                  <a:srgbClr val="FF0000"/>
                </a:solidFill>
              </a:rPr>
              <a:t>calloc</a:t>
            </a:r>
            <a:r>
              <a:rPr lang="en-IN" dirty="0" smtClean="0">
                <a:solidFill>
                  <a:srgbClr val="FF0000"/>
                </a:solidFill>
              </a:rPr>
              <a:t>(25, </a:t>
            </a:r>
            <a:r>
              <a:rPr lang="en-IN" dirty="0" err="1" smtClean="0">
                <a:solidFill>
                  <a:srgbClr val="FF0000"/>
                </a:solidFill>
              </a:rPr>
              <a:t>sizeof</a:t>
            </a:r>
            <a:r>
              <a:rPr lang="en-IN" dirty="0" smtClean="0">
                <a:solidFill>
                  <a:srgbClr val="FF0000"/>
                </a:solidFill>
              </a:rPr>
              <a:t>(float));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83599"/>
          </a:xfrm>
        </p:spPr>
        <p:txBody>
          <a:bodyPr/>
          <a:lstStyle/>
          <a:p>
            <a:r>
              <a:rPr lang="en-IN" dirty="0" smtClean="0"/>
              <a:t>Sum of N elements using </a:t>
            </a:r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038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ptr</a:t>
            </a:r>
            <a:r>
              <a:rPr lang="en-IN" b="1" dirty="0" smtClean="0"/>
              <a:t> = (</a:t>
            </a:r>
            <a:r>
              <a:rPr lang="en-IN" b="1" dirty="0" err="1" smtClean="0"/>
              <a:t>int</a:t>
            </a:r>
            <a:r>
              <a:rPr lang="en-IN" b="1" dirty="0" smtClean="0"/>
              <a:t>*) </a:t>
            </a:r>
            <a:r>
              <a:rPr lang="en-IN" b="1" dirty="0" err="1" smtClean="0"/>
              <a:t>calloc</a:t>
            </a:r>
            <a:r>
              <a:rPr lang="en-IN" b="1" dirty="0" smtClean="0"/>
              <a:t>(</a:t>
            </a:r>
            <a:r>
              <a:rPr lang="en-IN" b="1" dirty="0" err="1" smtClean="0"/>
              <a:t>num</a:t>
            </a:r>
            <a:r>
              <a:rPr lang="en-IN" b="1" dirty="0" smtClean="0"/>
              <a:t>,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  if(</a:t>
            </a:r>
            <a:r>
              <a:rPr lang="en-IN" dirty="0" err="1" smtClean="0"/>
              <a:t>ptr</a:t>
            </a:r>
            <a:r>
              <a:rPr lang="en-IN" dirty="0" smtClean="0"/>
              <a:t> == NULL)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    exit(0);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8052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("Enter elements of array: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realloc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previously allocated memory is insufficient or more than required, you can change the previously allocated memory size using </a:t>
            </a:r>
            <a:r>
              <a:rPr lang="en-IN" dirty="0" err="1" smtClean="0"/>
              <a:t>realloc</a:t>
            </a:r>
            <a:r>
              <a:rPr lang="en-IN" dirty="0" smtClean="0"/>
              <a:t>().</a:t>
            </a:r>
          </a:p>
          <a:p>
            <a:endParaRPr lang="en-IN" dirty="0" smtClean="0"/>
          </a:p>
          <a:p>
            <a:r>
              <a:rPr lang="en-IN" dirty="0" smtClean="0"/>
              <a:t>Syntax of </a:t>
            </a:r>
            <a:r>
              <a:rPr lang="en-IN" dirty="0" err="1" smtClean="0"/>
              <a:t>realloc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 err="1" smtClean="0">
                <a:solidFill>
                  <a:srgbClr val="FF0000"/>
                </a:solidFill>
              </a:rPr>
              <a:t>realloc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newsize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8097"/>
            <a:ext cx="8229600" cy="864809"/>
          </a:xfrm>
        </p:spPr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realloc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*</a:t>
            </a:r>
            <a:r>
              <a:rPr lang="en-IN" dirty="0" err="1" smtClean="0"/>
              <a:t>ptr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 , n1, n2;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size of array: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&amp;n1);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ptr</a:t>
            </a:r>
            <a:r>
              <a:rPr lang="en-IN" b="1" dirty="0" smtClean="0"/>
              <a:t> = (</a:t>
            </a:r>
            <a:r>
              <a:rPr lang="en-IN" b="1" dirty="0" err="1" smtClean="0"/>
              <a:t>int</a:t>
            </a:r>
            <a:r>
              <a:rPr lang="en-IN" b="1" dirty="0" smtClean="0"/>
              <a:t>*) </a:t>
            </a:r>
            <a:r>
              <a:rPr lang="en-IN" b="1" dirty="0" err="1" smtClean="0"/>
              <a:t>malloc</a:t>
            </a:r>
            <a:r>
              <a:rPr lang="en-IN" b="1" dirty="0" smtClean="0"/>
              <a:t>(n1 *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));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("Address of previously allocated memory: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n1;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("%u\t",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new size of array: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&amp;n2);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ptr</a:t>
            </a:r>
            <a:r>
              <a:rPr lang="en-IN" b="1" dirty="0" smtClean="0"/>
              <a:t> = </a:t>
            </a:r>
            <a:r>
              <a:rPr lang="en-IN" b="1" dirty="0" err="1" smtClean="0"/>
              <a:t>realloc</a:t>
            </a:r>
            <a:r>
              <a:rPr lang="en-IN" b="1" dirty="0" smtClean="0"/>
              <a:t>(</a:t>
            </a:r>
            <a:r>
              <a:rPr lang="en-IN" b="1" dirty="0" err="1" smtClean="0"/>
              <a:t>ptr</a:t>
            </a:r>
            <a:r>
              <a:rPr lang="en-IN" b="1" dirty="0" smtClean="0"/>
              <a:t>, n2);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("%u\t",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6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Dynamic Memory Allocation for 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506144" cy="5733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age;</a:t>
            </a:r>
          </a:p>
          <a:p>
            <a:pPr marL="0" indent="0">
              <a:buNone/>
            </a:pPr>
            <a:r>
              <a:rPr lang="en-IN" dirty="0" smtClean="0"/>
              <a:t>   float weight;</a:t>
            </a:r>
          </a:p>
          <a:p>
            <a:pPr marL="0" indent="0">
              <a:buNone/>
            </a:pPr>
            <a:r>
              <a:rPr lang="en-IN" dirty="0" smtClean="0"/>
              <a:t>   char name[30];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struct</a:t>
            </a:r>
            <a:r>
              <a:rPr lang="en-IN" dirty="0" smtClean="0"/>
              <a:t> person *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("Enter number of persons: ");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b="1" dirty="0" err="1" smtClean="0"/>
              <a:t>ptr</a:t>
            </a:r>
            <a:r>
              <a:rPr lang="en-IN" b="1" dirty="0" smtClean="0"/>
              <a:t> = (</a:t>
            </a:r>
            <a:r>
              <a:rPr lang="en-IN" b="1" dirty="0" err="1" smtClean="0"/>
              <a:t>struct</a:t>
            </a:r>
            <a:r>
              <a:rPr lang="en-IN" b="1" dirty="0" smtClean="0"/>
              <a:t>  person*) </a:t>
            </a:r>
            <a:r>
              <a:rPr lang="en-IN" b="1" dirty="0" err="1" smtClean="0"/>
              <a:t>malloc</a:t>
            </a:r>
            <a:r>
              <a:rPr lang="en-IN" b="1" dirty="0" smtClean="0"/>
              <a:t>(</a:t>
            </a:r>
            <a:r>
              <a:rPr lang="en-IN" b="1" dirty="0" err="1" smtClean="0"/>
              <a:t>num</a:t>
            </a:r>
            <a:r>
              <a:rPr lang="en-IN" b="1" dirty="0" smtClean="0"/>
              <a:t> *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struct</a:t>
            </a:r>
            <a:r>
              <a:rPr lang="en-IN" b="1" dirty="0" smtClean="0"/>
              <a:t>  person));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716016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("Enter name, age and weight of the person respectively:\n");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s%d%f</a:t>
            </a:r>
            <a:r>
              <a:rPr lang="en-IN" dirty="0" smtClean="0"/>
              <a:t>", &amp;(</a:t>
            </a:r>
            <a:r>
              <a:rPr lang="en-IN" dirty="0" err="1" smtClean="0"/>
              <a:t>ptr+i</a:t>
            </a:r>
            <a:r>
              <a:rPr lang="en-IN" dirty="0" smtClean="0"/>
              <a:t>)-&gt;name, &amp;(</a:t>
            </a:r>
            <a:r>
              <a:rPr lang="en-IN" dirty="0" err="1" smtClean="0"/>
              <a:t>ptr+i</a:t>
            </a:r>
            <a:r>
              <a:rPr lang="en-IN" dirty="0" smtClean="0"/>
              <a:t>)-&gt;age, &amp;(</a:t>
            </a:r>
            <a:r>
              <a:rPr lang="en-IN" dirty="0" err="1" smtClean="0"/>
              <a:t>ptr+i</a:t>
            </a:r>
            <a:r>
              <a:rPr lang="en-IN" dirty="0" smtClean="0"/>
              <a:t>)-&gt;weight);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("Displaying </a:t>
            </a:r>
            <a:r>
              <a:rPr lang="en-IN" dirty="0" err="1" smtClean="0"/>
              <a:t>Infromation</a:t>
            </a:r>
            <a:r>
              <a:rPr lang="en-IN" dirty="0" smtClean="0"/>
              <a:t>:\n");</a:t>
            </a:r>
          </a:p>
          <a:p>
            <a:pPr marL="0" indent="0">
              <a:buNone/>
            </a:pPr>
            <a:r>
              <a:rPr lang="en-IN" dirty="0" smtClean="0"/>
              <a:t>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("%s\</a:t>
            </a:r>
            <a:r>
              <a:rPr lang="en-IN" dirty="0" err="1" smtClean="0"/>
              <a:t>t%d</a:t>
            </a:r>
            <a:r>
              <a:rPr lang="en-IN" dirty="0" smtClean="0"/>
              <a:t>\t%.2f\n", (</a:t>
            </a:r>
            <a:r>
              <a:rPr lang="en-IN" dirty="0" err="1" smtClean="0"/>
              <a:t>ptr+i</a:t>
            </a:r>
            <a:r>
              <a:rPr lang="en-IN" dirty="0" smtClean="0"/>
              <a:t>)-&gt;name, (</a:t>
            </a:r>
            <a:r>
              <a:rPr lang="en-IN" dirty="0" err="1" smtClean="0"/>
              <a:t>ptr+i</a:t>
            </a:r>
            <a:r>
              <a:rPr lang="en-IN" dirty="0" smtClean="0"/>
              <a:t>)-&gt;age, (</a:t>
            </a:r>
            <a:r>
              <a:rPr lang="en-IN" dirty="0" err="1" smtClean="0"/>
              <a:t>ptr+i</a:t>
            </a:r>
            <a:r>
              <a:rPr lang="en-IN" dirty="0" smtClean="0"/>
              <a:t>)-&gt;weight);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6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/>
              <a:t>Defining a </a:t>
            </a:r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dirty="0"/>
              <a:t>Unions are quite similar to structures in C. Like structures, unions are also derived types.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3068960"/>
            <a:ext cx="5454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union [union tag] {</a:t>
            </a:r>
          </a:p>
          <a:p>
            <a:r>
              <a:rPr lang="en-IN" sz="2800" dirty="0" smtClean="0"/>
              <a:t>   member definition;</a:t>
            </a:r>
          </a:p>
          <a:p>
            <a:r>
              <a:rPr lang="en-IN" sz="2800" dirty="0" smtClean="0"/>
              <a:t>   member definition;</a:t>
            </a:r>
          </a:p>
          <a:p>
            <a:r>
              <a:rPr lang="en-IN" sz="2800" dirty="0" smtClean="0"/>
              <a:t>   ...</a:t>
            </a:r>
          </a:p>
          <a:p>
            <a:r>
              <a:rPr lang="en-IN" sz="2800" dirty="0" smtClean="0"/>
              <a:t>   member definition;</a:t>
            </a:r>
          </a:p>
          <a:p>
            <a:r>
              <a:rPr lang="en-IN" sz="2800" dirty="0" smtClean="0"/>
              <a:t>} [one or more union variables];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35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Creating Union variables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union car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char name[50];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price;</a:t>
            </a:r>
          </a:p>
          <a:p>
            <a:pPr marL="0" indent="0">
              <a:buNone/>
            </a:pPr>
            <a:r>
              <a:rPr lang="en-IN" dirty="0" smtClean="0"/>
              <a:t>} car1, car2, *car3;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union car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char name[50];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price;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union car car1, car2, *car3;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75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Accessing members of a </a:t>
            </a:r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925144"/>
          </a:xfrm>
        </p:spPr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access </a:t>
            </a:r>
            <a:r>
              <a:rPr lang="en-IN" dirty="0" smtClean="0"/>
              <a:t>price</a:t>
            </a:r>
            <a:r>
              <a:rPr lang="en-IN" dirty="0"/>
              <a:t> for union variable </a:t>
            </a:r>
            <a:r>
              <a:rPr lang="en-IN" dirty="0" smtClean="0"/>
              <a:t>car1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car1.price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 </a:t>
            </a:r>
            <a:r>
              <a:rPr lang="en-IN" dirty="0" smtClean="0"/>
              <a:t>To </a:t>
            </a:r>
            <a:r>
              <a:rPr lang="en-IN" dirty="0"/>
              <a:t>access price for the union pointer variable </a:t>
            </a:r>
            <a:r>
              <a:rPr lang="en-IN" dirty="0" smtClean="0"/>
              <a:t>car3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(*car3).price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or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car3-&gt;price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0" y="116632"/>
            <a:ext cx="846667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union and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418" y="1772816"/>
            <a:ext cx="4040188" cy="639762"/>
          </a:xfrm>
        </p:spPr>
        <p:txBody>
          <a:bodyPr/>
          <a:lstStyle/>
          <a:p>
            <a:pPr algn="ctr"/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64903"/>
            <a:ext cx="4040188" cy="3561259"/>
          </a:xfrm>
        </p:spPr>
        <p:txBody>
          <a:bodyPr/>
          <a:lstStyle/>
          <a:p>
            <a:r>
              <a:rPr lang="en-IN" dirty="0"/>
              <a:t>The amount of memory required to store a structure variable is the sum of memory size of all members.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13415" y="1772816"/>
            <a:ext cx="4041775" cy="639762"/>
          </a:xfrm>
        </p:spPr>
        <p:txBody>
          <a:bodyPr/>
          <a:lstStyle/>
          <a:p>
            <a:pPr algn="ctr"/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564905"/>
            <a:ext cx="4041775" cy="3561258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memory required to store a union variable is the memory required for the largest element of an union.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29377"/>
            <a:ext cx="3677022" cy="122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130" y="90872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There </a:t>
            </a:r>
            <a:r>
              <a:rPr lang="en-IN" sz="2800" dirty="0"/>
              <a:t>is a difference in memory allocation between union and structure.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23431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 smtClean="0"/>
              <a:t>Memory </a:t>
            </a:r>
            <a:r>
              <a:rPr lang="en-IN" dirty="0"/>
              <a:t>D</a:t>
            </a:r>
            <a:r>
              <a:rPr lang="en-IN" dirty="0" smtClean="0"/>
              <a:t>ifference Example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504" y="1333663"/>
            <a:ext cx="4038600" cy="5517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union </a:t>
            </a:r>
            <a:r>
              <a:rPr lang="en-IN" dirty="0" err="1" smtClean="0"/>
              <a:t>unionJob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//defining a union</a:t>
            </a:r>
          </a:p>
          <a:p>
            <a:pPr marL="0" indent="0">
              <a:buNone/>
            </a:pPr>
            <a:r>
              <a:rPr lang="en-IN" dirty="0" smtClean="0"/>
              <a:t>   char name[32];</a:t>
            </a:r>
          </a:p>
          <a:p>
            <a:pPr marL="0" indent="0">
              <a:buNone/>
            </a:pPr>
            <a:r>
              <a:rPr lang="en-IN" dirty="0" smtClean="0"/>
              <a:t>   float salary;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workerNo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r>
              <a:rPr lang="en-IN" dirty="0" err="1" smtClean="0"/>
              <a:t>uJob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dirty="0" err="1" smtClean="0"/>
              <a:t>structJob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char name[32];</a:t>
            </a:r>
          </a:p>
          <a:p>
            <a:pPr marL="0" indent="0">
              <a:buNone/>
            </a:pPr>
            <a:r>
              <a:rPr lang="en-IN" dirty="0" smtClean="0"/>
              <a:t>   float salary;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workerNo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  <a:r>
              <a:rPr lang="en-IN" dirty="0" err="1" smtClean="0"/>
              <a:t>sJob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87824" y="1600200"/>
            <a:ext cx="6156176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("size of union = %d",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uJob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nsize</a:t>
            </a:r>
            <a:r>
              <a:rPr lang="en-IN" dirty="0" smtClean="0"/>
              <a:t> of structure = %d",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sJob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Accessing Union Members (Example1)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76672"/>
            <a:ext cx="4104456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union Data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float f;</a:t>
            </a:r>
          </a:p>
          <a:p>
            <a:pPr marL="0" indent="0">
              <a:buNone/>
            </a:pPr>
            <a:r>
              <a:rPr lang="en-IN" dirty="0" smtClean="0"/>
              <a:t>   char </a:t>
            </a:r>
            <a:r>
              <a:rPr lang="en-IN" dirty="0" err="1" smtClean="0"/>
              <a:t>str</a:t>
            </a:r>
            <a:r>
              <a:rPr lang="en-IN" dirty="0" smtClean="0"/>
              <a:t>[20];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 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union Data </a:t>
            </a:r>
            <a:r>
              <a:rPr lang="en-IN" dirty="0" err="1" smtClean="0"/>
              <a:t>data</a:t>
            </a:r>
            <a:r>
              <a:rPr lang="en-IN" dirty="0" smtClean="0"/>
              <a:t>;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data.i</a:t>
            </a:r>
            <a:r>
              <a:rPr lang="en-IN" dirty="0" smtClean="0"/>
              <a:t> = 10;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data.f</a:t>
            </a:r>
            <a:r>
              <a:rPr lang="en-IN" dirty="0" smtClean="0"/>
              <a:t> = 220.5;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strcpy</a:t>
            </a:r>
            <a:r>
              <a:rPr lang="en-IN" dirty="0" smtClean="0"/>
              <a:t>( </a:t>
            </a:r>
            <a:r>
              <a:rPr lang="en-IN" dirty="0" err="1" smtClean="0"/>
              <a:t>data.str</a:t>
            </a:r>
            <a:r>
              <a:rPr lang="en-IN" dirty="0" smtClean="0"/>
              <a:t>, "C Programming");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data.i</a:t>
            </a:r>
            <a:r>
              <a:rPr lang="en-IN" dirty="0" smtClean="0"/>
              <a:t> : %d\n", </a:t>
            </a:r>
            <a:r>
              <a:rPr lang="en-IN" dirty="0" err="1" smtClean="0"/>
              <a:t>data.i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data.f</a:t>
            </a:r>
            <a:r>
              <a:rPr lang="en-IN" dirty="0" smtClean="0"/>
              <a:t> : %f\n", </a:t>
            </a:r>
            <a:r>
              <a:rPr lang="en-IN" dirty="0" err="1" smtClean="0"/>
              <a:t>data.f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data.str</a:t>
            </a:r>
            <a:r>
              <a:rPr lang="en-IN" dirty="0" smtClean="0"/>
              <a:t> : %s\n", </a:t>
            </a:r>
            <a:r>
              <a:rPr lang="en-IN" dirty="0" err="1" smtClean="0"/>
              <a:t>data.str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2924944"/>
            <a:ext cx="5292080" cy="2088233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data.i</a:t>
            </a:r>
            <a:r>
              <a:rPr lang="en-IN" dirty="0" smtClean="0"/>
              <a:t> : 1917853763</a:t>
            </a:r>
          </a:p>
          <a:p>
            <a:pPr marL="0" indent="0">
              <a:buNone/>
            </a:pPr>
            <a:r>
              <a:rPr lang="en-IN" dirty="0" err="1" smtClean="0"/>
              <a:t>data.f</a:t>
            </a:r>
            <a:r>
              <a:rPr lang="en-IN" dirty="0" smtClean="0"/>
              <a:t> : 4122360580327794860452759994368.000000</a:t>
            </a:r>
          </a:p>
          <a:p>
            <a:pPr marL="0" indent="0">
              <a:buNone/>
            </a:pPr>
            <a:r>
              <a:rPr lang="en-IN" dirty="0" err="1" smtClean="0"/>
              <a:t>data.str</a:t>
            </a:r>
            <a:r>
              <a:rPr lang="en-IN" dirty="0" smtClean="0"/>
              <a:t> : 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9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4038600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union Data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float f;</a:t>
            </a:r>
          </a:p>
          <a:p>
            <a:pPr marL="0" indent="0">
              <a:buNone/>
            </a:pPr>
            <a:r>
              <a:rPr lang="en-IN" dirty="0" smtClean="0"/>
              <a:t>   char </a:t>
            </a:r>
            <a:r>
              <a:rPr lang="en-IN" dirty="0" err="1" smtClean="0"/>
              <a:t>str</a:t>
            </a:r>
            <a:r>
              <a:rPr lang="en-IN" dirty="0" smtClean="0"/>
              <a:t>[20];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 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union Data </a:t>
            </a:r>
            <a:r>
              <a:rPr lang="en-IN" dirty="0" err="1" smtClean="0"/>
              <a:t>data</a:t>
            </a:r>
            <a:r>
              <a:rPr lang="en-IN" dirty="0" smtClean="0"/>
              <a:t>;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data.i</a:t>
            </a:r>
            <a:r>
              <a:rPr lang="en-IN" dirty="0" smtClean="0"/>
              <a:t> = 10;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data.i</a:t>
            </a:r>
            <a:r>
              <a:rPr lang="en-IN" dirty="0" smtClean="0"/>
              <a:t> : %d\n", </a:t>
            </a:r>
            <a:r>
              <a:rPr lang="en-IN" dirty="0" err="1" smtClean="0"/>
              <a:t>data.i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data.f</a:t>
            </a:r>
            <a:r>
              <a:rPr lang="en-IN" dirty="0" smtClean="0"/>
              <a:t> = 220.5;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data.f</a:t>
            </a:r>
            <a:r>
              <a:rPr lang="en-IN" dirty="0" smtClean="0"/>
              <a:t> : %f\n", </a:t>
            </a:r>
            <a:r>
              <a:rPr lang="en-IN" dirty="0" err="1" smtClean="0"/>
              <a:t>data.f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strcpy</a:t>
            </a:r>
            <a:r>
              <a:rPr lang="en-IN" dirty="0" smtClean="0"/>
              <a:t>( </a:t>
            </a:r>
            <a:r>
              <a:rPr lang="en-IN" dirty="0" err="1" smtClean="0"/>
              <a:t>data.str</a:t>
            </a:r>
            <a:r>
              <a:rPr lang="en-IN" dirty="0" smtClean="0"/>
              <a:t>, "C Programming");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 "</a:t>
            </a:r>
            <a:r>
              <a:rPr lang="en-IN" dirty="0" err="1" smtClean="0"/>
              <a:t>data.str</a:t>
            </a:r>
            <a:r>
              <a:rPr lang="en-IN" dirty="0" smtClean="0"/>
              <a:t> : %s\n", </a:t>
            </a:r>
            <a:r>
              <a:rPr lang="en-IN" dirty="0" err="1" smtClean="0"/>
              <a:t>data.str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060848"/>
            <a:ext cx="4038600" cy="1684784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OUTPUT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data.i</a:t>
            </a:r>
            <a:r>
              <a:rPr lang="en-IN" dirty="0" smtClean="0"/>
              <a:t> : 10</a:t>
            </a:r>
          </a:p>
          <a:p>
            <a:pPr marL="0" indent="0">
              <a:buNone/>
            </a:pPr>
            <a:r>
              <a:rPr lang="en-IN" dirty="0" err="1" smtClean="0"/>
              <a:t>data.f</a:t>
            </a:r>
            <a:r>
              <a:rPr lang="en-IN" dirty="0" smtClean="0"/>
              <a:t> : 220.500000</a:t>
            </a:r>
          </a:p>
          <a:p>
            <a:pPr marL="0" indent="0">
              <a:buNone/>
            </a:pPr>
            <a:r>
              <a:rPr lang="en-IN" dirty="0" err="1" smtClean="0"/>
              <a:t>data.str</a:t>
            </a:r>
            <a:r>
              <a:rPr lang="en-IN" dirty="0" smtClean="0"/>
              <a:t> : C Programming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Accessing Union Members (Example 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0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1271</Words>
  <Application>Microsoft Office PowerPoint</Application>
  <PresentationFormat>On-screen Show 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Union</vt:lpstr>
      <vt:lpstr>Defining a Union</vt:lpstr>
      <vt:lpstr>Creating Union variables</vt:lpstr>
      <vt:lpstr>Accessing members of a union</vt:lpstr>
      <vt:lpstr>Difference between union and structure</vt:lpstr>
      <vt:lpstr>Memory Difference Example</vt:lpstr>
      <vt:lpstr>Accessing Union Members (Example1)</vt:lpstr>
      <vt:lpstr>Accessing Union Members (Example 2)</vt:lpstr>
      <vt:lpstr>Dynamic Memory Allocation</vt:lpstr>
      <vt:lpstr>Dynamic memory Allocation</vt:lpstr>
      <vt:lpstr>malloc()   &amp;   free() </vt:lpstr>
      <vt:lpstr>Sum of N elements using malloc()</vt:lpstr>
      <vt:lpstr>calloc()</vt:lpstr>
      <vt:lpstr>Sum of N elements using calloc()</vt:lpstr>
      <vt:lpstr>realloc()</vt:lpstr>
      <vt:lpstr>Using realloc()</vt:lpstr>
      <vt:lpstr>Dynamic Memory Allocation for Structure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</dc:title>
  <dc:creator>Gladys</dc:creator>
  <cp:lastModifiedBy>Gladys</cp:lastModifiedBy>
  <cp:revision>9</cp:revision>
  <dcterms:created xsi:type="dcterms:W3CDTF">2017-01-23T11:11:10Z</dcterms:created>
  <dcterms:modified xsi:type="dcterms:W3CDTF">2017-12-21T10:42:58Z</dcterms:modified>
</cp:coreProperties>
</file>