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5" r:id="rId7"/>
    <p:sldId id="260" r:id="rId8"/>
    <p:sldId id="268" r:id="rId9"/>
    <p:sldId id="269" r:id="rId10"/>
    <p:sldId id="262" r:id="rId11"/>
    <p:sldId id="261" r:id="rId12"/>
    <p:sldId id="263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9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4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7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5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09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4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5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93F1-977D-4A9C-8C14-7C0313345E44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2849-8EF4-4C50-AE26-F2E4179ED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1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Macros in 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Function-like </a:t>
            </a:r>
            <a:r>
              <a:rPr lang="en-IN" b="1" dirty="0" smtClean="0"/>
              <a:t>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#define  message()\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("Good Morning\n")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4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Parameterized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3322712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PI 3.1415</a:t>
            </a:r>
          </a:p>
          <a:p>
            <a:pPr marL="0" indent="0">
              <a:buNone/>
            </a:pPr>
            <a:r>
              <a:rPr lang="en-IN" dirty="0" smtClean="0"/>
              <a:t>#define </a:t>
            </a:r>
            <a:r>
              <a:rPr lang="en-IN" dirty="0" err="1" smtClean="0"/>
              <a:t>circleArea</a:t>
            </a:r>
            <a:r>
              <a:rPr lang="en-IN" dirty="0" smtClean="0"/>
              <a:t>(r) (PI*r*r)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radius;</a:t>
            </a:r>
          </a:p>
          <a:p>
            <a:pPr marL="0" indent="0">
              <a:buNone/>
            </a:pPr>
            <a:r>
              <a:rPr lang="en-IN" dirty="0" smtClean="0"/>
              <a:t>    float area;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the radius: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&amp;radius);</a:t>
            </a:r>
          </a:p>
          <a:p>
            <a:pPr marL="0" indent="0">
              <a:buNone/>
            </a:pPr>
            <a:r>
              <a:rPr lang="en-IN" dirty="0" smtClean="0"/>
              <a:t>    area = </a:t>
            </a:r>
            <a:r>
              <a:rPr lang="en-IN" dirty="0" err="1" smtClean="0"/>
              <a:t>circleArea</a:t>
            </a:r>
            <a:r>
              <a:rPr lang="en-IN" dirty="0" smtClean="0"/>
              <a:t>(radius);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("Area = %.2f", area);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340768"/>
            <a:ext cx="4896544" cy="5400600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#define MAX(</a:t>
            </a:r>
            <a:r>
              <a:rPr lang="en-IN" dirty="0" err="1" smtClean="0"/>
              <a:t>x,y</a:t>
            </a:r>
            <a:r>
              <a:rPr lang="en-IN" dirty="0" smtClean="0"/>
              <a:t>) ((x) &gt; (y) ? (x) : (y))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main(void)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("Max between 20 and 10 is %d\n", MAX(10, 20));  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6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Conditional </a:t>
            </a:r>
            <a:r>
              <a:rPr lang="en-IN" b="1" dirty="0" smtClean="0"/>
              <a:t>Compilation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4680521"/>
          </a:xfrm>
          <a:ln>
            <a:solidFill>
              <a:srgbClr val="FFFF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dirty="0" err="1" smtClean="0">
                <a:solidFill>
                  <a:srgbClr val="FF0000"/>
                </a:solidFill>
              </a:rPr>
              <a:t>ifdef</a:t>
            </a:r>
            <a:r>
              <a:rPr lang="fr-FR" dirty="0" smtClean="0">
                <a:solidFill>
                  <a:srgbClr val="FF0000"/>
                </a:solidFill>
              </a:rPr>
              <a:t> MACRONAME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    </a:t>
            </a:r>
            <a:r>
              <a:rPr lang="fr-FR" dirty="0" err="1" smtClean="0">
                <a:solidFill>
                  <a:srgbClr val="FF0000"/>
                </a:solidFill>
              </a:rPr>
              <a:t>Statement_block</a:t>
            </a:r>
            <a:r>
              <a:rPr lang="fr-FR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#</a:t>
            </a:r>
            <a:r>
              <a:rPr lang="fr-FR" dirty="0" err="1" smtClean="0">
                <a:solidFill>
                  <a:srgbClr val="FF0000"/>
                </a:solidFill>
              </a:rPr>
              <a:t>endif</a:t>
            </a: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#include&lt;</a:t>
            </a:r>
            <a:r>
              <a:rPr lang="en-IN" dirty="0" err="1" smtClean="0">
                <a:solidFill>
                  <a:srgbClr val="0070C0"/>
                </a:solidFill>
              </a:rPr>
              <a:t>stdio.h</a:t>
            </a:r>
            <a:r>
              <a:rPr lang="en-IN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#define NUM 10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#</a:t>
            </a:r>
            <a:r>
              <a:rPr lang="en-IN" dirty="0" err="1" smtClean="0">
                <a:solidFill>
                  <a:srgbClr val="0070C0"/>
                </a:solidFill>
              </a:rPr>
              <a:t>ifdef</a:t>
            </a:r>
            <a:r>
              <a:rPr lang="en-IN" dirty="0" smtClean="0">
                <a:solidFill>
                  <a:srgbClr val="0070C0"/>
                </a:solidFill>
              </a:rPr>
              <a:t> NUM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      #define MAX 20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#</a:t>
            </a:r>
            <a:r>
              <a:rPr lang="en-IN" dirty="0" err="1" smtClean="0">
                <a:solidFill>
                  <a:srgbClr val="0070C0"/>
                </a:solidFill>
              </a:rPr>
              <a:t>endif</a:t>
            </a:r>
            <a:endParaRPr lang="en-I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printf</a:t>
            </a:r>
            <a:r>
              <a:rPr lang="en-IN" dirty="0" smtClean="0">
                <a:solidFill>
                  <a:srgbClr val="0070C0"/>
                </a:solidFill>
              </a:rPr>
              <a:t>("MAX number is : %</a:t>
            </a:r>
            <a:r>
              <a:rPr lang="en-IN" dirty="0" err="1" smtClean="0">
                <a:solidFill>
                  <a:srgbClr val="0070C0"/>
                </a:solidFill>
              </a:rPr>
              <a:t>d",MAX</a:t>
            </a:r>
            <a:r>
              <a:rPr lang="en-IN" dirty="0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}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196753"/>
            <a:ext cx="4320480" cy="4608512"/>
          </a:xfrm>
          <a:ln>
            <a:solidFill>
              <a:srgbClr val="FFFF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 err="1" smtClean="0"/>
              <a:t>ifdef</a:t>
            </a:r>
            <a:r>
              <a:rPr lang="en-IN" dirty="0" smtClean="0"/>
              <a:t> __DATE__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("%</a:t>
            </a:r>
            <a:r>
              <a:rPr lang="en-IN" dirty="0" err="1" smtClean="0"/>
              <a:t>s",__DATE</a:t>
            </a:r>
            <a:r>
              <a:rPr lang="en-IN" dirty="0" smtClean="0"/>
              <a:t>__);</a:t>
            </a:r>
          </a:p>
          <a:p>
            <a:pPr marL="0" indent="0">
              <a:buNone/>
            </a:pPr>
            <a:r>
              <a:rPr lang="en-IN" dirty="0" smtClean="0"/>
              <a:t>    #else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("__DATE__ is not defined");</a:t>
            </a:r>
          </a:p>
          <a:p>
            <a:pPr marL="0" indent="0">
              <a:buNone/>
            </a:pPr>
            <a:r>
              <a:rPr lang="en-IN" dirty="0" smtClean="0"/>
              <a:t>    #</a:t>
            </a:r>
            <a:r>
              <a:rPr lang="en-IN" dirty="0" err="1" smtClean="0"/>
              <a:t>endif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6002124"/>
            <a:ext cx="8568952" cy="523220"/>
          </a:xfrm>
          <a:prstGeom prst="rect">
            <a:avLst/>
          </a:prstGeom>
          <a:solidFill>
            <a:srgbClr val="F2F2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#if defined BUFSIZE &amp;&amp; BUFSIZE &gt;= 1024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0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378795"/>
              </p:ext>
            </p:extLst>
          </p:nvPr>
        </p:nvGraphicFramePr>
        <p:xfrm>
          <a:off x="647056" y="980728"/>
          <a:ext cx="8496944" cy="5374182"/>
        </p:xfrm>
        <a:graphic>
          <a:graphicData uri="http://schemas.openxmlformats.org/drawingml/2006/table">
            <a:tbl>
              <a:tblPr/>
              <a:tblGrid>
                <a:gridCol w="735312"/>
                <a:gridCol w="1568944"/>
                <a:gridCol w="6192688"/>
              </a:tblGrid>
              <a:tr h="779345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Sr.No.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smtClean="0">
                          <a:effectLst/>
                        </a:rPr>
                        <a:t>Directive</a:t>
                      </a:r>
                      <a:endParaRPr lang="en-IN" sz="2400" dirty="0"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smtClean="0">
                          <a:effectLst/>
                        </a:rPr>
                        <a:t> </a:t>
                      </a:r>
                      <a:r>
                        <a:rPr lang="en-IN" sz="2400" dirty="0">
                          <a:effectLst/>
                        </a:rPr>
                        <a:t>Description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#define</a:t>
                      </a:r>
                      <a:endParaRPr lang="pt-BR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sz="2400" dirty="0" smtClean="0">
                          <a:solidFill>
                            <a:srgbClr val="000000"/>
                          </a:solidFill>
                          <a:effectLst/>
                        </a:rPr>
                        <a:t>Substitutes </a:t>
                      </a:r>
                      <a:r>
                        <a:rPr lang="pt-BR" sz="2400" dirty="0">
                          <a:solidFill>
                            <a:srgbClr val="000000"/>
                          </a:solidFill>
                          <a:effectLst/>
                        </a:rPr>
                        <a:t>a preprocessor macro.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2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#include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Inserts 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a particular header from another file.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3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r>
                        <a:rPr lang="en-IN" sz="24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undef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err="1" smtClean="0">
                          <a:solidFill>
                            <a:srgbClr val="000000"/>
                          </a:solidFill>
                          <a:effectLst/>
                        </a:rPr>
                        <a:t>Undefines</a:t>
                      </a:r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</a:rPr>
                        <a:t>preprocessor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 macro.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4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r>
                        <a:rPr lang="en-IN" sz="24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ifdef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true if this macro is defined.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5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r>
                        <a:rPr lang="en-IN" sz="24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ifndef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Returns 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true if this macro is not defined.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6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#if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Tests 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if a compile time condition is true.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7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#else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The 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alternative for #if.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8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r>
                        <a:rPr lang="en-IN" sz="24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elif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else and #if in one statement.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9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r>
                        <a:rPr lang="en-IN" sz="2400" b="1" dirty="0" err="1" smtClean="0">
                          <a:solidFill>
                            <a:srgbClr val="000000"/>
                          </a:solidFill>
                          <a:effectLst/>
                        </a:rPr>
                        <a:t>endif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Ends 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</a:rPr>
                        <a:t>preprocessor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 conditional.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10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</a:rPr>
                        <a:t>#error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</a:rPr>
                        <a:t>Prints 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error message on 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</a:rPr>
                        <a:t>stderr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34815" marR="34815" marT="34815" marB="348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/>
              <a:t>Stringize</a:t>
            </a:r>
            <a:r>
              <a:rPr lang="en-IN" dirty="0"/>
              <a:t> (#) </a:t>
            </a:r>
            <a:r>
              <a:rPr lang="en-IN" dirty="0" smtClean="0"/>
              <a:t>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#define  </a:t>
            </a:r>
            <a:r>
              <a:rPr lang="en-IN" dirty="0" err="1" smtClean="0"/>
              <a:t>message_for</a:t>
            </a:r>
            <a:r>
              <a:rPr lang="en-IN" dirty="0" smtClean="0"/>
              <a:t>(a, b)\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(#a " </a:t>
            </a:r>
            <a:r>
              <a:rPr lang="en-IN" dirty="0"/>
              <a:t>and" </a:t>
            </a:r>
            <a:r>
              <a:rPr lang="en-IN" dirty="0" smtClean="0"/>
              <a:t>#</a:t>
            </a:r>
            <a:r>
              <a:rPr lang="en-IN" dirty="0" smtClean="0"/>
              <a:t>b ": You are welcome to PS&amp;OOP!\n");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main(void)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message_for</a:t>
            </a:r>
            <a:r>
              <a:rPr lang="en-IN" dirty="0" smtClean="0"/>
              <a:t>(SADRIKA , BHAVISHYA);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8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36" y="188640"/>
            <a:ext cx="8229600" cy="1143000"/>
          </a:xfrm>
        </p:spPr>
        <p:txBody>
          <a:bodyPr/>
          <a:lstStyle/>
          <a:p>
            <a:r>
              <a:rPr lang="en-IN" dirty="0" smtClean="0"/>
              <a:t>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C </a:t>
            </a:r>
            <a:r>
              <a:rPr lang="en-IN" dirty="0" err="1"/>
              <a:t>preprocessor</a:t>
            </a:r>
            <a:r>
              <a:rPr lang="en-IN" dirty="0"/>
              <a:t> is a macro </a:t>
            </a:r>
            <a:r>
              <a:rPr lang="en-IN" dirty="0" smtClean="0"/>
              <a:t>pre-processor </a:t>
            </a:r>
            <a:r>
              <a:rPr lang="en-IN" dirty="0"/>
              <a:t>(allows you to define macros) that transforms your program before it is compiled. These transformations can be inclusion of header file, macro expansions </a:t>
            </a:r>
            <a:r>
              <a:rPr lang="en-IN" dirty="0" smtClean="0"/>
              <a:t>etc.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All </a:t>
            </a:r>
            <a:r>
              <a:rPr lang="en-IN" dirty="0" err="1"/>
              <a:t>preprocessor</a:t>
            </a:r>
            <a:r>
              <a:rPr lang="en-IN" dirty="0"/>
              <a:t> commands begin with a hash symbol </a:t>
            </a:r>
            <a:r>
              <a:rPr lang="en-IN" dirty="0" smtClean="0"/>
              <a:t> </a:t>
            </a:r>
            <a:r>
              <a:rPr lang="en-IN" sz="4000" dirty="0" smtClean="0">
                <a:solidFill>
                  <a:srgbClr val="FF0000"/>
                </a:solidFill>
              </a:rPr>
              <a:t>#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186" y="3717032"/>
            <a:ext cx="56007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0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Macro Syntax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984776" cy="46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5616" y="3752166"/>
            <a:ext cx="5688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Example :</a:t>
            </a:r>
            <a:r>
              <a:rPr lang="en-IN" sz="2800" dirty="0" smtClean="0">
                <a:solidFill>
                  <a:srgbClr val="FF0000"/>
                </a:solidFill>
              </a:rPr>
              <a:t>1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IN" sz="2800" dirty="0"/>
              <a:t>#define MAX_ARRAY_LENGTH 20</a:t>
            </a:r>
          </a:p>
        </p:txBody>
      </p:sp>
    </p:spTree>
    <p:extLst>
      <p:ext uri="{BB962C8B-B14F-4D97-AF65-F5344CB8AC3E}">
        <p14:creationId xmlns:p14="http://schemas.microsoft.com/office/powerpoint/2010/main" val="38265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Macros _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7931224" cy="5805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Example </a:t>
            </a:r>
            <a:r>
              <a:rPr lang="en-IN" dirty="0" smtClean="0">
                <a:solidFill>
                  <a:srgbClr val="FF0000"/>
                </a:solidFill>
              </a:rPr>
              <a:t>:2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#define PI 3.1415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float radius, area;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the radius: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&amp;radius);</a:t>
            </a:r>
          </a:p>
          <a:p>
            <a:pPr marL="0" indent="0">
              <a:buNone/>
            </a:pPr>
            <a:r>
              <a:rPr lang="en-IN" dirty="0" smtClean="0"/>
              <a:t>    // Notice, the use of PI</a:t>
            </a:r>
          </a:p>
          <a:p>
            <a:pPr marL="0" indent="0">
              <a:buNone/>
            </a:pPr>
            <a:r>
              <a:rPr lang="en-IN" dirty="0" smtClean="0"/>
              <a:t>    area = PI*radius*radius;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("Area=%.2f",area);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Predefined </a:t>
            </a:r>
            <a:r>
              <a:rPr lang="en-IN" dirty="0" smtClean="0"/>
              <a:t>Macros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589213"/>
              </p:ext>
            </p:extLst>
          </p:nvPr>
        </p:nvGraphicFramePr>
        <p:xfrm>
          <a:off x="251520" y="1628800"/>
          <a:ext cx="8640962" cy="4781129"/>
        </p:xfrm>
        <a:graphic>
          <a:graphicData uri="http://schemas.openxmlformats.org/drawingml/2006/table">
            <a:tbl>
              <a:tblPr/>
              <a:tblGrid>
                <a:gridCol w="1080123"/>
                <a:gridCol w="7560839"/>
              </a:tblGrid>
              <a:tr h="1264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</a:rPr>
                        <a:t>__DATE__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The current date as a character literal in "MMM DD YYYY" format.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</a:rPr>
                        <a:t>__TIME__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The current time as a character literal in "HH:MM:SS" format.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0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3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</a:rPr>
                        <a:t>__FILE__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</a:rPr>
                        <a:t>This contains the current filename as a string literal.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</a:rPr>
                        <a:t>__LINE__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</a:rPr>
                        <a:t>This contains the current line number as a decimal constant.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Predefined Macros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#include &lt;</a:t>
            </a:r>
            <a:r>
              <a:rPr lang="en-IN" dirty="0" err="1" smtClean="0">
                <a:solidFill>
                  <a:srgbClr val="FF0000"/>
                </a:solidFill>
              </a:rPr>
              <a:t>stdio.h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main() {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("File :%s\n", __FILE__ 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("Date :%s\n", __DATE__ 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("Time :%s\n", __TIME__ 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>
                <a:solidFill>
                  <a:srgbClr val="FF0000"/>
                </a:solidFill>
              </a:rPr>
              <a:t>("Line :%d\n", __LINE__ 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Object-like </a:t>
            </a:r>
            <a:r>
              <a:rPr lang="en-IN" b="1" dirty="0" smtClean="0"/>
              <a:t>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#define C 1000</a:t>
            </a:r>
          </a:p>
          <a:p>
            <a:endParaRPr lang="en-IN" dirty="0" smtClean="0"/>
          </a:p>
          <a:p>
            <a:r>
              <a:rPr lang="en-IN" dirty="0" smtClean="0"/>
              <a:t>#define PI 3.14</a:t>
            </a:r>
          </a:p>
          <a:p>
            <a:endParaRPr lang="en-IN" dirty="0" smtClean="0"/>
          </a:p>
          <a:p>
            <a:r>
              <a:rPr lang="en-IN" dirty="0" smtClean="0"/>
              <a:t>#define BUFSIZE 1020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6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Object-like </a:t>
            </a:r>
            <a:r>
              <a:rPr lang="en-IN" b="1" dirty="0" smtClean="0"/>
              <a:t>Macros (</a:t>
            </a:r>
            <a:r>
              <a:rPr lang="en-IN" b="1" dirty="0" err="1" smtClean="0"/>
              <a:t>contd</a:t>
            </a:r>
            <a:r>
              <a:rPr lang="en-IN" b="1" dirty="0" smtClean="0"/>
              <a:t>…,)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#define  START </a:t>
            </a: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r>
              <a:rPr lang="en-IN" dirty="0"/>
              <a:t>#define STOP }</a:t>
            </a:r>
          </a:p>
          <a:p>
            <a:r>
              <a:rPr lang="en-IN" dirty="0"/>
              <a:t>START</a:t>
            </a:r>
          </a:p>
          <a:p>
            <a:r>
              <a:rPr lang="en-IN" dirty="0" err="1"/>
              <a:t>printf</a:t>
            </a:r>
            <a:r>
              <a:rPr lang="en-IN" dirty="0"/>
              <a:t>("Hello");</a:t>
            </a:r>
          </a:p>
          <a:p>
            <a:r>
              <a:rPr lang="en-IN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2572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4098654" cy="83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07903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64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644</Words>
  <Application>Microsoft Office PowerPoint</Application>
  <PresentationFormat>On-screen Show (4:3)</PresentationFormat>
  <Paragraphs>162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Macros in c</vt:lpstr>
      <vt:lpstr>Macros</vt:lpstr>
      <vt:lpstr>Macro Syntax</vt:lpstr>
      <vt:lpstr>Macros _ Example</vt:lpstr>
      <vt:lpstr>Predefined Macros</vt:lpstr>
      <vt:lpstr>Predefined Macros - Example</vt:lpstr>
      <vt:lpstr>Object-like Macros</vt:lpstr>
      <vt:lpstr>Object-like Macros (contd…,)</vt:lpstr>
      <vt:lpstr>PowerPoint Presentation</vt:lpstr>
      <vt:lpstr>Function-like Macros</vt:lpstr>
      <vt:lpstr>Parameterized Macros</vt:lpstr>
      <vt:lpstr>Conditional Compilation</vt:lpstr>
      <vt:lpstr>PowerPoint Presentation</vt:lpstr>
      <vt:lpstr>The Stringize (#) Operator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 in c</dc:title>
  <dc:creator>Gladys</dc:creator>
  <cp:lastModifiedBy>Gladys</cp:lastModifiedBy>
  <cp:revision>13</cp:revision>
  <dcterms:created xsi:type="dcterms:W3CDTF">2017-12-20T05:30:33Z</dcterms:created>
  <dcterms:modified xsi:type="dcterms:W3CDTF">2018-01-05T07:09:26Z</dcterms:modified>
</cp:coreProperties>
</file>