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0" r:id="rId7"/>
    <p:sldId id="261" r:id="rId8"/>
    <p:sldId id="262" r:id="rId9"/>
    <p:sldId id="263" r:id="rId10"/>
    <p:sldId id="264" r:id="rId11"/>
    <p:sldId id="265" r:id="rId12"/>
    <p:sldId id="269"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D689EA6-C40B-4177-B9D8-A4E5EAB053B4}" type="datetimeFigureOut">
              <a:rPr lang="en-IN" smtClean="0"/>
              <a:t>26-01-2020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E29E1C-DAE5-4B10-A909-89C31E9AC774}" type="slidenum">
              <a:rPr lang="en-IN" smtClean="0"/>
              <a:t>‹#›</a:t>
            </a:fld>
            <a:endParaRPr lang="en-IN"/>
          </a:p>
        </p:txBody>
      </p:sp>
    </p:spTree>
    <p:extLst>
      <p:ext uri="{BB962C8B-B14F-4D97-AF65-F5344CB8AC3E}">
        <p14:creationId xmlns:p14="http://schemas.microsoft.com/office/powerpoint/2010/main" val="2089453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689EA6-C40B-4177-B9D8-A4E5EAB053B4}" type="datetimeFigureOut">
              <a:rPr lang="en-IN" smtClean="0"/>
              <a:t>26-01-2020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E29E1C-DAE5-4B10-A909-89C31E9AC774}" type="slidenum">
              <a:rPr lang="en-IN" smtClean="0"/>
              <a:t>‹#›</a:t>
            </a:fld>
            <a:endParaRPr lang="en-IN"/>
          </a:p>
        </p:txBody>
      </p:sp>
    </p:spTree>
    <p:extLst>
      <p:ext uri="{BB962C8B-B14F-4D97-AF65-F5344CB8AC3E}">
        <p14:creationId xmlns:p14="http://schemas.microsoft.com/office/powerpoint/2010/main" val="1920693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689EA6-C40B-4177-B9D8-A4E5EAB053B4}" type="datetimeFigureOut">
              <a:rPr lang="en-IN" smtClean="0"/>
              <a:t>26-01-2020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E29E1C-DAE5-4B10-A909-89C31E9AC774}" type="slidenum">
              <a:rPr lang="en-IN" smtClean="0"/>
              <a:t>‹#›</a:t>
            </a:fld>
            <a:endParaRPr lang="en-IN"/>
          </a:p>
        </p:txBody>
      </p:sp>
    </p:spTree>
    <p:extLst>
      <p:ext uri="{BB962C8B-B14F-4D97-AF65-F5344CB8AC3E}">
        <p14:creationId xmlns:p14="http://schemas.microsoft.com/office/powerpoint/2010/main" val="3220963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689EA6-C40B-4177-B9D8-A4E5EAB053B4}" type="datetimeFigureOut">
              <a:rPr lang="en-IN" smtClean="0"/>
              <a:t>26-01-2020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E29E1C-DAE5-4B10-A909-89C31E9AC774}" type="slidenum">
              <a:rPr lang="en-IN" smtClean="0"/>
              <a:t>‹#›</a:t>
            </a:fld>
            <a:endParaRPr lang="en-IN"/>
          </a:p>
        </p:txBody>
      </p:sp>
    </p:spTree>
    <p:extLst>
      <p:ext uri="{BB962C8B-B14F-4D97-AF65-F5344CB8AC3E}">
        <p14:creationId xmlns:p14="http://schemas.microsoft.com/office/powerpoint/2010/main" val="4157305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689EA6-C40B-4177-B9D8-A4E5EAB053B4}" type="datetimeFigureOut">
              <a:rPr lang="en-IN" smtClean="0"/>
              <a:t>26-01-2020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E29E1C-DAE5-4B10-A909-89C31E9AC774}" type="slidenum">
              <a:rPr lang="en-IN" smtClean="0"/>
              <a:t>‹#›</a:t>
            </a:fld>
            <a:endParaRPr lang="en-IN"/>
          </a:p>
        </p:txBody>
      </p:sp>
    </p:spTree>
    <p:extLst>
      <p:ext uri="{BB962C8B-B14F-4D97-AF65-F5344CB8AC3E}">
        <p14:creationId xmlns:p14="http://schemas.microsoft.com/office/powerpoint/2010/main" val="407121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D689EA6-C40B-4177-B9D8-A4E5EAB053B4}" type="datetimeFigureOut">
              <a:rPr lang="en-IN" smtClean="0"/>
              <a:t>26-01-2020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E29E1C-DAE5-4B10-A909-89C31E9AC774}" type="slidenum">
              <a:rPr lang="en-IN" smtClean="0"/>
              <a:t>‹#›</a:t>
            </a:fld>
            <a:endParaRPr lang="en-IN"/>
          </a:p>
        </p:txBody>
      </p:sp>
    </p:spTree>
    <p:extLst>
      <p:ext uri="{BB962C8B-B14F-4D97-AF65-F5344CB8AC3E}">
        <p14:creationId xmlns:p14="http://schemas.microsoft.com/office/powerpoint/2010/main" val="32028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D689EA6-C40B-4177-B9D8-A4E5EAB053B4}" type="datetimeFigureOut">
              <a:rPr lang="en-IN" smtClean="0"/>
              <a:t>26-01-2020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E29E1C-DAE5-4B10-A909-89C31E9AC774}" type="slidenum">
              <a:rPr lang="en-IN" smtClean="0"/>
              <a:t>‹#›</a:t>
            </a:fld>
            <a:endParaRPr lang="en-IN"/>
          </a:p>
        </p:txBody>
      </p:sp>
    </p:spTree>
    <p:extLst>
      <p:ext uri="{BB962C8B-B14F-4D97-AF65-F5344CB8AC3E}">
        <p14:creationId xmlns:p14="http://schemas.microsoft.com/office/powerpoint/2010/main" val="3115767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D689EA6-C40B-4177-B9D8-A4E5EAB053B4}" type="datetimeFigureOut">
              <a:rPr lang="en-IN" smtClean="0"/>
              <a:t>26-01-2020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E29E1C-DAE5-4B10-A909-89C31E9AC774}" type="slidenum">
              <a:rPr lang="en-IN" smtClean="0"/>
              <a:t>‹#›</a:t>
            </a:fld>
            <a:endParaRPr lang="en-IN"/>
          </a:p>
        </p:txBody>
      </p:sp>
    </p:spTree>
    <p:extLst>
      <p:ext uri="{BB962C8B-B14F-4D97-AF65-F5344CB8AC3E}">
        <p14:creationId xmlns:p14="http://schemas.microsoft.com/office/powerpoint/2010/main" val="394872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689EA6-C40B-4177-B9D8-A4E5EAB053B4}" type="datetimeFigureOut">
              <a:rPr lang="en-IN" smtClean="0"/>
              <a:t>26-01-2020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E29E1C-DAE5-4B10-A909-89C31E9AC774}" type="slidenum">
              <a:rPr lang="en-IN" smtClean="0"/>
              <a:t>‹#›</a:t>
            </a:fld>
            <a:endParaRPr lang="en-IN"/>
          </a:p>
        </p:txBody>
      </p:sp>
    </p:spTree>
    <p:extLst>
      <p:ext uri="{BB962C8B-B14F-4D97-AF65-F5344CB8AC3E}">
        <p14:creationId xmlns:p14="http://schemas.microsoft.com/office/powerpoint/2010/main" val="277059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689EA6-C40B-4177-B9D8-A4E5EAB053B4}" type="datetimeFigureOut">
              <a:rPr lang="en-IN" smtClean="0"/>
              <a:t>26-01-2020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E29E1C-DAE5-4B10-A909-89C31E9AC774}" type="slidenum">
              <a:rPr lang="en-IN" smtClean="0"/>
              <a:t>‹#›</a:t>
            </a:fld>
            <a:endParaRPr lang="en-IN"/>
          </a:p>
        </p:txBody>
      </p:sp>
    </p:spTree>
    <p:extLst>
      <p:ext uri="{BB962C8B-B14F-4D97-AF65-F5344CB8AC3E}">
        <p14:creationId xmlns:p14="http://schemas.microsoft.com/office/powerpoint/2010/main" val="860289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689EA6-C40B-4177-B9D8-A4E5EAB053B4}" type="datetimeFigureOut">
              <a:rPr lang="en-IN" smtClean="0"/>
              <a:t>26-01-2020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E29E1C-DAE5-4B10-A909-89C31E9AC774}" type="slidenum">
              <a:rPr lang="en-IN" smtClean="0"/>
              <a:t>‹#›</a:t>
            </a:fld>
            <a:endParaRPr lang="en-IN"/>
          </a:p>
        </p:txBody>
      </p:sp>
    </p:spTree>
    <p:extLst>
      <p:ext uri="{BB962C8B-B14F-4D97-AF65-F5344CB8AC3E}">
        <p14:creationId xmlns:p14="http://schemas.microsoft.com/office/powerpoint/2010/main" val="2102885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689EA6-C40B-4177-B9D8-A4E5EAB053B4}" type="datetimeFigureOut">
              <a:rPr lang="en-IN" smtClean="0"/>
              <a:t>26-01-2020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29E1C-DAE5-4B10-A909-89C31E9AC774}" type="slidenum">
              <a:rPr lang="en-IN" smtClean="0"/>
              <a:t>‹#›</a:t>
            </a:fld>
            <a:endParaRPr lang="en-IN"/>
          </a:p>
        </p:txBody>
      </p:sp>
    </p:spTree>
    <p:extLst>
      <p:ext uri="{BB962C8B-B14F-4D97-AF65-F5344CB8AC3E}">
        <p14:creationId xmlns:p14="http://schemas.microsoft.com/office/powerpoint/2010/main" val="2043462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tutorialspoint.com/cplusplus/cpp_function_call_by_pointer.htm" TargetMode="External"/><Relationship Id="rId2" Type="http://schemas.openxmlformats.org/officeDocument/2006/relationships/hyperlink" Target="https://www.tutorialspoint.com/cplusplus/cpp_function_call_by_value.htm" TargetMode="External"/><Relationship Id="rId1" Type="http://schemas.openxmlformats.org/officeDocument/2006/relationships/slideLayout" Target="../slideLayouts/slideLayout2.xml"/><Relationship Id="rId4" Type="http://schemas.openxmlformats.org/officeDocument/2006/relationships/hyperlink" Target="https://www.tutorialspoint.com/cplusplus/cpp_function_call_by_reference.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Functions in C++</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23538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68313" y="23813"/>
            <a:ext cx="7772400" cy="741362"/>
          </a:xfrm>
        </p:spPr>
        <p:txBody>
          <a:bodyPr>
            <a:normAutofit fontScale="90000"/>
          </a:bodyPr>
          <a:lstStyle/>
          <a:p>
            <a:r>
              <a:rPr lang="en-IN" altLang="en-US" smtClean="0"/>
              <a:t>Function with default arguments</a:t>
            </a:r>
          </a:p>
        </p:txBody>
      </p:sp>
      <p:sp>
        <p:nvSpPr>
          <p:cNvPr id="24579" name="Content Placeholder 2"/>
          <p:cNvSpPr>
            <a:spLocks noGrp="1"/>
          </p:cNvSpPr>
          <p:nvPr>
            <p:ph idx="1"/>
          </p:nvPr>
        </p:nvSpPr>
        <p:spPr>
          <a:xfrm>
            <a:off x="685800" y="836613"/>
            <a:ext cx="7772400" cy="6021387"/>
          </a:xfrm>
        </p:spPr>
        <p:txBody>
          <a:bodyPr/>
          <a:lstStyle/>
          <a:p>
            <a:endParaRPr lang="en-IN" altLang="en-US" smtClean="0"/>
          </a:p>
          <a:p>
            <a:r>
              <a:rPr lang="en-IN" altLang="en-US" smtClean="0"/>
              <a:t>If a function is called by passing argument/s, those arguments are used by the function.</a:t>
            </a:r>
          </a:p>
          <a:p>
            <a:r>
              <a:rPr lang="en-IN" altLang="en-US" smtClean="0"/>
              <a:t>But if the argument/s are not passed while invoking a function then, the default values are used.</a:t>
            </a:r>
          </a:p>
          <a:p>
            <a:endParaRPr lang="en-IN" altLang="en-US" smtClean="0"/>
          </a:p>
        </p:txBody>
      </p:sp>
    </p:spTree>
    <p:extLst>
      <p:ext uri="{BB962C8B-B14F-4D97-AF65-F5344CB8AC3E}">
        <p14:creationId xmlns:p14="http://schemas.microsoft.com/office/powerpoint/2010/main" val="1363784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79388" y="260350"/>
            <a:ext cx="8204200" cy="1008063"/>
          </a:xfrm>
        </p:spPr>
        <p:txBody>
          <a:bodyPr>
            <a:normAutofit fontScale="90000"/>
          </a:bodyPr>
          <a:lstStyle/>
          <a:p>
            <a:r>
              <a:rPr lang="en-IN" altLang="en-US" smtClean="0"/>
              <a:t>Function with default arguments (contd…)</a:t>
            </a:r>
          </a:p>
        </p:txBody>
      </p:sp>
      <p:sp>
        <p:nvSpPr>
          <p:cNvPr id="25603" name="Content Placeholder 2"/>
          <p:cNvSpPr>
            <a:spLocks noGrp="1"/>
          </p:cNvSpPr>
          <p:nvPr>
            <p:ph idx="1"/>
          </p:nvPr>
        </p:nvSpPr>
        <p:spPr/>
        <p:txBody>
          <a:bodyPr/>
          <a:lstStyle/>
          <a:p>
            <a:endParaRPr lang="en-IN" alt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556792"/>
            <a:ext cx="8810728" cy="4391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62770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56792"/>
            <a:ext cx="8509434" cy="4346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9305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3"/>
          <p:cNvSpPr>
            <a:spLocks noGrp="1"/>
          </p:cNvSpPr>
          <p:nvPr>
            <p:ph type="title"/>
          </p:nvPr>
        </p:nvSpPr>
        <p:spPr>
          <a:xfrm>
            <a:off x="0" y="0"/>
            <a:ext cx="9144000" cy="678873"/>
          </a:xfrm>
        </p:spPr>
        <p:txBody>
          <a:bodyPr/>
          <a:lstStyle/>
          <a:p>
            <a:r>
              <a:rPr lang="en-IN" altLang="en-US" sz="3600" dirty="0" smtClean="0"/>
              <a:t>Function with default arguments (Example 1)</a:t>
            </a:r>
          </a:p>
        </p:txBody>
      </p:sp>
      <p:sp>
        <p:nvSpPr>
          <p:cNvPr id="26627" name="Content Placeholder 4"/>
          <p:cNvSpPr>
            <a:spLocks noGrp="1"/>
          </p:cNvSpPr>
          <p:nvPr>
            <p:ph sz="half" idx="1"/>
          </p:nvPr>
        </p:nvSpPr>
        <p:spPr>
          <a:xfrm>
            <a:off x="0" y="620688"/>
            <a:ext cx="4495800" cy="6237312"/>
          </a:xfrm>
          <a:ln>
            <a:solidFill>
              <a:schemeClr val="accent3">
                <a:lumMod val="75000"/>
              </a:schemeClr>
            </a:solidFill>
          </a:ln>
        </p:spPr>
        <p:txBody>
          <a:bodyPr>
            <a:normAutofit lnSpcReduction="10000"/>
          </a:bodyPr>
          <a:lstStyle/>
          <a:p>
            <a:pPr marL="0" indent="0">
              <a:buFontTx/>
              <a:buNone/>
            </a:pPr>
            <a:r>
              <a:rPr lang="en-IN" altLang="en-US" sz="2400" dirty="0" smtClean="0"/>
              <a:t>#include &lt;</a:t>
            </a:r>
            <a:r>
              <a:rPr lang="en-IN" altLang="en-US" sz="2400" dirty="0" err="1" smtClean="0"/>
              <a:t>iostream</a:t>
            </a:r>
            <a:r>
              <a:rPr lang="en-IN" altLang="en-US" sz="2400" dirty="0" smtClean="0"/>
              <a:t>&gt;</a:t>
            </a:r>
          </a:p>
          <a:p>
            <a:pPr marL="0" indent="0">
              <a:buFontTx/>
              <a:buNone/>
            </a:pPr>
            <a:r>
              <a:rPr lang="en-IN" altLang="en-US" sz="2400" dirty="0" smtClean="0"/>
              <a:t>using namespace </a:t>
            </a:r>
            <a:r>
              <a:rPr lang="en-IN" altLang="en-US" sz="2400" dirty="0" err="1" smtClean="0"/>
              <a:t>std</a:t>
            </a:r>
            <a:r>
              <a:rPr lang="en-IN" altLang="en-US" sz="2400" dirty="0" smtClean="0"/>
              <a:t>;</a:t>
            </a:r>
          </a:p>
          <a:p>
            <a:pPr marL="0" indent="0">
              <a:buFontTx/>
              <a:buNone/>
            </a:pPr>
            <a:endParaRPr lang="en-IN" altLang="en-US" sz="2400" dirty="0" smtClean="0"/>
          </a:p>
          <a:p>
            <a:pPr marL="0" indent="0">
              <a:buFontTx/>
              <a:buNone/>
            </a:pPr>
            <a:r>
              <a:rPr lang="en-IN" altLang="en-US" sz="2400" dirty="0" smtClean="0"/>
              <a:t>void display(char = '*', </a:t>
            </a:r>
            <a:r>
              <a:rPr lang="en-IN" altLang="en-US" sz="2400" dirty="0" err="1" smtClean="0"/>
              <a:t>int</a:t>
            </a:r>
            <a:r>
              <a:rPr lang="en-IN" altLang="en-US" sz="2400" dirty="0" smtClean="0"/>
              <a:t> = 1);</a:t>
            </a:r>
          </a:p>
          <a:p>
            <a:pPr marL="0" indent="0">
              <a:buFontTx/>
              <a:buNone/>
            </a:pPr>
            <a:endParaRPr lang="en-IN" altLang="en-US" sz="2400" dirty="0" smtClean="0"/>
          </a:p>
          <a:p>
            <a:pPr marL="0" indent="0">
              <a:buFontTx/>
              <a:buNone/>
            </a:pPr>
            <a:r>
              <a:rPr lang="en-IN" altLang="en-US" sz="2400" dirty="0" err="1" smtClean="0"/>
              <a:t>int</a:t>
            </a:r>
            <a:r>
              <a:rPr lang="en-IN" altLang="en-US" sz="2400" dirty="0" smtClean="0"/>
              <a:t> main()</a:t>
            </a:r>
          </a:p>
          <a:p>
            <a:pPr marL="0" indent="0">
              <a:buFontTx/>
              <a:buNone/>
            </a:pPr>
            <a:r>
              <a:rPr lang="en-IN" altLang="en-US" sz="2400" dirty="0" smtClean="0"/>
              <a:t>{</a:t>
            </a:r>
          </a:p>
          <a:p>
            <a:pPr marL="0" indent="0">
              <a:buFontTx/>
              <a:buNone/>
            </a:pPr>
            <a:r>
              <a:rPr lang="en-IN" altLang="en-US" sz="2400" dirty="0" smtClean="0">
                <a:solidFill>
                  <a:srgbClr val="00B050"/>
                </a:solidFill>
              </a:rPr>
              <a:t>    </a:t>
            </a:r>
            <a:r>
              <a:rPr lang="en-IN" altLang="en-US" sz="2400" dirty="0" err="1" smtClean="0">
                <a:solidFill>
                  <a:srgbClr val="00B050"/>
                </a:solidFill>
              </a:rPr>
              <a:t>cout</a:t>
            </a:r>
            <a:r>
              <a:rPr lang="en-IN" altLang="en-US" sz="2400" dirty="0" smtClean="0">
                <a:solidFill>
                  <a:srgbClr val="00B050"/>
                </a:solidFill>
              </a:rPr>
              <a:t> &lt;&lt; "No argument passed:\n";</a:t>
            </a:r>
          </a:p>
          <a:p>
            <a:pPr marL="0" indent="0">
              <a:buFontTx/>
              <a:buNone/>
            </a:pPr>
            <a:r>
              <a:rPr lang="en-IN" altLang="en-US" sz="2400" dirty="0" smtClean="0">
                <a:solidFill>
                  <a:srgbClr val="00B050"/>
                </a:solidFill>
              </a:rPr>
              <a:t>    display();</a:t>
            </a:r>
          </a:p>
          <a:p>
            <a:pPr marL="0" indent="0">
              <a:buFontTx/>
              <a:buNone/>
            </a:pPr>
            <a:r>
              <a:rPr lang="en-IN" altLang="en-US" sz="2400" dirty="0" smtClean="0"/>
              <a:t>    </a:t>
            </a:r>
          </a:p>
          <a:p>
            <a:pPr marL="0" indent="0">
              <a:buFontTx/>
              <a:buNone/>
            </a:pPr>
            <a:r>
              <a:rPr lang="en-IN" altLang="en-US" sz="2400" dirty="0" smtClean="0"/>
              <a:t>    </a:t>
            </a:r>
            <a:r>
              <a:rPr lang="en-IN" altLang="en-US" sz="2400" dirty="0" err="1" smtClean="0">
                <a:solidFill>
                  <a:srgbClr val="FF0000"/>
                </a:solidFill>
              </a:rPr>
              <a:t>cout</a:t>
            </a:r>
            <a:r>
              <a:rPr lang="en-IN" altLang="en-US" sz="2400" dirty="0" smtClean="0">
                <a:solidFill>
                  <a:srgbClr val="FF0000"/>
                </a:solidFill>
              </a:rPr>
              <a:t> &lt;&lt; "\</a:t>
            </a:r>
            <a:r>
              <a:rPr lang="en-IN" altLang="en-US" sz="2400" dirty="0" err="1" smtClean="0">
                <a:solidFill>
                  <a:srgbClr val="FF0000"/>
                </a:solidFill>
              </a:rPr>
              <a:t>nFirst</a:t>
            </a:r>
            <a:r>
              <a:rPr lang="en-IN" altLang="en-US" sz="2400" dirty="0" smtClean="0">
                <a:solidFill>
                  <a:srgbClr val="FF0000"/>
                </a:solidFill>
              </a:rPr>
              <a:t> argument passed:\n";</a:t>
            </a:r>
          </a:p>
          <a:p>
            <a:pPr marL="0" indent="0">
              <a:buFontTx/>
              <a:buNone/>
            </a:pPr>
            <a:r>
              <a:rPr lang="en-IN" altLang="en-US" sz="2400" dirty="0" smtClean="0">
                <a:solidFill>
                  <a:srgbClr val="FF0000"/>
                </a:solidFill>
              </a:rPr>
              <a:t>    display('#');</a:t>
            </a:r>
          </a:p>
          <a:p>
            <a:pPr marL="0" indent="0">
              <a:buFontTx/>
              <a:buNone/>
            </a:pPr>
            <a:r>
              <a:rPr lang="en-IN" altLang="en-US" sz="2200" dirty="0" smtClean="0"/>
              <a:t>    </a:t>
            </a:r>
          </a:p>
          <a:p>
            <a:pPr marL="0" indent="0">
              <a:buFontTx/>
              <a:buNone/>
            </a:pPr>
            <a:endParaRPr lang="en-IN" altLang="en-US" sz="2200" dirty="0" smtClean="0"/>
          </a:p>
        </p:txBody>
      </p:sp>
      <p:sp>
        <p:nvSpPr>
          <p:cNvPr id="6" name="Content Placeholder 5"/>
          <p:cNvSpPr>
            <a:spLocks noGrp="1"/>
          </p:cNvSpPr>
          <p:nvPr>
            <p:ph sz="half" idx="2"/>
          </p:nvPr>
        </p:nvSpPr>
        <p:spPr>
          <a:xfrm>
            <a:off x="4499992" y="620688"/>
            <a:ext cx="4644008" cy="6226161"/>
          </a:xfrm>
          <a:ln>
            <a:solidFill>
              <a:schemeClr val="accent3">
                <a:lumMod val="75000"/>
              </a:schemeClr>
            </a:solidFill>
          </a:ln>
        </p:spPr>
        <p:txBody>
          <a:bodyPr>
            <a:normAutofit lnSpcReduction="10000"/>
          </a:bodyPr>
          <a:lstStyle/>
          <a:p>
            <a:pPr marL="0" indent="0">
              <a:buFontTx/>
              <a:buNone/>
              <a:defRPr/>
            </a:pPr>
            <a:r>
              <a:rPr lang="en-IN" sz="2200" dirty="0"/>
              <a:t> </a:t>
            </a:r>
            <a:r>
              <a:rPr lang="en-IN" sz="2400" dirty="0" err="1">
                <a:solidFill>
                  <a:srgbClr val="0070C0"/>
                </a:solidFill>
              </a:rPr>
              <a:t>cout</a:t>
            </a:r>
            <a:r>
              <a:rPr lang="en-IN" sz="2400" dirty="0">
                <a:solidFill>
                  <a:srgbClr val="0070C0"/>
                </a:solidFill>
              </a:rPr>
              <a:t> &lt;&lt; "\</a:t>
            </a:r>
            <a:r>
              <a:rPr lang="en-IN" sz="2400" dirty="0" err="1">
                <a:solidFill>
                  <a:srgbClr val="0070C0"/>
                </a:solidFill>
              </a:rPr>
              <a:t>nBoth</a:t>
            </a:r>
            <a:r>
              <a:rPr lang="en-IN" sz="2400" dirty="0">
                <a:solidFill>
                  <a:srgbClr val="0070C0"/>
                </a:solidFill>
              </a:rPr>
              <a:t> argument passed:\n";</a:t>
            </a:r>
          </a:p>
          <a:p>
            <a:pPr marL="0" indent="0">
              <a:buFontTx/>
              <a:buNone/>
              <a:defRPr/>
            </a:pPr>
            <a:r>
              <a:rPr lang="en-IN" sz="2400" dirty="0">
                <a:solidFill>
                  <a:srgbClr val="0070C0"/>
                </a:solidFill>
              </a:rPr>
              <a:t>    display('$', 5);</a:t>
            </a:r>
          </a:p>
          <a:p>
            <a:pPr marL="0" indent="0">
              <a:buFontTx/>
              <a:buNone/>
              <a:defRPr/>
            </a:pPr>
            <a:endParaRPr lang="en-IN" sz="2400" dirty="0"/>
          </a:p>
          <a:p>
            <a:pPr marL="0" indent="0">
              <a:buFontTx/>
              <a:buNone/>
              <a:defRPr/>
            </a:pPr>
            <a:r>
              <a:rPr lang="en-IN" sz="2400" dirty="0"/>
              <a:t>    return 0;</a:t>
            </a:r>
          </a:p>
          <a:p>
            <a:pPr marL="0" indent="0">
              <a:buFontTx/>
              <a:buNone/>
              <a:defRPr/>
            </a:pPr>
            <a:r>
              <a:rPr lang="en-IN" sz="2400" dirty="0"/>
              <a:t>}</a:t>
            </a:r>
          </a:p>
          <a:p>
            <a:pPr marL="0" indent="0">
              <a:buFontTx/>
              <a:buNone/>
              <a:defRPr/>
            </a:pPr>
            <a:endParaRPr lang="en-IN" sz="2400" dirty="0"/>
          </a:p>
          <a:p>
            <a:pPr marL="0" indent="0">
              <a:buFontTx/>
              <a:buNone/>
              <a:defRPr/>
            </a:pPr>
            <a:r>
              <a:rPr lang="en-IN" sz="2400" dirty="0"/>
              <a:t>void display(char c, </a:t>
            </a:r>
            <a:r>
              <a:rPr lang="en-IN" sz="2400" dirty="0" err="1"/>
              <a:t>int</a:t>
            </a:r>
            <a:r>
              <a:rPr lang="en-IN" sz="2400" dirty="0"/>
              <a:t> n)</a:t>
            </a:r>
          </a:p>
          <a:p>
            <a:pPr marL="0" indent="0">
              <a:buFontTx/>
              <a:buNone/>
              <a:defRPr/>
            </a:pPr>
            <a:r>
              <a:rPr lang="en-IN" sz="2400" dirty="0"/>
              <a:t>{</a:t>
            </a:r>
          </a:p>
          <a:p>
            <a:pPr marL="0" indent="0">
              <a:buFontTx/>
              <a:buNone/>
              <a:defRPr/>
            </a:pPr>
            <a:r>
              <a:rPr lang="en-IN" sz="2400" dirty="0"/>
              <a:t>    for(</a:t>
            </a:r>
            <a:r>
              <a:rPr lang="en-IN" sz="2400" dirty="0" err="1"/>
              <a:t>int</a:t>
            </a:r>
            <a:r>
              <a:rPr lang="en-IN" sz="2400" dirty="0"/>
              <a:t> </a:t>
            </a:r>
            <a:r>
              <a:rPr lang="en-IN" sz="2400" dirty="0" err="1"/>
              <a:t>i</a:t>
            </a:r>
            <a:r>
              <a:rPr lang="en-IN" sz="2400" dirty="0"/>
              <a:t> = 1; </a:t>
            </a:r>
            <a:r>
              <a:rPr lang="en-IN" sz="2400" dirty="0" err="1"/>
              <a:t>i</a:t>
            </a:r>
            <a:r>
              <a:rPr lang="en-IN" sz="2400" dirty="0"/>
              <a:t> &lt;= n; ++</a:t>
            </a:r>
            <a:r>
              <a:rPr lang="en-IN" sz="2400" dirty="0" err="1"/>
              <a:t>i</a:t>
            </a:r>
            <a:r>
              <a:rPr lang="en-IN" sz="2400" dirty="0"/>
              <a:t>)</a:t>
            </a:r>
          </a:p>
          <a:p>
            <a:pPr marL="0" indent="0">
              <a:buFontTx/>
              <a:buNone/>
              <a:defRPr/>
            </a:pPr>
            <a:r>
              <a:rPr lang="en-IN" sz="2400" dirty="0"/>
              <a:t>    {</a:t>
            </a:r>
          </a:p>
          <a:p>
            <a:pPr marL="0" indent="0">
              <a:buFontTx/>
              <a:buNone/>
              <a:defRPr/>
            </a:pPr>
            <a:r>
              <a:rPr lang="en-IN" sz="2400" dirty="0"/>
              <a:t>        </a:t>
            </a:r>
            <a:r>
              <a:rPr lang="en-IN" sz="2400" dirty="0" err="1"/>
              <a:t>cout</a:t>
            </a:r>
            <a:r>
              <a:rPr lang="en-IN" sz="2400" dirty="0"/>
              <a:t> &lt;&lt; c;</a:t>
            </a:r>
          </a:p>
          <a:p>
            <a:pPr marL="0" indent="0">
              <a:buFontTx/>
              <a:buNone/>
              <a:defRPr/>
            </a:pPr>
            <a:r>
              <a:rPr lang="en-IN" sz="2400" dirty="0"/>
              <a:t>    }</a:t>
            </a:r>
          </a:p>
          <a:p>
            <a:pPr marL="0" indent="0">
              <a:buFontTx/>
              <a:buNone/>
              <a:defRPr/>
            </a:pPr>
            <a:r>
              <a:rPr lang="en-IN" sz="2400" dirty="0"/>
              <a:t>    </a:t>
            </a:r>
            <a:r>
              <a:rPr lang="en-IN" sz="2400" dirty="0" err="1"/>
              <a:t>cout</a:t>
            </a:r>
            <a:r>
              <a:rPr lang="en-IN" sz="2400" dirty="0"/>
              <a:t> &lt;&lt; </a:t>
            </a:r>
            <a:r>
              <a:rPr lang="en-IN" sz="2400" dirty="0" err="1"/>
              <a:t>endl</a:t>
            </a:r>
            <a:r>
              <a:rPr lang="en-IN" sz="2400" dirty="0"/>
              <a:t>;</a:t>
            </a:r>
          </a:p>
          <a:p>
            <a:pPr marL="0" indent="0">
              <a:buFontTx/>
              <a:buNone/>
              <a:defRPr/>
            </a:pPr>
            <a:r>
              <a:rPr lang="en-IN" sz="2400" dirty="0"/>
              <a:t>}</a:t>
            </a:r>
          </a:p>
        </p:txBody>
      </p:sp>
    </p:spTree>
    <p:extLst>
      <p:ext uri="{BB962C8B-B14F-4D97-AF65-F5344CB8AC3E}">
        <p14:creationId xmlns:p14="http://schemas.microsoft.com/office/powerpoint/2010/main" val="38165180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3"/>
          <p:cNvSpPr>
            <a:spLocks noGrp="1"/>
          </p:cNvSpPr>
          <p:nvPr>
            <p:ph type="title"/>
          </p:nvPr>
        </p:nvSpPr>
        <p:spPr>
          <a:xfrm>
            <a:off x="0" y="0"/>
            <a:ext cx="9144000" cy="1143000"/>
          </a:xfrm>
        </p:spPr>
        <p:txBody>
          <a:bodyPr/>
          <a:lstStyle/>
          <a:p>
            <a:r>
              <a:rPr lang="en-IN" altLang="en-US" sz="3600" smtClean="0"/>
              <a:t>Function with default arguments (Example 2)</a:t>
            </a:r>
          </a:p>
        </p:txBody>
      </p:sp>
      <p:sp>
        <p:nvSpPr>
          <p:cNvPr id="27651" name="Content Placeholder 4"/>
          <p:cNvSpPr>
            <a:spLocks noGrp="1"/>
          </p:cNvSpPr>
          <p:nvPr>
            <p:ph sz="half" idx="1"/>
          </p:nvPr>
        </p:nvSpPr>
        <p:spPr>
          <a:xfrm>
            <a:off x="0" y="980728"/>
            <a:ext cx="4495800" cy="5761385"/>
          </a:xfrm>
        </p:spPr>
        <p:txBody>
          <a:bodyPr/>
          <a:lstStyle/>
          <a:p>
            <a:pPr marL="0" indent="0">
              <a:buFontTx/>
              <a:buNone/>
            </a:pPr>
            <a:r>
              <a:rPr lang="en-IN" altLang="en-US" dirty="0" smtClean="0"/>
              <a:t>#include&lt;</a:t>
            </a:r>
            <a:r>
              <a:rPr lang="en-IN" altLang="en-US" dirty="0" err="1" smtClean="0"/>
              <a:t>iostream</a:t>
            </a:r>
            <a:r>
              <a:rPr lang="en-IN" altLang="en-US" dirty="0" smtClean="0"/>
              <a:t>&gt;</a:t>
            </a:r>
          </a:p>
          <a:p>
            <a:pPr marL="0" indent="0">
              <a:buFontTx/>
              <a:buNone/>
            </a:pPr>
            <a:r>
              <a:rPr lang="en-IN" altLang="en-US" dirty="0" smtClean="0"/>
              <a:t>using namespace </a:t>
            </a:r>
            <a:r>
              <a:rPr lang="en-IN" altLang="en-US" dirty="0" err="1" smtClean="0"/>
              <a:t>std</a:t>
            </a:r>
            <a:r>
              <a:rPr lang="en-IN" altLang="en-US" dirty="0" smtClean="0"/>
              <a:t>;</a:t>
            </a:r>
          </a:p>
          <a:p>
            <a:pPr marL="0" indent="0">
              <a:buFontTx/>
              <a:buNone/>
            </a:pPr>
            <a:endParaRPr lang="en-IN" altLang="en-US" dirty="0" smtClean="0"/>
          </a:p>
          <a:p>
            <a:pPr marL="0" indent="0">
              <a:buFontTx/>
              <a:buNone/>
            </a:pPr>
            <a:r>
              <a:rPr lang="en-IN" altLang="en-US" dirty="0" err="1" smtClean="0"/>
              <a:t>int</a:t>
            </a:r>
            <a:r>
              <a:rPr lang="en-IN" altLang="en-US" dirty="0" smtClean="0"/>
              <a:t> sum(</a:t>
            </a:r>
            <a:r>
              <a:rPr lang="en-IN" altLang="en-US" dirty="0" err="1" smtClean="0"/>
              <a:t>int</a:t>
            </a:r>
            <a:r>
              <a:rPr lang="en-IN" altLang="en-US" dirty="0" smtClean="0"/>
              <a:t> x, </a:t>
            </a:r>
            <a:r>
              <a:rPr lang="en-IN" altLang="en-US" dirty="0" err="1" smtClean="0"/>
              <a:t>int</a:t>
            </a:r>
            <a:r>
              <a:rPr lang="en-IN" altLang="en-US" dirty="0" smtClean="0"/>
              <a:t> y, </a:t>
            </a:r>
            <a:r>
              <a:rPr lang="en-IN" altLang="en-US" dirty="0" err="1" smtClean="0"/>
              <a:t>int</a:t>
            </a:r>
            <a:r>
              <a:rPr lang="en-IN" altLang="en-US" dirty="0" smtClean="0"/>
              <a:t> z=0, </a:t>
            </a:r>
            <a:r>
              <a:rPr lang="en-IN" altLang="en-US" dirty="0" err="1" smtClean="0"/>
              <a:t>int</a:t>
            </a:r>
            <a:r>
              <a:rPr lang="en-IN" altLang="en-US" dirty="0" smtClean="0"/>
              <a:t> w=0)</a:t>
            </a:r>
          </a:p>
          <a:p>
            <a:pPr marL="0" indent="0">
              <a:buFontTx/>
              <a:buNone/>
            </a:pPr>
            <a:r>
              <a:rPr lang="en-IN" altLang="en-US" dirty="0" smtClean="0"/>
              <a:t>{</a:t>
            </a:r>
          </a:p>
          <a:p>
            <a:pPr marL="0" indent="0">
              <a:buFontTx/>
              <a:buNone/>
            </a:pPr>
            <a:r>
              <a:rPr lang="en-IN" altLang="en-US" dirty="0" smtClean="0"/>
              <a:t>    return (x + y + z + w);</a:t>
            </a:r>
          </a:p>
          <a:p>
            <a:pPr marL="0" indent="0">
              <a:buFontTx/>
              <a:buNone/>
            </a:pPr>
            <a:r>
              <a:rPr lang="en-IN" altLang="en-US" dirty="0" smtClean="0"/>
              <a:t>}</a:t>
            </a:r>
          </a:p>
          <a:p>
            <a:pPr marL="0" indent="0">
              <a:buFontTx/>
              <a:buNone/>
            </a:pPr>
            <a:r>
              <a:rPr lang="en-IN" altLang="en-US" sz="2200" dirty="0" smtClean="0"/>
              <a:t>  </a:t>
            </a:r>
          </a:p>
          <a:p>
            <a:pPr marL="0" indent="0">
              <a:buFontTx/>
              <a:buNone/>
            </a:pPr>
            <a:endParaRPr lang="en-IN" altLang="en-US" sz="2200" dirty="0" smtClean="0"/>
          </a:p>
        </p:txBody>
      </p:sp>
      <p:sp>
        <p:nvSpPr>
          <p:cNvPr id="6" name="Content Placeholder 5"/>
          <p:cNvSpPr>
            <a:spLocks noGrp="1"/>
          </p:cNvSpPr>
          <p:nvPr>
            <p:ph sz="half" idx="2"/>
          </p:nvPr>
        </p:nvSpPr>
        <p:spPr>
          <a:xfrm>
            <a:off x="4859338" y="1125538"/>
            <a:ext cx="4284662" cy="4970462"/>
          </a:xfrm>
        </p:spPr>
        <p:txBody>
          <a:bodyPr>
            <a:normAutofit/>
          </a:bodyPr>
          <a:lstStyle/>
          <a:p>
            <a:pPr marL="0" indent="0">
              <a:buFontTx/>
              <a:buNone/>
              <a:defRPr/>
            </a:pPr>
            <a:r>
              <a:rPr lang="en-IN" dirty="0"/>
              <a:t> </a:t>
            </a:r>
            <a:r>
              <a:rPr lang="en-IN" dirty="0" err="1"/>
              <a:t>int</a:t>
            </a:r>
            <a:r>
              <a:rPr lang="en-IN" dirty="0"/>
              <a:t> main()</a:t>
            </a:r>
          </a:p>
          <a:p>
            <a:pPr marL="0" indent="0">
              <a:buFontTx/>
              <a:buNone/>
              <a:defRPr/>
            </a:pPr>
            <a:r>
              <a:rPr lang="en-IN" dirty="0"/>
              <a:t>{</a:t>
            </a:r>
          </a:p>
          <a:p>
            <a:pPr marL="0" indent="0">
              <a:buFontTx/>
              <a:buNone/>
              <a:defRPr/>
            </a:pPr>
            <a:r>
              <a:rPr lang="en-IN" dirty="0"/>
              <a:t>    </a:t>
            </a:r>
            <a:r>
              <a:rPr lang="en-IN" dirty="0" err="1"/>
              <a:t>cout</a:t>
            </a:r>
            <a:r>
              <a:rPr lang="en-IN" dirty="0"/>
              <a:t> &lt;&lt; </a:t>
            </a:r>
            <a:r>
              <a:rPr lang="en-IN" dirty="0">
                <a:solidFill>
                  <a:schemeClr val="accent6">
                    <a:lumMod val="60000"/>
                    <a:lumOff val="40000"/>
                  </a:schemeClr>
                </a:solidFill>
              </a:rPr>
              <a:t>sum(10, 15)</a:t>
            </a:r>
            <a:r>
              <a:rPr lang="en-IN" dirty="0"/>
              <a:t> &lt;&lt; </a:t>
            </a:r>
            <a:r>
              <a:rPr lang="en-IN" dirty="0" err="1"/>
              <a:t>endl</a:t>
            </a:r>
            <a:r>
              <a:rPr lang="en-IN" dirty="0"/>
              <a:t>;</a:t>
            </a:r>
          </a:p>
          <a:p>
            <a:pPr marL="0" indent="0">
              <a:buFontTx/>
              <a:buNone/>
              <a:defRPr/>
            </a:pPr>
            <a:r>
              <a:rPr lang="en-IN" dirty="0"/>
              <a:t>    </a:t>
            </a:r>
            <a:r>
              <a:rPr lang="en-IN" dirty="0" err="1"/>
              <a:t>cout</a:t>
            </a:r>
            <a:r>
              <a:rPr lang="en-IN" dirty="0"/>
              <a:t> &lt;&lt; </a:t>
            </a:r>
            <a:r>
              <a:rPr lang="en-IN" dirty="0">
                <a:solidFill>
                  <a:srgbClr val="00B050"/>
                </a:solidFill>
              </a:rPr>
              <a:t>sum(10, 15, 25) </a:t>
            </a:r>
            <a:r>
              <a:rPr lang="en-IN" dirty="0"/>
              <a:t>&lt;&lt; </a:t>
            </a:r>
            <a:r>
              <a:rPr lang="en-IN" dirty="0" err="1"/>
              <a:t>endl</a:t>
            </a:r>
            <a:r>
              <a:rPr lang="en-IN" dirty="0"/>
              <a:t>;</a:t>
            </a:r>
          </a:p>
          <a:p>
            <a:pPr marL="0" indent="0">
              <a:buFontTx/>
              <a:buNone/>
              <a:defRPr/>
            </a:pPr>
            <a:r>
              <a:rPr lang="en-IN" dirty="0"/>
              <a:t>    </a:t>
            </a:r>
            <a:r>
              <a:rPr lang="en-IN" dirty="0" err="1"/>
              <a:t>cout</a:t>
            </a:r>
            <a:r>
              <a:rPr lang="en-IN" dirty="0"/>
              <a:t> &lt;&lt; </a:t>
            </a:r>
            <a:r>
              <a:rPr lang="en-IN" dirty="0">
                <a:solidFill>
                  <a:srgbClr val="FF0000"/>
                </a:solidFill>
              </a:rPr>
              <a:t>sum(10, 15, 25, 30) </a:t>
            </a:r>
            <a:r>
              <a:rPr lang="en-IN" dirty="0"/>
              <a:t>&lt;&lt; </a:t>
            </a:r>
            <a:r>
              <a:rPr lang="en-IN" dirty="0" err="1"/>
              <a:t>endl</a:t>
            </a:r>
            <a:r>
              <a:rPr lang="en-IN" dirty="0"/>
              <a:t>;</a:t>
            </a:r>
          </a:p>
          <a:p>
            <a:pPr marL="0" indent="0">
              <a:buFontTx/>
              <a:buNone/>
              <a:defRPr/>
            </a:pPr>
            <a:r>
              <a:rPr lang="en-IN" dirty="0"/>
              <a:t>    return 0;</a:t>
            </a:r>
          </a:p>
          <a:p>
            <a:pPr marL="0" indent="0">
              <a:buFontTx/>
              <a:buNone/>
              <a:defRPr/>
            </a:pPr>
            <a:r>
              <a:rPr lang="en-IN" dirty="0"/>
              <a:t>}    </a:t>
            </a:r>
          </a:p>
        </p:txBody>
      </p:sp>
    </p:spTree>
    <p:extLst>
      <p:ext uri="{BB962C8B-B14F-4D97-AF65-F5344CB8AC3E}">
        <p14:creationId xmlns:p14="http://schemas.microsoft.com/office/powerpoint/2010/main" val="273137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11188" y="0"/>
            <a:ext cx="7772400" cy="1143000"/>
          </a:xfrm>
        </p:spPr>
        <p:txBody>
          <a:bodyPr/>
          <a:lstStyle/>
          <a:p>
            <a:r>
              <a:rPr lang="en-IN" altLang="en-US" smtClean="0"/>
              <a:t>Functions</a:t>
            </a:r>
          </a:p>
        </p:txBody>
      </p:sp>
      <p:graphicFrame>
        <p:nvGraphicFramePr>
          <p:cNvPr id="4" name="Content Placeholder 3"/>
          <p:cNvGraphicFramePr>
            <a:graphicFrameLocks noGrp="1"/>
          </p:cNvGraphicFramePr>
          <p:nvPr>
            <p:ph idx="1"/>
          </p:nvPr>
        </p:nvGraphicFramePr>
        <p:xfrm>
          <a:off x="179388" y="1268413"/>
          <a:ext cx="8713787" cy="5073554"/>
        </p:xfrm>
        <a:graphic>
          <a:graphicData uri="http://schemas.openxmlformats.org/drawingml/2006/table">
            <a:tbl>
              <a:tblPr/>
              <a:tblGrid>
                <a:gridCol w="2614137"/>
                <a:gridCol w="6099650"/>
              </a:tblGrid>
              <a:tr h="417839">
                <a:tc>
                  <a:txBody>
                    <a:bodyPr/>
                    <a:lstStyle/>
                    <a:p>
                      <a:pPr algn="l" fontAlgn="t"/>
                      <a:r>
                        <a:rPr lang="en-IN" sz="2000" dirty="0">
                          <a:effectLst/>
                        </a:rPr>
                        <a:t>Call Type</a:t>
                      </a:r>
                    </a:p>
                  </a:txBody>
                  <a:tcPr marL="56527" marR="56527" marT="56520" marB="565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2000" dirty="0">
                          <a:effectLst/>
                        </a:rPr>
                        <a:t>Description</a:t>
                      </a:r>
                    </a:p>
                  </a:txBody>
                  <a:tcPr marL="56527" marR="56527" marT="56520" marB="565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384713">
                <a:tc>
                  <a:txBody>
                    <a:bodyPr/>
                    <a:lstStyle/>
                    <a:p>
                      <a:pPr algn="just" fontAlgn="t"/>
                      <a:r>
                        <a:rPr lang="en-IN" sz="2000" b="1" u="none" strike="noStrike" dirty="0">
                          <a:solidFill>
                            <a:srgbClr val="313131"/>
                          </a:solidFill>
                          <a:effectLst/>
                          <a:hlinkClick r:id="rId2" tooltip="C++ function call by value"/>
                        </a:rPr>
                        <a:t>Call by value</a:t>
                      </a:r>
                      <a:endParaRPr lang="en-IN" sz="2000" dirty="0">
                        <a:solidFill>
                          <a:srgbClr val="000000"/>
                        </a:solidFill>
                        <a:effectLst/>
                      </a:endParaRPr>
                    </a:p>
                  </a:txBody>
                  <a:tcPr marL="56527" marR="56527" marT="56520" marB="565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a:effectLst/>
                        </a:rPr>
                        <a:t>This method copies the actual value of an argument into the formal parameter of the function. In this case, changes made to the parameter inside the function have no effect on the argument.</a:t>
                      </a:r>
                    </a:p>
                  </a:txBody>
                  <a:tcPr marL="56527" marR="56527" marT="56520" marB="565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633961">
                <a:tc>
                  <a:txBody>
                    <a:bodyPr/>
                    <a:lstStyle/>
                    <a:p>
                      <a:pPr algn="just" fontAlgn="t"/>
                      <a:r>
                        <a:rPr lang="en-IN" sz="2000" b="1" u="none" strike="noStrike">
                          <a:solidFill>
                            <a:srgbClr val="313131"/>
                          </a:solidFill>
                          <a:effectLst/>
                          <a:hlinkClick r:id="rId3" tooltip="C++ function call by pointer"/>
                        </a:rPr>
                        <a:t>Call by pointer</a:t>
                      </a:r>
                      <a:endParaRPr lang="en-IN" sz="2000">
                        <a:solidFill>
                          <a:srgbClr val="000000"/>
                        </a:solidFill>
                        <a:effectLst/>
                      </a:endParaRPr>
                    </a:p>
                  </a:txBody>
                  <a:tcPr marL="56527" marR="56527" marT="56520" marB="565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a:effectLst/>
                        </a:rPr>
                        <a:t>This method copies the address of an argument into the formal parameter. Inside the function, the address is used to access the actual argument used in the call. This means that changes made to the parameter affect the argument.</a:t>
                      </a:r>
                    </a:p>
                  </a:txBody>
                  <a:tcPr marL="56527" marR="56527" marT="56520" marB="565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633961">
                <a:tc>
                  <a:txBody>
                    <a:bodyPr/>
                    <a:lstStyle/>
                    <a:p>
                      <a:pPr algn="just" fontAlgn="t"/>
                      <a:r>
                        <a:rPr lang="en-IN" sz="2000" b="1" u="none" strike="noStrike">
                          <a:solidFill>
                            <a:srgbClr val="313131"/>
                          </a:solidFill>
                          <a:effectLst/>
                          <a:hlinkClick r:id="rId4" tooltip="C++ function call by reference"/>
                        </a:rPr>
                        <a:t>Call by reference</a:t>
                      </a:r>
                      <a:endParaRPr lang="en-IN" sz="2000">
                        <a:solidFill>
                          <a:srgbClr val="000000"/>
                        </a:solidFill>
                        <a:effectLst/>
                      </a:endParaRPr>
                    </a:p>
                  </a:txBody>
                  <a:tcPr marL="56527" marR="56527" marT="56520" marB="565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a:effectLst/>
                        </a:rPr>
                        <a:t>This method copies the reference of an argument into the formal parameter. Inside the function, the reference is used to access the actual argument used in the call. This means that changes made to the parameter affect the argument.</a:t>
                      </a:r>
                    </a:p>
                  </a:txBody>
                  <a:tcPr marL="56527" marR="56527" marT="56520" marB="565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45107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11188" y="11113"/>
            <a:ext cx="7772400" cy="681037"/>
          </a:xfrm>
        </p:spPr>
        <p:txBody>
          <a:bodyPr>
            <a:normAutofit fontScale="90000"/>
          </a:bodyPr>
          <a:lstStyle/>
          <a:p>
            <a:r>
              <a:rPr lang="en-IN" altLang="en-US" smtClean="0"/>
              <a:t>Call by value</a:t>
            </a:r>
          </a:p>
        </p:txBody>
      </p:sp>
      <p:sp>
        <p:nvSpPr>
          <p:cNvPr id="4" name="Content Placeholder 3"/>
          <p:cNvSpPr>
            <a:spLocks noGrp="1"/>
          </p:cNvSpPr>
          <p:nvPr>
            <p:ph sz="half" idx="1"/>
          </p:nvPr>
        </p:nvSpPr>
        <p:spPr>
          <a:xfrm>
            <a:off x="323850" y="981075"/>
            <a:ext cx="4171950" cy="5114925"/>
          </a:xfrm>
          <a:ln>
            <a:solidFill>
              <a:schemeClr val="accent4">
                <a:lumMod val="60000"/>
                <a:lumOff val="40000"/>
              </a:schemeClr>
            </a:solidFill>
          </a:ln>
        </p:spPr>
        <p:txBody>
          <a:bodyPr>
            <a:normAutofit lnSpcReduction="10000"/>
          </a:bodyPr>
          <a:lstStyle/>
          <a:p>
            <a:pPr marL="0" indent="0">
              <a:buFontTx/>
              <a:buNone/>
              <a:defRPr/>
            </a:pPr>
            <a:r>
              <a:rPr lang="en-IN" sz="2400" dirty="0"/>
              <a:t>#include &lt;</a:t>
            </a:r>
            <a:r>
              <a:rPr lang="en-IN" sz="2400" dirty="0" err="1"/>
              <a:t>iostream</a:t>
            </a:r>
            <a:r>
              <a:rPr lang="en-IN" sz="2400" dirty="0"/>
              <a:t>&gt;</a:t>
            </a:r>
          </a:p>
          <a:p>
            <a:pPr marL="0" indent="0">
              <a:buFontTx/>
              <a:buNone/>
              <a:defRPr/>
            </a:pPr>
            <a:r>
              <a:rPr lang="en-IN" sz="2400" dirty="0"/>
              <a:t>using namespace </a:t>
            </a:r>
            <a:r>
              <a:rPr lang="en-IN" sz="2400" dirty="0" err="1"/>
              <a:t>std</a:t>
            </a:r>
            <a:r>
              <a:rPr lang="en-IN" sz="2400" dirty="0"/>
              <a:t>;</a:t>
            </a:r>
          </a:p>
          <a:p>
            <a:pPr marL="0" indent="0">
              <a:buFontTx/>
              <a:buNone/>
              <a:defRPr/>
            </a:pPr>
            <a:r>
              <a:rPr lang="en-IN" sz="2400" dirty="0" err="1" smtClean="0"/>
              <a:t>int</a:t>
            </a:r>
            <a:r>
              <a:rPr lang="en-IN" sz="2400" dirty="0" smtClean="0"/>
              <a:t> </a:t>
            </a:r>
            <a:r>
              <a:rPr lang="en-IN" sz="2400" dirty="0"/>
              <a:t>max(</a:t>
            </a:r>
            <a:r>
              <a:rPr lang="en-IN" sz="2400" dirty="0" err="1"/>
              <a:t>int</a:t>
            </a:r>
            <a:r>
              <a:rPr lang="en-IN" sz="2400" dirty="0"/>
              <a:t> num1, </a:t>
            </a:r>
            <a:r>
              <a:rPr lang="en-IN" sz="2400" dirty="0" err="1"/>
              <a:t>int</a:t>
            </a:r>
            <a:r>
              <a:rPr lang="en-IN" sz="2400" dirty="0"/>
              <a:t> num2);</a:t>
            </a:r>
          </a:p>
          <a:p>
            <a:pPr marL="0" indent="0">
              <a:buFontTx/>
              <a:buNone/>
              <a:defRPr/>
            </a:pPr>
            <a:r>
              <a:rPr lang="en-IN" sz="2400" dirty="0" err="1" smtClean="0"/>
              <a:t>int</a:t>
            </a:r>
            <a:r>
              <a:rPr lang="en-IN" sz="2400" dirty="0" smtClean="0"/>
              <a:t> </a:t>
            </a:r>
            <a:r>
              <a:rPr lang="en-IN" sz="2400" dirty="0"/>
              <a:t>main () {</a:t>
            </a:r>
          </a:p>
          <a:p>
            <a:pPr marL="0" indent="0">
              <a:buFontTx/>
              <a:buNone/>
              <a:defRPr/>
            </a:pPr>
            <a:r>
              <a:rPr lang="en-IN" sz="2400" dirty="0" smtClean="0"/>
              <a:t>  </a:t>
            </a:r>
            <a:r>
              <a:rPr lang="en-IN" sz="2400" dirty="0" err="1" smtClean="0"/>
              <a:t>int</a:t>
            </a:r>
            <a:r>
              <a:rPr lang="en-IN" sz="2400" dirty="0" smtClean="0"/>
              <a:t> </a:t>
            </a:r>
            <a:r>
              <a:rPr lang="en-IN" sz="2400" dirty="0"/>
              <a:t>a = 100;</a:t>
            </a:r>
          </a:p>
          <a:p>
            <a:pPr marL="0" indent="0">
              <a:buFontTx/>
              <a:buNone/>
              <a:defRPr/>
            </a:pPr>
            <a:r>
              <a:rPr lang="en-IN" sz="2400" dirty="0"/>
              <a:t>   </a:t>
            </a:r>
            <a:r>
              <a:rPr lang="en-IN" sz="2400" dirty="0" err="1"/>
              <a:t>int</a:t>
            </a:r>
            <a:r>
              <a:rPr lang="en-IN" sz="2400" dirty="0"/>
              <a:t> b = 200;</a:t>
            </a:r>
          </a:p>
          <a:p>
            <a:pPr marL="0" indent="0">
              <a:buFontTx/>
              <a:buNone/>
              <a:defRPr/>
            </a:pPr>
            <a:r>
              <a:rPr lang="en-IN" sz="2400" dirty="0"/>
              <a:t>   </a:t>
            </a:r>
            <a:r>
              <a:rPr lang="en-IN" sz="2400" dirty="0" err="1"/>
              <a:t>int</a:t>
            </a:r>
            <a:r>
              <a:rPr lang="en-IN" sz="2400" dirty="0"/>
              <a:t> ret;</a:t>
            </a:r>
          </a:p>
          <a:p>
            <a:pPr marL="0" indent="0">
              <a:buFontTx/>
              <a:buNone/>
              <a:defRPr/>
            </a:pPr>
            <a:r>
              <a:rPr lang="en-IN" sz="2400" dirty="0" smtClean="0"/>
              <a:t>   ret </a:t>
            </a:r>
            <a:r>
              <a:rPr lang="en-IN" sz="2400" dirty="0"/>
              <a:t>= max(a, b);</a:t>
            </a:r>
          </a:p>
          <a:p>
            <a:pPr marL="0" indent="0">
              <a:buFontTx/>
              <a:buNone/>
              <a:defRPr/>
            </a:pPr>
            <a:r>
              <a:rPr lang="en-IN" sz="2400" dirty="0"/>
              <a:t> </a:t>
            </a:r>
            <a:r>
              <a:rPr lang="en-IN" sz="2400" dirty="0" smtClean="0"/>
              <a:t>   </a:t>
            </a:r>
            <a:r>
              <a:rPr lang="en-IN" sz="2400" dirty="0" err="1"/>
              <a:t>cout</a:t>
            </a:r>
            <a:r>
              <a:rPr lang="en-IN" sz="2400" dirty="0"/>
              <a:t> &lt;&lt; "Max value is : " &lt;&lt; </a:t>
            </a:r>
            <a:r>
              <a:rPr lang="en-IN" sz="2400" dirty="0" smtClean="0"/>
              <a:t>  ret </a:t>
            </a:r>
            <a:r>
              <a:rPr lang="en-IN" sz="2400" dirty="0"/>
              <a:t>&lt;&lt; </a:t>
            </a:r>
            <a:r>
              <a:rPr lang="en-IN" sz="2400" dirty="0" smtClean="0"/>
              <a:t> </a:t>
            </a:r>
            <a:r>
              <a:rPr lang="en-IN" sz="2400" dirty="0" err="1" smtClean="0"/>
              <a:t>endl</a:t>
            </a:r>
            <a:r>
              <a:rPr lang="en-IN" sz="2400" dirty="0"/>
              <a:t>;</a:t>
            </a:r>
          </a:p>
          <a:p>
            <a:pPr marL="0" indent="0">
              <a:buFontTx/>
              <a:buNone/>
              <a:defRPr/>
            </a:pPr>
            <a:r>
              <a:rPr lang="en-IN" sz="2400" dirty="0"/>
              <a:t> </a:t>
            </a:r>
            <a:r>
              <a:rPr lang="en-IN" sz="2400" dirty="0" smtClean="0"/>
              <a:t>   </a:t>
            </a:r>
            <a:r>
              <a:rPr lang="en-IN" sz="2400" dirty="0"/>
              <a:t>return 0;</a:t>
            </a:r>
          </a:p>
          <a:p>
            <a:pPr marL="0" indent="0">
              <a:buFontTx/>
              <a:buNone/>
              <a:defRPr/>
            </a:pPr>
            <a:r>
              <a:rPr lang="en-IN" sz="2400" dirty="0"/>
              <a:t>} </a:t>
            </a:r>
          </a:p>
          <a:p>
            <a:pPr>
              <a:defRPr/>
            </a:pPr>
            <a:endParaRPr lang="en-IN" sz="2400" dirty="0"/>
          </a:p>
        </p:txBody>
      </p:sp>
      <p:sp>
        <p:nvSpPr>
          <p:cNvPr id="18436" name="Content Placeholder 4"/>
          <p:cNvSpPr>
            <a:spLocks noGrp="1"/>
          </p:cNvSpPr>
          <p:nvPr>
            <p:ph sz="half" idx="2"/>
          </p:nvPr>
        </p:nvSpPr>
        <p:spPr>
          <a:xfrm>
            <a:off x="4648200" y="981075"/>
            <a:ext cx="3810000" cy="5114925"/>
          </a:xfrm>
          <a:ln>
            <a:solidFill>
              <a:schemeClr val="accent4">
                <a:lumMod val="60000"/>
                <a:lumOff val="40000"/>
              </a:schemeClr>
            </a:solidFill>
          </a:ln>
        </p:spPr>
        <p:txBody>
          <a:bodyPr>
            <a:normAutofit lnSpcReduction="10000"/>
          </a:bodyPr>
          <a:lstStyle/>
          <a:p>
            <a:pPr marL="0" indent="0">
              <a:buFontTx/>
              <a:buNone/>
            </a:pPr>
            <a:r>
              <a:rPr lang="en-IN" altLang="en-US" sz="2400" dirty="0" smtClean="0"/>
              <a:t>// function returning the max between two numbers</a:t>
            </a:r>
          </a:p>
          <a:p>
            <a:pPr marL="0" indent="0">
              <a:buFontTx/>
              <a:buNone/>
            </a:pPr>
            <a:r>
              <a:rPr lang="en-IN" altLang="en-US" sz="2400" dirty="0" err="1" smtClean="0"/>
              <a:t>int</a:t>
            </a:r>
            <a:r>
              <a:rPr lang="en-IN" altLang="en-US" sz="2400" dirty="0" smtClean="0"/>
              <a:t> max(</a:t>
            </a:r>
            <a:r>
              <a:rPr lang="en-IN" altLang="en-US" sz="2400" dirty="0" err="1" smtClean="0"/>
              <a:t>int</a:t>
            </a:r>
            <a:r>
              <a:rPr lang="en-IN" altLang="en-US" sz="2400" dirty="0" smtClean="0"/>
              <a:t> num1, </a:t>
            </a:r>
            <a:r>
              <a:rPr lang="en-IN" altLang="en-US" sz="2400" dirty="0" err="1" smtClean="0"/>
              <a:t>int</a:t>
            </a:r>
            <a:r>
              <a:rPr lang="en-IN" altLang="en-US" sz="2400" dirty="0" smtClean="0"/>
              <a:t> num2)  {</a:t>
            </a:r>
          </a:p>
          <a:p>
            <a:pPr marL="0" indent="0">
              <a:buFontTx/>
              <a:buNone/>
            </a:pPr>
            <a:r>
              <a:rPr lang="en-IN" altLang="en-US" sz="2400" dirty="0" smtClean="0"/>
              <a:t>   // local variable declaration</a:t>
            </a:r>
          </a:p>
          <a:p>
            <a:pPr marL="0" indent="0">
              <a:buFontTx/>
              <a:buNone/>
            </a:pPr>
            <a:r>
              <a:rPr lang="en-IN" altLang="en-US" sz="2400" dirty="0" smtClean="0"/>
              <a:t>   </a:t>
            </a:r>
            <a:r>
              <a:rPr lang="en-IN" altLang="en-US" sz="2400" dirty="0" err="1" smtClean="0"/>
              <a:t>int</a:t>
            </a:r>
            <a:r>
              <a:rPr lang="en-IN" altLang="en-US" sz="2400" dirty="0" smtClean="0"/>
              <a:t> result;</a:t>
            </a:r>
          </a:p>
          <a:p>
            <a:pPr marL="0" indent="0">
              <a:buFontTx/>
              <a:buNone/>
            </a:pPr>
            <a:r>
              <a:rPr lang="en-IN" altLang="en-US" sz="2400" dirty="0" smtClean="0"/>
              <a:t> </a:t>
            </a:r>
          </a:p>
          <a:p>
            <a:pPr marL="0" indent="0">
              <a:buFontTx/>
              <a:buNone/>
            </a:pPr>
            <a:r>
              <a:rPr lang="en-IN" altLang="en-US" sz="2400" dirty="0" smtClean="0"/>
              <a:t>   if (num1 &gt; num2)</a:t>
            </a:r>
          </a:p>
          <a:p>
            <a:pPr marL="0" indent="0">
              <a:buFontTx/>
              <a:buNone/>
            </a:pPr>
            <a:r>
              <a:rPr lang="en-IN" altLang="en-US" sz="2400" dirty="0" smtClean="0"/>
              <a:t>      result = num1;</a:t>
            </a:r>
          </a:p>
          <a:p>
            <a:pPr marL="0" indent="0">
              <a:buFontTx/>
              <a:buNone/>
            </a:pPr>
            <a:r>
              <a:rPr lang="en-IN" altLang="en-US" sz="2400" dirty="0" smtClean="0"/>
              <a:t>   else</a:t>
            </a:r>
          </a:p>
          <a:p>
            <a:pPr marL="0" indent="0">
              <a:buFontTx/>
              <a:buNone/>
            </a:pPr>
            <a:r>
              <a:rPr lang="en-IN" altLang="en-US" sz="2400" dirty="0" smtClean="0"/>
              <a:t>      result = num2;</a:t>
            </a:r>
          </a:p>
          <a:p>
            <a:pPr marL="0" indent="0">
              <a:buFontTx/>
              <a:buNone/>
            </a:pPr>
            <a:r>
              <a:rPr lang="en-IN" altLang="en-US" sz="2400" dirty="0" smtClean="0"/>
              <a:t>    return result; </a:t>
            </a:r>
          </a:p>
          <a:p>
            <a:pPr marL="0" indent="0">
              <a:buFontTx/>
              <a:buNone/>
            </a:pPr>
            <a:r>
              <a:rPr lang="en-IN" altLang="en-US" sz="2400" dirty="0" smtClean="0"/>
              <a:t>}</a:t>
            </a:r>
          </a:p>
          <a:p>
            <a:pPr marL="0" indent="0">
              <a:buFontTx/>
              <a:buNone/>
            </a:pPr>
            <a:endParaRPr lang="en-IN" altLang="en-US" sz="2400" dirty="0" smtClean="0"/>
          </a:p>
        </p:txBody>
      </p:sp>
    </p:spTree>
    <p:extLst>
      <p:ext uri="{BB962C8B-B14F-4D97-AF65-F5344CB8AC3E}">
        <p14:creationId xmlns:p14="http://schemas.microsoft.com/office/powerpoint/2010/main" val="1962104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4"/>
          <p:cNvSpPr>
            <a:spLocks noGrp="1"/>
          </p:cNvSpPr>
          <p:nvPr>
            <p:ph type="title"/>
          </p:nvPr>
        </p:nvSpPr>
        <p:spPr>
          <a:xfrm>
            <a:off x="539750" y="0"/>
            <a:ext cx="7772400" cy="836613"/>
          </a:xfrm>
        </p:spPr>
        <p:txBody>
          <a:bodyPr/>
          <a:lstStyle/>
          <a:p>
            <a:r>
              <a:rPr lang="en-IN" altLang="en-US" smtClean="0"/>
              <a:t>Call by pointer</a:t>
            </a:r>
          </a:p>
        </p:txBody>
      </p:sp>
      <p:sp>
        <p:nvSpPr>
          <p:cNvPr id="19459" name="Content Placeholder 5"/>
          <p:cNvSpPr>
            <a:spLocks noGrp="1"/>
          </p:cNvSpPr>
          <p:nvPr>
            <p:ph sz="half" idx="1"/>
          </p:nvPr>
        </p:nvSpPr>
        <p:spPr>
          <a:xfrm>
            <a:off x="179388" y="908050"/>
            <a:ext cx="4392612" cy="5949950"/>
          </a:xfrm>
          <a:ln>
            <a:solidFill>
              <a:schemeClr val="accent2">
                <a:lumMod val="60000"/>
                <a:lumOff val="40000"/>
              </a:schemeClr>
            </a:solidFill>
          </a:ln>
        </p:spPr>
        <p:txBody>
          <a:bodyPr>
            <a:normAutofit/>
          </a:bodyPr>
          <a:lstStyle/>
          <a:p>
            <a:pPr marL="0" indent="0">
              <a:buFontTx/>
              <a:buNone/>
            </a:pPr>
            <a:r>
              <a:rPr lang="en-IN" altLang="en-US" sz="2400" dirty="0" smtClean="0"/>
              <a:t>#include &lt;</a:t>
            </a:r>
            <a:r>
              <a:rPr lang="en-IN" altLang="en-US" sz="2400" dirty="0" err="1" smtClean="0"/>
              <a:t>iostream</a:t>
            </a:r>
            <a:r>
              <a:rPr lang="en-IN" altLang="en-US" sz="2400" dirty="0" smtClean="0"/>
              <a:t>&gt;</a:t>
            </a:r>
          </a:p>
          <a:p>
            <a:pPr marL="0" indent="0">
              <a:buFontTx/>
              <a:buNone/>
            </a:pPr>
            <a:r>
              <a:rPr lang="en-IN" altLang="en-US" sz="2400" dirty="0" smtClean="0"/>
              <a:t>using namespace </a:t>
            </a:r>
            <a:r>
              <a:rPr lang="en-IN" altLang="en-US" sz="2400" dirty="0" err="1" smtClean="0"/>
              <a:t>std</a:t>
            </a:r>
            <a:r>
              <a:rPr lang="en-IN" altLang="en-US" sz="2400" dirty="0" smtClean="0"/>
              <a:t>;</a:t>
            </a:r>
          </a:p>
          <a:p>
            <a:pPr marL="0" indent="0">
              <a:buFontTx/>
              <a:buNone/>
            </a:pPr>
            <a:r>
              <a:rPr lang="en-IN" altLang="en-US" sz="2400" dirty="0" smtClean="0"/>
              <a:t>double </a:t>
            </a:r>
            <a:r>
              <a:rPr lang="en-IN" altLang="en-US" sz="2400" dirty="0" err="1" smtClean="0"/>
              <a:t>getAverage</a:t>
            </a:r>
            <a:r>
              <a:rPr lang="en-IN" altLang="en-US" sz="2400" dirty="0" smtClean="0"/>
              <a:t>(</a:t>
            </a:r>
            <a:r>
              <a:rPr lang="en-IN" altLang="en-US" sz="2400" dirty="0" err="1" smtClean="0"/>
              <a:t>int</a:t>
            </a:r>
            <a:r>
              <a:rPr lang="en-IN" altLang="en-US" sz="2400" dirty="0" smtClean="0"/>
              <a:t> *</a:t>
            </a:r>
            <a:r>
              <a:rPr lang="en-IN" altLang="en-US" sz="2400" dirty="0" err="1" smtClean="0"/>
              <a:t>arr</a:t>
            </a:r>
            <a:r>
              <a:rPr lang="en-IN" altLang="en-US" sz="2400" dirty="0" smtClean="0"/>
              <a:t>, </a:t>
            </a:r>
            <a:r>
              <a:rPr lang="en-IN" altLang="en-US" sz="2400" dirty="0" err="1" smtClean="0"/>
              <a:t>int</a:t>
            </a:r>
            <a:r>
              <a:rPr lang="en-IN" altLang="en-US" sz="2400" dirty="0" smtClean="0"/>
              <a:t> size);</a:t>
            </a:r>
          </a:p>
          <a:p>
            <a:pPr marL="0" indent="0">
              <a:buFontTx/>
              <a:buNone/>
            </a:pPr>
            <a:r>
              <a:rPr lang="en-IN" altLang="en-US" sz="2400" dirty="0" smtClean="0"/>
              <a:t> </a:t>
            </a:r>
            <a:r>
              <a:rPr lang="en-IN" altLang="en-US" sz="2400" dirty="0" err="1" smtClean="0"/>
              <a:t>int</a:t>
            </a:r>
            <a:r>
              <a:rPr lang="en-IN" altLang="en-US" sz="2400" dirty="0" smtClean="0"/>
              <a:t> main () {</a:t>
            </a:r>
          </a:p>
          <a:p>
            <a:pPr marL="0" indent="0">
              <a:buFontTx/>
              <a:buNone/>
            </a:pPr>
            <a:r>
              <a:rPr lang="en-IN" altLang="en-US" sz="2400" dirty="0" err="1" smtClean="0"/>
              <a:t>int</a:t>
            </a:r>
            <a:r>
              <a:rPr lang="en-IN" altLang="en-US" sz="2400" dirty="0" smtClean="0"/>
              <a:t> balance[5] = {1000, 2, 3, 17, 50};</a:t>
            </a:r>
          </a:p>
          <a:p>
            <a:pPr marL="0" indent="0">
              <a:buFontTx/>
              <a:buNone/>
            </a:pPr>
            <a:r>
              <a:rPr lang="en-IN" altLang="en-US" sz="2400" dirty="0" smtClean="0"/>
              <a:t>   double </a:t>
            </a:r>
            <a:r>
              <a:rPr lang="en-IN" altLang="en-US" sz="2400" dirty="0" err="1" smtClean="0"/>
              <a:t>avg</a:t>
            </a:r>
            <a:r>
              <a:rPr lang="en-IN" altLang="en-US" sz="2400" dirty="0" smtClean="0"/>
              <a:t>;</a:t>
            </a:r>
          </a:p>
          <a:p>
            <a:pPr marL="0" indent="0">
              <a:buFontTx/>
              <a:buNone/>
            </a:pPr>
            <a:r>
              <a:rPr lang="en-IN" altLang="en-US" sz="2400" dirty="0" smtClean="0"/>
              <a:t>   </a:t>
            </a:r>
            <a:r>
              <a:rPr lang="en-IN" altLang="en-US" sz="2400" dirty="0" err="1" smtClean="0"/>
              <a:t>avg</a:t>
            </a:r>
            <a:r>
              <a:rPr lang="en-IN" altLang="en-US" sz="2400" dirty="0" smtClean="0"/>
              <a:t> = </a:t>
            </a:r>
            <a:r>
              <a:rPr lang="en-IN" altLang="en-US" sz="2400" dirty="0" err="1" smtClean="0"/>
              <a:t>getAverage</a:t>
            </a:r>
            <a:r>
              <a:rPr lang="en-IN" altLang="en-US" sz="2400" dirty="0" smtClean="0"/>
              <a:t>( balance, 5 ) ;</a:t>
            </a:r>
          </a:p>
          <a:p>
            <a:pPr marL="0" indent="0">
              <a:buFontTx/>
              <a:buNone/>
            </a:pPr>
            <a:r>
              <a:rPr lang="en-IN" altLang="en-US" sz="2400" dirty="0" smtClean="0"/>
              <a:t>   </a:t>
            </a:r>
            <a:r>
              <a:rPr lang="en-IN" altLang="en-US" sz="2400" dirty="0" err="1" smtClean="0"/>
              <a:t>cout</a:t>
            </a:r>
            <a:r>
              <a:rPr lang="en-IN" altLang="en-US" sz="2400" dirty="0" smtClean="0"/>
              <a:t> &lt;&lt; "Average value is: " &lt;&lt; </a:t>
            </a:r>
            <a:r>
              <a:rPr lang="en-IN" altLang="en-US" sz="2400" dirty="0" err="1" smtClean="0"/>
              <a:t>avg</a:t>
            </a:r>
            <a:r>
              <a:rPr lang="en-IN" altLang="en-US" sz="2400" dirty="0" smtClean="0"/>
              <a:t> &lt;&lt; </a:t>
            </a:r>
            <a:r>
              <a:rPr lang="en-IN" altLang="en-US" sz="2400" dirty="0" err="1" smtClean="0"/>
              <a:t>endl</a:t>
            </a:r>
            <a:r>
              <a:rPr lang="en-IN" altLang="en-US" sz="2400" dirty="0" smtClean="0"/>
              <a:t>; </a:t>
            </a:r>
          </a:p>
          <a:p>
            <a:pPr marL="0" indent="0">
              <a:buFontTx/>
              <a:buNone/>
            </a:pPr>
            <a:r>
              <a:rPr lang="en-IN" altLang="en-US" sz="2400" dirty="0" smtClean="0"/>
              <a:t>       return 0;</a:t>
            </a:r>
          </a:p>
          <a:p>
            <a:pPr marL="0" indent="0">
              <a:buFontTx/>
              <a:buNone/>
            </a:pPr>
            <a:r>
              <a:rPr lang="en-IN" altLang="en-US" sz="2400" dirty="0" smtClean="0"/>
              <a:t>}</a:t>
            </a:r>
          </a:p>
          <a:p>
            <a:pPr marL="0" indent="0">
              <a:buFontTx/>
              <a:buNone/>
            </a:pPr>
            <a:endParaRPr lang="en-IN" altLang="en-US" sz="2400" dirty="0" smtClean="0"/>
          </a:p>
          <a:p>
            <a:pPr marL="0" indent="0">
              <a:buFontTx/>
              <a:buNone/>
            </a:pPr>
            <a:endParaRPr lang="en-IN" altLang="en-US" sz="2400" dirty="0" smtClean="0"/>
          </a:p>
        </p:txBody>
      </p:sp>
      <p:sp>
        <p:nvSpPr>
          <p:cNvPr id="7" name="Content Placeholder 6"/>
          <p:cNvSpPr>
            <a:spLocks noGrp="1"/>
          </p:cNvSpPr>
          <p:nvPr>
            <p:ph sz="half" idx="2"/>
          </p:nvPr>
        </p:nvSpPr>
        <p:spPr>
          <a:xfrm>
            <a:off x="4648200" y="908050"/>
            <a:ext cx="4495800" cy="5949950"/>
          </a:xfrm>
          <a:ln>
            <a:solidFill>
              <a:schemeClr val="accent2">
                <a:lumMod val="60000"/>
                <a:lumOff val="40000"/>
              </a:schemeClr>
            </a:solidFill>
          </a:ln>
        </p:spPr>
        <p:txBody>
          <a:bodyPr>
            <a:normAutofit/>
          </a:bodyPr>
          <a:lstStyle/>
          <a:p>
            <a:pPr marL="0" indent="0">
              <a:buFontTx/>
              <a:buNone/>
              <a:defRPr/>
            </a:pPr>
            <a:r>
              <a:rPr lang="en-IN" sz="2400" dirty="0"/>
              <a:t>double </a:t>
            </a:r>
            <a:r>
              <a:rPr lang="en-IN" sz="2400" dirty="0" err="1"/>
              <a:t>getAverage</a:t>
            </a:r>
            <a:r>
              <a:rPr lang="en-IN" sz="2400" dirty="0"/>
              <a:t>(</a:t>
            </a:r>
            <a:r>
              <a:rPr lang="en-IN" sz="2400" dirty="0" err="1"/>
              <a:t>int</a:t>
            </a:r>
            <a:r>
              <a:rPr lang="en-IN" sz="2400" dirty="0"/>
              <a:t> *</a:t>
            </a:r>
            <a:r>
              <a:rPr lang="en-IN" sz="2400" dirty="0" err="1"/>
              <a:t>arr</a:t>
            </a:r>
            <a:r>
              <a:rPr lang="en-IN" sz="2400" dirty="0"/>
              <a:t>, </a:t>
            </a:r>
            <a:r>
              <a:rPr lang="en-IN" sz="2400" dirty="0" err="1"/>
              <a:t>int</a:t>
            </a:r>
            <a:r>
              <a:rPr lang="en-IN" sz="2400" dirty="0"/>
              <a:t> size) </a:t>
            </a:r>
            <a:endParaRPr lang="en-IN" sz="2400" dirty="0" smtClean="0"/>
          </a:p>
          <a:p>
            <a:pPr marL="0" indent="0">
              <a:buFontTx/>
              <a:buNone/>
              <a:defRPr/>
            </a:pPr>
            <a:r>
              <a:rPr lang="en-IN" sz="2400" dirty="0" smtClean="0"/>
              <a:t>{</a:t>
            </a:r>
            <a:endParaRPr lang="en-IN" sz="2400" dirty="0"/>
          </a:p>
          <a:p>
            <a:pPr marL="0" indent="0">
              <a:buFontTx/>
              <a:buNone/>
              <a:defRPr/>
            </a:pPr>
            <a:r>
              <a:rPr lang="en-IN" sz="2400" dirty="0"/>
              <a:t>   </a:t>
            </a:r>
            <a:r>
              <a:rPr lang="en-IN" sz="2400" dirty="0" err="1"/>
              <a:t>int</a:t>
            </a:r>
            <a:r>
              <a:rPr lang="en-IN" sz="2400" dirty="0"/>
              <a:t>    </a:t>
            </a:r>
            <a:r>
              <a:rPr lang="en-IN" sz="2400" dirty="0" err="1"/>
              <a:t>i</a:t>
            </a:r>
            <a:r>
              <a:rPr lang="en-IN" sz="2400" dirty="0"/>
              <a:t>, sum = 0;       </a:t>
            </a:r>
          </a:p>
          <a:p>
            <a:pPr marL="0" indent="0">
              <a:buFontTx/>
              <a:buNone/>
              <a:defRPr/>
            </a:pPr>
            <a:r>
              <a:rPr lang="en-IN" sz="2400" dirty="0"/>
              <a:t>   double </a:t>
            </a:r>
            <a:r>
              <a:rPr lang="en-IN" sz="2400" dirty="0" err="1"/>
              <a:t>avg</a:t>
            </a:r>
            <a:r>
              <a:rPr lang="en-IN" sz="2400" dirty="0"/>
              <a:t>;          </a:t>
            </a:r>
          </a:p>
          <a:p>
            <a:pPr marL="0" indent="0">
              <a:buFontTx/>
              <a:buNone/>
              <a:defRPr/>
            </a:pPr>
            <a:r>
              <a:rPr lang="en-IN" sz="2400" dirty="0"/>
              <a:t> </a:t>
            </a:r>
          </a:p>
          <a:p>
            <a:pPr marL="0" indent="0">
              <a:buFontTx/>
              <a:buNone/>
              <a:defRPr/>
            </a:pPr>
            <a:r>
              <a:rPr lang="en-IN" sz="2400" dirty="0"/>
              <a:t>   for (</a:t>
            </a:r>
            <a:r>
              <a:rPr lang="en-IN" sz="2400" dirty="0" err="1"/>
              <a:t>i</a:t>
            </a:r>
            <a:r>
              <a:rPr lang="en-IN" sz="2400" dirty="0"/>
              <a:t> = 0; </a:t>
            </a:r>
            <a:r>
              <a:rPr lang="en-IN" sz="2400" dirty="0" err="1"/>
              <a:t>i</a:t>
            </a:r>
            <a:r>
              <a:rPr lang="en-IN" sz="2400" dirty="0"/>
              <a:t> &lt; size; ++</a:t>
            </a:r>
            <a:r>
              <a:rPr lang="en-IN" sz="2400" dirty="0" err="1"/>
              <a:t>i</a:t>
            </a:r>
            <a:r>
              <a:rPr lang="en-IN" sz="2400" dirty="0" smtClean="0"/>
              <a:t>)</a:t>
            </a:r>
          </a:p>
          <a:p>
            <a:pPr marL="0" indent="0">
              <a:buFontTx/>
              <a:buNone/>
              <a:defRPr/>
            </a:pPr>
            <a:r>
              <a:rPr lang="en-IN" sz="2400" dirty="0" smtClean="0"/>
              <a:t> </a:t>
            </a:r>
            <a:r>
              <a:rPr lang="en-IN" sz="2400" dirty="0"/>
              <a:t>{</a:t>
            </a:r>
          </a:p>
          <a:p>
            <a:pPr marL="0" indent="0">
              <a:buFontTx/>
              <a:buNone/>
              <a:defRPr/>
            </a:pPr>
            <a:r>
              <a:rPr lang="en-IN" sz="2400" dirty="0"/>
              <a:t>      sum += </a:t>
            </a:r>
            <a:r>
              <a:rPr lang="en-IN" sz="2400" dirty="0" err="1"/>
              <a:t>arr</a:t>
            </a:r>
            <a:r>
              <a:rPr lang="en-IN" sz="2400" dirty="0"/>
              <a:t>[</a:t>
            </a:r>
            <a:r>
              <a:rPr lang="en-IN" sz="2400" dirty="0" err="1"/>
              <a:t>i</a:t>
            </a:r>
            <a:r>
              <a:rPr lang="en-IN" sz="2400" dirty="0"/>
              <a:t>];</a:t>
            </a:r>
          </a:p>
          <a:p>
            <a:pPr marL="0" indent="0">
              <a:buFontTx/>
              <a:buNone/>
              <a:defRPr/>
            </a:pPr>
            <a:r>
              <a:rPr lang="en-IN" sz="2400" dirty="0"/>
              <a:t>   }</a:t>
            </a:r>
          </a:p>
          <a:p>
            <a:pPr marL="0" indent="0">
              <a:buFontTx/>
              <a:buNone/>
              <a:defRPr/>
            </a:pPr>
            <a:r>
              <a:rPr lang="en-IN" sz="2400" dirty="0"/>
              <a:t>    </a:t>
            </a:r>
            <a:r>
              <a:rPr lang="en-IN" sz="2400" dirty="0" err="1"/>
              <a:t>avg</a:t>
            </a:r>
            <a:r>
              <a:rPr lang="en-IN" sz="2400" dirty="0"/>
              <a:t> = double(sum) / size; </a:t>
            </a:r>
          </a:p>
          <a:p>
            <a:pPr marL="0" indent="0">
              <a:buFontTx/>
              <a:buNone/>
              <a:defRPr/>
            </a:pPr>
            <a:r>
              <a:rPr lang="en-IN" sz="2400" dirty="0"/>
              <a:t>   return </a:t>
            </a:r>
            <a:r>
              <a:rPr lang="en-IN" sz="2400" dirty="0" err="1"/>
              <a:t>avg</a:t>
            </a:r>
            <a:r>
              <a:rPr lang="en-IN" sz="2400" dirty="0"/>
              <a:t>;</a:t>
            </a:r>
          </a:p>
          <a:p>
            <a:pPr marL="0" indent="0">
              <a:buFontTx/>
              <a:buNone/>
              <a:defRPr/>
            </a:pPr>
            <a:r>
              <a:rPr lang="en-IN" sz="2400" dirty="0"/>
              <a:t>}</a:t>
            </a:r>
          </a:p>
          <a:p>
            <a:pPr>
              <a:defRPr/>
            </a:pPr>
            <a:endParaRPr lang="en-IN" dirty="0"/>
          </a:p>
        </p:txBody>
      </p:sp>
    </p:spTree>
    <p:extLst>
      <p:ext uri="{BB962C8B-B14F-4D97-AF65-F5344CB8AC3E}">
        <p14:creationId xmlns:p14="http://schemas.microsoft.com/office/powerpoint/2010/main" val="36370280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Reference operator</a:t>
            </a:r>
            <a:endParaRPr lang="en-IN" dirty="0"/>
          </a:p>
        </p:txBody>
      </p:sp>
      <p:sp>
        <p:nvSpPr>
          <p:cNvPr id="6" name="Content Placeholder 5"/>
          <p:cNvSpPr>
            <a:spLocks noGrp="1"/>
          </p:cNvSpPr>
          <p:nvPr>
            <p:ph idx="1"/>
          </p:nvPr>
        </p:nvSpPr>
        <p:spPr/>
        <p:txBody>
          <a:bodyPr>
            <a:normAutofit fontScale="92500" lnSpcReduction="20000"/>
          </a:bodyPr>
          <a:lstStyle/>
          <a:p>
            <a:pPr marL="0" indent="0">
              <a:buFontTx/>
              <a:buNone/>
              <a:defRPr/>
            </a:pPr>
            <a:r>
              <a:rPr lang="en-US" dirty="0" smtClean="0"/>
              <a:t>#</a:t>
            </a:r>
            <a:r>
              <a:rPr lang="en-US" dirty="0"/>
              <a:t>include &lt;</a:t>
            </a:r>
            <a:r>
              <a:rPr lang="en-US" dirty="0" err="1"/>
              <a:t>iostream</a:t>
            </a:r>
            <a:r>
              <a:rPr lang="en-US" dirty="0"/>
              <a:t>&gt;</a:t>
            </a:r>
          </a:p>
          <a:p>
            <a:pPr marL="0" indent="0">
              <a:buFontTx/>
              <a:buNone/>
              <a:defRPr/>
            </a:pPr>
            <a:r>
              <a:rPr lang="en-US" dirty="0"/>
              <a:t>using namespace </a:t>
            </a:r>
            <a:r>
              <a:rPr lang="en-US" dirty="0" err="1"/>
              <a:t>std</a:t>
            </a:r>
            <a:r>
              <a:rPr lang="en-US" dirty="0"/>
              <a:t>;</a:t>
            </a:r>
          </a:p>
          <a:p>
            <a:pPr marL="0" indent="0">
              <a:buFontTx/>
              <a:buNone/>
              <a:defRPr/>
            </a:pPr>
            <a:r>
              <a:rPr lang="en-US" dirty="0" err="1"/>
              <a:t>int</a:t>
            </a:r>
            <a:r>
              <a:rPr lang="en-US" dirty="0"/>
              <a:t> main () {</a:t>
            </a:r>
          </a:p>
          <a:p>
            <a:pPr marL="0" indent="0">
              <a:buFontTx/>
              <a:buNone/>
              <a:defRPr/>
            </a:pPr>
            <a:r>
              <a:rPr lang="en-US" dirty="0"/>
              <a:t>  </a:t>
            </a:r>
            <a:r>
              <a:rPr lang="en-US" dirty="0" err="1"/>
              <a:t>int</a:t>
            </a:r>
            <a:r>
              <a:rPr lang="en-US" dirty="0"/>
              <a:t> a = 100;</a:t>
            </a:r>
          </a:p>
          <a:p>
            <a:pPr marL="0" indent="0">
              <a:buFontTx/>
              <a:buNone/>
              <a:defRPr/>
            </a:pPr>
            <a:r>
              <a:rPr lang="en-US" dirty="0"/>
              <a:t>  </a:t>
            </a:r>
            <a:r>
              <a:rPr lang="en-US" dirty="0" err="1"/>
              <a:t>int</a:t>
            </a:r>
            <a:r>
              <a:rPr lang="en-US" dirty="0"/>
              <a:t> &amp;b = a;</a:t>
            </a:r>
          </a:p>
          <a:p>
            <a:pPr marL="0" indent="0">
              <a:buFontTx/>
              <a:buNone/>
              <a:defRPr/>
            </a:pPr>
            <a:r>
              <a:rPr lang="en-US" dirty="0"/>
              <a:t>  b=200;</a:t>
            </a:r>
          </a:p>
          <a:p>
            <a:pPr marL="0" indent="0">
              <a:buFontTx/>
              <a:buNone/>
              <a:defRPr/>
            </a:pPr>
            <a:r>
              <a:rPr lang="en-US" dirty="0"/>
              <a:t>  </a:t>
            </a:r>
            <a:r>
              <a:rPr lang="en-US" dirty="0" err="1"/>
              <a:t>cout</a:t>
            </a:r>
            <a:r>
              <a:rPr lang="en-US" dirty="0"/>
              <a:t>&lt;&lt;&amp;b&lt;&lt;"\n"&lt;&lt;&amp;a&lt;&lt;"\n";</a:t>
            </a:r>
          </a:p>
          <a:p>
            <a:pPr marL="0" indent="0">
              <a:buFontTx/>
              <a:buNone/>
              <a:defRPr/>
            </a:pPr>
            <a:r>
              <a:rPr lang="en-US" dirty="0"/>
              <a:t>  </a:t>
            </a:r>
            <a:r>
              <a:rPr lang="en-US" dirty="0" err="1"/>
              <a:t>cout</a:t>
            </a:r>
            <a:r>
              <a:rPr lang="en-US" dirty="0"/>
              <a:t>&lt;&lt;a;</a:t>
            </a:r>
          </a:p>
          <a:p>
            <a:pPr marL="0" indent="0">
              <a:buFontTx/>
              <a:buNone/>
              <a:defRPr/>
            </a:pPr>
            <a:r>
              <a:rPr lang="en-US" dirty="0"/>
              <a:t>return 0;</a:t>
            </a:r>
            <a:endParaRPr lang="en-IN" dirty="0"/>
          </a:p>
        </p:txBody>
      </p:sp>
    </p:spTree>
    <p:extLst>
      <p:ext uri="{BB962C8B-B14F-4D97-AF65-F5344CB8AC3E}">
        <p14:creationId xmlns:p14="http://schemas.microsoft.com/office/powerpoint/2010/main" val="3392870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4"/>
          <p:cNvSpPr>
            <a:spLocks noGrp="1"/>
          </p:cNvSpPr>
          <p:nvPr>
            <p:ph type="title"/>
          </p:nvPr>
        </p:nvSpPr>
        <p:spPr>
          <a:xfrm>
            <a:off x="539750" y="1"/>
            <a:ext cx="7772400" cy="692696"/>
          </a:xfrm>
        </p:spPr>
        <p:txBody>
          <a:bodyPr>
            <a:normAutofit fontScale="90000"/>
          </a:bodyPr>
          <a:lstStyle/>
          <a:p>
            <a:r>
              <a:rPr lang="en-IN" altLang="en-US" dirty="0" smtClean="0"/>
              <a:t>Call by Reference</a:t>
            </a:r>
          </a:p>
        </p:txBody>
      </p:sp>
      <p:sp>
        <p:nvSpPr>
          <p:cNvPr id="20483" name="Content Placeholder 5"/>
          <p:cNvSpPr>
            <a:spLocks noGrp="1"/>
          </p:cNvSpPr>
          <p:nvPr>
            <p:ph sz="half" idx="1"/>
          </p:nvPr>
        </p:nvSpPr>
        <p:spPr>
          <a:xfrm>
            <a:off x="0" y="548680"/>
            <a:ext cx="5796136" cy="6309320"/>
          </a:xfrm>
          <a:ln>
            <a:solidFill>
              <a:schemeClr val="accent6">
                <a:lumMod val="75000"/>
              </a:schemeClr>
            </a:solidFill>
          </a:ln>
        </p:spPr>
        <p:txBody>
          <a:bodyPr>
            <a:noAutofit/>
          </a:bodyPr>
          <a:lstStyle/>
          <a:p>
            <a:pPr marL="0" indent="0">
              <a:buFontTx/>
              <a:buNone/>
            </a:pPr>
            <a:r>
              <a:rPr lang="en-IN" altLang="en-US" sz="2200" dirty="0" smtClean="0"/>
              <a:t>#include &lt;</a:t>
            </a:r>
            <a:r>
              <a:rPr lang="en-IN" altLang="en-US" sz="2200" dirty="0" err="1" smtClean="0"/>
              <a:t>iostream</a:t>
            </a:r>
            <a:r>
              <a:rPr lang="en-IN" altLang="en-US" sz="2200" dirty="0" smtClean="0"/>
              <a:t>&gt;</a:t>
            </a:r>
          </a:p>
          <a:p>
            <a:pPr marL="0" indent="0">
              <a:buFontTx/>
              <a:buNone/>
            </a:pPr>
            <a:r>
              <a:rPr lang="en-IN" altLang="en-US" sz="2200" dirty="0" smtClean="0"/>
              <a:t>using namespace </a:t>
            </a:r>
            <a:r>
              <a:rPr lang="en-IN" altLang="en-US" sz="2200" dirty="0" err="1" smtClean="0"/>
              <a:t>std</a:t>
            </a:r>
            <a:r>
              <a:rPr lang="en-IN" altLang="en-US" sz="2200" dirty="0" smtClean="0"/>
              <a:t>;</a:t>
            </a:r>
          </a:p>
          <a:p>
            <a:pPr marL="0" indent="0">
              <a:buFontTx/>
              <a:buNone/>
            </a:pPr>
            <a:r>
              <a:rPr lang="en-IN" altLang="en-US" sz="2200" dirty="0" smtClean="0"/>
              <a:t> void swap(</a:t>
            </a:r>
            <a:r>
              <a:rPr lang="en-IN" altLang="en-US" sz="2200" dirty="0" err="1" smtClean="0"/>
              <a:t>int</a:t>
            </a:r>
            <a:r>
              <a:rPr lang="en-IN" altLang="en-US" sz="2200" dirty="0" smtClean="0"/>
              <a:t> &amp;x, </a:t>
            </a:r>
            <a:r>
              <a:rPr lang="en-IN" altLang="en-US" sz="2200" dirty="0" err="1" smtClean="0"/>
              <a:t>int</a:t>
            </a:r>
            <a:r>
              <a:rPr lang="en-IN" altLang="en-US" sz="2200" dirty="0" smtClean="0"/>
              <a:t> &amp;y);</a:t>
            </a:r>
          </a:p>
          <a:p>
            <a:pPr marL="0" indent="0">
              <a:buFontTx/>
              <a:buNone/>
            </a:pPr>
            <a:r>
              <a:rPr lang="en-IN" altLang="en-US" sz="2200" dirty="0" smtClean="0"/>
              <a:t> </a:t>
            </a:r>
            <a:r>
              <a:rPr lang="en-IN" altLang="en-US" sz="2200" dirty="0" err="1" smtClean="0"/>
              <a:t>int</a:t>
            </a:r>
            <a:r>
              <a:rPr lang="en-IN" altLang="en-US" sz="2200" dirty="0" smtClean="0"/>
              <a:t> main () {</a:t>
            </a:r>
          </a:p>
          <a:p>
            <a:pPr marL="0" indent="0">
              <a:buFontTx/>
              <a:buNone/>
            </a:pPr>
            <a:r>
              <a:rPr lang="en-IN" altLang="en-US" sz="2200" dirty="0" smtClean="0"/>
              <a:t>    </a:t>
            </a:r>
            <a:r>
              <a:rPr lang="en-IN" altLang="en-US" sz="2200" dirty="0" err="1" smtClean="0"/>
              <a:t>int</a:t>
            </a:r>
            <a:r>
              <a:rPr lang="en-IN" altLang="en-US" sz="2200" dirty="0" smtClean="0"/>
              <a:t> a = 100;</a:t>
            </a:r>
          </a:p>
          <a:p>
            <a:pPr marL="0" indent="0">
              <a:buFontTx/>
              <a:buNone/>
            </a:pPr>
            <a:r>
              <a:rPr lang="en-IN" altLang="en-US" sz="2200" dirty="0" smtClean="0"/>
              <a:t>   </a:t>
            </a:r>
            <a:r>
              <a:rPr lang="en-IN" altLang="en-US" sz="2200" dirty="0" err="1" smtClean="0"/>
              <a:t>int</a:t>
            </a:r>
            <a:r>
              <a:rPr lang="en-IN" altLang="en-US" sz="2200" dirty="0" smtClean="0"/>
              <a:t> b = 200;</a:t>
            </a:r>
          </a:p>
          <a:p>
            <a:pPr marL="0" indent="0">
              <a:buFontTx/>
              <a:buNone/>
            </a:pPr>
            <a:r>
              <a:rPr lang="en-IN" altLang="en-US" sz="2200" dirty="0" smtClean="0"/>
              <a:t>    </a:t>
            </a:r>
            <a:r>
              <a:rPr lang="en-IN" altLang="en-US" sz="2200" dirty="0" err="1" smtClean="0"/>
              <a:t>cout</a:t>
            </a:r>
            <a:r>
              <a:rPr lang="en-IN" altLang="en-US" sz="2200" dirty="0" smtClean="0"/>
              <a:t> &lt;&lt; "Before swap, value of a :" &lt;&lt; a &lt;&lt; </a:t>
            </a:r>
            <a:r>
              <a:rPr lang="en-IN" altLang="en-US" sz="2200" dirty="0" err="1" smtClean="0"/>
              <a:t>endl</a:t>
            </a:r>
            <a:r>
              <a:rPr lang="en-IN" altLang="en-US" sz="2200" dirty="0" smtClean="0"/>
              <a:t>;</a:t>
            </a:r>
          </a:p>
          <a:p>
            <a:pPr marL="0" indent="0">
              <a:buFontTx/>
              <a:buNone/>
            </a:pPr>
            <a:r>
              <a:rPr lang="en-IN" altLang="en-US" sz="2200" dirty="0" smtClean="0"/>
              <a:t>   </a:t>
            </a:r>
            <a:r>
              <a:rPr lang="en-IN" altLang="en-US" sz="2200" dirty="0" err="1" smtClean="0"/>
              <a:t>cout</a:t>
            </a:r>
            <a:r>
              <a:rPr lang="en-IN" altLang="en-US" sz="2200" dirty="0" smtClean="0"/>
              <a:t> &lt;&lt; "Before swap, value of b :" &lt;&lt; b &lt;&lt; </a:t>
            </a:r>
            <a:r>
              <a:rPr lang="en-IN" altLang="en-US" sz="2200" dirty="0" err="1" smtClean="0"/>
              <a:t>endl</a:t>
            </a:r>
            <a:r>
              <a:rPr lang="en-IN" altLang="en-US" sz="2200" dirty="0" smtClean="0"/>
              <a:t>;</a:t>
            </a:r>
          </a:p>
          <a:p>
            <a:pPr marL="0" indent="0">
              <a:buFontTx/>
              <a:buNone/>
            </a:pPr>
            <a:r>
              <a:rPr lang="en-IN" altLang="en-US" sz="2200" dirty="0" smtClean="0"/>
              <a:t>  swap(a, b);</a:t>
            </a:r>
          </a:p>
          <a:p>
            <a:pPr marL="0" indent="0">
              <a:buFontTx/>
              <a:buNone/>
            </a:pPr>
            <a:r>
              <a:rPr lang="en-IN" altLang="en-US" sz="2200" dirty="0" smtClean="0"/>
              <a:t> </a:t>
            </a:r>
            <a:r>
              <a:rPr lang="en-IN" altLang="en-US" sz="2200" dirty="0" err="1" smtClean="0"/>
              <a:t>cout</a:t>
            </a:r>
            <a:r>
              <a:rPr lang="en-IN" altLang="en-US" sz="2200" dirty="0" smtClean="0"/>
              <a:t> &lt;&lt; "After swap, value of a :" &lt;&lt; a &lt;&lt; </a:t>
            </a:r>
            <a:r>
              <a:rPr lang="en-IN" altLang="en-US" sz="2200" dirty="0" err="1" smtClean="0"/>
              <a:t>endl</a:t>
            </a:r>
            <a:r>
              <a:rPr lang="en-IN" altLang="en-US" sz="2200" dirty="0" smtClean="0"/>
              <a:t>;</a:t>
            </a:r>
          </a:p>
          <a:p>
            <a:pPr marL="0" indent="0">
              <a:buFontTx/>
              <a:buNone/>
            </a:pPr>
            <a:r>
              <a:rPr lang="en-IN" altLang="en-US" sz="2200" dirty="0" smtClean="0"/>
              <a:t>   </a:t>
            </a:r>
            <a:r>
              <a:rPr lang="en-IN" altLang="en-US" sz="2200" dirty="0" err="1" smtClean="0"/>
              <a:t>cout</a:t>
            </a:r>
            <a:r>
              <a:rPr lang="en-IN" altLang="en-US" sz="2200" dirty="0" smtClean="0"/>
              <a:t> &lt;&lt; "After swap, value of b :" &lt;&lt; b &lt;&lt; </a:t>
            </a:r>
            <a:r>
              <a:rPr lang="en-IN" altLang="en-US" sz="2200" dirty="0" err="1" smtClean="0"/>
              <a:t>endl</a:t>
            </a:r>
            <a:r>
              <a:rPr lang="en-IN" altLang="en-US" sz="2200" dirty="0" smtClean="0"/>
              <a:t>;</a:t>
            </a:r>
          </a:p>
          <a:p>
            <a:pPr marL="0" indent="0">
              <a:buFontTx/>
              <a:buNone/>
            </a:pPr>
            <a:r>
              <a:rPr lang="en-IN" altLang="en-US" sz="2200" dirty="0" smtClean="0"/>
              <a:t>    return 0;</a:t>
            </a:r>
          </a:p>
          <a:p>
            <a:pPr marL="0" indent="0">
              <a:buFontTx/>
              <a:buNone/>
            </a:pPr>
            <a:r>
              <a:rPr lang="en-IN" altLang="en-US" sz="2200" dirty="0" smtClean="0"/>
              <a:t>}</a:t>
            </a:r>
          </a:p>
          <a:p>
            <a:pPr marL="0" indent="0">
              <a:buFontTx/>
              <a:buNone/>
            </a:pPr>
            <a:endParaRPr lang="en-IN" altLang="en-US" sz="2200" dirty="0" smtClean="0"/>
          </a:p>
        </p:txBody>
      </p:sp>
      <p:sp>
        <p:nvSpPr>
          <p:cNvPr id="7" name="Content Placeholder 6"/>
          <p:cNvSpPr>
            <a:spLocks noGrp="1"/>
          </p:cNvSpPr>
          <p:nvPr>
            <p:ph sz="half" idx="2"/>
          </p:nvPr>
        </p:nvSpPr>
        <p:spPr>
          <a:xfrm>
            <a:off x="5796136" y="548680"/>
            <a:ext cx="3347864" cy="6309320"/>
          </a:xfrm>
          <a:ln>
            <a:solidFill>
              <a:schemeClr val="accent6">
                <a:lumMod val="75000"/>
              </a:schemeClr>
            </a:solidFill>
          </a:ln>
        </p:spPr>
        <p:txBody>
          <a:bodyPr>
            <a:normAutofit/>
          </a:bodyPr>
          <a:lstStyle/>
          <a:p>
            <a:pPr marL="0" indent="0">
              <a:buFontTx/>
              <a:buNone/>
              <a:defRPr/>
            </a:pPr>
            <a:r>
              <a:rPr lang="en-IN" sz="2200" dirty="0"/>
              <a:t>void swap(</a:t>
            </a:r>
            <a:r>
              <a:rPr lang="en-IN" sz="2200" dirty="0" err="1"/>
              <a:t>int</a:t>
            </a:r>
            <a:r>
              <a:rPr lang="en-IN" sz="2200" dirty="0"/>
              <a:t> &amp;x, </a:t>
            </a:r>
            <a:r>
              <a:rPr lang="en-IN" sz="2200" dirty="0" err="1"/>
              <a:t>int</a:t>
            </a:r>
            <a:r>
              <a:rPr lang="en-IN" sz="2200" dirty="0"/>
              <a:t> &amp;y) {</a:t>
            </a:r>
          </a:p>
          <a:p>
            <a:pPr marL="0" indent="0">
              <a:buFontTx/>
              <a:buNone/>
              <a:defRPr/>
            </a:pPr>
            <a:r>
              <a:rPr lang="en-IN" sz="2200" dirty="0"/>
              <a:t>   </a:t>
            </a:r>
            <a:r>
              <a:rPr lang="en-IN" sz="2200" dirty="0" err="1"/>
              <a:t>int</a:t>
            </a:r>
            <a:r>
              <a:rPr lang="en-IN" sz="2200" dirty="0"/>
              <a:t> temp;</a:t>
            </a:r>
          </a:p>
          <a:p>
            <a:pPr marL="0" indent="0">
              <a:buFontTx/>
              <a:buNone/>
              <a:defRPr/>
            </a:pPr>
            <a:r>
              <a:rPr lang="en-IN" sz="2200" dirty="0"/>
              <a:t>   temp = x; </a:t>
            </a:r>
            <a:endParaRPr lang="en-IN" sz="2200" dirty="0" smtClean="0"/>
          </a:p>
          <a:p>
            <a:pPr marL="0" indent="0">
              <a:buFontTx/>
              <a:buNone/>
              <a:defRPr/>
            </a:pPr>
            <a:r>
              <a:rPr lang="en-IN" sz="2200" dirty="0"/>
              <a:t> </a:t>
            </a:r>
            <a:r>
              <a:rPr lang="en-IN" sz="2200" dirty="0" smtClean="0"/>
              <a:t>  x </a:t>
            </a:r>
            <a:r>
              <a:rPr lang="en-IN" sz="2200" dirty="0"/>
              <a:t>= </a:t>
            </a:r>
            <a:r>
              <a:rPr lang="en-IN" sz="2200" dirty="0" smtClean="0"/>
              <a:t>y; </a:t>
            </a:r>
          </a:p>
          <a:p>
            <a:pPr marL="0" indent="0">
              <a:buFontTx/>
              <a:buNone/>
              <a:defRPr/>
            </a:pPr>
            <a:r>
              <a:rPr lang="en-IN" sz="2200" dirty="0" smtClean="0"/>
              <a:t>   y = temp; </a:t>
            </a:r>
            <a:endParaRPr lang="en-IN" sz="2200" dirty="0"/>
          </a:p>
          <a:p>
            <a:pPr marL="0" indent="0">
              <a:buFontTx/>
              <a:buNone/>
              <a:defRPr/>
            </a:pPr>
            <a:r>
              <a:rPr lang="en-IN" sz="2200" dirty="0"/>
              <a:t>   return;</a:t>
            </a:r>
          </a:p>
          <a:p>
            <a:pPr marL="0" indent="0">
              <a:buFontTx/>
              <a:buNone/>
              <a:defRPr/>
            </a:pPr>
            <a:r>
              <a:rPr lang="en-IN" sz="2200" dirty="0"/>
              <a:t>}</a:t>
            </a:r>
          </a:p>
          <a:p>
            <a:pPr>
              <a:defRPr/>
            </a:pPr>
            <a:endParaRPr lang="en-IN" dirty="0"/>
          </a:p>
        </p:txBody>
      </p:sp>
    </p:spTree>
    <p:extLst>
      <p:ext uri="{BB962C8B-B14F-4D97-AF65-F5344CB8AC3E}">
        <p14:creationId xmlns:p14="http://schemas.microsoft.com/office/powerpoint/2010/main" val="408840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11188" y="115888"/>
            <a:ext cx="7772400" cy="649287"/>
          </a:xfrm>
        </p:spPr>
        <p:txBody>
          <a:bodyPr>
            <a:normAutofit fontScale="90000"/>
          </a:bodyPr>
          <a:lstStyle/>
          <a:p>
            <a:r>
              <a:rPr lang="en-IN" altLang="en-US" dirty="0" smtClean="0"/>
              <a:t>Return by Reference</a:t>
            </a:r>
          </a:p>
        </p:txBody>
      </p:sp>
      <p:sp>
        <p:nvSpPr>
          <p:cNvPr id="21507" name="Content Placeholder 2"/>
          <p:cNvSpPr>
            <a:spLocks noGrp="1"/>
          </p:cNvSpPr>
          <p:nvPr>
            <p:ph sz="half" idx="1"/>
          </p:nvPr>
        </p:nvSpPr>
        <p:spPr>
          <a:xfrm>
            <a:off x="611188" y="765175"/>
            <a:ext cx="5183361" cy="6092825"/>
          </a:xfrm>
        </p:spPr>
        <p:txBody>
          <a:bodyPr>
            <a:normAutofit fontScale="92500" lnSpcReduction="10000"/>
          </a:bodyPr>
          <a:lstStyle/>
          <a:p>
            <a:pPr marL="0" indent="0">
              <a:buFontTx/>
              <a:buNone/>
            </a:pPr>
            <a:r>
              <a:rPr lang="en-IN" altLang="en-US" sz="2200" dirty="0"/>
              <a:t>#include &lt;</a:t>
            </a:r>
            <a:r>
              <a:rPr lang="en-IN" altLang="en-US" sz="2200" dirty="0" err="1"/>
              <a:t>iostream</a:t>
            </a:r>
            <a:r>
              <a:rPr lang="en-IN" altLang="en-US" sz="2200" dirty="0"/>
              <a:t>&gt;</a:t>
            </a:r>
          </a:p>
          <a:p>
            <a:pPr marL="0" indent="0">
              <a:buFontTx/>
              <a:buNone/>
            </a:pPr>
            <a:r>
              <a:rPr lang="en-IN" altLang="en-US" sz="2200" dirty="0"/>
              <a:t>using namespace </a:t>
            </a:r>
            <a:r>
              <a:rPr lang="en-IN" altLang="en-US" sz="2200" dirty="0" err="1"/>
              <a:t>std</a:t>
            </a:r>
            <a:r>
              <a:rPr lang="en-IN" altLang="en-US" sz="2200" dirty="0"/>
              <a:t>;</a:t>
            </a:r>
          </a:p>
          <a:p>
            <a:pPr marL="0" indent="0">
              <a:buFontTx/>
              <a:buNone/>
            </a:pPr>
            <a:r>
              <a:rPr lang="en-IN" altLang="en-US" sz="2200" dirty="0" err="1" smtClean="0"/>
              <a:t>int</a:t>
            </a:r>
            <a:r>
              <a:rPr lang="en-IN" altLang="en-US" sz="2200" dirty="0" smtClean="0"/>
              <a:t> </a:t>
            </a:r>
            <a:r>
              <a:rPr lang="en-IN" altLang="en-US" sz="2200" dirty="0" err="1"/>
              <a:t>num</a:t>
            </a:r>
            <a:r>
              <a:rPr lang="en-IN" altLang="en-US" sz="2200" dirty="0"/>
              <a:t>;</a:t>
            </a:r>
          </a:p>
          <a:p>
            <a:pPr marL="0" indent="0">
              <a:buFontTx/>
              <a:buNone/>
            </a:pPr>
            <a:r>
              <a:rPr lang="en-IN" altLang="en-US" sz="2200" dirty="0" err="1" smtClean="0"/>
              <a:t>int</a:t>
            </a:r>
            <a:r>
              <a:rPr lang="en-IN" altLang="en-US" sz="2200" dirty="0"/>
              <a:t>&amp; test();</a:t>
            </a:r>
          </a:p>
          <a:p>
            <a:pPr marL="0" indent="0">
              <a:buFontTx/>
              <a:buNone/>
            </a:pPr>
            <a:r>
              <a:rPr lang="en-IN" altLang="en-US" sz="2200" dirty="0" err="1" smtClean="0"/>
              <a:t>int</a:t>
            </a:r>
            <a:r>
              <a:rPr lang="en-IN" altLang="en-US" sz="2200" dirty="0" smtClean="0"/>
              <a:t> </a:t>
            </a:r>
            <a:r>
              <a:rPr lang="en-IN" altLang="en-US" sz="2200" dirty="0"/>
              <a:t>main()</a:t>
            </a:r>
          </a:p>
          <a:p>
            <a:pPr marL="0" indent="0">
              <a:buFontTx/>
              <a:buNone/>
            </a:pPr>
            <a:r>
              <a:rPr lang="en-IN" altLang="en-US" sz="2200" dirty="0"/>
              <a:t>{</a:t>
            </a:r>
          </a:p>
          <a:p>
            <a:pPr marL="0" indent="0">
              <a:buFontTx/>
              <a:buNone/>
            </a:pPr>
            <a:r>
              <a:rPr lang="en-IN" altLang="en-US" sz="2200" dirty="0"/>
              <a:t>    test() = 5;</a:t>
            </a:r>
          </a:p>
          <a:p>
            <a:pPr marL="0" indent="0">
              <a:buFontTx/>
              <a:buNone/>
            </a:pPr>
            <a:endParaRPr lang="en-IN" altLang="en-US" sz="2200" dirty="0"/>
          </a:p>
          <a:p>
            <a:pPr marL="0" indent="0">
              <a:buFontTx/>
              <a:buNone/>
            </a:pPr>
            <a:r>
              <a:rPr lang="en-IN" altLang="en-US" sz="2200" dirty="0"/>
              <a:t>    </a:t>
            </a:r>
            <a:r>
              <a:rPr lang="en-IN" altLang="en-US" sz="2200" dirty="0" err="1"/>
              <a:t>cout</a:t>
            </a:r>
            <a:r>
              <a:rPr lang="en-IN" altLang="en-US" sz="2200" dirty="0"/>
              <a:t> &lt;&lt; </a:t>
            </a:r>
            <a:r>
              <a:rPr lang="en-IN" altLang="en-US" sz="2200" dirty="0" err="1"/>
              <a:t>num</a:t>
            </a:r>
            <a:r>
              <a:rPr lang="en-IN" altLang="en-US" sz="2200" dirty="0"/>
              <a:t>;</a:t>
            </a:r>
          </a:p>
          <a:p>
            <a:pPr marL="0" indent="0">
              <a:buFontTx/>
              <a:buNone/>
            </a:pPr>
            <a:endParaRPr lang="en-IN" altLang="en-US" sz="2200" dirty="0"/>
          </a:p>
          <a:p>
            <a:pPr marL="0" indent="0">
              <a:buFontTx/>
              <a:buNone/>
            </a:pPr>
            <a:r>
              <a:rPr lang="en-IN" altLang="en-US" sz="2200" dirty="0"/>
              <a:t>    return 0;</a:t>
            </a:r>
          </a:p>
          <a:p>
            <a:pPr marL="0" indent="0">
              <a:buFontTx/>
              <a:buNone/>
            </a:pPr>
            <a:r>
              <a:rPr lang="en-IN" altLang="en-US" sz="2200" dirty="0"/>
              <a:t>}</a:t>
            </a:r>
          </a:p>
          <a:p>
            <a:pPr marL="0" indent="0">
              <a:buFontTx/>
              <a:buNone/>
            </a:pPr>
            <a:endParaRPr lang="en-IN" altLang="en-US" sz="2200" dirty="0"/>
          </a:p>
          <a:p>
            <a:pPr marL="0" indent="0">
              <a:buFontTx/>
              <a:buNone/>
            </a:pPr>
            <a:r>
              <a:rPr lang="en-IN" altLang="en-US" sz="2200" dirty="0" err="1"/>
              <a:t>int</a:t>
            </a:r>
            <a:r>
              <a:rPr lang="en-IN" altLang="en-US" sz="2200" dirty="0"/>
              <a:t>&amp; test()</a:t>
            </a:r>
          </a:p>
          <a:p>
            <a:pPr marL="0" indent="0">
              <a:buFontTx/>
              <a:buNone/>
            </a:pPr>
            <a:r>
              <a:rPr lang="en-IN" altLang="en-US" sz="2200" dirty="0"/>
              <a:t>{</a:t>
            </a:r>
          </a:p>
          <a:p>
            <a:pPr marL="0" indent="0">
              <a:buFontTx/>
              <a:buNone/>
            </a:pPr>
            <a:r>
              <a:rPr lang="en-IN" altLang="en-US" sz="2200" dirty="0"/>
              <a:t>    return </a:t>
            </a:r>
            <a:r>
              <a:rPr lang="en-IN" altLang="en-US" sz="2200" dirty="0" err="1"/>
              <a:t>num</a:t>
            </a:r>
            <a:r>
              <a:rPr lang="en-IN" altLang="en-US" sz="2200" dirty="0"/>
              <a:t>;</a:t>
            </a:r>
          </a:p>
          <a:p>
            <a:pPr marL="0" indent="0">
              <a:buFontTx/>
              <a:buNone/>
            </a:pPr>
            <a:r>
              <a:rPr lang="en-IN" altLang="en-US" sz="2200" dirty="0"/>
              <a:t>}</a:t>
            </a:r>
            <a:endParaRPr lang="en-IN" altLang="en-US" sz="2200" dirty="0" smtClean="0"/>
          </a:p>
        </p:txBody>
      </p:sp>
    </p:spTree>
    <p:extLst>
      <p:ext uri="{BB962C8B-B14F-4D97-AF65-F5344CB8AC3E}">
        <p14:creationId xmlns:p14="http://schemas.microsoft.com/office/powerpoint/2010/main" val="1149980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11188" y="-34925"/>
            <a:ext cx="7772400" cy="655613"/>
          </a:xfrm>
        </p:spPr>
        <p:txBody>
          <a:bodyPr>
            <a:normAutofit fontScale="90000"/>
          </a:bodyPr>
          <a:lstStyle/>
          <a:p>
            <a:r>
              <a:rPr lang="en-IN" altLang="en-US" dirty="0" smtClean="0"/>
              <a:t>Return by Reference</a:t>
            </a:r>
          </a:p>
        </p:txBody>
      </p:sp>
      <p:sp>
        <p:nvSpPr>
          <p:cNvPr id="22531" name="Content Placeholder 2"/>
          <p:cNvSpPr>
            <a:spLocks noGrp="1"/>
          </p:cNvSpPr>
          <p:nvPr>
            <p:ph sz="half" idx="1"/>
          </p:nvPr>
        </p:nvSpPr>
        <p:spPr>
          <a:xfrm>
            <a:off x="0" y="648071"/>
            <a:ext cx="4572000" cy="6237313"/>
          </a:xfrm>
          <a:solidFill>
            <a:schemeClr val="bg1"/>
          </a:solidFill>
          <a:ln>
            <a:solidFill>
              <a:schemeClr val="tx2">
                <a:lumMod val="60000"/>
                <a:lumOff val="40000"/>
              </a:schemeClr>
            </a:solidFill>
          </a:ln>
        </p:spPr>
        <p:txBody>
          <a:bodyPr>
            <a:normAutofit lnSpcReduction="10000"/>
          </a:bodyPr>
          <a:lstStyle/>
          <a:p>
            <a:pPr marL="0" indent="0">
              <a:buFontTx/>
              <a:buNone/>
            </a:pPr>
            <a:r>
              <a:rPr lang="en-IN" altLang="en-US" sz="2200" dirty="0" smtClean="0"/>
              <a:t>#include &lt;</a:t>
            </a:r>
            <a:r>
              <a:rPr lang="en-IN" altLang="en-US" sz="2200" dirty="0" err="1" smtClean="0"/>
              <a:t>iostream</a:t>
            </a:r>
            <a:r>
              <a:rPr lang="en-IN" altLang="en-US" sz="2200" dirty="0" smtClean="0"/>
              <a:t>&gt;</a:t>
            </a:r>
          </a:p>
          <a:p>
            <a:pPr marL="0" indent="0">
              <a:buFontTx/>
              <a:buNone/>
            </a:pPr>
            <a:r>
              <a:rPr lang="en-IN" altLang="en-US" sz="2200" dirty="0" smtClean="0"/>
              <a:t>#include &lt;</a:t>
            </a:r>
            <a:r>
              <a:rPr lang="en-IN" altLang="en-US" sz="2200" dirty="0" err="1" smtClean="0"/>
              <a:t>ctime</a:t>
            </a:r>
            <a:r>
              <a:rPr lang="en-IN" altLang="en-US" sz="2200" dirty="0" smtClean="0"/>
              <a:t>&gt;</a:t>
            </a:r>
          </a:p>
          <a:p>
            <a:pPr marL="0" indent="0">
              <a:buFontTx/>
              <a:buNone/>
            </a:pPr>
            <a:r>
              <a:rPr lang="en-IN" altLang="en-US" sz="2200" dirty="0" smtClean="0"/>
              <a:t> using namespace </a:t>
            </a:r>
            <a:r>
              <a:rPr lang="en-IN" altLang="en-US" sz="2200" dirty="0" err="1" smtClean="0"/>
              <a:t>std</a:t>
            </a:r>
            <a:r>
              <a:rPr lang="en-IN" altLang="en-US" sz="2200" dirty="0" smtClean="0"/>
              <a:t>;</a:t>
            </a:r>
          </a:p>
          <a:p>
            <a:pPr marL="0" indent="0">
              <a:buFontTx/>
              <a:buNone/>
            </a:pPr>
            <a:r>
              <a:rPr lang="en-IN" altLang="en-US" sz="2200" dirty="0" smtClean="0">
                <a:solidFill>
                  <a:srgbClr val="FF0000"/>
                </a:solidFill>
              </a:rPr>
              <a:t> double </a:t>
            </a:r>
            <a:r>
              <a:rPr lang="en-IN" altLang="en-US" sz="2200" dirty="0" err="1" smtClean="0">
                <a:solidFill>
                  <a:srgbClr val="FF0000"/>
                </a:solidFill>
              </a:rPr>
              <a:t>vals</a:t>
            </a:r>
            <a:r>
              <a:rPr lang="en-IN" altLang="en-US" sz="2200" dirty="0" smtClean="0">
                <a:solidFill>
                  <a:srgbClr val="FF0000"/>
                </a:solidFill>
              </a:rPr>
              <a:t>[] = {10.1, 12.6, 33.1, 24.1, 50.0};</a:t>
            </a:r>
          </a:p>
          <a:p>
            <a:pPr marL="0" indent="0">
              <a:buFontTx/>
              <a:buNone/>
            </a:pPr>
            <a:r>
              <a:rPr lang="en-IN" altLang="en-US" sz="2200" dirty="0" smtClean="0"/>
              <a:t> </a:t>
            </a:r>
            <a:r>
              <a:rPr lang="en-IN" altLang="en-US" sz="2200" dirty="0" smtClean="0">
                <a:solidFill>
                  <a:srgbClr val="002060"/>
                </a:solidFill>
              </a:rPr>
              <a:t>double&amp; </a:t>
            </a:r>
            <a:r>
              <a:rPr lang="en-IN" altLang="en-US" sz="2200" dirty="0" err="1" smtClean="0">
                <a:solidFill>
                  <a:srgbClr val="002060"/>
                </a:solidFill>
              </a:rPr>
              <a:t>setValues</a:t>
            </a:r>
            <a:r>
              <a:rPr lang="en-IN" altLang="en-US" sz="2200" dirty="0" smtClean="0">
                <a:solidFill>
                  <a:srgbClr val="002060"/>
                </a:solidFill>
              </a:rPr>
              <a:t>( </a:t>
            </a:r>
            <a:r>
              <a:rPr lang="en-IN" altLang="en-US" sz="2200" dirty="0" err="1" smtClean="0">
                <a:solidFill>
                  <a:srgbClr val="002060"/>
                </a:solidFill>
              </a:rPr>
              <a:t>int</a:t>
            </a:r>
            <a:r>
              <a:rPr lang="en-IN" altLang="en-US" sz="2200" dirty="0" smtClean="0">
                <a:solidFill>
                  <a:srgbClr val="002060"/>
                </a:solidFill>
              </a:rPr>
              <a:t> </a:t>
            </a:r>
            <a:r>
              <a:rPr lang="en-IN" altLang="en-US" sz="2200" dirty="0" err="1" smtClean="0">
                <a:solidFill>
                  <a:srgbClr val="002060"/>
                </a:solidFill>
              </a:rPr>
              <a:t>i</a:t>
            </a:r>
            <a:r>
              <a:rPr lang="en-IN" altLang="en-US" sz="2200" dirty="0" smtClean="0">
                <a:solidFill>
                  <a:srgbClr val="002060"/>
                </a:solidFill>
              </a:rPr>
              <a:t> ) {</a:t>
            </a:r>
          </a:p>
          <a:p>
            <a:pPr marL="0" indent="0">
              <a:buFontTx/>
              <a:buNone/>
            </a:pPr>
            <a:r>
              <a:rPr lang="en-IN" altLang="en-US" sz="2200" dirty="0" smtClean="0">
                <a:solidFill>
                  <a:srgbClr val="002060"/>
                </a:solidFill>
              </a:rPr>
              <a:t>   return </a:t>
            </a:r>
            <a:r>
              <a:rPr lang="en-IN" altLang="en-US" sz="2200" dirty="0" err="1" smtClean="0">
                <a:solidFill>
                  <a:srgbClr val="002060"/>
                </a:solidFill>
              </a:rPr>
              <a:t>vals</a:t>
            </a:r>
            <a:r>
              <a:rPr lang="en-IN" altLang="en-US" sz="2200" dirty="0" smtClean="0">
                <a:solidFill>
                  <a:srgbClr val="002060"/>
                </a:solidFill>
              </a:rPr>
              <a:t>[</a:t>
            </a:r>
            <a:r>
              <a:rPr lang="en-IN" altLang="en-US" sz="2200" dirty="0" err="1" smtClean="0">
                <a:solidFill>
                  <a:srgbClr val="002060"/>
                </a:solidFill>
              </a:rPr>
              <a:t>i</a:t>
            </a:r>
            <a:r>
              <a:rPr lang="en-IN" altLang="en-US" sz="2200" b="1" dirty="0" smtClean="0">
                <a:solidFill>
                  <a:srgbClr val="002060"/>
                </a:solidFill>
              </a:rPr>
              <a:t>];   // return a reference to the </a:t>
            </a:r>
            <a:r>
              <a:rPr lang="en-IN" altLang="en-US" sz="2200" b="1" dirty="0" err="1" smtClean="0">
                <a:solidFill>
                  <a:srgbClr val="002060"/>
                </a:solidFill>
              </a:rPr>
              <a:t>ith</a:t>
            </a:r>
            <a:r>
              <a:rPr lang="en-IN" altLang="en-US" sz="2200" b="1" dirty="0" smtClean="0">
                <a:solidFill>
                  <a:srgbClr val="002060"/>
                </a:solidFill>
              </a:rPr>
              <a:t> element</a:t>
            </a:r>
          </a:p>
          <a:p>
            <a:pPr marL="0" indent="0">
              <a:buFontTx/>
              <a:buNone/>
            </a:pPr>
            <a:r>
              <a:rPr lang="en-IN" altLang="en-US" sz="2200" dirty="0" smtClean="0">
                <a:solidFill>
                  <a:srgbClr val="002060"/>
                </a:solidFill>
              </a:rPr>
              <a:t>}</a:t>
            </a:r>
          </a:p>
          <a:p>
            <a:pPr marL="0" indent="0">
              <a:buFontTx/>
              <a:buNone/>
            </a:pPr>
            <a:r>
              <a:rPr lang="en-IN" altLang="en-US" sz="2200" dirty="0" err="1" smtClean="0"/>
              <a:t>int</a:t>
            </a:r>
            <a:r>
              <a:rPr lang="en-IN" altLang="en-US" sz="2200" dirty="0" smtClean="0"/>
              <a:t> main () {</a:t>
            </a:r>
          </a:p>
          <a:p>
            <a:pPr marL="0" indent="0">
              <a:buFontTx/>
              <a:buNone/>
            </a:pPr>
            <a:r>
              <a:rPr lang="en-IN" altLang="en-US" sz="2200" dirty="0" smtClean="0"/>
              <a:t>    </a:t>
            </a:r>
            <a:r>
              <a:rPr lang="en-IN" altLang="en-US" sz="2200" dirty="0" err="1" smtClean="0"/>
              <a:t>cout</a:t>
            </a:r>
            <a:r>
              <a:rPr lang="en-IN" altLang="en-US" sz="2200" dirty="0" smtClean="0"/>
              <a:t> &lt;&lt; "Value before change" &lt;&lt; </a:t>
            </a:r>
            <a:r>
              <a:rPr lang="en-IN" altLang="en-US" sz="2200" dirty="0" err="1" smtClean="0"/>
              <a:t>endl</a:t>
            </a:r>
            <a:r>
              <a:rPr lang="en-IN" altLang="en-US" sz="2200" dirty="0" smtClean="0"/>
              <a:t>;</a:t>
            </a:r>
          </a:p>
          <a:p>
            <a:pPr marL="0" indent="0">
              <a:buFontTx/>
              <a:buNone/>
            </a:pPr>
            <a:r>
              <a:rPr lang="en-IN" altLang="en-US" sz="2200" dirty="0" smtClean="0"/>
              <a:t>   for ( </a:t>
            </a:r>
            <a:r>
              <a:rPr lang="en-IN" altLang="en-US" sz="2200" dirty="0" err="1" smtClean="0"/>
              <a:t>int</a:t>
            </a:r>
            <a:r>
              <a:rPr lang="en-IN" altLang="en-US" sz="2200" dirty="0" smtClean="0"/>
              <a:t> </a:t>
            </a:r>
            <a:r>
              <a:rPr lang="en-IN" altLang="en-US" sz="2200" dirty="0" err="1" smtClean="0"/>
              <a:t>i</a:t>
            </a:r>
            <a:r>
              <a:rPr lang="en-IN" altLang="en-US" sz="2200" dirty="0" smtClean="0"/>
              <a:t> = 0; </a:t>
            </a:r>
            <a:r>
              <a:rPr lang="en-IN" altLang="en-US" sz="2200" dirty="0" err="1" smtClean="0"/>
              <a:t>i</a:t>
            </a:r>
            <a:r>
              <a:rPr lang="en-IN" altLang="en-US" sz="2200" dirty="0" smtClean="0"/>
              <a:t> &lt; 5; </a:t>
            </a:r>
            <a:r>
              <a:rPr lang="en-IN" altLang="en-US" sz="2200" dirty="0" err="1" smtClean="0"/>
              <a:t>i</a:t>
            </a:r>
            <a:r>
              <a:rPr lang="en-IN" altLang="en-US" sz="2200" dirty="0" smtClean="0"/>
              <a:t>++ ) {</a:t>
            </a:r>
          </a:p>
          <a:p>
            <a:pPr marL="0" indent="0">
              <a:buFontTx/>
              <a:buNone/>
            </a:pPr>
            <a:r>
              <a:rPr lang="en-IN" altLang="en-US" sz="2200" dirty="0" smtClean="0"/>
              <a:t>      </a:t>
            </a:r>
            <a:r>
              <a:rPr lang="en-IN" altLang="en-US" sz="2200" dirty="0" err="1" smtClean="0"/>
              <a:t>cout</a:t>
            </a:r>
            <a:r>
              <a:rPr lang="en-IN" altLang="en-US" sz="2200" dirty="0" smtClean="0"/>
              <a:t> &lt;&lt; "</a:t>
            </a:r>
            <a:r>
              <a:rPr lang="en-IN" altLang="en-US" sz="2200" dirty="0" err="1" smtClean="0"/>
              <a:t>vals</a:t>
            </a:r>
            <a:r>
              <a:rPr lang="en-IN" altLang="en-US" sz="2200" dirty="0" smtClean="0"/>
              <a:t>[" &lt;&lt; </a:t>
            </a:r>
            <a:r>
              <a:rPr lang="en-IN" altLang="en-US" sz="2200" dirty="0" err="1" smtClean="0"/>
              <a:t>i</a:t>
            </a:r>
            <a:r>
              <a:rPr lang="en-IN" altLang="en-US" sz="2200" dirty="0" smtClean="0"/>
              <a:t> &lt;&lt; "] = ";</a:t>
            </a:r>
          </a:p>
          <a:p>
            <a:pPr marL="0" indent="0">
              <a:buFontTx/>
              <a:buNone/>
            </a:pPr>
            <a:r>
              <a:rPr lang="en-IN" altLang="en-US" sz="2200" dirty="0" smtClean="0"/>
              <a:t>      </a:t>
            </a:r>
            <a:r>
              <a:rPr lang="en-IN" altLang="en-US" sz="2200" dirty="0" err="1" smtClean="0"/>
              <a:t>cout</a:t>
            </a:r>
            <a:r>
              <a:rPr lang="en-IN" altLang="en-US" sz="2200" dirty="0" smtClean="0"/>
              <a:t> &lt;&lt; </a:t>
            </a:r>
            <a:r>
              <a:rPr lang="en-IN" altLang="en-US" sz="2200" dirty="0" err="1" smtClean="0"/>
              <a:t>vals</a:t>
            </a:r>
            <a:r>
              <a:rPr lang="en-IN" altLang="en-US" sz="2200" dirty="0" smtClean="0"/>
              <a:t>[</a:t>
            </a:r>
            <a:r>
              <a:rPr lang="en-IN" altLang="en-US" sz="2200" dirty="0" err="1" smtClean="0"/>
              <a:t>i</a:t>
            </a:r>
            <a:r>
              <a:rPr lang="en-IN" altLang="en-US" sz="2200" dirty="0" smtClean="0"/>
              <a:t>] &lt;&lt; </a:t>
            </a:r>
            <a:r>
              <a:rPr lang="en-IN" altLang="en-US" sz="2200" dirty="0" err="1" smtClean="0"/>
              <a:t>endl</a:t>
            </a:r>
            <a:r>
              <a:rPr lang="en-IN" altLang="en-US" sz="2200" dirty="0" smtClean="0"/>
              <a:t>;</a:t>
            </a:r>
          </a:p>
          <a:p>
            <a:pPr marL="0" indent="0">
              <a:buFontTx/>
              <a:buNone/>
            </a:pPr>
            <a:r>
              <a:rPr lang="en-IN" altLang="en-US" sz="2200" dirty="0" smtClean="0"/>
              <a:t>   }</a:t>
            </a:r>
          </a:p>
          <a:p>
            <a:pPr marL="0" indent="0">
              <a:buFontTx/>
              <a:buNone/>
            </a:pPr>
            <a:r>
              <a:rPr lang="en-IN" altLang="en-US" sz="2200" dirty="0" smtClean="0"/>
              <a:t> </a:t>
            </a:r>
          </a:p>
          <a:p>
            <a:pPr marL="0" indent="0">
              <a:buFontTx/>
              <a:buNone/>
            </a:pPr>
            <a:endParaRPr lang="en-IN" altLang="en-US" sz="2200" dirty="0" smtClean="0"/>
          </a:p>
        </p:txBody>
      </p:sp>
      <p:sp>
        <p:nvSpPr>
          <p:cNvPr id="22532" name="Content Placeholder 3"/>
          <p:cNvSpPr>
            <a:spLocks noGrp="1"/>
          </p:cNvSpPr>
          <p:nvPr>
            <p:ph sz="half" idx="2"/>
          </p:nvPr>
        </p:nvSpPr>
        <p:spPr>
          <a:xfrm>
            <a:off x="4572000" y="620688"/>
            <a:ext cx="4572000" cy="6237313"/>
          </a:xfrm>
          <a:solidFill>
            <a:schemeClr val="bg1"/>
          </a:solidFill>
          <a:ln>
            <a:solidFill>
              <a:schemeClr val="tx2">
                <a:lumMod val="60000"/>
                <a:lumOff val="40000"/>
              </a:schemeClr>
            </a:solidFill>
          </a:ln>
        </p:spPr>
        <p:txBody>
          <a:bodyPr>
            <a:normAutofit lnSpcReduction="10000"/>
          </a:bodyPr>
          <a:lstStyle/>
          <a:p>
            <a:pPr marL="0" indent="0">
              <a:buFontTx/>
              <a:buNone/>
            </a:pPr>
            <a:r>
              <a:rPr lang="en-IN" altLang="en-US" sz="2000" dirty="0" smtClean="0"/>
              <a:t> </a:t>
            </a:r>
            <a:r>
              <a:rPr lang="en-IN" altLang="en-US" sz="2200" dirty="0" err="1" smtClean="0">
                <a:solidFill>
                  <a:srgbClr val="00B050"/>
                </a:solidFill>
              </a:rPr>
              <a:t>setValues</a:t>
            </a:r>
            <a:r>
              <a:rPr lang="en-IN" altLang="en-US" sz="2200" dirty="0" smtClean="0">
                <a:solidFill>
                  <a:srgbClr val="00B050"/>
                </a:solidFill>
              </a:rPr>
              <a:t>(1) = 20.23; // change 2nd element</a:t>
            </a:r>
          </a:p>
          <a:p>
            <a:pPr marL="0" indent="0">
              <a:buFontTx/>
              <a:buNone/>
            </a:pPr>
            <a:r>
              <a:rPr lang="en-IN" altLang="en-US" sz="2200" dirty="0" smtClean="0">
                <a:solidFill>
                  <a:srgbClr val="00B050"/>
                </a:solidFill>
              </a:rPr>
              <a:t>   </a:t>
            </a:r>
            <a:r>
              <a:rPr lang="en-IN" altLang="en-US" sz="2200" dirty="0" err="1" smtClean="0">
                <a:solidFill>
                  <a:srgbClr val="00B050"/>
                </a:solidFill>
              </a:rPr>
              <a:t>setValues</a:t>
            </a:r>
            <a:r>
              <a:rPr lang="en-IN" altLang="en-US" sz="2200" dirty="0" smtClean="0">
                <a:solidFill>
                  <a:srgbClr val="00B050"/>
                </a:solidFill>
              </a:rPr>
              <a:t>(3) = 70.8;  // change 4th element</a:t>
            </a:r>
          </a:p>
          <a:p>
            <a:pPr marL="0" indent="0">
              <a:buFontTx/>
              <a:buNone/>
            </a:pPr>
            <a:r>
              <a:rPr lang="en-IN" altLang="en-US" sz="2200" dirty="0" smtClean="0"/>
              <a:t> </a:t>
            </a:r>
          </a:p>
          <a:p>
            <a:pPr marL="0" indent="0">
              <a:buFontTx/>
              <a:buNone/>
            </a:pPr>
            <a:r>
              <a:rPr lang="en-IN" altLang="en-US" sz="2200" dirty="0" smtClean="0"/>
              <a:t>   </a:t>
            </a:r>
            <a:r>
              <a:rPr lang="en-IN" altLang="en-US" sz="2200" dirty="0" err="1" smtClean="0"/>
              <a:t>cout</a:t>
            </a:r>
            <a:r>
              <a:rPr lang="en-IN" altLang="en-US" sz="2200" dirty="0" smtClean="0"/>
              <a:t> &lt;&lt; "Value after change" &lt;&lt; </a:t>
            </a:r>
            <a:r>
              <a:rPr lang="en-IN" altLang="en-US" sz="2200" dirty="0" err="1" smtClean="0"/>
              <a:t>endl</a:t>
            </a:r>
            <a:r>
              <a:rPr lang="en-IN" altLang="en-US" sz="2200" dirty="0" smtClean="0"/>
              <a:t>;</a:t>
            </a:r>
          </a:p>
          <a:p>
            <a:pPr marL="0" indent="0">
              <a:buFontTx/>
              <a:buNone/>
            </a:pPr>
            <a:r>
              <a:rPr lang="en-IN" altLang="en-US" sz="2200" dirty="0" smtClean="0"/>
              <a:t>   for ( </a:t>
            </a:r>
            <a:r>
              <a:rPr lang="en-IN" altLang="en-US" sz="2200" dirty="0" err="1" smtClean="0"/>
              <a:t>int</a:t>
            </a:r>
            <a:r>
              <a:rPr lang="en-IN" altLang="en-US" sz="2200" dirty="0" smtClean="0"/>
              <a:t> </a:t>
            </a:r>
            <a:r>
              <a:rPr lang="en-IN" altLang="en-US" sz="2200" dirty="0" err="1" smtClean="0"/>
              <a:t>i</a:t>
            </a:r>
            <a:r>
              <a:rPr lang="en-IN" altLang="en-US" sz="2200" dirty="0" smtClean="0"/>
              <a:t> = 0; </a:t>
            </a:r>
            <a:r>
              <a:rPr lang="en-IN" altLang="en-US" sz="2200" dirty="0" err="1" smtClean="0"/>
              <a:t>i</a:t>
            </a:r>
            <a:r>
              <a:rPr lang="en-IN" altLang="en-US" sz="2200" dirty="0" smtClean="0"/>
              <a:t> &lt; 5; </a:t>
            </a:r>
            <a:r>
              <a:rPr lang="en-IN" altLang="en-US" sz="2200" dirty="0" err="1" smtClean="0"/>
              <a:t>i</a:t>
            </a:r>
            <a:r>
              <a:rPr lang="en-IN" altLang="en-US" sz="2200" dirty="0" smtClean="0"/>
              <a:t>++ ) {</a:t>
            </a:r>
          </a:p>
          <a:p>
            <a:pPr marL="0" indent="0">
              <a:buFontTx/>
              <a:buNone/>
            </a:pPr>
            <a:r>
              <a:rPr lang="en-IN" altLang="en-US" sz="2200" dirty="0" smtClean="0"/>
              <a:t>      </a:t>
            </a:r>
            <a:r>
              <a:rPr lang="en-IN" altLang="en-US" sz="2200" dirty="0" err="1" smtClean="0"/>
              <a:t>cout</a:t>
            </a:r>
            <a:r>
              <a:rPr lang="en-IN" altLang="en-US" sz="2200" dirty="0" smtClean="0"/>
              <a:t> &lt;&lt; "</a:t>
            </a:r>
            <a:r>
              <a:rPr lang="en-IN" altLang="en-US" sz="2200" dirty="0" err="1" smtClean="0"/>
              <a:t>vals</a:t>
            </a:r>
            <a:r>
              <a:rPr lang="en-IN" altLang="en-US" sz="2200" dirty="0" smtClean="0"/>
              <a:t>[" &lt;&lt; </a:t>
            </a:r>
            <a:r>
              <a:rPr lang="en-IN" altLang="en-US" sz="2200" dirty="0" err="1" smtClean="0"/>
              <a:t>i</a:t>
            </a:r>
            <a:r>
              <a:rPr lang="en-IN" altLang="en-US" sz="2200" dirty="0" smtClean="0"/>
              <a:t> &lt;&lt; "] = ";</a:t>
            </a:r>
          </a:p>
          <a:p>
            <a:pPr marL="0" indent="0">
              <a:buFontTx/>
              <a:buNone/>
            </a:pPr>
            <a:r>
              <a:rPr lang="en-IN" altLang="en-US" sz="2200" dirty="0" smtClean="0"/>
              <a:t>      </a:t>
            </a:r>
            <a:r>
              <a:rPr lang="en-IN" altLang="en-US" sz="2200" dirty="0" err="1" smtClean="0"/>
              <a:t>cout</a:t>
            </a:r>
            <a:r>
              <a:rPr lang="en-IN" altLang="en-US" sz="2200" dirty="0" smtClean="0"/>
              <a:t> &lt;&lt; </a:t>
            </a:r>
            <a:r>
              <a:rPr lang="en-IN" altLang="en-US" sz="2200" dirty="0" err="1" smtClean="0"/>
              <a:t>vals</a:t>
            </a:r>
            <a:r>
              <a:rPr lang="en-IN" altLang="en-US" sz="2200" dirty="0" smtClean="0"/>
              <a:t>[</a:t>
            </a:r>
            <a:r>
              <a:rPr lang="en-IN" altLang="en-US" sz="2200" dirty="0" err="1" smtClean="0"/>
              <a:t>i</a:t>
            </a:r>
            <a:r>
              <a:rPr lang="en-IN" altLang="en-US" sz="2200" dirty="0" smtClean="0"/>
              <a:t>] &lt;&lt; </a:t>
            </a:r>
            <a:r>
              <a:rPr lang="en-IN" altLang="en-US" sz="2200" dirty="0" err="1" smtClean="0"/>
              <a:t>endl</a:t>
            </a:r>
            <a:r>
              <a:rPr lang="en-IN" altLang="en-US" sz="2200" dirty="0" smtClean="0"/>
              <a:t>;</a:t>
            </a:r>
          </a:p>
          <a:p>
            <a:pPr marL="0" indent="0">
              <a:buFontTx/>
              <a:buNone/>
            </a:pPr>
            <a:r>
              <a:rPr lang="en-IN" altLang="en-US" sz="2200" dirty="0" smtClean="0"/>
              <a:t>   }</a:t>
            </a:r>
          </a:p>
          <a:p>
            <a:pPr marL="0" indent="0">
              <a:buFontTx/>
              <a:buNone/>
            </a:pPr>
            <a:r>
              <a:rPr lang="en-IN" altLang="en-US" sz="2200" dirty="0" smtClean="0"/>
              <a:t>	</a:t>
            </a:r>
          </a:p>
          <a:p>
            <a:pPr marL="0" indent="0">
              <a:buFontTx/>
              <a:buNone/>
            </a:pPr>
            <a:r>
              <a:rPr lang="en-IN" altLang="en-US" sz="2200" dirty="0" smtClean="0"/>
              <a:t>   return 0;</a:t>
            </a:r>
          </a:p>
          <a:p>
            <a:pPr marL="0" indent="0">
              <a:buFontTx/>
              <a:buNone/>
            </a:pPr>
            <a:r>
              <a:rPr lang="en-IN" altLang="en-US" sz="2200" dirty="0" smtClean="0"/>
              <a:t>}</a:t>
            </a:r>
          </a:p>
        </p:txBody>
      </p:sp>
    </p:spTree>
    <p:extLst>
      <p:ext uri="{BB962C8B-B14F-4D97-AF65-F5344CB8AC3E}">
        <p14:creationId xmlns:p14="http://schemas.microsoft.com/office/powerpoint/2010/main" val="1497982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0"/>
            <a:ext cx="4495800" cy="6858000"/>
          </a:xfrm>
          <a:ln>
            <a:solidFill>
              <a:schemeClr val="tx2"/>
            </a:solidFill>
          </a:ln>
        </p:spPr>
        <p:txBody>
          <a:bodyPr>
            <a:normAutofit/>
          </a:bodyPr>
          <a:lstStyle/>
          <a:p>
            <a:pPr>
              <a:spcBef>
                <a:spcPct val="0"/>
              </a:spcBef>
              <a:buFontTx/>
              <a:buNone/>
            </a:pPr>
            <a:r>
              <a:rPr lang="en-IN" altLang="en-US" dirty="0"/>
              <a:t>#include&lt;</a:t>
            </a:r>
            <a:r>
              <a:rPr lang="en-IN" altLang="en-US" dirty="0" err="1"/>
              <a:t>iostream</a:t>
            </a:r>
            <a:r>
              <a:rPr lang="en-IN" altLang="en-US" dirty="0"/>
              <a:t>&gt;</a:t>
            </a:r>
          </a:p>
          <a:p>
            <a:pPr>
              <a:spcBef>
                <a:spcPct val="0"/>
              </a:spcBef>
              <a:buFontTx/>
              <a:buNone/>
            </a:pPr>
            <a:r>
              <a:rPr lang="en-IN" altLang="en-US" dirty="0"/>
              <a:t>using namespace </a:t>
            </a:r>
            <a:r>
              <a:rPr lang="en-IN" altLang="en-US" dirty="0" err="1"/>
              <a:t>std</a:t>
            </a:r>
            <a:r>
              <a:rPr lang="en-IN" altLang="en-US" dirty="0"/>
              <a:t>;</a:t>
            </a:r>
          </a:p>
          <a:p>
            <a:pPr>
              <a:spcBef>
                <a:spcPct val="0"/>
              </a:spcBef>
              <a:buFontTx/>
              <a:buNone/>
            </a:pPr>
            <a:r>
              <a:rPr lang="en-IN" altLang="en-US" dirty="0"/>
              <a:t>void fun(</a:t>
            </a:r>
            <a:r>
              <a:rPr lang="en-IN" altLang="en-US" dirty="0" err="1"/>
              <a:t>int</a:t>
            </a:r>
            <a:r>
              <a:rPr lang="en-IN" altLang="en-US" dirty="0"/>
              <a:t> x, </a:t>
            </a:r>
            <a:r>
              <a:rPr lang="en-IN" altLang="en-US" dirty="0" err="1"/>
              <a:t>int</a:t>
            </a:r>
            <a:r>
              <a:rPr lang="en-IN" altLang="en-US" dirty="0"/>
              <a:t>&amp; y, </a:t>
            </a:r>
            <a:r>
              <a:rPr lang="en-IN" altLang="en-US" dirty="0" err="1"/>
              <a:t>int</a:t>
            </a:r>
            <a:r>
              <a:rPr lang="en-IN" altLang="en-US" dirty="0"/>
              <a:t>* z);</a:t>
            </a:r>
          </a:p>
          <a:p>
            <a:pPr>
              <a:spcBef>
                <a:spcPct val="0"/>
              </a:spcBef>
              <a:buFontTx/>
              <a:buNone/>
            </a:pPr>
            <a:r>
              <a:rPr lang="en-IN" altLang="en-US" dirty="0" err="1"/>
              <a:t>int</a:t>
            </a:r>
            <a:r>
              <a:rPr lang="en-IN" altLang="en-US" dirty="0"/>
              <a:t> main()</a:t>
            </a:r>
          </a:p>
          <a:p>
            <a:pPr>
              <a:spcBef>
                <a:spcPct val="0"/>
              </a:spcBef>
              <a:buFontTx/>
              <a:buNone/>
            </a:pPr>
            <a:r>
              <a:rPr lang="en-IN" altLang="en-US" dirty="0"/>
              <a:t>   {</a:t>
            </a:r>
          </a:p>
          <a:p>
            <a:pPr>
              <a:spcBef>
                <a:spcPct val="0"/>
              </a:spcBef>
              <a:buFontTx/>
              <a:buNone/>
            </a:pPr>
            <a:r>
              <a:rPr lang="en-IN" altLang="en-US" dirty="0"/>
              <a:t>   </a:t>
            </a:r>
            <a:r>
              <a:rPr lang="en-IN" altLang="en-US" dirty="0" err="1"/>
              <a:t>int</a:t>
            </a:r>
            <a:r>
              <a:rPr lang="en-IN" altLang="en-US" dirty="0"/>
              <a:t> a = 10;</a:t>
            </a:r>
          </a:p>
          <a:p>
            <a:pPr>
              <a:spcBef>
                <a:spcPct val="0"/>
              </a:spcBef>
              <a:buFontTx/>
              <a:buNone/>
            </a:pPr>
            <a:r>
              <a:rPr lang="en-IN" altLang="en-US" dirty="0"/>
              <a:t>   </a:t>
            </a:r>
            <a:r>
              <a:rPr lang="en-IN" altLang="en-US" dirty="0" err="1"/>
              <a:t>int</a:t>
            </a:r>
            <a:r>
              <a:rPr lang="en-IN" altLang="en-US" dirty="0"/>
              <a:t> b = 20;</a:t>
            </a:r>
          </a:p>
          <a:p>
            <a:pPr>
              <a:spcBef>
                <a:spcPct val="0"/>
              </a:spcBef>
              <a:buFontTx/>
              <a:buNone/>
            </a:pPr>
            <a:r>
              <a:rPr lang="en-IN" altLang="en-US" dirty="0"/>
              <a:t>   </a:t>
            </a:r>
            <a:r>
              <a:rPr lang="en-IN" altLang="en-US" dirty="0" err="1"/>
              <a:t>int</a:t>
            </a:r>
            <a:r>
              <a:rPr lang="en-IN" altLang="en-US" dirty="0"/>
              <a:t> c = 30;</a:t>
            </a:r>
          </a:p>
          <a:p>
            <a:pPr>
              <a:spcBef>
                <a:spcPct val="0"/>
              </a:spcBef>
              <a:buFontTx/>
              <a:buNone/>
            </a:pPr>
            <a:r>
              <a:rPr lang="en-IN" altLang="en-US" dirty="0"/>
              <a:t>   fun(a, b, &amp;c);</a:t>
            </a:r>
          </a:p>
          <a:p>
            <a:pPr>
              <a:spcBef>
                <a:spcPct val="0"/>
              </a:spcBef>
              <a:buFontTx/>
              <a:buNone/>
            </a:pPr>
            <a:r>
              <a:rPr lang="en-IN" altLang="en-US" dirty="0"/>
              <a:t>   </a:t>
            </a:r>
            <a:r>
              <a:rPr lang="en-IN" altLang="en-US" dirty="0" err="1"/>
              <a:t>cout</a:t>
            </a:r>
            <a:r>
              <a:rPr lang="en-IN" altLang="en-US" dirty="0"/>
              <a:t>&lt;&lt;"after function call"&lt;&lt;</a:t>
            </a:r>
            <a:r>
              <a:rPr lang="en-IN" altLang="en-US" dirty="0" err="1"/>
              <a:t>endl</a:t>
            </a:r>
            <a:r>
              <a:rPr lang="en-IN" altLang="en-US" dirty="0"/>
              <a:t>;</a:t>
            </a:r>
          </a:p>
          <a:p>
            <a:pPr>
              <a:spcBef>
                <a:spcPct val="0"/>
              </a:spcBef>
              <a:buFontTx/>
              <a:buNone/>
            </a:pPr>
            <a:r>
              <a:rPr lang="en-IN" altLang="en-US" dirty="0"/>
              <a:t>   </a:t>
            </a:r>
            <a:r>
              <a:rPr lang="en-IN" altLang="en-US" dirty="0" err="1"/>
              <a:t>cout</a:t>
            </a:r>
            <a:r>
              <a:rPr lang="en-IN" altLang="en-US" dirty="0"/>
              <a:t> &lt;&lt; a &lt;&lt; </a:t>
            </a:r>
            <a:r>
              <a:rPr lang="en-IN" altLang="en-US" dirty="0" err="1"/>
              <a:t>endl</a:t>
            </a:r>
            <a:r>
              <a:rPr lang="en-IN" altLang="en-US" dirty="0"/>
              <a:t>&lt;&lt;b &lt;&lt;</a:t>
            </a:r>
            <a:r>
              <a:rPr lang="en-IN" altLang="en-US" dirty="0" err="1"/>
              <a:t>endl</a:t>
            </a:r>
            <a:r>
              <a:rPr lang="en-IN" altLang="en-US" dirty="0"/>
              <a:t>&lt;&lt; c&lt;&lt;</a:t>
            </a:r>
            <a:r>
              <a:rPr lang="en-IN" altLang="en-US" dirty="0" err="1"/>
              <a:t>endl</a:t>
            </a:r>
            <a:r>
              <a:rPr lang="en-IN" altLang="en-US" dirty="0"/>
              <a:t>;</a:t>
            </a:r>
          </a:p>
          <a:p>
            <a:pPr>
              <a:spcBef>
                <a:spcPct val="0"/>
              </a:spcBef>
              <a:buFontTx/>
              <a:buNone/>
            </a:pPr>
            <a:r>
              <a:rPr lang="en-IN" altLang="en-US" dirty="0"/>
              <a:t>   return 0;</a:t>
            </a:r>
          </a:p>
          <a:p>
            <a:pPr>
              <a:spcBef>
                <a:spcPct val="0"/>
              </a:spcBef>
              <a:buFontTx/>
              <a:buNone/>
            </a:pPr>
            <a:r>
              <a:rPr lang="en-IN" altLang="en-US" dirty="0"/>
              <a:t>   }</a:t>
            </a:r>
          </a:p>
          <a:p>
            <a:endParaRPr lang="en-IN" dirty="0"/>
          </a:p>
        </p:txBody>
      </p:sp>
      <p:sp>
        <p:nvSpPr>
          <p:cNvPr id="4" name="Content Placeholder 3"/>
          <p:cNvSpPr>
            <a:spLocks noGrp="1"/>
          </p:cNvSpPr>
          <p:nvPr>
            <p:ph sz="half" idx="2"/>
          </p:nvPr>
        </p:nvSpPr>
        <p:spPr>
          <a:xfrm>
            <a:off x="4571999" y="0"/>
            <a:ext cx="4572001" cy="6858000"/>
          </a:xfrm>
          <a:ln>
            <a:solidFill>
              <a:schemeClr val="tx2"/>
            </a:solidFill>
          </a:ln>
        </p:spPr>
        <p:txBody>
          <a:bodyPr>
            <a:normAutofit/>
          </a:bodyPr>
          <a:lstStyle/>
          <a:p>
            <a:pPr>
              <a:spcBef>
                <a:spcPct val="0"/>
              </a:spcBef>
              <a:buFontTx/>
              <a:buNone/>
            </a:pPr>
            <a:r>
              <a:rPr lang="en-IN" altLang="en-US" dirty="0"/>
              <a:t>void fun(</a:t>
            </a:r>
            <a:r>
              <a:rPr lang="en-IN" altLang="en-US" dirty="0" err="1"/>
              <a:t>int</a:t>
            </a:r>
            <a:r>
              <a:rPr lang="en-IN" altLang="en-US" dirty="0"/>
              <a:t> x, </a:t>
            </a:r>
            <a:r>
              <a:rPr lang="en-IN" altLang="en-US" dirty="0" err="1"/>
              <a:t>int</a:t>
            </a:r>
            <a:r>
              <a:rPr lang="en-IN" altLang="en-US" dirty="0"/>
              <a:t>&amp; y, </a:t>
            </a:r>
            <a:r>
              <a:rPr lang="en-IN" altLang="en-US" dirty="0" err="1"/>
              <a:t>int</a:t>
            </a:r>
            <a:r>
              <a:rPr lang="en-IN" altLang="en-US" dirty="0"/>
              <a:t> *z)</a:t>
            </a:r>
          </a:p>
          <a:p>
            <a:pPr>
              <a:spcBef>
                <a:spcPct val="0"/>
              </a:spcBef>
              <a:buFontTx/>
              <a:buNone/>
            </a:pPr>
            <a:r>
              <a:rPr lang="en-IN" altLang="en-US" dirty="0"/>
              <a:t>   {</a:t>
            </a:r>
          </a:p>
          <a:p>
            <a:pPr>
              <a:spcBef>
                <a:spcPct val="0"/>
              </a:spcBef>
              <a:buFontTx/>
              <a:buNone/>
            </a:pPr>
            <a:r>
              <a:rPr lang="en-IN" altLang="en-US" dirty="0"/>
              <a:t>   </a:t>
            </a:r>
            <a:r>
              <a:rPr lang="en-IN" altLang="en-US" dirty="0" err="1"/>
              <a:t>cout</a:t>
            </a:r>
            <a:r>
              <a:rPr lang="en-IN" altLang="en-US" dirty="0"/>
              <a:t>&lt;&lt;"inside fun"&lt;&lt;</a:t>
            </a:r>
            <a:r>
              <a:rPr lang="en-IN" altLang="en-US" dirty="0" err="1"/>
              <a:t>endl</a:t>
            </a:r>
            <a:r>
              <a:rPr lang="en-IN" altLang="en-US" dirty="0"/>
              <a:t>;</a:t>
            </a:r>
          </a:p>
          <a:p>
            <a:pPr>
              <a:spcBef>
                <a:spcPct val="0"/>
              </a:spcBef>
              <a:buFontTx/>
              <a:buNone/>
            </a:pPr>
            <a:r>
              <a:rPr lang="en-IN" altLang="en-US" dirty="0"/>
              <a:t>   x++;</a:t>
            </a:r>
          </a:p>
          <a:p>
            <a:pPr>
              <a:spcBef>
                <a:spcPct val="0"/>
              </a:spcBef>
              <a:buFontTx/>
              <a:buNone/>
            </a:pPr>
            <a:r>
              <a:rPr lang="en-IN" altLang="en-US" dirty="0"/>
              <a:t>   </a:t>
            </a:r>
            <a:r>
              <a:rPr lang="en-IN" altLang="en-US" dirty="0" err="1"/>
              <a:t>cout</a:t>
            </a:r>
            <a:r>
              <a:rPr lang="en-IN" altLang="en-US" dirty="0"/>
              <a:t>&lt;&lt;x&lt;&lt;</a:t>
            </a:r>
            <a:r>
              <a:rPr lang="en-IN" altLang="en-US" dirty="0" err="1"/>
              <a:t>endl</a:t>
            </a:r>
            <a:r>
              <a:rPr lang="en-IN" altLang="en-US" dirty="0"/>
              <a:t>;</a:t>
            </a:r>
          </a:p>
          <a:p>
            <a:pPr>
              <a:spcBef>
                <a:spcPct val="0"/>
              </a:spcBef>
              <a:buFontTx/>
              <a:buNone/>
            </a:pPr>
            <a:r>
              <a:rPr lang="en-IN" altLang="en-US" dirty="0"/>
              <a:t>   y++;</a:t>
            </a:r>
          </a:p>
          <a:p>
            <a:pPr>
              <a:spcBef>
                <a:spcPct val="0"/>
              </a:spcBef>
              <a:buFontTx/>
              <a:buNone/>
            </a:pPr>
            <a:r>
              <a:rPr lang="en-IN" altLang="en-US" dirty="0"/>
              <a:t>   *z=*z+1;</a:t>
            </a:r>
          </a:p>
          <a:p>
            <a:pPr>
              <a:spcBef>
                <a:spcPct val="0"/>
              </a:spcBef>
              <a:buFontTx/>
              <a:buNone/>
            </a:pPr>
            <a:r>
              <a:rPr lang="en-IN" altLang="en-US" dirty="0"/>
              <a:t>   </a:t>
            </a:r>
            <a:r>
              <a:rPr lang="en-IN" altLang="en-US" dirty="0" err="1"/>
              <a:t>cout</a:t>
            </a:r>
            <a:r>
              <a:rPr lang="en-IN" altLang="en-US" dirty="0"/>
              <a:t>&lt;&lt;y&lt;&lt;</a:t>
            </a:r>
            <a:r>
              <a:rPr lang="en-IN" altLang="en-US" dirty="0" err="1"/>
              <a:t>endl</a:t>
            </a:r>
            <a:r>
              <a:rPr lang="en-IN" altLang="en-US" dirty="0"/>
              <a:t>&lt;&lt;*z&lt;&lt;</a:t>
            </a:r>
            <a:r>
              <a:rPr lang="en-IN" altLang="en-US" dirty="0" err="1"/>
              <a:t>endl</a:t>
            </a:r>
            <a:r>
              <a:rPr lang="en-IN" altLang="en-US" dirty="0"/>
              <a:t>;</a:t>
            </a:r>
          </a:p>
          <a:p>
            <a:pPr>
              <a:spcBef>
                <a:spcPct val="0"/>
              </a:spcBef>
              <a:buFontTx/>
              <a:buNone/>
            </a:pPr>
            <a:r>
              <a:rPr lang="en-IN" altLang="en-US" dirty="0"/>
              <a:t>   }</a:t>
            </a:r>
          </a:p>
          <a:p>
            <a:endParaRPr lang="en-IN" dirty="0"/>
          </a:p>
        </p:txBody>
      </p:sp>
    </p:spTree>
    <p:extLst>
      <p:ext uri="{BB962C8B-B14F-4D97-AF65-F5344CB8AC3E}">
        <p14:creationId xmlns:p14="http://schemas.microsoft.com/office/powerpoint/2010/main" val="9275652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1595</TotalTime>
  <Words>1091</Words>
  <Application>Microsoft Office PowerPoint</Application>
  <PresentationFormat>On-screen Show (4:3)</PresentationFormat>
  <Paragraphs>202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Functions in C++</vt:lpstr>
      <vt:lpstr>Functions</vt:lpstr>
      <vt:lpstr>Call by value</vt:lpstr>
      <vt:lpstr>Call by pointer</vt:lpstr>
      <vt:lpstr>Reference operator</vt:lpstr>
      <vt:lpstr>Call by Reference</vt:lpstr>
      <vt:lpstr>Return by Reference</vt:lpstr>
      <vt:lpstr>Return by Reference</vt:lpstr>
      <vt:lpstr>PowerPoint Presentation</vt:lpstr>
      <vt:lpstr>Function with default arguments</vt:lpstr>
      <vt:lpstr>Function with default arguments (contd…)</vt:lpstr>
      <vt:lpstr>PowerPoint Presentation</vt:lpstr>
      <vt:lpstr>Function with default arguments (Example 1)</vt:lpstr>
      <vt:lpstr>Function with default arguments (Example 2)</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Gladys</dc:creator>
  <cp:lastModifiedBy>Admin</cp:lastModifiedBy>
  <cp:revision>15</cp:revision>
  <dcterms:created xsi:type="dcterms:W3CDTF">2017-02-10T10:50:37Z</dcterms:created>
  <dcterms:modified xsi:type="dcterms:W3CDTF">2020-01-27T03:36:34Z</dcterms:modified>
</cp:coreProperties>
</file>