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74" r:id="rId6"/>
    <p:sldId id="272" r:id="rId7"/>
    <p:sldId id="269" r:id="rId8"/>
    <p:sldId id="273" r:id="rId9"/>
    <p:sldId id="281" r:id="rId10"/>
    <p:sldId id="279" r:id="rId11"/>
    <p:sldId id="285" r:id="rId12"/>
    <p:sldId id="286" r:id="rId13"/>
    <p:sldId id="287" r:id="rId14"/>
    <p:sldId id="282" r:id="rId15"/>
    <p:sldId id="283" r:id="rId16"/>
    <p:sldId id="284" r:id="rId17"/>
    <p:sldId id="288" r:id="rId18"/>
    <p:sldId id="28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94800" autoAdjust="0"/>
  </p:normalViewPr>
  <p:slideViewPr>
    <p:cSldViewPr snapToGrid="0">
      <p:cViewPr varScale="1">
        <p:scale>
          <a:sx n="87" d="100"/>
          <a:sy n="87" d="100"/>
        </p:scale>
        <p:origin x="355"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A8195-4233-4893-B3F8-BCB381B3B7FB}" type="datetimeFigureOut">
              <a:rPr lang="en-IN" smtClean="0"/>
              <a:t>18-11-2020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F07A72-7B06-4CBE-8F0D-1677E763C250}" type="slidenum">
              <a:rPr lang="en-IN" smtClean="0"/>
              <a:t>‹#›</a:t>
            </a:fld>
            <a:endParaRPr lang="en-IN"/>
          </a:p>
        </p:txBody>
      </p:sp>
    </p:spTree>
    <p:extLst>
      <p:ext uri="{BB962C8B-B14F-4D97-AF65-F5344CB8AC3E}">
        <p14:creationId xmlns:p14="http://schemas.microsoft.com/office/powerpoint/2010/main" val="971103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F07A72-7B06-4CBE-8F0D-1677E763C250}" type="slidenum">
              <a:rPr lang="en-IN" smtClean="0"/>
              <a:t>5</a:t>
            </a:fld>
            <a:endParaRPr lang="en-IN"/>
          </a:p>
        </p:txBody>
      </p:sp>
    </p:spTree>
    <p:extLst>
      <p:ext uri="{BB962C8B-B14F-4D97-AF65-F5344CB8AC3E}">
        <p14:creationId xmlns:p14="http://schemas.microsoft.com/office/powerpoint/2010/main" val="333586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F07A72-7B06-4CBE-8F0D-1677E763C250}" type="slidenum">
              <a:rPr lang="en-IN" smtClean="0"/>
              <a:t>7</a:t>
            </a:fld>
            <a:endParaRPr lang="en-IN"/>
          </a:p>
        </p:txBody>
      </p:sp>
    </p:spTree>
    <p:extLst>
      <p:ext uri="{BB962C8B-B14F-4D97-AF65-F5344CB8AC3E}">
        <p14:creationId xmlns:p14="http://schemas.microsoft.com/office/powerpoint/2010/main" val="333586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F07A72-7B06-4CBE-8F0D-1677E763C250}" type="slidenum">
              <a:rPr lang="en-IN" smtClean="0"/>
              <a:t>8</a:t>
            </a:fld>
            <a:endParaRPr lang="en-IN"/>
          </a:p>
        </p:txBody>
      </p:sp>
    </p:spTree>
    <p:extLst>
      <p:ext uri="{BB962C8B-B14F-4D97-AF65-F5344CB8AC3E}">
        <p14:creationId xmlns:p14="http://schemas.microsoft.com/office/powerpoint/2010/main" val="333586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F07A72-7B06-4CBE-8F0D-1677E763C250}" type="slidenum">
              <a:rPr lang="en-IN" smtClean="0"/>
              <a:t>10</a:t>
            </a:fld>
            <a:endParaRPr lang="en-IN"/>
          </a:p>
        </p:txBody>
      </p:sp>
    </p:spTree>
    <p:extLst>
      <p:ext uri="{BB962C8B-B14F-4D97-AF65-F5344CB8AC3E}">
        <p14:creationId xmlns:p14="http://schemas.microsoft.com/office/powerpoint/2010/main" val="3335867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F07A72-7B06-4CBE-8F0D-1677E763C250}" type="slidenum">
              <a:rPr lang="en-IN" smtClean="0"/>
              <a:t>19</a:t>
            </a:fld>
            <a:endParaRPr lang="en-IN"/>
          </a:p>
        </p:txBody>
      </p:sp>
    </p:spTree>
    <p:extLst>
      <p:ext uri="{BB962C8B-B14F-4D97-AF65-F5344CB8AC3E}">
        <p14:creationId xmlns:p14="http://schemas.microsoft.com/office/powerpoint/2010/main" val="333586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1F8052-53A8-4641-9087-C11F26D2BBE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2764881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1F8052-53A8-4641-9087-C11F26D2BBE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2939514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1F8052-53A8-4641-9087-C11F26D2BBE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1453944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ouble Timeline">
    <p:spTree>
      <p:nvGrpSpPr>
        <p:cNvPr id="1" name=""/>
        <p:cNvGrpSpPr/>
        <p:nvPr/>
      </p:nvGrpSpPr>
      <p:grpSpPr>
        <a:xfrm>
          <a:off x="0" y="0"/>
          <a:ext cx="0" cy="0"/>
          <a:chOff x="0" y="0"/>
          <a:chExt cx="0" cy="0"/>
        </a:xfrm>
      </p:grpSpPr>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2" y="4014522"/>
            <a:ext cx="1182118"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p:nvPr>
        </p:nvSpPr>
        <p:spPr>
          <a:xfrm>
            <a:off x="45618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08897"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p:nvPr>
        </p:nvSpPr>
        <p:spPr>
          <a:xfrm>
            <a:off x="1839103"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181099"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p:nvPr>
        </p:nvSpPr>
        <p:spPr>
          <a:xfrm>
            <a:off x="322202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181099"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p:nvPr>
        </p:nvSpPr>
        <p:spPr>
          <a:xfrm>
            <a:off x="4604944"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181099" cy="302186"/>
          </a:xfrm>
        </p:spPr>
        <p:txBody>
          <a:bodyPr lIns="0" rIns="0">
            <a:noAutofit/>
          </a:bodyPr>
          <a:lstStyle>
            <a:lvl1pPr marL="0" indent="0">
              <a:buNone/>
              <a:defRPr sz="1600" b="1">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p:nvPr>
        </p:nvSpPr>
        <p:spPr>
          <a:xfrm>
            <a:off x="6555230"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1" y="4014522"/>
            <a:ext cx="1181098" cy="302186"/>
          </a:xfrm>
        </p:spPr>
        <p:txBody>
          <a:bodyPr lIns="0" rIns="0">
            <a:noAutofit/>
          </a:bodyPr>
          <a:lstStyle>
            <a:lvl1pPr marL="0" indent="0">
              <a:buNone/>
              <a:defRPr sz="1600" b="1">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p:nvPr>
        </p:nvSpPr>
        <p:spPr>
          <a:xfrm>
            <a:off x="7938151"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2" y="4014522"/>
            <a:ext cx="1181098" cy="302186"/>
          </a:xfrm>
        </p:spPr>
        <p:txBody>
          <a:bodyPr lIns="0" rIns="0">
            <a:noAutofit/>
          </a:bodyPr>
          <a:lstStyle>
            <a:lvl1pPr marL="0" indent="0">
              <a:buNone/>
              <a:defRPr sz="1600" b="1">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p:nvPr>
        </p:nvSpPr>
        <p:spPr>
          <a:xfrm>
            <a:off x="932107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2" y="4014522"/>
            <a:ext cx="1181098" cy="302186"/>
          </a:xfrm>
        </p:spPr>
        <p:txBody>
          <a:bodyPr lIns="0" rIns="0">
            <a:noAutofit/>
          </a:bodyPr>
          <a:lstStyle>
            <a:lvl1pPr marL="0" indent="0">
              <a:buNone/>
              <a:defRPr sz="1600" b="1">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EDIT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p:nvPr>
        </p:nvSpPr>
        <p:spPr>
          <a:xfrm>
            <a:off x="10703992" y="4486178"/>
            <a:ext cx="1182118"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a:t>Click to edit Master text styles</a:t>
            </a:r>
          </a:p>
        </p:txBody>
      </p:sp>
      <p:sp>
        <p:nvSpPr>
          <p:cNvPr id="2" name="Title 1">
            <a:extLst>
              <a:ext uri="{FF2B5EF4-FFF2-40B4-BE49-F238E27FC236}">
                <a16:creationId xmlns:a16="http://schemas.microsoft.com/office/drawing/2014/main" id="{31A67390-01C5-4A4E-AF7F-79E8DB2B2D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4877116"/>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1F8052-53A8-4641-9087-C11F26D2BBE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289328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1F8052-53A8-4641-9087-C11F26D2BBE7}"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384955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1F8052-53A8-4641-9087-C11F26D2BBE7}"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153417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1F8052-53A8-4641-9087-C11F26D2BBE7}" type="datetimeFigureOut">
              <a:rPr lang="en-IN" smtClean="0"/>
              <a:t>18-11-2020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106006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1F8052-53A8-4641-9087-C11F26D2BBE7}" type="datetimeFigureOut">
              <a:rPr lang="en-IN" smtClean="0"/>
              <a:t>18-11-2020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395998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F8052-53A8-4641-9087-C11F26D2BBE7}" type="datetimeFigureOut">
              <a:rPr lang="en-IN" smtClean="0"/>
              <a:t>18-11-2020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3331292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1F8052-53A8-4641-9087-C11F26D2BBE7}"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1253230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1F8052-53A8-4641-9087-C11F26D2BBE7}"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F0112-E550-424F-8A37-08E6A6E3438D}" type="slidenum">
              <a:rPr lang="en-IN" smtClean="0"/>
              <a:t>‹#›</a:t>
            </a:fld>
            <a:endParaRPr lang="en-IN"/>
          </a:p>
        </p:txBody>
      </p:sp>
    </p:spTree>
    <p:extLst>
      <p:ext uri="{BB962C8B-B14F-4D97-AF65-F5344CB8AC3E}">
        <p14:creationId xmlns:p14="http://schemas.microsoft.com/office/powerpoint/2010/main" val="398861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1F8052-53A8-4641-9087-C11F26D2BBE7}" type="datetimeFigureOut">
              <a:rPr lang="en-IN" smtClean="0"/>
              <a:t>18-11-2020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F0112-E550-424F-8A37-08E6A6E3438D}" type="slidenum">
              <a:rPr lang="en-IN" smtClean="0"/>
              <a:t>‹#›</a:t>
            </a:fld>
            <a:endParaRPr lang="en-IN"/>
          </a:p>
        </p:txBody>
      </p:sp>
    </p:spTree>
    <p:extLst>
      <p:ext uri="{BB962C8B-B14F-4D97-AF65-F5344CB8AC3E}">
        <p14:creationId xmlns:p14="http://schemas.microsoft.com/office/powerpoint/2010/main" val="79067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2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8" name="Freeform: Shape 2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2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Rectangle 3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Isosceles Triangle 3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0" y="3009038"/>
            <a:ext cx="12192000" cy="584775"/>
          </a:xfrm>
          <a:prstGeom prst="rect">
            <a:avLst/>
          </a:prstGeom>
          <a:noFill/>
        </p:spPr>
        <p:txBody>
          <a:bodyPr wrap="square" rtlCol="0">
            <a:spAutoFit/>
          </a:bodyPr>
          <a:lstStyle/>
          <a:p>
            <a:pPr algn="ctr"/>
            <a:r>
              <a:rPr lang="en-IN" sz="3200" b="1" dirty="0">
                <a:latin typeface="Cambria Math" pitchFamily="18" charset="0"/>
                <a:ea typeface="Cambria Math" pitchFamily="18" charset="0"/>
              </a:rPr>
              <a:t>COVID Tracking System Using Distributed OS Techniques</a:t>
            </a:r>
            <a:endParaRPr lang="en-IN" sz="3200" dirty="0">
              <a:latin typeface="Cambria Math" panose="02040503050406030204" pitchFamily="18" charset="0"/>
              <a:ea typeface="Cambria Math" panose="02040503050406030204" pitchFamily="18" charset="0"/>
            </a:endParaRPr>
          </a:p>
        </p:txBody>
      </p:sp>
      <p:sp>
        <p:nvSpPr>
          <p:cNvPr id="11" name="TextBox 10"/>
          <p:cNvSpPr txBox="1"/>
          <p:nvPr/>
        </p:nvSpPr>
        <p:spPr>
          <a:xfrm>
            <a:off x="7925263" y="5296132"/>
            <a:ext cx="4270743" cy="1477328"/>
          </a:xfrm>
          <a:prstGeom prst="rect">
            <a:avLst/>
          </a:prstGeom>
          <a:noFill/>
        </p:spPr>
        <p:txBody>
          <a:bodyPr wrap="square" rtlCol="0">
            <a:spAutoFit/>
          </a:bodyPr>
          <a:lstStyle/>
          <a:p>
            <a:pPr>
              <a:lnSpc>
                <a:spcPct val="150000"/>
              </a:lnSpc>
            </a:pPr>
            <a:r>
              <a:rPr lang="en-IN" sz="2000" b="1" dirty="0">
                <a:latin typeface="Cambria Math" pitchFamily="18" charset="0"/>
                <a:ea typeface="Cambria Math" pitchFamily="18" charset="0"/>
              </a:rPr>
              <a:t>Nimish Paradkar - 20MCA1067</a:t>
            </a:r>
          </a:p>
          <a:p>
            <a:pPr>
              <a:lnSpc>
                <a:spcPct val="150000"/>
              </a:lnSpc>
            </a:pPr>
            <a:r>
              <a:rPr lang="en-IN" sz="2000" b="1" dirty="0" err="1">
                <a:latin typeface="Cambria Math" pitchFamily="18" charset="0"/>
                <a:ea typeface="Cambria Math" pitchFamily="18" charset="0"/>
              </a:rPr>
              <a:t>Arpit</a:t>
            </a:r>
            <a:r>
              <a:rPr lang="en-IN" sz="2000" b="1" dirty="0">
                <a:latin typeface="Cambria Math" pitchFamily="18" charset="0"/>
                <a:ea typeface="Cambria Math" pitchFamily="18" charset="0"/>
              </a:rPr>
              <a:t> </a:t>
            </a:r>
            <a:r>
              <a:rPr lang="en-IN" sz="2000" b="1" dirty="0" err="1">
                <a:latin typeface="Cambria Math" pitchFamily="18" charset="0"/>
                <a:ea typeface="Cambria Math" pitchFamily="18" charset="0"/>
              </a:rPr>
              <a:t>Ayush</a:t>
            </a:r>
            <a:r>
              <a:rPr lang="en-IN" sz="2000" b="1" dirty="0">
                <a:latin typeface="Cambria Math" pitchFamily="18" charset="0"/>
                <a:ea typeface="Cambria Math" pitchFamily="18" charset="0"/>
              </a:rPr>
              <a:t> - 20MCA1018	</a:t>
            </a:r>
          </a:p>
          <a:p>
            <a:pPr>
              <a:lnSpc>
                <a:spcPct val="150000"/>
              </a:lnSpc>
            </a:pPr>
            <a:r>
              <a:rPr lang="en-IN" sz="2000" b="1" dirty="0" err="1">
                <a:latin typeface="Cambria Math" pitchFamily="18" charset="0"/>
                <a:ea typeface="Cambria Math" pitchFamily="18" charset="0"/>
              </a:rPr>
              <a:t>Ayush</a:t>
            </a:r>
            <a:r>
              <a:rPr lang="en-IN" sz="2000" b="1" dirty="0">
                <a:latin typeface="Cambria Math" pitchFamily="18" charset="0"/>
                <a:ea typeface="Cambria Math" pitchFamily="18" charset="0"/>
              </a:rPr>
              <a:t> </a:t>
            </a:r>
            <a:r>
              <a:rPr lang="en-IN" sz="2000" b="1" dirty="0" err="1">
                <a:latin typeface="Cambria Math" pitchFamily="18" charset="0"/>
                <a:ea typeface="Cambria Math" pitchFamily="18" charset="0"/>
              </a:rPr>
              <a:t>Tiwary</a:t>
            </a:r>
            <a:r>
              <a:rPr lang="en-IN" sz="2000" b="1" dirty="0">
                <a:latin typeface="Cambria Math" pitchFamily="18" charset="0"/>
                <a:ea typeface="Cambria Math" pitchFamily="18" charset="0"/>
              </a:rPr>
              <a:t> - 20MCA1052</a:t>
            </a:r>
            <a:endParaRPr lang="en-IN" sz="2000" dirty="0">
              <a:latin typeface="Cambria Math" pitchFamily="18" charset="0"/>
              <a:ea typeface="Cambria Math" pitchFamily="18" charset="0"/>
            </a:endParaRPr>
          </a:p>
        </p:txBody>
      </p:sp>
      <p:sp>
        <p:nvSpPr>
          <p:cNvPr id="15"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3406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D5B41A1-7784-4664-A31A-8F2D52F25279}"/>
              </a:ext>
            </a:extLst>
          </p:cNvPr>
          <p:cNvSpPr txBox="1"/>
          <p:nvPr/>
        </p:nvSpPr>
        <p:spPr>
          <a:xfrm>
            <a:off x="1224280" y="1219463"/>
            <a:ext cx="9743440" cy="369332"/>
          </a:xfrm>
          <a:prstGeom prst="rect">
            <a:avLst/>
          </a:prstGeom>
          <a:noFill/>
        </p:spPr>
        <p:txBody>
          <a:bodyPr wrap="square" rtlCol="0">
            <a:spAutoFit/>
          </a:bodyPr>
          <a:lstStyle/>
          <a:p>
            <a:pPr marL="342900" indent="-342900">
              <a:buFont typeface="Arial" pitchFamily="34" charset="0"/>
              <a:buChar char="•"/>
            </a:pPr>
            <a:endParaRPr lang="en-IN" dirty="0">
              <a:latin typeface="Cambria Math" pitchFamily="18" charset="0"/>
              <a:ea typeface="Cambria Math" pitchFamily="18" charset="0"/>
              <a:cs typeface="Times New Roman" panose="02020603050405020304" pitchFamily="18" charset="0"/>
            </a:endParaRPr>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33">
            <a:extLst>
              <a:ext uri="{FF2B5EF4-FFF2-40B4-BE49-F238E27FC236}">
                <a16:creationId xmlns:a16="http://schemas.microsoft.com/office/drawing/2014/main" id="{AF03BFFE-9500-4A52-AF31-C1434F688B65}"/>
              </a:ext>
            </a:extLst>
          </p:cNvPr>
          <p:cNvSpPr>
            <a:spLocks noGrp="1"/>
          </p:cNvSpPr>
          <p:nvPr>
            <p:ph type="title"/>
          </p:nvPr>
        </p:nvSpPr>
        <p:spPr>
          <a:xfrm>
            <a:off x="230124" y="457200"/>
            <a:ext cx="11731752" cy="630936"/>
          </a:xfrm>
        </p:spPr>
        <p:txBody>
          <a:bodyPr>
            <a:normAutofit fontScale="90000"/>
          </a:bodyPr>
          <a:lstStyle/>
          <a:p>
            <a:pPr algn="ctr"/>
            <a:r>
              <a:rPr lang="en-US" cap="none" spc="300" dirty="0">
                <a:latin typeface="Cambria Math" panose="02040503050406030204" pitchFamily="18" charset="0"/>
                <a:ea typeface="Cambria Math" panose="02040503050406030204" pitchFamily="18" charset="0"/>
              </a:rPr>
              <a:t>-Dataset-</a:t>
            </a:r>
          </a:p>
        </p:txBody>
      </p:sp>
      <p:pic>
        <p:nvPicPr>
          <p:cNvPr id="14" name="Picture 13">
            <a:extLst>
              <a:ext uri="{FF2B5EF4-FFF2-40B4-BE49-F238E27FC236}">
                <a16:creationId xmlns:a16="http://schemas.microsoft.com/office/drawing/2014/main" id="{3155ED5F-2ADE-49D9-ABCB-9A1CC23B0763}"/>
              </a:ext>
            </a:extLst>
          </p:cNvPr>
          <p:cNvPicPr>
            <a:picLocks noChangeAspect="1"/>
          </p:cNvPicPr>
          <p:nvPr/>
        </p:nvPicPr>
        <p:blipFill rotWithShape="1">
          <a:blip r:embed="rId3">
            <a:extLst>
              <a:ext uri="{28A0092B-C50C-407E-A947-70E740481C1C}">
                <a14:useLocalDpi xmlns:a14="http://schemas.microsoft.com/office/drawing/2010/main" val="0"/>
              </a:ext>
            </a:extLst>
          </a:blip>
          <a:srcRect l="17684" t="11987" r="42271" b="34191"/>
          <a:stretch/>
        </p:blipFill>
        <p:spPr>
          <a:xfrm>
            <a:off x="1918281" y="1219463"/>
            <a:ext cx="8355435" cy="4756557"/>
          </a:xfrm>
          <a:prstGeom prst="rect">
            <a:avLst/>
          </a:prstGeom>
        </p:spPr>
      </p:pic>
    </p:spTree>
    <p:extLst>
      <p:ext uri="{BB962C8B-B14F-4D97-AF65-F5344CB8AC3E}">
        <p14:creationId xmlns:p14="http://schemas.microsoft.com/office/powerpoint/2010/main" val="363379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8440-D305-4885-943A-052FF039AD48}"/>
              </a:ext>
            </a:extLst>
          </p:cNvPr>
          <p:cNvSpPr>
            <a:spLocks noGrp="1"/>
          </p:cNvSpPr>
          <p:nvPr>
            <p:ph type="title"/>
          </p:nvPr>
        </p:nvSpPr>
        <p:spPr/>
        <p:txBody>
          <a:bodyPr/>
          <a:lstStyle/>
          <a:p>
            <a:pPr algn="ctr"/>
            <a:r>
              <a:rPr lang="en-IN" dirty="0">
                <a:latin typeface="Cambria" panose="02040503050406030204" pitchFamily="18" charset="0"/>
                <a:ea typeface="Cambria" panose="02040503050406030204" pitchFamily="18" charset="0"/>
              </a:rPr>
              <a:t>-Coding-</a:t>
            </a:r>
          </a:p>
        </p:txBody>
      </p:sp>
      <p:pic>
        <p:nvPicPr>
          <p:cNvPr id="5" name="Content Placeholder 4">
            <a:extLst>
              <a:ext uri="{FF2B5EF4-FFF2-40B4-BE49-F238E27FC236}">
                <a16:creationId xmlns:a16="http://schemas.microsoft.com/office/drawing/2014/main" id="{EBBD3E91-EB33-434F-9332-BF719A4B88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6548" t="24724" r="34581"/>
          <a:stretch/>
        </p:blipFill>
        <p:spPr>
          <a:xfrm>
            <a:off x="2259623" y="1389185"/>
            <a:ext cx="6523891" cy="4787777"/>
          </a:xfrm>
        </p:spPr>
      </p:pic>
    </p:spTree>
    <p:extLst>
      <p:ext uri="{BB962C8B-B14F-4D97-AF65-F5344CB8AC3E}">
        <p14:creationId xmlns:p14="http://schemas.microsoft.com/office/powerpoint/2010/main" val="996568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1BBADD-AEA6-4900-A10B-2118F0E3C57F}"/>
              </a:ext>
            </a:extLst>
          </p:cNvPr>
          <p:cNvPicPr>
            <a:picLocks noChangeAspect="1"/>
          </p:cNvPicPr>
          <p:nvPr/>
        </p:nvPicPr>
        <p:blipFill rotWithShape="1">
          <a:blip r:embed="rId2">
            <a:extLst>
              <a:ext uri="{28A0092B-C50C-407E-A947-70E740481C1C}">
                <a14:useLocalDpi xmlns:a14="http://schemas.microsoft.com/office/drawing/2010/main" val="0"/>
              </a:ext>
            </a:extLst>
          </a:blip>
          <a:srcRect l="25745" t="18846" r="30337" b="7436"/>
          <a:stretch/>
        </p:blipFill>
        <p:spPr>
          <a:xfrm>
            <a:off x="1767254" y="439615"/>
            <a:ext cx="6726115" cy="5908432"/>
          </a:xfrm>
          <a:prstGeom prst="rect">
            <a:avLst/>
          </a:prstGeom>
        </p:spPr>
      </p:pic>
    </p:spTree>
    <p:extLst>
      <p:ext uri="{BB962C8B-B14F-4D97-AF65-F5344CB8AC3E}">
        <p14:creationId xmlns:p14="http://schemas.microsoft.com/office/powerpoint/2010/main" val="2704477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77ADF-D61A-49F0-93E9-8132367F647F}"/>
              </a:ext>
            </a:extLst>
          </p:cNvPr>
          <p:cNvPicPr>
            <a:picLocks noChangeAspect="1"/>
          </p:cNvPicPr>
          <p:nvPr/>
        </p:nvPicPr>
        <p:blipFill rotWithShape="1">
          <a:blip r:embed="rId2">
            <a:extLst>
              <a:ext uri="{28A0092B-C50C-407E-A947-70E740481C1C}">
                <a14:useLocalDpi xmlns:a14="http://schemas.microsoft.com/office/drawing/2010/main" val="0"/>
              </a:ext>
            </a:extLst>
          </a:blip>
          <a:srcRect l="25241" t="20513" r="32212" b="5257"/>
          <a:stretch/>
        </p:blipFill>
        <p:spPr>
          <a:xfrm>
            <a:off x="914400" y="149470"/>
            <a:ext cx="7350369" cy="6348046"/>
          </a:xfrm>
          <a:prstGeom prst="rect">
            <a:avLst/>
          </a:prstGeom>
        </p:spPr>
      </p:pic>
    </p:spTree>
    <p:extLst>
      <p:ext uri="{BB962C8B-B14F-4D97-AF65-F5344CB8AC3E}">
        <p14:creationId xmlns:p14="http://schemas.microsoft.com/office/powerpoint/2010/main" val="1026084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043896-2092-478B-82DE-60678FBCC3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876" y="1002324"/>
            <a:ext cx="9617048" cy="6321667"/>
          </a:xfrm>
          <a:prstGeom prst="rect">
            <a:avLst/>
          </a:prstGeom>
        </p:spPr>
      </p:pic>
      <p:sp>
        <p:nvSpPr>
          <p:cNvPr id="4" name="TextBox 3">
            <a:extLst>
              <a:ext uri="{FF2B5EF4-FFF2-40B4-BE49-F238E27FC236}">
                <a16:creationId xmlns:a16="http://schemas.microsoft.com/office/drawing/2014/main" id="{E279D7AC-B035-4C1A-BDB9-E28B15B6BEF3}"/>
              </a:ext>
            </a:extLst>
          </p:cNvPr>
          <p:cNvSpPr txBox="1"/>
          <p:nvPr/>
        </p:nvSpPr>
        <p:spPr>
          <a:xfrm>
            <a:off x="4890381" y="294438"/>
            <a:ext cx="2411238" cy="707886"/>
          </a:xfrm>
          <a:prstGeom prst="rect">
            <a:avLst/>
          </a:prstGeom>
          <a:noFill/>
        </p:spPr>
        <p:txBody>
          <a:bodyPr wrap="none" rtlCol="0">
            <a:spAutoFit/>
          </a:bodyPr>
          <a:lstStyle/>
          <a:p>
            <a:r>
              <a:rPr lang="en-IN" sz="4000" dirty="0"/>
              <a:t>-</a:t>
            </a:r>
            <a:r>
              <a:rPr lang="en-IN" sz="4000" dirty="0">
                <a:latin typeface="Cambria" panose="02040503050406030204" pitchFamily="18" charset="0"/>
                <a:ea typeface="Cambria" panose="02040503050406030204" pitchFamily="18" charset="0"/>
              </a:rPr>
              <a:t>Snippets-</a:t>
            </a:r>
          </a:p>
        </p:txBody>
      </p:sp>
    </p:spTree>
    <p:extLst>
      <p:ext uri="{BB962C8B-B14F-4D97-AF65-F5344CB8AC3E}">
        <p14:creationId xmlns:p14="http://schemas.microsoft.com/office/powerpoint/2010/main" val="4144031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233B8E-026E-44DE-9835-EF1401B52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4858" y="694593"/>
            <a:ext cx="8122283" cy="6163408"/>
          </a:xfrm>
          <a:prstGeom prst="rect">
            <a:avLst/>
          </a:prstGeom>
        </p:spPr>
      </p:pic>
    </p:spTree>
    <p:extLst>
      <p:ext uri="{BB962C8B-B14F-4D97-AF65-F5344CB8AC3E}">
        <p14:creationId xmlns:p14="http://schemas.microsoft.com/office/powerpoint/2010/main" val="184957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94A73E-2127-4FB5-BD23-099987C4C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5" y="193431"/>
            <a:ext cx="12192000" cy="6664569"/>
          </a:xfrm>
          <a:prstGeom prst="rect">
            <a:avLst/>
          </a:prstGeom>
        </p:spPr>
      </p:pic>
    </p:spTree>
    <p:extLst>
      <p:ext uri="{BB962C8B-B14F-4D97-AF65-F5344CB8AC3E}">
        <p14:creationId xmlns:p14="http://schemas.microsoft.com/office/powerpoint/2010/main" val="91956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F6B2A-0D85-48B5-B7A4-3D9D1D0E790B}"/>
              </a:ext>
            </a:extLst>
          </p:cNvPr>
          <p:cNvPicPr>
            <a:picLocks noChangeAspect="1"/>
          </p:cNvPicPr>
          <p:nvPr/>
        </p:nvPicPr>
        <p:blipFill rotWithShape="1">
          <a:blip r:embed="rId2">
            <a:extLst>
              <a:ext uri="{28A0092B-C50C-407E-A947-70E740481C1C}">
                <a14:useLocalDpi xmlns:a14="http://schemas.microsoft.com/office/drawing/2010/main" val="0"/>
              </a:ext>
            </a:extLst>
          </a:blip>
          <a:srcRect l="26610" t="21282" r="29472" b="9872"/>
          <a:stretch/>
        </p:blipFill>
        <p:spPr>
          <a:xfrm>
            <a:off x="1529862" y="404446"/>
            <a:ext cx="8317523" cy="5776547"/>
          </a:xfrm>
          <a:prstGeom prst="rect">
            <a:avLst/>
          </a:prstGeom>
        </p:spPr>
      </p:pic>
    </p:spTree>
    <p:extLst>
      <p:ext uri="{BB962C8B-B14F-4D97-AF65-F5344CB8AC3E}">
        <p14:creationId xmlns:p14="http://schemas.microsoft.com/office/powerpoint/2010/main" val="80599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F1F0EE-F3FF-4004-98A5-7CC09A222B68}"/>
              </a:ext>
            </a:extLst>
          </p:cNvPr>
          <p:cNvPicPr>
            <a:picLocks noChangeAspect="1"/>
          </p:cNvPicPr>
          <p:nvPr/>
        </p:nvPicPr>
        <p:blipFill rotWithShape="1">
          <a:blip r:embed="rId2">
            <a:extLst>
              <a:ext uri="{28A0092B-C50C-407E-A947-70E740481C1C}">
                <a14:useLocalDpi xmlns:a14="http://schemas.microsoft.com/office/drawing/2010/main" val="0"/>
              </a:ext>
            </a:extLst>
          </a:blip>
          <a:srcRect l="26539" t="21667" r="23341" b="29231"/>
          <a:stretch/>
        </p:blipFill>
        <p:spPr>
          <a:xfrm>
            <a:off x="931985" y="492369"/>
            <a:ext cx="9618783" cy="5530362"/>
          </a:xfrm>
          <a:prstGeom prst="rect">
            <a:avLst/>
          </a:prstGeom>
        </p:spPr>
      </p:pic>
    </p:spTree>
    <p:extLst>
      <p:ext uri="{BB962C8B-B14F-4D97-AF65-F5344CB8AC3E}">
        <p14:creationId xmlns:p14="http://schemas.microsoft.com/office/powerpoint/2010/main" val="53910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D5B41A1-7784-4664-A31A-8F2D52F25279}"/>
              </a:ext>
            </a:extLst>
          </p:cNvPr>
          <p:cNvSpPr txBox="1"/>
          <p:nvPr/>
        </p:nvSpPr>
        <p:spPr>
          <a:xfrm>
            <a:off x="1224280" y="3044280"/>
            <a:ext cx="9743440" cy="769441"/>
          </a:xfrm>
          <a:prstGeom prst="rect">
            <a:avLst/>
          </a:prstGeom>
          <a:noFill/>
        </p:spPr>
        <p:txBody>
          <a:bodyPr wrap="square" rtlCol="0">
            <a:spAutoFit/>
          </a:bodyPr>
          <a:lstStyle/>
          <a:p>
            <a:pPr algn="ctr"/>
            <a:r>
              <a:rPr lang="en-US" sz="4400" dirty="0">
                <a:latin typeface="Cambria Math" pitchFamily="18" charset="0"/>
                <a:ea typeface="Cambria Math" pitchFamily="18" charset="0"/>
              </a:rPr>
              <a:t>Thank you!</a:t>
            </a:r>
            <a:endParaRPr lang="en-IN" sz="4400" dirty="0">
              <a:latin typeface="Cambria Math" pitchFamily="18" charset="0"/>
              <a:ea typeface="Cambria Math" pitchFamily="18" charset="0"/>
              <a:cs typeface="Times New Roman" panose="02020603050405020304" pitchFamily="18" charset="0"/>
            </a:endParaRPr>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169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33">
            <a:extLst>
              <a:ext uri="{FF2B5EF4-FFF2-40B4-BE49-F238E27FC236}">
                <a16:creationId xmlns:a16="http://schemas.microsoft.com/office/drawing/2014/main" id="{AF03BFFE-9500-4A52-AF31-C1434F688B65}"/>
              </a:ext>
            </a:extLst>
          </p:cNvPr>
          <p:cNvSpPr>
            <a:spLocks noGrp="1"/>
          </p:cNvSpPr>
          <p:nvPr>
            <p:ph type="title"/>
          </p:nvPr>
        </p:nvSpPr>
        <p:spPr>
          <a:xfrm>
            <a:off x="230124" y="457200"/>
            <a:ext cx="11731752" cy="630936"/>
          </a:xfrm>
        </p:spPr>
        <p:txBody>
          <a:bodyPr>
            <a:normAutofit fontScale="90000"/>
          </a:bodyPr>
          <a:lstStyle/>
          <a:p>
            <a:pPr algn="ctr"/>
            <a:r>
              <a:rPr lang="en-US" cap="none" spc="300" dirty="0">
                <a:latin typeface="Cambria Math" panose="02040503050406030204" pitchFamily="18" charset="0"/>
                <a:ea typeface="Cambria Math" panose="02040503050406030204" pitchFamily="18" charset="0"/>
              </a:rPr>
              <a:t>-Content-</a:t>
            </a:r>
          </a:p>
        </p:txBody>
      </p:sp>
      <p:sp>
        <p:nvSpPr>
          <p:cNvPr id="3" name="TextBox 2">
            <a:extLst>
              <a:ext uri="{FF2B5EF4-FFF2-40B4-BE49-F238E27FC236}">
                <a16:creationId xmlns:a16="http://schemas.microsoft.com/office/drawing/2014/main" id="{ED5B41A1-7784-4664-A31A-8F2D52F25279}"/>
              </a:ext>
            </a:extLst>
          </p:cNvPr>
          <p:cNvSpPr txBox="1"/>
          <p:nvPr/>
        </p:nvSpPr>
        <p:spPr>
          <a:xfrm>
            <a:off x="1419827" y="1088136"/>
            <a:ext cx="9743440" cy="5536772"/>
          </a:xfrm>
          <a:prstGeom prst="rect">
            <a:avLst/>
          </a:prstGeom>
          <a:noFill/>
        </p:spPr>
        <p:txBody>
          <a:bodyPr wrap="square" rtlCol="0">
            <a:spAutoFit/>
          </a:bodyPr>
          <a:lstStyle/>
          <a:p>
            <a:pPr marL="285750" indent="-285750">
              <a:lnSpc>
                <a:spcPct val="200000"/>
              </a:lnSpc>
              <a:buFont typeface="Arial" pitchFamily="34" charset="0"/>
              <a:buChar char="•"/>
            </a:pPr>
            <a:r>
              <a:rPr lang="en-US" sz="2000" dirty="0">
                <a:latin typeface="Cambria Math" pitchFamily="18" charset="0"/>
                <a:ea typeface="Cambria Math" pitchFamily="18" charset="0"/>
              </a:rPr>
              <a:t>Abstract</a:t>
            </a:r>
          </a:p>
          <a:p>
            <a:pPr marL="285750" indent="-285750">
              <a:lnSpc>
                <a:spcPct val="200000"/>
              </a:lnSpc>
              <a:buFont typeface="Arial" pitchFamily="34" charset="0"/>
              <a:buChar char="•"/>
            </a:pPr>
            <a:r>
              <a:rPr lang="en-US" sz="2000" dirty="0">
                <a:latin typeface="Cambria Math" pitchFamily="18" charset="0"/>
                <a:ea typeface="Cambria Math" pitchFamily="18" charset="0"/>
              </a:rPr>
              <a:t>Objective</a:t>
            </a:r>
          </a:p>
          <a:p>
            <a:pPr marL="285750" indent="-285750">
              <a:lnSpc>
                <a:spcPct val="200000"/>
              </a:lnSpc>
              <a:buFont typeface="Arial" pitchFamily="34" charset="0"/>
              <a:buChar char="•"/>
            </a:pPr>
            <a:r>
              <a:rPr lang="en-US" sz="2000" dirty="0">
                <a:latin typeface="Cambria Math" pitchFamily="18" charset="0"/>
                <a:ea typeface="Cambria Math" pitchFamily="18" charset="0"/>
              </a:rPr>
              <a:t>Simulator Description	</a:t>
            </a:r>
          </a:p>
          <a:p>
            <a:pPr marL="285750" indent="-285750">
              <a:lnSpc>
                <a:spcPct val="200000"/>
              </a:lnSpc>
              <a:buFont typeface="Arial" pitchFamily="34" charset="0"/>
              <a:buChar char="•"/>
            </a:pPr>
            <a:r>
              <a:rPr lang="en-US" sz="2000" dirty="0">
                <a:latin typeface="Cambria Math" pitchFamily="18" charset="0"/>
                <a:ea typeface="Cambria Math" pitchFamily="18" charset="0"/>
              </a:rPr>
              <a:t>Modules</a:t>
            </a:r>
          </a:p>
          <a:p>
            <a:pPr marL="285750" indent="-285750">
              <a:lnSpc>
                <a:spcPct val="200000"/>
              </a:lnSpc>
              <a:buFont typeface="Arial" pitchFamily="34" charset="0"/>
              <a:buChar char="•"/>
            </a:pPr>
            <a:r>
              <a:rPr lang="en-US" sz="2000" dirty="0">
                <a:latin typeface="Cambria Math" pitchFamily="18" charset="0"/>
                <a:ea typeface="Cambria Math" pitchFamily="18" charset="0"/>
              </a:rPr>
              <a:t>Modules Description</a:t>
            </a:r>
          </a:p>
          <a:p>
            <a:pPr marL="285750" indent="-285750">
              <a:lnSpc>
                <a:spcPct val="200000"/>
              </a:lnSpc>
              <a:buFont typeface="Arial" pitchFamily="34" charset="0"/>
              <a:buChar char="•"/>
            </a:pPr>
            <a:r>
              <a:rPr lang="en-US" sz="2000" dirty="0">
                <a:latin typeface="Cambria Math" pitchFamily="18" charset="0"/>
                <a:ea typeface="Cambria Math" pitchFamily="18" charset="0"/>
              </a:rPr>
              <a:t>Network Diagram</a:t>
            </a:r>
          </a:p>
          <a:p>
            <a:pPr marL="285750" indent="-285750">
              <a:lnSpc>
                <a:spcPct val="200000"/>
              </a:lnSpc>
              <a:buFont typeface="Arial" pitchFamily="34" charset="0"/>
              <a:buChar char="•"/>
            </a:pPr>
            <a:r>
              <a:rPr lang="en-US" sz="2000" dirty="0">
                <a:latin typeface="Cambria Math" pitchFamily="18" charset="0"/>
                <a:ea typeface="Cambria Math" pitchFamily="18" charset="0"/>
              </a:rPr>
              <a:t>Datasets used</a:t>
            </a:r>
          </a:p>
          <a:p>
            <a:pPr marL="285750" indent="-285750">
              <a:lnSpc>
                <a:spcPct val="200000"/>
              </a:lnSpc>
              <a:buFont typeface="Arial" pitchFamily="34" charset="0"/>
              <a:buChar char="•"/>
            </a:pPr>
            <a:r>
              <a:rPr lang="en-US" sz="2000" dirty="0">
                <a:latin typeface="Cambria Math" pitchFamily="18" charset="0"/>
                <a:ea typeface="Cambria Math" pitchFamily="18" charset="0"/>
              </a:rPr>
              <a:t>Coding</a:t>
            </a:r>
          </a:p>
          <a:p>
            <a:pPr marL="285750" indent="-285750">
              <a:lnSpc>
                <a:spcPct val="200000"/>
              </a:lnSpc>
              <a:buFont typeface="Arial" pitchFamily="34" charset="0"/>
              <a:buChar char="•"/>
            </a:pPr>
            <a:r>
              <a:rPr lang="en-US" sz="2000" dirty="0">
                <a:latin typeface="Cambria Math" pitchFamily="18" charset="0"/>
                <a:ea typeface="Cambria Math" pitchFamily="18" charset="0"/>
              </a:rPr>
              <a:t>Snippets</a:t>
            </a:r>
          </a:p>
        </p:txBody>
      </p:sp>
    </p:spTree>
    <p:extLst>
      <p:ext uri="{BB962C8B-B14F-4D97-AF65-F5344CB8AC3E}">
        <p14:creationId xmlns:p14="http://schemas.microsoft.com/office/powerpoint/2010/main" val="54561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33">
            <a:extLst>
              <a:ext uri="{FF2B5EF4-FFF2-40B4-BE49-F238E27FC236}">
                <a16:creationId xmlns:a16="http://schemas.microsoft.com/office/drawing/2014/main" id="{AF03BFFE-9500-4A52-AF31-C1434F688B65}"/>
              </a:ext>
            </a:extLst>
          </p:cNvPr>
          <p:cNvSpPr>
            <a:spLocks noGrp="1"/>
          </p:cNvSpPr>
          <p:nvPr>
            <p:ph type="title"/>
          </p:nvPr>
        </p:nvSpPr>
        <p:spPr>
          <a:xfrm>
            <a:off x="230124" y="457200"/>
            <a:ext cx="11731752" cy="630936"/>
          </a:xfrm>
        </p:spPr>
        <p:txBody>
          <a:bodyPr>
            <a:normAutofit fontScale="90000"/>
          </a:bodyPr>
          <a:lstStyle/>
          <a:p>
            <a:pPr algn="ctr"/>
            <a:r>
              <a:rPr lang="en-US" cap="none" spc="300" dirty="0">
                <a:latin typeface="Cambria Math" panose="02040503050406030204" pitchFamily="18" charset="0"/>
                <a:ea typeface="Cambria Math" panose="02040503050406030204" pitchFamily="18" charset="0"/>
              </a:rPr>
              <a:t>-Abstract-</a:t>
            </a:r>
          </a:p>
        </p:txBody>
      </p:sp>
      <p:sp>
        <p:nvSpPr>
          <p:cNvPr id="10" name="TextBox 9">
            <a:extLst>
              <a:ext uri="{FF2B5EF4-FFF2-40B4-BE49-F238E27FC236}">
                <a16:creationId xmlns:a16="http://schemas.microsoft.com/office/drawing/2014/main" id="{ED5B41A1-7784-4664-A31A-8F2D52F25279}"/>
              </a:ext>
            </a:extLst>
          </p:cNvPr>
          <p:cNvSpPr txBox="1"/>
          <p:nvPr/>
        </p:nvSpPr>
        <p:spPr>
          <a:xfrm>
            <a:off x="1224280" y="1480837"/>
            <a:ext cx="9743440" cy="4093428"/>
          </a:xfrm>
          <a:prstGeom prst="rect">
            <a:avLst/>
          </a:prstGeom>
          <a:noFill/>
        </p:spPr>
        <p:txBody>
          <a:bodyPr wrap="square" rtlCol="0">
            <a:spAutoFit/>
          </a:bodyPr>
          <a:lstStyle/>
          <a:p>
            <a:pPr marL="342900" indent="-342900">
              <a:buFont typeface="Arial" pitchFamily="34" charset="0"/>
              <a:buChar char="•"/>
            </a:pPr>
            <a:r>
              <a:rPr lang="en-US" sz="2000" dirty="0"/>
              <a:t>Currently the world is facing a dire problem of COVID-19 disease which can spread by a person coming in contact with another person affected by it. </a:t>
            </a:r>
          </a:p>
          <a:p>
            <a:pPr marL="342900" indent="-342900">
              <a:buFont typeface="Arial" pitchFamily="34" charset="0"/>
              <a:buChar char="•"/>
            </a:pPr>
            <a:endParaRPr lang="en-US" sz="2000" dirty="0"/>
          </a:p>
          <a:p>
            <a:pPr marL="342900" indent="-342900">
              <a:buFont typeface="Arial" pitchFamily="34" charset="0"/>
              <a:buChar char="•"/>
            </a:pPr>
            <a:r>
              <a:rPr lang="en-US" sz="2000" dirty="0"/>
              <a:t>Even after implementing various safety measures, it is difficult for authorities to contain the disease which puts other non-infected people in a high risk situation.</a:t>
            </a:r>
          </a:p>
          <a:p>
            <a:pPr marL="342900" indent="-342900">
              <a:buFont typeface="Arial" pitchFamily="34" charset="0"/>
              <a:buChar char="•"/>
            </a:pPr>
            <a:endParaRPr lang="en-US" sz="2000" dirty="0"/>
          </a:p>
          <a:p>
            <a:pPr marL="342900" indent="-342900">
              <a:buFont typeface="Arial" pitchFamily="34" charset="0"/>
              <a:buChar char="•"/>
            </a:pPr>
            <a:r>
              <a:rPr lang="en-US" sz="2000" dirty="0"/>
              <a:t>Our project aims to develop a simulated environment in which this issue is resolved by using a Distributed Operating System environment using mainly Peer-To-Peer architecture. </a:t>
            </a:r>
          </a:p>
          <a:p>
            <a:pPr marL="342900" indent="-342900">
              <a:buFont typeface="Arial" pitchFamily="34" charset="0"/>
              <a:buChar char="•"/>
            </a:pPr>
            <a:endParaRPr lang="en-US" sz="2000" dirty="0"/>
          </a:p>
          <a:p>
            <a:pPr marL="342900" indent="-342900">
              <a:buFont typeface="Arial" pitchFamily="34" charset="0"/>
              <a:buChar char="•"/>
            </a:pPr>
            <a:r>
              <a:rPr lang="en-US" sz="2000" dirty="0"/>
              <a:t>Our project includes various scenarios which are partitioned into different modules to help the authorities come up with a more comprehensive plan for minimizing the spread of the disease.</a:t>
            </a:r>
          </a:p>
        </p:txBody>
      </p:sp>
    </p:spTree>
    <p:extLst>
      <p:ext uri="{BB962C8B-B14F-4D97-AF65-F5344CB8AC3E}">
        <p14:creationId xmlns:p14="http://schemas.microsoft.com/office/powerpoint/2010/main" val="136641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33">
            <a:extLst>
              <a:ext uri="{FF2B5EF4-FFF2-40B4-BE49-F238E27FC236}">
                <a16:creationId xmlns:a16="http://schemas.microsoft.com/office/drawing/2014/main" id="{AF03BFFE-9500-4A52-AF31-C1434F688B65}"/>
              </a:ext>
            </a:extLst>
          </p:cNvPr>
          <p:cNvSpPr>
            <a:spLocks noGrp="1"/>
          </p:cNvSpPr>
          <p:nvPr>
            <p:ph type="title"/>
          </p:nvPr>
        </p:nvSpPr>
        <p:spPr>
          <a:xfrm>
            <a:off x="230124" y="457200"/>
            <a:ext cx="11731752" cy="630936"/>
          </a:xfrm>
        </p:spPr>
        <p:txBody>
          <a:bodyPr>
            <a:normAutofit fontScale="90000"/>
          </a:bodyPr>
          <a:lstStyle/>
          <a:p>
            <a:pPr algn="ctr"/>
            <a:r>
              <a:rPr lang="en-US" cap="none" spc="300" dirty="0">
                <a:latin typeface="Cambria Math" panose="02040503050406030204" pitchFamily="18" charset="0"/>
                <a:ea typeface="Cambria Math" panose="02040503050406030204" pitchFamily="18" charset="0"/>
              </a:rPr>
              <a:t>-Objective-</a:t>
            </a:r>
          </a:p>
        </p:txBody>
      </p:sp>
      <p:sp>
        <p:nvSpPr>
          <p:cNvPr id="3" name="TextBox 2">
            <a:extLst>
              <a:ext uri="{FF2B5EF4-FFF2-40B4-BE49-F238E27FC236}">
                <a16:creationId xmlns:a16="http://schemas.microsoft.com/office/drawing/2014/main" id="{ED5B41A1-7784-4664-A31A-8F2D52F25279}"/>
              </a:ext>
            </a:extLst>
          </p:cNvPr>
          <p:cNvSpPr txBox="1"/>
          <p:nvPr/>
        </p:nvSpPr>
        <p:spPr>
          <a:xfrm>
            <a:off x="1224280" y="1480837"/>
            <a:ext cx="9743440" cy="3170099"/>
          </a:xfrm>
          <a:prstGeom prst="rect">
            <a:avLst/>
          </a:prstGeom>
          <a:noFill/>
        </p:spPr>
        <p:txBody>
          <a:bodyPr wrap="square" rtlCol="0">
            <a:spAutoFit/>
          </a:bodyPr>
          <a:lstStyle/>
          <a:p>
            <a:pPr marL="342900" indent="-342900">
              <a:buFont typeface="Arial" pitchFamily="34" charset="0"/>
              <a:buChar char="•"/>
            </a:pPr>
            <a:r>
              <a:rPr lang="en-IN" sz="2000" dirty="0"/>
              <a:t>To develop a </a:t>
            </a:r>
            <a:r>
              <a:rPr lang="en-US" sz="2000" dirty="0"/>
              <a:t>simulation of our system using Cisco packet tracer simulator.</a:t>
            </a:r>
          </a:p>
          <a:p>
            <a:pPr marL="342900" indent="-342900">
              <a:buFont typeface="Arial" pitchFamily="34" charset="0"/>
              <a:buChar char="•"/>
            </a:pPr>
            <a:endParaRPr lang="en-IN" sz="2000" dirty="0"/>
          </a:p>
          <a:p>
            <a:pPr marL="342900" indent="-342900">
              <a:buFont typeface="Arial" pitchFamily="34" charset="0"/>
              <a:buChar char="•"/>
            </a:pPr>
            <a:r>
              <a:rPr lang="en-IN" sz="2000" dirty="0"/>
              <a:t>To develop a system in which information can be easily shared in an efficient manner.</a:t>
            </a:r>
          </a:p>
          <a:p>
            <a:pPr marL="342900" indent="-342900">
              <a:buFont typeface="Arial" pitchFamily="34" charset="0"/>
              <a:buChar char="•"/>
            </a:pPr>
            <a:endParaRPr lang="en-IN" sz="2000" dirty="0"/>
          </a:p>
          <a:p>
            <a:pPr marL="342900" indent="-342900">
              <a:buFont typeface="Arial" pitchFamily="34" charset="0"/>
              <a:buChar char="•"/>
            </a:pPr>
            <a:r>
              <a:rPr lang="en-IN" sz="2000" dirty="0"/>
              <a:t>To manage redundancy of data and acquire consistency.</a:t>
            </a:r>
          </a:p>
          <a:p>
            <a:pPr marL="342900" indent="-342900">
              <a:buFont typeface="Arial" pitchFamily="34" charset="0"/>
              <a:buChar char="•"/>
            </a:pPr>
            <a:endParaRPr lang="en-IN" sz="2000" dirty="0"/>
          </a:p>
          <a:p>
            <a:pPr marL="342900" indent="-342900">
              <a:buFont typeface="Arial" pitchFamily="34" charset="0"/>
              <a:buChar char="•"/>
            </a:pPr>
            <a:r>
              <a:rPr lang="en-IN" sz="2000" dirty="0"/>
              <a:t>To develop a failsafe, reliable and robust networking system for data sharing.</a:t>
            </a:r>
          </a:p>
          <a:p>
            <a:pPr marL="342900" indent="-342900">
              <a:buFont typeface="Arial" pitchFamily="34" charset="0"/>
              <a:buChar char="•"/>
            </a:pPr>
            <a:endParaRPr lang="en-IN" sz="2000" dirty="0"/>
          </a:p>
          <a:p>
            <a:pPr marL="342900" indent="-342900">
              <a:buFont typeface="Arial" pitchFamily="34" charset="0"/>
              <a:buChar char="•"/>
            </a:pPr>
            <a:r>
              <a:rPr lang="en-IN" sz="2000" dirty="0"/>
              <a:t>To help the authorities acquire detailed info. about the patients, which will help them in backtracking to the sources which can spread the COVID-19 virus.</a:t>
            </a:r>
          </a:p>
        </p:txBody>
      </p:sp>
    </p:spTree>
    <p:extLst>
      <p:ext uri="{BB962C8B-B14F-4D97-AF65-F5344CB8AC3E}">
        <p14:creationId xmlns:p14="http://schemas.microsoft.com/office/powerpoint/2010/main" val="16096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D5B41A1-7784-4664-A31A-8F2D52F25279}"/>
              </a:ext>
            </a:extLst>
          </p:cNvPr>
          <p:cNvSpPr txBox="1"/>
          <p:nvPr/>
        </p:nvSpPr>
        <p:spPr>
          <a:xfrm>
            <a:off x="1224280" y="1547025"/>
            <a:ext cx="9743440" cy="4524315"/>
          </a:xfrm>
          <a:prstGeom prst="rect">
            <a:avLst/>
          </a:prstGeom>
          <a:noFill/>
        </p:spPr>
        <p:txBody>
          <a:bodyPr wrap="square" rtlCol="0">
            <a:spAutoFit/>
          </a:bodyPr>
          <a:lstStyle/>
          <a:p>
            <a:pPr marL="342900" indent="-342900">
              <a:buFont typeface="Arial" pitchFamily="34" charset="0"/>
              <a:buChar char="•"/>
            </a:pPr>
            <a:r>
              <a:rPr lang="en-US" dirty="0">
                <a:latin typeface="Cambria Math" pitchFamily="18" charset="0"/>
                <a:ea typeface="Cambria Math" pitchFamily="18" charset="0"/>
              </a:rPr>
              <a:t>Packet tracer gives a real world experience with the powerful network simulation tool built by Cisco. </a:t>
            </a:r>
          </a:p>
          <a:p>
            <a:pPr marL="342900" indent="-342900">
              <a:buFont typeface="Arial" pitchFamily="34" charset="0"/>
              <a:buChar char="•"/>
            </a:pPr>
            <a:endParaRPr lang="en-US" dirty="0">
              <a:latin typeface="Cambria Math" pitchFamily="18" charset="0"/>
              <a:ea typeface="Cambria Math" pitchFamily="18" charset="0"/>
            </a:endParaRPr>
          </a:p>
          <a:p>
            <a:pPr marL="342900" indent="-342900">
              <a:buFont typeface="Arial" pitchFamily="34" charset="0"/>
              <a:buChar char="•"/>
            </a:pPr>
            <a:r>
              <a:rPr lang="en-US" dirty="0">
                <a:latin typeface="Cambria Math" pitchFamily="18" charset="0"/>
                <a:ea typeface="Cambria Math" pitchFamily="18" charset="0"/>
              </a:rPr>
              <a:t>It is used in building complex networks across a variety of devices and extend beyond routers and switches. </a:t>
            </a:r>
          </a:p>
          <a:p>
            <a:pPr marL="342900" indent="-342900">
              <a:buFont typeface="Arial" pitchFamily="34" charset="0"/>
              <a:buChar char="•"/>
            </a:pPr>
            <a:endParaRPr lang="en-US" dirty="0">
              <a:latin typeface="Cambria Math" pitchFamily="18" charset="0"/>
              <a:ea typeface="Cambria Math" pitchFamily="18" charset="0"/>
            </a:endParaRPr>
          </a:p>
          <a:p>
            <a:pPr marL="342900" indent="-342900">
              <a:buFont typeface="Arial" pitchFamily="34" charset="0"/>
              <a:buChar char="•"/>
            </a:pPr>
            <a:r>
              <a:rPr lang="en-US" dirty="0">
                <a:latin typeface="Cambria Math" pitchFamily="18" charset="0"/>
                <a:ea typeface="Cambria Math" pitchFamily="18" charset="0"/>
              </a:rPr>
              <a:t>Used to create solutions that are interconnected for smart cities, homes, and enterprises.</a:t>
            </a:r>
          </a:p>
          <a:p>
            <a:pPr marL="342900" indent="-342900">
              <a:buFont typeface="Arial" pitchFamily="34" charset="0"/>
              <a:buChar char="•"/>
            </a:pPr>
            <a:endParaRPr lang="en-US" dirty="0">
              <a:latin typeface="Cambria Math" pitchFamily="18" charset="0"/>
              <a:ea typeface="Cambria Math" pitchFamily="18" charset="0"/>
            </a:endParaRPr>
          </a:p>
          <a:p>
            <a:pPr marL="342900" indent="-342900">
              <a:buFont typeface="Arial" pitchFamily="34" charset="0"/>
              <a:buChar char="•"/>
            </a:pPr>
            <a:r>
              <a:rPr lang="en-US" dirty="0">
                <a:latin typeface="Cambria Math" pitchFamily="18" charset="0"/>
                <a:ea typeface="Cambria Math" pitchFamily="18" charset="0"/>
              </a:rPr>
              <a:t>Packet Tracer is a cross-platform visual simulation tool designed by Cisco Systems that allows users to create network topologies and imitate modern computer networks. </a:t>
            </a:r>
          </a:p>
          <a:p>
            <a:pPr marL="342900" indent="-342900">
              <a:buFont typeface="Arial" pitchFamily="34" charset="0"/>
              <a:buChar char="•"/>
            </a:pPr>
            <a:endParaRPr lang="en-US" dirty="0">
              <a:latin typeface="Cambria Math" pitchFamily="18" charset="0"/>
              <a:ea typeface="Cambria Math" pitchFamily="18" charset="0"/>
            </a:endParaRPr>
          </a:p>
          <a:p>
            <a:pPr marL="342900" indent="-342900">
              <a:buFont typeface="Arial" pitchFamily="34" charset="0"/>
              <a:buChar char="•"/>
            </a:pPr>
            <a:r>
              <a:rPr lang="en-US" dirty="0">
                <a:latin typeface="Cambria Math" pitchFamily="18" charset="0"/>
                <a:ea typeface="Cambria Math" pitchFamily="18" charset="0"/>
              </a:rPr>
              <a:t>The software allows users to simulate the configuration of Cisco routers and switches using a simulated command line interface. </a:t>
            </a:r>
          </a:p>
          <a:p>
            <a:pPr marL="342900" indent="-342900">
              <a:buFont typeface="Arial" pitchFamily="34" charset="0"/>
              <a:buChar char="•"/>
            </a:pPr>
            <a:endParaRPr lang="en-US" dirty="0">
              <a:latin typeface="Cambria Math" pitchFamily="18" charset="0"/>
              <a:ea typeface="Cambria Math" pitchFamily="18" charset="0"/>
            </a:endParaRPr>
          </a:p>
          <a:p>
            <a:pPr marL="342900" indent="-342900">
              <a:buFont typeface="Arial" pitchFamily="34" charset="0"/>
              <a:buChar char="•"/>
            </a:pPr>
            <a:r>
              <a:rPr lang="en-US" dirty="0">
                <a:latin typeface="Cambria Math" pitchFamily="18" charset="0"/>
                <a:ea typeface="Cambria Math" pitchFamily="18" charset="0"/>
              </a:rPr>
              <a:t>Packet Tracer makes use of a drag and drop user interface, allowing users to add and remove simulated network devices as they see fit.</a:t>
            </a:r>
            <a:endParaRPr lang="en-IN" dirty="0">
              <a:latin typeface="Cambria Math" pitchFamily="18" charset="0"/>
              <a:ea typeface="Cambria Math" pitchFamily="18" charset="0"/>
              <a:cs typeface="Times New Roman" panose="02020603050405020304" pitchFamily="18" charset="0"/>
            </a:endParaRPr>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33">
            <a:extLst>
              <a:ext uri="{FF2B5EF4-FFF2-40B4-BE49-F238E27FC236}">
                <a16:creationId xmlns:a16="http://schemas.microsoft.com/office/drawing/2014/main" id="{AF03BFFE-9500-4A52-AF31-C1434F688B65}"/>
              </a:ext>
            </a:extLst>
          </p:cNvPr>
          <p:cNvSpPr>
            <a:spLocks noGrp="1"/>
          </p:cNvSpPr>
          <p:nvPr>
            <p:ph type="title"/>
          </p:nvPr>
        </p:nvSpPr>
        <p:spPr>
          <a:xfrm>
            <a:off x="230124" y="457200"/>
            <a:ext cx="11731752" cy="630936"/>
          </a:xfrm>
        </p:spPr>
        <p:txBody>
          <a:bodyPr>
            <a:normAutofit fontScale="90000"/>
          </a:bodyPr>
          <a:lstStyle/>
          <a:p>
            <a:pPr algn="ctr"/>
            <a:r>
              <a:rPr lang="en-US" cap="none" spc="300" dirty="0">
                <a:latin typeface="Cambria Math" panose="02040503050406030204" pitchFamily="18" charset="0"/>
                <a:ea typeface="Cambria Math" panose="02040503050406030204" pitchFamily="18" charset="0"/>
              </a:rPr>
              <a:t>-Simulator Description-</a:t>
            </a:r>
          </a:p>
        </p:txBody>
      </p:sp>
    </p:spTree>
    <p:extLst>
      <p:ext uri="{BB962C8B-B14F-4D97-AF65-F5344CB8AC3E}">
        <p14:creationId xmlns:p14="http://schemas.microsoft.com/office/powerpoint/2010/main" val="118715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33">
            <a:extLst>
              <a:ext uri="{FF2B5EF4-FFF2-40B4-BE49-F238E27FC236}">
                <a16:creationId xmlns:a16="http://schemas.microsoft.com/office/drawing/2014/main" id="{AF03BFFE-9500-4A52-AF31-C1434F688B65}"/>
              </a:ext>
            </a:extLst>
          </p:cNvPr>
          <p:cNvSpPr>
            <a:spLocks noGrp="1"/>
          </p:cNvSpPr>
          <p:nvPr>
            <p:ph type="title"/>
          </p:nvPr>
        </p:nvSpPr>
        <p:spPr>
          <a:xfrm>
            <a:off x="230124" y="457200"/>
            <a:ext cx="11731752" cy="630936"/>
          </a:xfrm>
        </p:spPr>
        <p:txBody>
          <a:bodyPr>
            <a:normAutofit fontScale="90000"/>
          </a:bodyPr>
          <a:lstStyle/>
          <a:p>
            <a:pPr algn="ctr"/>
            <a:r>
              <a:rPr lang="en-US" cap="none" spc="300" dirty="0">
                <a:latin typeface="Cambria Math" panose="02040503050406030204" pitchFamily="18" charset="0"/>
                <a:ea typeface="Cambria Math" panose="02040503050406030204" pitchFamily="18" charset="0"/>
              </a:rPr>
              <a:t>-Modules-</a:t>
            </a:r>
          </a:p>
        </p:txBody>
      </p:sp>
      <p:sp>
        <p:nvSpPr>
          <p:cNvPr id="3" name="TextBox 2">
            <a:extLst>
              <a:ext uri="{FF2B5EF4-FFF2-40B4-BE49-F238E27FC236}">
                <a16:creationId xmlns:a16="http://schemas.microsoft.com/office/drawing/2014/main" id="{ED5B41A1-7784-4664-A31A-8F2D52F25279}"/>
              </a:ext>
            </a:extLst>
          </p:cNvPr>
          <p:cNvSpPr txBox="1"/>
          <p:nvPr/>
        </p:nvSpPr>
        <p:spPr>
          <a:xfrm>
            <a:off x="1224280" y="1480837"/>
            <a:ext cx="9743440" cy="3170099"/>
          </a:xfrm>
          <a:prstGeom prst="rect">
            <a:avLst/>
          </a:prstGeom>
          <a:noFill/>
        </p:spPr>
        <p:txBody>
          <a:bodyPr wrap="square" rtlCol="0">
            <a:spAutoFit/>
          </a:bodyPr>
          <a:lstStyle/>
          <a:p>
            <a:pPr marL="342900" indent="-342900">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General Public</a:t>
            </a:r>
          </a:p>
          <a:p>
            <a:pPr marL="342900" indent="-342900">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Patients</a:t>
            </a:r>
          </a:p>
          <a:p>
            <a:pPr marL="342900" indent="-342900">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Hospitals in client-server network</a:t>
            </a:r>
          </a:p>
          <a:p>
            <a:pPr marL="342900" indent="-342900">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Law enforcement in client-server network</a:t>
            </a:r>
          </a:p>
          <a:p>
            <a:pPr marL="342900" indent="-342900">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Hospitals and law enforcement in peer-to-peer network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84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D5B41A1-7784-4664-A31A-8F2D52F25279}"/>
              </a:ext>
            </a:extLst>
          </p:cNvPr>
          <p:cNvSpPr txBox="1"/>
          <p:nvPr/>
        </p:nvSpPr>
        <p:spPr>
          <a:xfrm>
            <a:off x="1224280" y="1201175"/>
            <a:ext cx="9743440" cy="4708981"/>
          </a:xfrm>
          <a:prstGeom prst="rect">
            <a:avLst/>
          </a:prstGeom>
          <a:noFill/>
        </p:spPr>
        <p:txBody>
          <a:bodyPr wrap="square" rtlCol="0">
            <a:spAutoFit/>
          </a:bodyPr>
          <a:lstStyle/>
          <a:p>
            <a:pPr marL="342900" indent="-342900">
              <a:lnSpc>
                <a:spcPct val="200000"/>
              </a:lnSpc>
              <a:buFont typeface="Arial" pitchFamily="34" charset="0"/>
              <a:buChar char="•"/>
            </a:pPr>
            <a:r>
              <a:rPr lang="en-US" sz="2000" b="1" dirty="0">
                <a:latin typeface="Times New Roman" panose="02020603050405020304" pitchFamily="18" charset="0"/>
                <a:cs typeface="Times New Roman" panose="02020603050405020304" pitchFamily="18" charset="0"/>
              </a:rPr>
              <a:t>General Public</a:t>
            </a:r>
          </a:p>
          <a:p>
            <a:r>
              <a:rPr lang="en-US" dirty="0">
                <a:latin typeface="Times New Roman" panose="02020603050405020304" pitchFamily="18" charset="0"/>
                <a:cs typeface="Times New Roman" panose="02020603050405020304" pitchFamily="18" charset="0"/>
              </a:rPr>
              <a:t>Are the non-infected population of people in our database who are continuously taking precautionary measures as stated by our health care experts. We recommend the non-infected people to take the self-assessment test available on the system frequently. Until now, these group of people are marked “Safe”.</a:t>
            </a:r>
          </a:p>
          <a:p>
            <a:pPr marL="342900" indent="-342900">
              <a:lnSpc>
                <a:spcPct val="200000"/>
              </a:lnSpc>
              <a:buFont typeface="Arial" pitchFamily="34" charset="0"/>
              <a:buChar char="•"/>
            </a:pPr>
            <a:r>
              <a:rPr lang="en-US" sz="2000" b="1" dirty="0">
                <a:latin typeface="Times New Roman" panose="02020603050405020304" pitchFamily="18" charset="0"/>
                <a:cs typeface="Times New Roman" panose="02020603050405020304" pitchFamily="18" charset="0"/>
              </a:rPr>
              <a:t>Patients</a:t>
            </a:r>
          </a:p>
          <a:p>
            <a:r>
              <a:rPr lang="en-US" dirty="0">
                <a:latin typeface="Times New Roman" panose="02020603050405020304" pitchFamily="18" charset="0"/>
                <a:cs typeface="Times New Roman" panose="02020603050405020304" pitchFamily="18" charset="0"/>
              </a:rPr>
              <a:t>Consists of the unfortunate group of people who came in contact with the COVID 2019 virus and are now infected. Patients are marked “Infected”, while any non-infected people coming in the radius of 50 meters are marked “Risky”. Data of Patients further goes to hospitals and healthcare centers where they are admitted.</a:t>
            </a:r>
          </a:p>
          <a:p>
            <a:pPr marL="342900" indent="-342900">
              <a:lnSpc>
                <a:spcPct val="200000"/>
              </a:lnSpc>
              <a:buFont typeface="Arial" pitchFamily="34" charset="0"/>
              <a:buChar char="•"/>
            </a:pPr>
            <a:r>
              <a:rPr lang="en-US" sz="2000" b="1" dirty="0">
                <a:latin typeface="Times New Roman" panose="02020603050405020304" pitchFamily="18" charset="0"/>
                <a:cs typeface="Times New Roman" panose="02020603050405020304" pitchFamily="18" charset="0"/>
              </a:rPr>
              <a:t>Hospitals in client-server network</a:t>
            </a:r>
          </a:p>
          <a:p>
            <a:r>
              <a:rPr lang="en-US" dirty="0">
                <a:latin typeface="Times New Roman" panose="02020603050405020304" pitchFamily="18" charset="0"/>
                <a:cs typeface="Times New Roman" panose="02020603050405020304" pitchFamily="18" charset="0"/>
              </a:rPr>
              <a:t>The data of any patient coming to hospitals are stored on the computers directly and further shared with concerning departments within the hospitals using client-server network. A single server is used filtering the raw data coming directly from the users. </a:t>
            </a:r>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33">
            <a:extLst>
              <a:ext uri="{FF2B5EF4-FFF2-40B4-BE49-F238E27FC236}">
                <a16:creationId xmlns:a16="http://schemas.microsoft.com/office/drawing/2014/main" id="{AF03BFFE-9500-4A52-AF31-C1434F688B65}"/>
              </a:ext>
            </a:extLst>
          </p:cNvPr>
          <p:cNvSpPr>
            <a:spLocks noGrp="1"/>
          </p:cNvSpPr>
          <p:nvPr>
            <p:ph type="title"/>
          </p:nvPr>
        </p:nvSpPr>
        <p:spPr>
          <a:xfrm>
            <a:off x="230124" y="457200"/>
            <a:ext cx="11731752" cy="630936"/>
          </a:xfrm>
        </p:spPr>
        <p:txBody>
          <a:bodyPr>
            <a:normAutofit fontScale="90000"/>
          </a:bodyPr>
          <a:lstStyle/>
          <a:p>
            <a:pPr algn="ctr"/>
            <a:r>
              <a:rPr lang="en-US" cap="none" spc="300" dirty="0">
                <a:latin typeface="Cambria Math" panose="02040503050406030204" pitchFamily="18" charset="0"/>
                <a:ea typeface="Cambria Math" panose="02040503050406030204" pitchFamily="18" charset="0"/>
              </a:rPr>
              <a:t>-Modules Description-</a:t>
            </a:r>
          </a:p>
        </p:txBody>
      </p:sp>
    </p:spTree>
    <p:extLst>
      <p:ext uri="{BB962C8B-B14F-4D97-AF65-F5344CB8AC3E}">
        <p14:creationId xmlns:p14="http://schemas.microsoft.com/office/powerpoint/2010/main" val="393113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ED5B41A1-7784-4664-A31A-8F2D52F25279}"/>
              </a:ext>
            </a:extLst>
          </p:cNvPr>
          <p:cNvSpPr txBox="1"/>
          <p:nvPr/>
        </p:nvSpPr>
        <p:spPr>
          <a:xfrm>
            <a:off x="1224280" y="1219463"/>
            <a:ext cx="9743440" cy="4093428"/>
          </a:xfrm>
          <a:prstGeom prst="rect">
            <a:avLst/>
          </a:prstGeom>
          <a:noFill/>
        </p:spPr>
        <p:txBody>
          <a:bodyPr wrap="square" rtlCol="0">
            <a:spAutoFit/>
          </a:bodyPr>
          <a:lstStyle/>
          <a:p>
            <a:pPr marL="342900" indent="-342900">
              <a:lnSpc>
                <a:spcPct val="200000"/>
              </a:lnSpc>
              <a:buFont typeface="Arial" pitchFamily="34" charset="0"/>
              <a:buChar char="•"/>
            </a:pPr>
            <a:r>
              <a:rPr lang="en-US" sz="2000" b="1" dirty="0">
                <a:latin typeface="Cambria Math" pitchFamily="18" charset="0"/>
                <a:ea typeface="Cambria Math" pitchFamily="18" charset="0"/>
                <a:cs typeface="Times New Roman" panose="02020603050405020304" pitchFamily="18" charset="0"/>
              </a:rPr>
              <a:t>Law enforcement in client-server network</a:t>
            </a:r>
          </a:p>
          <a:p>
            <a:r>
              <a:rPr lang="en-US" sz="2000" dirty="0">
                <a:latin typeface="Cambria Math" pitchFamily="18" charset="0"/>
                <a:ea typeface="Cambria Math" pitchFamily="18" charset="0"/>
                <a:cs typeface="Times New Roman" panose="02020603050405020304" pitchFamily="18" charset="0"/>
              </a:rPr>
              <a:t>After analyzing patient data, it is sent over to law enforcement and government agencies for precautionary measures. Similarly, this data is stored in data servers for further evaluation and can be shared with a range of systems as and when needed.</a:t>
            </a:r>
          </a:p>
          <a:p>
            <a:endParaRPr lang="en-US" sz="2000" dirty="0">
              <a:latin typeface="Cambria Math" pitchFamily="18" charset="0"/>
              <a:ea typeface="Cambria Math" pitchFamily="18" charset="0"/>
              <a:cs typeface="Times New Roman" panose="02020603050405020304" pitchFamily="18" charset="0"/>
            </a:endParaRPr>
          </a:p>
          <a:p>
            <a:pPr marL="342900" indent="-342900">
              <a:lnSpc>
                <a:spcPct val="200000"/>
              </a:lnSpc>
              <a:buFont typeface="Arial" pitchFamily="34" charset="0"/>
              <a:buChar char="•"/>
            </a:pPr>
            <a:r>
              <a:rPr lang="en-US" sz="2000" b="1" dirty="0">
                <a:latin typeface="Cambria Math" pitchFamily="18" charset="0"/>
                <a:ea typeface="Cambria Math" pitchFamily="18" charset="0"/>
                <a:cs typeface="Times New Roman" panose="02020603050405020304" pitchFamily="18" charset="0"/>
              </a:rPr>
              <a:t>Hospitals and law enforcement in peer-to-peer network</a:t>
            </a:r>
          </a:p>
          <a:p>
            <a:r>
              <a:rPr lang="en-US" sz="2000" dirty="0">
                <a:latin typeface="Cambria Math" pitchFamily="18" charset="0"/>
                <a:ea typeface="Cambria Math" pitchFamily="18" charset="0"/>
                <a:cs typeface="Times New Roman" panose="02020603050405020304" pitchFamily="18" charset="0"/>
              </a:rPr>
              <a:t>Communication is made possible between hospital systems and law enforcement systems using peer-to-peer networks where N number of hospital systems are connected to all N number of law enforcement systems, to and fro so that the law enforcement agencies can perform contact tracing in an efficient and effective manner</a:t>
            </a:r>
          </a:p>
          <a:p>
            <a:pPr marL="285750" indent="-285750"/>
            <a:endParaRPr lang="en-US" sz="2000" dirty="0">
              <a:latin typeface="Cambria Math" pitchFamily="18" charset="0"/>
              <a:ea typeface="Cambria Math" pitchFamily="18" charset="0"/>
              <a:cs typeface="Times New Roman" panose="02020603050405020304" pitchFamily="18" charset="0"/>
            </a:endParaRPr>
          </a:p>
        </p:txBody>
      </p:sp>
      <p:sp>
        <p:nvSpPr>
          <p:cNvPr id="52" name="Isosceles Triangle 5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33">
            <a:extLst>
              <a:ext uri="{FF2B5EF4-FFF2-40B4-BE49-F238E27FC236}">
                <a16:creationId xmlns:a16="http://schemas.microsoft.com/office/drawing/2014/main" id="{AF03BFFE-9500-4A52-AF31-C1434F688B65}"/>
              </a:ext>
            </a:extLst>
          </p:cNvPr>
          <p:cNvSpPr>
            <a:spLocks noGrp="1"/>
          </p:cNvSpPr>
          <p:nvPr>
            <p:ph type="title"/>
          </p:nvPr>
        </p:nvSpPr>
        <p:spPr>
          <a:xfrm>
            <a:off x="230124" y="457200"/>
            <a:ext cx="11731752" cy="630936"/>
          </a:xfrm>
        </p:spPr>
        <p:txBody>
          <a:bodyPr>
            <a:normAutofit fontScale="90000"/>
          </a:bodyPr>
          <a:lstStyle/>
          <a:p>
            <a:pPr algn="ctr"/>
            <a:r>
              <a:rPr lang="en-US" cap="none" spc="300" dirty="0">
                <a:latin typeface="Cambria Math" panose="02040503050406030204" pitchFamily="18" charset="0"/>
                <a:ea typeface="Cambria Math" panose="02040503050406030204" pitchFamily="18" charset="0"/>
              </a:rPr>
              <a:t>-Modules Description-</a:t>
            </a:r>
          </a:p>
        </p:txBody>
      </p:sp>
    </p:spTree>
    <p:extLst>
      <p:ext uri="{BB962C8B-B14F-4D97-AF65-F5344CB8AC3E}">
        <p14:creationId xmlns:p14="http://schemas.microsoft.com/office/powerpoint/2010/main" val="330419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26E27-055D-4084-9B65-5233E7E49EE2}"/>
              </a:ext>
            </a:extLst>
          </p:cNvPr>
          <p:cNvSpPr>
            <a:spLocks noGrp="1"/>
          </p:cNvSpPr>
          <p:nvPr>
            <p:ph type="title"/>
          </p:nvPr>
        </p:nvSpPr>
        <p:spPr>
          <a:xfrm>
            <a:off x="609600" y="153316"/>
            <a:ext cx="10515600" cy="1325563"/>
          </a:xfrm>
        </p:spPr>
        <p:txBody>
          <a:bodyPr>
            <a:normAutofit/>
          </a:bodyPr>
          <a:lstStyle/>
          <a:p>
            <a:pPr algn="ctr"/>
            <a:r>
              <a:rPr lang="en-IN" sz="4000" dirty="0">
                <a:latin typeface="Cambria" panose="02040503050406030204" pitchFamily="18" charset="0"/>
                <a:ea typeface="Cambria" panose="02040503050406030204" pitchFamily="18" charset="0"/>
              </a:rPr>
              <a:t>-Block Diagram-</a:t>
            </a:r>
          </a:p>
        </p:txBody>
      </p:sp>
      <p:sp>
        <p:nvSpPr>
          <p:cNvPr id="4" name="Rectangle 3">
            <a:extLst>
              <a:ext uri="{FF2B5EF4-FFF2-40B4-BE49-F238E27FC236}">
                <a16:creationId xmlns:a16="http://schemas.microsoft.com/office/drawing/2014/main" id="{99E6B26F-4685-48D4-873D-3B4FC8DF9BC9}"/>
              </a:ext>
            </a:extLst>
          </p:cNvPr>
          <p:cNvSpPr/>
          <p:nvPr/>
        </p:nvSpPr>
        <p:spPr>
          <a:xfrm>
            <a:off x="5231422" y="1426917"/>
            <a:ext cx="1195754" cy="747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 </a:t>
            </a:r>
          </a:p>
        </p:txBody>
      </p:sp>
      <p:sp>
        <p:nvSpPr>
          <p:cNvPr id="5" name="Rectangle 4">
            <a:extLst>
              <a:ext uri="{FF2B5EF4-FFF2-40B4-BE49-F238E27FC236}">
                <a16:creationId xmlns:a16="http://schemas.microsoft.com/office/drawing/2014/main" id="{207291C2-97B1-4E59-A3A4-45F26F946A11}"/>
              </a:ext>
            </a:extLst>
          </p:cNvPr>
          <p:cNvSpPr/>
          <p:nvPr/>
        </p:nvSpPr>
        <p:spPr>
          <a:xfrm>
            <a:off x="5231422" y="2854386"/>
            <a:ext cx="119575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 server</a:t>
            </a:r>
          </a:p>
        </p:txBody>
      </p:sp>
      <p:sp>
        <p:nvSpPr>
          <p:cNvPr id="6" name="Rectangle 5">
            <a:extLst>
              <a:ext uri="{FF2B5EF4-FFF2-40B4-BE49-F238E27FC236}">
                <a16:creationId xmlns:a16="http://schemas.microsoft.com/office/drawing/2014/main" id="{A3156C2A-3694-4ED4-AD08-D0B1ABF3846C}"/>
              </a:ext>
            </a:extLst>
          </p:cNvPr>
          <p:cNvSpPr/>
          <p:nvPr/>
        </p:nvSpPr>
        <p:spPr>
          <a:xfrm>
            <a:off x="2540978" y="5824659"/>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Law enforce 3</a:t>
            </a:r>
          </a:p>
        </p:txBody>
      </p:sp>
      <p:sp>
        <p:nvSpPr>
          <p:cNvPr id="7" name="Rectangle 6">
            <a:extLst>
              <a:ext uri="{FF2B5EF4-FFF2-40B4-BE49-F238E27FC236}">
                <a16:creationId xmlns:a16="http://schemas.microsoft.com/office/drawing/2014/main" id="{C860D58B-7CDE-43BD-8F2C-B1645EC20389}"/>
              </a:ext>
            </a:extLst>
          </p:cNvPr>
          <p:cNvSpPr/>
          <p:nvPr/>
        </p:nvSpPr>
        <p:spPr>
          <a:xfrm>
            <a:off x="5410200" y="580707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Law enforce1</a:t>
            </a:r>
          </a:p>
        </p:txBody>
      </p:sp>
      <p:sp>
        <p:nvSpPr>
          <p:cNvPr id="8" name="Rectangle 7">
            <a:extLst>
              <a:ext uri="{FF2B5EF4-FFF2-40B4-BE49-F238E27FC236}">
                <a16:creationId xmlns:a16="http://schemas.microsoft.com/office/drawing/2014/main" id="{0FBFB746-A32B-4657-975D-246037A7F8E1}"/>
              </a:ext>
            </a:extLst>
          </p:cNvPr>
          <p:cNvSpPr/>
          <p:nvPr/>
        </p:nvSpPr>
        <p:spPr>
          <a:xfrm>
            <a:off x="8815753" y="580707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Law enforce 2</a:t>
            </a:r>
          </a:p>
        </p:txBody>
      </p:sp>
      <p:cxnSp>
        <p:nvCxnSpPr>
          <p:cNvPr id="11" name="Straight Arrow Connector 10">
            <a:extLst>
              <a:ext uri="{FF2B5EF4-FFF2-40B4-BE49-F238E27FC236}">
                <a16:creationId xmlns:a16="http://schemas.microsoft.com/office/drawing/2014/main" id="{B0F5CFC6-4B43-4822-ACDF-C7AFE6F7CF08}"/>
              </a:ext>
            </a:extLst>
          </p:cNvPr>
          <p:cNvCxnSpPr>
            <a:stCxn id="4" idx="2"/>
            <a:endCxn id="5" idx="0"/>
          </p:cNvCxnSpPr>
          <p:nvPr/>
        </p:nvCxnSpPr>
        <p:spPr>
          <a:xfrm>
            <a:off x="5829299" y="2174264"/>
            <a:ext cx="0" cy="6801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1AF6CFD-FD9A-4B6D-B85D-9A8C5EBECE14}"/>
              </a:ext>
            </a:extLst>
          </p:cNvPr>
          <p:cNvCxnSpPr>
            <a:endCxn id="7" idx="0"/>
          </p:cNvCxnSpPr>
          <p:nvPr/>
        </p:nvCxnSpPr>
        <p:spPr>
          <a:xfrm>
            <a:off x="5829299" y="3807069"/>
            <a:ext cx="38101" cy="2000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2D7999E-C2DF-40A2-A421-8015395336EB}"/>
              </a:ext>
            </a:extLst>
          </p:cNvPr>
          <p:cNvCxnSpPr>
            <a:cxnSpLocks/>
            <a:endCxn id="8" idx="0"/>
          </p:cNvCxnSpPr>
          <p:nvPr/>
        </p:nvCxnSpPr>
        <p:spPr>
          <a:xfrm>
            <a:off x="6427176" y="3311586"/>
            <a:ext cx="2845777" cy="2495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C3EAAE2-0EEE-43A8-92AB-A863B5C81EEA}"/>
              </a:ext>
            </a:extLst>
          </p:cNvPr>
          <p:cNvCxnSpPr>
            <a:stCxn id="5" idx="1"/>
          </p:cNvCxnSpPr>
          <p:nvPr/>
        </p:nvCxnSpPr>
        <p:spPr>
          <a:xfrm flipH="1">
            <a:off x="3009901" y="3311586"/>
            <a:ext cx="2221521" cy="2495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16C661E5-6E31-4042-91B6-07E7FD6D9B29}"/>
              </a:ext>
            </a:extLst>
          </p:cNvPr>
          <p:cNvSpPr/>
          <p:nvPr/>
        </p:nvSpPr>
        <p:spPr>
          <a:xfrm>
            <a:off x="1066800" y="1267407"/>
            <a:ext cx="1853711" cy="1051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Hand held devices</a:t>
            </a:r>
          </a:p>
        </p:txBody>
      </p:sp>
      <p:sp>
        <p:nvSpPr>
          <p:cNvPr id="20" name="Oval 19">
            <a:extLst>
              <a:ext uri="{FF2B5EF4-FFF2-40B4-BE49-F238E27FC236}">
                <a16:creationId xmlns:a16="http://schemas.microsoft.com/office/drawing/2014/main" id="{377FB309-5191-448B-99A8-16A5F2A54D99}"/>
              </a:ext>
            </a:extLst>
          </p:cNvPr>
          <p:cNvSpPr/>
          <p:nvPr/>
        </p:nvSpPr>
        <p:spPr>
          <a:xfrm>
            <a:off x="8991598" y="1267407"/>
            <a:ext cx="1691027" cy="1070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Hand held devices</a:t>
            </a:r>
          </a:p>
        </p:txBody>
      </p:sp>
      <p:cxnSp>
        <p:nvCxnSpPr>
          <p:cNvPr id="22" name="Straight Arrow Connector 21">
            <a:extLst>
              <a:ext uri="{FF2B5EF4-FFF2-40B4-BE49-F238E27FC236}">
                <a16:creationId xmlns:a16="http://schemas.microsoft.com/office/drawing/2014/main" id="{7A6F7BAE-EB81-4FFB-A7D1-E0A7010E36ED}"/>
              </a:ext>
            </a:extLst>
          </p:cNvPr>
          <p:cNvCxnSpPr>
            <a:stCxn id="19" idx="6"/>
            <a:endCxn id="4" idx="1"/>
          </p:cNvCxnSpPr>
          <p:nvPr/>
        </p:nvCxnSpPr>
        <p:spPr>
          <a:xfrm>
            <a:off x="2920511" y="1793174"/>
            <a:ext cx="2310911" cy="7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C4C4F56-C286-418C-BD99-DBDB87DE4CDE}"/>
              </a:ext>
            </a:extLst>
          </p:cNvPr>
          <p:cNvCxnSpPr>
            <a:stCxn id="20" idx="2"/>
            <a:endCxn id="4" idx="3"/>
          </p:cNvCxnSpPr>
          <p:nvPr/>
        </p:nvCxnSpPr>
        <p:spPr>
          <a:xfrm flipH="1" flipV="1">
            <a:off x="6427176" y="1800591"/>
            <a:ext cx="2564422" cy="2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3F4ED87-08EF-4478-865D-5FBF41284FEC}"/>
              </a:ext>
            </a:extLst>
          </p:cNvPr>
          <p:cNvCxnSpPr>
            <a:stCxn id="5" idx="1"/>
            <a:endCxn id="19" idx="5"/>
          </p:cNvCxnSpPr>
          <p:nvPr/>
        </p:nvCxnSpPr>
        <p:spPr>
          <a:xfrm flipH="1" flipV="1">
            <a:off x="2649041" y="2164947"/>
            <a:ext cx="2582381" cy="1146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693FBCF-71FD-4B26-82AC-CE0111C39382}"/>
              </a:ext>
            </a:extLst>
          </p:cNvPr>
          <p:cNvCxnSpPr>
            <a:stCxn id="5" idx="3"/>
            <a:endCxn id="20" idx="3"/>
          </p:cNvCxnSpPr>
          <p:nvPr/>
        </p:nvCxnSpPr>
        <p:spPr>
          <a:xfrm flipV="1">
            <a:off x="6427176" y="2181548"/>
            <a:ext cx="2812067" cy="1130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3550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682</Words>
  <Application>Microsoft Office PowerPoint</Application>
  <PresentationFormat>Widescreen</PresentationFormat>
  <Paragraphs>80</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vt:lpstr>
      <vt:lpstr>Cambria Math</vt:lpstr>
      <vt:lpstr>Times New Roman</vt:lpstr>
      <vt:lpstr>Office Theme</vt:lpstr>
      <vt:lpstr>PowerPoint Presentation</vt:lpstr>
      <vt:lpstr>-Content-</vt:lpstr>
      <vt:lpstr>-Abstract-</vt:lpstr>
      <vt:lpstr>-Objective-</vt:lpstr>
      <vt:lpstr>-Simulator Description-</vt:lpstr>
      <vt:lpstr>-Modules-</vt:lpstr>
      <vt:lpstr>-Modules Description-</vt:lpstr>
      <vt:lpstr>-Modules Description-</vt:lpstr>
      <vt:lpstr>-Block Diagram-</vt:lpstr>
      <vt:lpstr>-Dataset-</vt:lpstr>
      <vt:lpstr>-Coding-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NIMISH PARADKAR</dc:creator>
  <cp:lastModifiedBy>AYUSH TIWARY</cp:lastModifiedBy>
  <cp:revision>50</cp:revision>
  <dcterms:created xsi:type="dcterms:W3CDTF">2020-10-25T18:18:15Z</dcterms:created>
  <dcterms:modified xsi:type="dcterms:W3CDTF">2020-11-18T18:16:20Z</dcterms:modified>
</cp:coreProperties>
</file>