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5" r:id="rId9"/>
    <p:sldId id="267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D5FDC-C019-48D3-9581-C616ECBCBDD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DCC0A-8586-4096-A38B-13B8CDA31E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DCC0A-8586-4096-A38B-13B8CDA31E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6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A579-11FF-BAE6-615E-23A95658F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F2D87-4760-05F7-E273-B18CD8FAC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21A2B-93B5-B203-1586-F5AE7C22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42A56-3E52-C564-9A2F-6EE72E94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9C918-6E02-1725-A5BA-89608FD2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C5F39-A247-D11D-83A4-6A57CDCC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E1668-79E2-C867-70AF-8812C62F3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DD9C-E73E-F432-D8E0-E28FDA95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1CE7-B0C9-069B-9FA8-BB1F1D032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579-5B94-E204-3BEA-4AE9F97D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A2E16-CAD0-080E-2C6A-AAC15FDFC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5C6B-CE6A-14DC-B7DE-DCDA2DF85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F2342-ACB7-674F-3C8F-1B329BD8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12C9-5D8F-29AC-95C0-CD2CA46E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767B-1BC3-94C2-E110-16CFF45B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56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1DF3-5FED-35D8-674D-25FC9544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A105-55CA-4BC3-F78D-30BF5C06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A9A81-1AE1-FEE5-DFFE-41D54023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107E-7DF6-4860-9277-3C793F2D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EB9A4-DE7C-1537-8689-0ACB048D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9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2422-DF14-7496-E292-403934F5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EF516-DE62-58D8-042D-4AD88BBF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DE035-8CED-2AA7-C568-52F85A4A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0DC1-9D56-B199-8CA5-4934C5F6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C22C-E7A3-325E-DDD5-47E4AD99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4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50D0-9661-1F06-96E0-A9997CC1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1763-1245-EED8-DAF2-EEF282622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922E0-9315-2D8E-035A-F0E601E9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F938-FCAF-422B-48F9-7C68EDAD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7C56-843D-4FC5-35E0-4B92D9B9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274F5-6BA7-77D2-5D96-2C3DF724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6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4DDC-7EF4-B4F8-1565-EC9966EC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D37EF-FCA8-5F82-35E7-46D0CE08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2BD89-C089-4EF2-F5EF-56D45965A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21AB2-622E-A6C3-B586-25E51F4E6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59CF8-D57A-1D6C-B815-3B5949AF1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E2E20-78CB-D2B8-C470-C44AA7FB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E4B91-AEDA-EF9A-5666-AD83FFD9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F656D-C4C8-C312-E216-83D44AAE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57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BF70-2168-34A2-67C5-586A2778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79BE-C474-6A38-FD8C-8326E8D8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AAF8D-B6A3-6F04-43C7-BBDA0F50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165D5-03FE-B0D3-0FFC-D73BBB64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06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ADA04-B26A-0E3C-0C61-6C4DCA81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15E63-C43A-A1BE-F8DF-3AB76A50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2AD53-4CF9-B511-B052-4A88CD26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C734-4D7A-58DB-BB30-330E277D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CC84-FF71-551B-3F72-8E9D2125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3FAD0-4A16-3DFE-04B3-77345ADE0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2B69A-98BF-FA38-2AB1-D55129B2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7068-8269-C4D1-847F-B331B027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DD6EB-8E50-18FB-541E-2047266D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0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F100-9554-0B5E-3432-BE5A619C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61E98-545E-A1E7-6596-1502FEE26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B1C10-224B-938D-1E3C-3E0EA65DC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D379-0BEF-36BC-E055-F227346F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45419-105C-6859-DE66-D61D2D9B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A097B-893E-7D0D-D182-0EDC2700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27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A7C91-78E6-D8DF-D8B3-E46C62A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D5E25-70DD-CAA5-E001-687C0B6C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03CF-F36D-626E-62DF-4C9C3F9E3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FADDE-3062-49F2-B537-C80A11009D52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7F9A-06DF-EAD0-3650-1BAC76389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92B3-0F08-8D13-C03F-F978C8F2A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0BF25-9D3A-48A6-A0A6-FE7E87C036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72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.1. Credit Scoring | DATA SCIENCE PROJECT - YouTube">
            <a:extLst>
              <a:ext uri="{FF2B5EF4-FFF2-40B4-BE49-F238E27FC236}">
                <a16:creationId xmlns:a16="http://schemas.microsoft.com/office/drawing/2014/main" id="{4A4418CC-C199-A219-4A45-C65542FC3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2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40D12D-7C4F-0F13-E2B7-2C71DE09F603}"/>
              </a:ext>
            </a:extLst>
          </p:cNvPr>
          <p:cNvSpPr txBox="1"/>
          <p:nvPr/>
        </p:nvSpPr>
        <p:spPr>
          <a:xfrm>
            <a:off x="437744" y="466929"/>
            <a:ext cx="108755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CREDIT SCORE CLASSIFICATION</a:t>
            </a:r>
            <a:endParaRPr lang="en-IN" sz="4500" b="1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E7771-76B2-B136-3E5F-FD87920B643A}"/>
              </a:ext>
            </a:extLst>
          </p:cNvPr>
          <p:cNvSpPr txBox="1"/>
          <p:nvPr/>
        </p:nvSpPr>
        <p:spPr>
          <a:xfrm>
            <a:off x="437744" y="5744740"/>
            <a:ext cx="4990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Nimisha Nooti, MSBA ‘25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97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3E865-F8D9-A611-4C3B-5B3B7574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9FABCD-09BD-1446-9B68-F7B6F37B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4AD799-E626-277A-7EC3-6A41E571E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B6508C-7C38-2AD7-9FE7-74D93494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BB6FDB-02B0-FBFB-EC8A-F51D5E66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95D391A-83F1-D32F-D7AD-CA86D61BF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FA8736-D28C-01C3-D6EC-9B1C7BA61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1F87F4-BF8C-54CB-97FD-F5A3E48D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71011C-DDF4-01DF-2209-22BA7D5EA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D6E634-B957-4855-4D42-60799F8F9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9C4CC59-7C6C-1985-47FC-9F6D903F1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E2A639E-5CD4-4E9C-2C04-152D82D8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FD71DC7-8E6E-A29B-B605-55EAB6AE9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7EC67145-338C-098E-6A17-BE8AFA33226E}"/>
              </a:ext>
            </a:extLst>
          </p:cNvPr>
          <p:cNvSpPr/>
          <p:nvPr/>
        </p:nvSpPr>
        <p:spPr>
          <a:xfrm>
            <a:off x="511688" y="379002"/>
            <a:ext cx="7556421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Deployment and Prediction Workflow</a:t>
            </a:r>
            <a:endParaRPr lang="en-US" sz="32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B397E927-62D5-AA75-DCE6-5A4DF31C6D78}"/>
              </a:ext>
            </a:extLst>
          </p:cNvPr>
          <p:cNvSpPr/>
          <p:nvPr/>
        </p:nvSpPr>
        <p:spPr>
          <a:xfrm>
            <a:off x="511688" y="16353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6B763CAF-B4F9-BEC9-3499-587288AA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45" y="1667305"/>
            <a:ext cx="357188" cy="446484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96AABADC-495F-9C31-D031-A7B6BF4ED5E7}"/>
              </a:ext>
            </a:extLst>
          </p:cNvPr>
          <p:cNvSpPr/>
          <p:nvPr/>
        </p:nvSpPr>
        <p:spPr>
          <a:xfrm>
            <a:off x="1248804" y="1635396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Application</a:t>
            </a:r>
            <a:endParaRPr lang="en-US" sz="23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7F8B4792-46C9-2308-9E36-A13795544F07}"/>
              </a:ext>
            </a:extLst>
          </p:cNvPr>
          <p:cNvSpPr/>
          <p:nvPr/>
        </p:nvSpPr>
        <p:spPr>
          <a:xfrm>
            <a:off x="1248804" y="214355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Predictions applied to unlabeled test sets to generate credit score classifications.</a:t>
            </a:r>
            <a:endParaRPr lang="en-US" sz="1750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79630BEB-8569-D4D6-83AF-EA560D896687}"/>
              </a:ext>
            </a:extLst>
          </p:cNvPr>
          <p:cNvSpPr/>
          <p:nvPr/>
        </p:nvSpPr>
        <p:spPr>
          <a:xfrm>
            <a:off x="4403365" y="16353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5DA3929A-56A9-941E-249A-A7036832E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22" y="1667305"/>
            <a:ext cx="357188" cy="446484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33FCAB86-E149-000D-9833-2E4DFA5A78D7}"/>
              </a:ext>
            </a:extLst>
          </p:cNvPr>
          <p:cNvSpPr/>
          <p:nvPr/>
        </p:nvSpPr>
        <p:spPr>
          <a:xfrm>
            <a:off x="5140481" y="1635396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Output Management</a:t>
            </a:r>
            <a:endParaRPr lang="en-US" sz="23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AD97E22F-8CC7-A1C7-6465-6B5236668702}"/>
              </a:ext>
            </a:extLst>
          </p:cNvPr>
          <p:cNvSpPr/>
          <p:nvPr/>
        </p:nvSpPr>
        <p:spPr>
          <a:xfrm>
            <a:off x="5140481" y="214355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 stored in CSV format for integration with downstream systems and reporting tools.</a:t>
            </a:r>
            <a:endParaRPr lang="en-US" sz="175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6A78B6B3-206B-D21C-D688-FFBF8F6FF4B1}"/>
              </a:ext>
            </a:extLst>
          </p:cNvPr>
          <p:cNvSpPr/>
          <p:nvPr/>
        </p:nvSpPr>
        <p:spPr>
          <a:xfrm>
            <a:off x="511688" y="40771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405FF8D0-7104-C999-B134-9DBD4A026C3D}"/>
              </a:ext>
            </a:extLst>
          </p:cNvPr>
          <p:cNvSpPr/>
          <p:nvPr/>
        </p:nvSpPr>
        <p:spPr>
          <a:xfrm>
            <a:off x="1248804" y="407713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Deployment Options</a:t>
            </a:r>
            <a:endParaRPr lang="en-US" sz="2300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A47E4392-7B3E-0A9F-8C34-55125715C9A3}"/>
              </a:ext>
            </a:extLst>
          </p:cNvPr>
          <p:cNvSpPr/>
          <p:nvPr/>
        </p:nvSpPr>
        <p:spPr>
          <a:xfrm>
            <a:off x="1248804" y="458528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batch processing and real-time API serving for flexible operational use cases.</a:t>
            </a:r>
            <a:endParaRPr lang="en-US" sz="1750" dirty="0"/>
          </a:p>
        </p:txBody>
      </p:sp>
      <p:pic>
        <p:nvPicPr>
          <p:cNvPr id="28" name="Image 1" descr="preencoded.png">
            <a:extLst>
              <a:ext uri="{FF2B5EF4-FFF2-40B4-BE49-F238E27FC236}">
                <a16:creationId xmlns:a16="http://schemas.microsoft.com/office/drawing/2014/main" id="{4341E460-C775-324D-8DCE-FDC47FB7D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5" y="4109039"/>
            <a:ext cx="357188" cy="446484"/>
          </a:xfrm>
          <a:prstGeom prst="rect">
            <a:avLst/>
          </a:prstGeom>
        </p:spPr>
      </p:pic>
      <p:pic>
        <p:nvPicPr>
          <p:cNvPr id="3074" name="Picture 2" descr="The Journal of Prediction Markets">
            <a:extLst>
              <a:ext uri="{FF2B5EF4-FFF2-40B4-BE49-F238E27FC236}">
                <a16:creationId xmlns:a16="http://schemas.microsoft.com/office/drawing/2014/main" id="{B808E281-3546-EF37-1256-8A514789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938" y="1699532"/>
            <a:ext cx="3896653" cy="2711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AECCE-51F4-7E1D-E3E2-C547EEB26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CBE44F-9C8C-2BB2-EFDF-15A02DEBF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7C3563-4B86-6EA9-7E05-287BAF48E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5FCA70-C189-4567-B629-5B2C7B53D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77A8979-F8C8-E117-8C87-C1F2CD6F2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147588-00A5-3577-8707-C29D1FEE1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6F8FF20-D06D-8910-4DB4-5430F76D8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66B6E5A-48CB-15B4-4BEE-E86B7BE2A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02E7C8-2FD3-90E2-D3FC-E1EE7C307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E4A83C3-EB77-162C-2FA1-EA7494ECB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09782DA-8672-FFEC-DA0A-954BB767A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5C5CA98-F701-7746-EC91-3E97B772A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AE5BDC2-B6DF-C0CF-708D-750211DE6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098674CD-051F-D13E-9E0A-9FE7AF590B37}"/>
              </a:ext>
            </a:extLst>
          </p:cNvPr>
          <p:cNvSpPr/>
          <p:nvPr/>
        </p:nvSpPr>
        <p:spPr>
          <a:xfrm>
            <a:off x="663254" y="313505"/>
            <a:ext cx="7556421" cy="7685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Impacts</a:t>
            </a:r>
            <a:endParaRPr lang="en-US" sz="32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52A793FF-BD95-F574-C8E9-1CCA04D8209D}"/>
              </a:ext>
            </a:extLst>
          </p:cNvPr>
          <p:cNvSpPr/>
          <p:nvPr/>
        </p:nvSpPr>
        <p:spPr>
          <a:xfrm>
            <a:off x="475173" y="1430947"/>
            <a:ext cx="3550801" cy="2428637"/>
          </a:xfrm>
          <a:prstGeom prst="roundRect">
            <a:avLst>
              <a:gd name="adj" fmla="val 392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7CF83847-1941-BD61-935D-C88A2CDDE982}"/>
              </a:ext>
            </a:extLst>
          </p:cNvPr>
          <p:cNvSpPr/>
          <p:nvPr/>
        </p:nvSpPr>
        <p:spPr>
          <a:xfrm>
            <a:off x="682119" y="1694807"/>
            <a:ext cx="290186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Accurate Classification</a:t>
            </a:r>
            <a:endParaRPr lang="en-US" sz="23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BB3E378-A1A5-C236-3E27-D19ECC098299}"/>
              </a:ext>
            </a:extLst>
          </p:cNvPr>
          <p:cNvSpPr/>
          <p:nvPr/>
        </p:nvSpPr>
        <p:spPr>
          <a:xfrm>
            <a:off x="686202" y="2202966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delivers 79% accuracy, providing reliable credit category predictions.</a:t>
            </a:r>
            <a:endParaRPr lang="en-US" sz="1750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0289C82E-B888-5D59-32D2-DB271FDB0FDF}"/>
              </a:ext>
            </a:extLst>
          </p:cNvPr>
          <p:cNvSpPr/>
          <p:nvPr/>
        </p:nvSpPr>
        <p:spPr>
          <a:xfrm>
            <a:off x="4182688" y="1430947"/>
            <a:ext cx="3550801" cy="2428637"/>
          </a:xfrm>
          <a:prstGeom prst="roundRect">
            <a:avLst>
              <a:gd name="adj" fmla="val 392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A65736A-A9A2-9332-3CA9-C1EF5B8DA306}"/>
              </a:ext>
            </a:extLst>
          </p:cNvPr>
          <p:cNvSpPr/>
          <p:nvPr/>
        </p:nvSpPr>
        <p:spPr>
          <a:xfrm>
            <a:off x="4455289" y="167524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Robust Pipeline</a:t>
            </a:r>
            <a:endParaRPr lang="en-US" sz="23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A944B86B-6A5D-CC90-F881-4C241BE2937C}"/>
              </a:ext>
            </a:extLst>
          </p:cNvPr>
          <p:cNvSpPr/>
          <p:nvPr/>
        </p:nvSpPr>
        <p:spPr>
          <a:xfrm>
            <a:off x="4455289" y="2183406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preprocessing and native categorical handling enhance model stability.</a:t>
            </a:r>
            <a:endParaRPr lang="en-US" sz="175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9DF606A5-147C-380F-7489-39800803538F}"/>
              </a:ext>
            </a:extLst>
          </p:cNvPr>
          <p:cNvSpPr/>
          <p:nvPr/>
        </p:nvSpPr>
        <p:spPr>
          <a:xfrm>
            <a:off x="475174" y="4094018"/>
            <a:ext cx="7258316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810B2FD-3AC5-DE31-2FEC-3072242FECE5}"/>
              </a:ext>
            </a:extLst>
          </p:cNvPr>
          <p:cNvSpPr/>
          <p:nvPr/>
        </p:nvSpPr>
        <p:spPr>
          <a:xfrm>
            <a:off x="663254" y="4311592"/>
            <a:ext cx="343364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Scalable Implementation</a:t>
            </a:r>
            <a:endParaRPr lang="en-US" sz="2300" dirty="0"/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7B255A9F-0433-1812-1D34-9B5E5EB2D6D8}"/>
              </a:ext>
            </a:extLst>
          </p:cNvPr>
          <p:cNvSpPr/>
          <p:nvPr/>
        </p:nvSpPr>
        <p:spPr>
          <a:xfrm>
            <a:off x="663254" y="481975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 capabilities enable automation across multiple financial applications.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00570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3FA7A-4453-D4C0-18C1-53D5666D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C2F95C-B9C1-2D46-9CE3-9892B678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F8BD5-0B78-EC10-6619-10D61A42E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3753F8-33D7-0F88-6352-0ED25BD2B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48C1DC-1780-FB85-529C-28CFEB2B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79188E-C156-6D29-C399-E623B8F6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CE1406-634C-DE3B-4619-EE191CE4C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1CD29F0-3763-A748-236E-6F3004F6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C24F17-CFB4-8F80-74C3-9C9E476B5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87" y="1101988"/>
            <a:ext cx="5754696" cy="69162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Petrona Bold"/>
              </a:rPr>
              <a:t>Conclusion</a:t>
            </a:r>
            <a:endParaRPr lang="en-IN" sz="3200" b="1" dirty="0">
              <a:latin typeface="Petrona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E551-2539-6FB2-6396-D22AF840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2" y="1964949"/>
            <a:ext cx="9731733" cy="3791063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We focused on how to achieve strong performance with minimal preprocessing.</a:t>
            </a:r>
          </a:p>
          <a:p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Model is: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          Scalable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          Interpretable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          Ready for real-time or batch prediction</a:t>
            </a:r>
          </a:p>
          <a:p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Reduces manual workload &amp; speeds up credit evaluations. </a:t>
            </a:r>
          </a:p>
          <a:p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Cat Boost is preferred for datasets with many categorical variables.</a:t>
            </a:r>
          </a:p>
          <a:p>
            <a:r>
              <a:rPr lang="en-US" sz="2000" dirty="0" err="1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LightGBM</a:t>
            </a:r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 excels when training speed is prioritized.</a:t>
            </a:r>
          </a:p>
          <a:p>
            <a:r>
              <a:rPr lang="en-US" sz="2000" dirty="0">
                <a:solidFill>
                  <a:schemeClr val="tx2"/>
                </a:solidFill>
                <a:latin typeface="Inter" panose="020B0604020202020204" charset="0"/>
                <a:ea typeface="Inter" panose="020B0604020202020204" charset="0"/>
              </a:rPr>
              <a:t>Both models outperform traditional baseline models.</a:t>
            </a:r>
          </a:p>
          <a:p>
            <a:endParaRPr lang="en-US" sz="2000" dirty="0">
              <a:solidFill>
                <a:schemeClr val="tx2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F79E29-CDC5-0751-F285-83C5E0CCB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DA3B3-5299-DC02-4AB7-9CA2A2FB0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3EAE7F-8394-471C-D3D2-9E47B5ABF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71D543-EDCA-9089-4BCB-3327167F5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78B497-D316-84C1-CF75-371FE787E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68174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06F79F-6375-FC9E-3404-1E2FF962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1607429-E278-1E59-206D-1E95FA9C6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6534F0-EA64-E86A-F3E9-DAD456276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7ED4D63-D486-E250-6130-1E5722D6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EAC566-808B-84A9-4666-BAD0589F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4FF451-1163-A5AA-1EE0-573E86A24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F25D26C-BB8F-8D13-9C34-5FEBEEA75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A693585-A966-EE8D-642B-B3672CA6C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D83-7F55-CCC8-A92C-C053B0EC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5000" b="1" dirty="0">
                <a:solidFill>
                  <a:schemeClr val="tx2"/>
                </a:solidFill>
              </a:rPr>
              <a:t>Thank You</a:t>
            </a:r>
            <a:endParaRPr lang="en-IN" sz="5000" b="1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E2DB9C-1993-E435-159B-C608FD136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AD717F0-C83D-A712-8133-2E06F46B1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506544D-2441-E042-9D04-EB812727F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C51A478-5810-0330-1D26-8C877DB01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9E19E5-A0C5-7AC5-DE1E-6C21E8571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46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27BFC8-18FC-DB20-CA65-245B02B0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12" y="816163"/>
            <a:ext cx="7790399" cy="10126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Introduction and Objectives</a:t>
            </a:r>
            <a:br>
              <a:rPr lang="en-US" sz="3600" dirty="0"/>
            </a:b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hape 1">
            <a:extLst>
              <a:ext uri="{FF2B5EF4-FFF2-40B4-BE49-F238E27FC236}">
                <a16:creationId xmlns:a16="http://schemas.microsoft.com/office/drawing/2014/main" id="{56B1EED5-3469-CC9E-F426-FE1378776FF8}"/>
              </a:ext>
            </a:extLst>
          </p:cNvPr>
          <p:cNvSpPr/>
          <p:nvPr/>
        </p:nvSpPr>
        <p:spPr>
          <a:xfrm>
            <a:off x="1168294" y="17358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14F9C7B6-8CAA-7464-083D-2CF3F7AFD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51" y="1767751"/>
            <a:ext cx="357188" cy="446484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C383858E-4423-840B-4B07-B49F1FBBBFDC}"/>
              </a:ext>
            </a:extLst>
          </p:cNvPr>
          <p:cNvSpPr/>
          <p:nvPr/>
        </p:nvSpPr>
        <p:spPr>
          <a:xfrm>
            <a:off x="1905409" y="1735842"/>
            <a:ext cx="4253627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Automation of Credit Classification</a:t>
            </a:r>
            <a:endParaRPr lang="en-US" sz="23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77701A58-1865-52D3-6527-A6A059D73254}"/>
              </a:ext>
            </a:extLst>
          </p:cNvPr>
          <p:cNvSpPr/>
          <p:nvPr/>
        </p:nvSpPr>
        <p:spPr>
          <a:xfrm>
            <a:off x="1905410" y="2616071"/>
            <a:ext cx="455699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intends to assign customers into credit categories such as Good, Standard, and Poor using machine learning.</a:t>
            </a:r>
            <a:endParaRPr lang="en-US" sz="1750" dirty="0"/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C65032FE-6940-6BBC-9327-81CDD6C4CE73}"/>
              </a:ext>
            </a:extLst>
          </p:cNvPr>
          <p:cNvSpPr/>
          <p:nvPr/>
        </p:nvSpPr>
        <p:spPr>
          <a:xfrm>
            <a:off x="6385851" y="17752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36" name="Image 2" descr="preencoded.png">
            <a:extLst>
              <a:ext uri="{FF2B5EF4-FFF2-40B4-BE49-F238E27FC236}">
                <a16:creationId xmlns:a16="http://schemas.microsoft.com/office/drawing/2014/main" id="{E0F8C6E4-77FF-CD50-39AC-5854EDC8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08" y="1807146"/>
            <a:ext cx="357188" cy="446484"/>
          </a:xfrm>
          <a:prstGeom prst="rect">
            <a:avLst/>
          </a:prstGeom>
        </p:spPr>
      </p:pic>
      <p:sp>
        <p:nvSpPr>
          <p:cNvPr id="42" name="Text 5">
            <a:extLst>
              <a:ext uri="{FF2B5EF4-FFF2-40B4-BE49-F238E27FC236}">
                <a16:creationId xmlns:a16="http://schemas.microsoft.com/office/drawing/2014/main" id="{B0ECD9E2-594E-1918-6403-1EDCC88C3F67}"/>
              </a:ext>
            </a:extLst>
          </p:cNvPr>
          <p:cNvSpPr/>
          <p:nvPr/>
        </p:nvSpPr>
        <p:spPr>
          <a:xfrm>
            <a:off x="7122967" y="1775237"/>
            <a:ext cx="292774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Operational Benefits</a:t>
            </a:r>
            <a:endParaRPr lang="en-US" sz="2300" dirty="0"/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5FCAF17F-8A0C-10DE-635D-B198A8EFF43D}"/>
              </a:ext>
            </a:extLst>
          </p:cNvPr>
          <p:cNvSpPr/>
          <p:nvPr/>
        </p:nvSpPr>
        <p:spPr>
          <a:xfrm>
            <a:off x="7098391" y="2566334"/>
            <a:ext cx="4302425" cy="13562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manual review workload, speed up decision-making, and enhance credit risk management processes.</a:t>
            </a:r>
            <a:endParaRPr lang="en-US" sz="1750" dirty="0"/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FF5DD7B-A367-6269-0C42-BA65E6F29DBE}"/>
              </a:ext>
            </a:extLst>
          </p:cNvPr>
          <p:cNvSpPr/>
          <p:nvPr/>
        </p:nvSpPr>
        <p:spPr>
          <a:xfrm>
            <a:off x="1168294" y="44844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38560492-B0F6-1DF9-59BD-83D1D5A29F08}"/>
              </a:ext>
            </a:extLst>
          </p:cNvPr>
          <p:cNvSpPr/>
          <p:nvPr/>
        </p:nvSpPr>
        <p:spPr>
          <a:xfrm>
            <a:off x="1905410" y="448446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Strategic Impact</a:t>
            </a:r>
            <a:endParaRPr lang="en-US" sz="2300" dirty="0"/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65818CE4-F599-BF8E-0BFD-F635CBF0F841}"/>
              </a:ext>
            </a:extLst>
          </p:cNvPr>
          <p:cNvSpPr/>
          <p:nvPr/>
        </p:nvSpPr>
        <p:spPr>
          <a:xfrm>
            <a:off x="1905410" y="5068416"/>
            <a:ext cx="94954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scalable and consistent credit scoring aligned to business needs and regulatory compliance.</a:t>
            </a:r>
            <a:endParaRPr lang="en-US" sz="1750" dirty="0"/>
          </a:p>
        </p:txBody>
      </p:sp>
      <p:pic>
        <p:nvPicPr>
          <p:cNvPr id="47" name="Image 1" descr="preencoded.png">
            <a:extLst>
              <a:ext uri="{FF2B5EF4-FFF2-40B4-BE49-F238E27FC236}">
                <a16:creationId xmlns:a16="http://schemas.microsoft.com/office/drawing/2014/main" id="{03A4D554-CF14-248C-BAEA-E10F2636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722" y="4516369"/>
            <a:ext cx="357188" cy="44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3BF43-0ED7-7D2A-7D27-1DA78AC7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C2FAD1-0FB8-757D-6A6F-E8D3DF12B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9BAF68-2B30-E205-CAC5-AF43862F5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AFF305-4D04-8DB4-AD20-D88E8103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5D5462D-4623-ECF3-ACA9-6E0BA9343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320E0C-70B6-8711-1B72-E128E5C60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268D39-085A-2427-4355-18596AB3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5F8FF3-E5D9-53CB-6353-3749E17C8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EB5738-2DBC-F05B-6BC8-92077CCE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BF46CD-2306-3895-D4DA-E663DF95A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3F3616-3AA9-18D3-C136-0F6FDA016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E2EFF7-4097-770A-628A-9795C9248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44224AC-EFF7-37E0-1371-73A2508BA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0">
            <a:extLst>
              <a:ext uri="{FF2B5EF4-FFF2-40B4-BE49-F238E27FC236}">
                <a16:creationId xmlns:a16="http://schemas.microsoft.com/office/drawing/2014/main" id="{EEC0322C-5177-4C3A-2224-12B276488E2D}"/>
              </a:ext>
            </a:extLst>
          </p:cNvPr>
          <p:cNvSpPr/>
          <p:nvPr/>
        </p:nvSpPr>
        <p:spPr>
          <a:xfrm>
            <a:off x="793790" y="1011139"/>
            <a:ext cx="829183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 Description</a:t>
            </a:r>
            <a:endParaRPr lang="en-US" sz="32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BD8764C-1334-ED40-B33B-8371A9069ED9}"/>
              </a:ext>
            </a:extLst>
          </p:cNvPr>
          <p:cNvSpPr/>
          <p:nvPr/>
        </p:nvSpPr>
        <p:spPr>
          <a:xfrm>
            <a:off x="949434" y="2410787"/>
            <a:ext cx="233913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Core Variables</a:t>
            </a:r>
            <a:endParaRPr lang="en-US" sz="23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DDEF3439-C6FA-527B-F6B0-FB13E110BCF4}"/>
              </a:ext>
            </a:extLst>
          </p:cNvPr>
          <p:cNvSpPr/>
          <p:nvPr/>
        </p:nvSpPr>
        <p:spPr>
          <a:xfrm>
            <a:off x="949434" y="3009671"/>
            <a:ext cx="49066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Demographics: Age, Occupation</a:t>
            </a: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DB361CAE-3E59-F844-BBCB-635969F2E31F}"/>
              </a:ext>
            </a:extLst>
          </p:cNvPr>
          <p:cNvSpPr/>
          <p:nvPr/>
        </p:nvSpPr>
        <p:spPr>
          <a:xfrm>
            <a:off x="949434" y="3451869"/>
            <a:ext cx="49066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Financials: Annual Income, Monthly Salary, Debt, Credit Limit</a:t>
            </a:r>
            <a:endParaRPr lang="en-US" sz="17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A8EDEF1A-11AE-8B43-F7FE-080C6D73DA08}"/>
              </a:ext>
            </a:extLst>
          </p:cNvPr>
          <p:cNvSpPr/>
          <p:nvPr/>
        </p:nvSpPr>
        <p:spPr>
          <a:xfrm>
            <a:off x="949434" y="4256970"/>
            <a:ext cx="49066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Behavioral: Loan types, Payment delays, Credit card usage</a:t>
            </a: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892450A1-AF9C-C069-CA49-4406C4D9F239}"/>
              </a:ext>
            </a:extLst>
          </p:cNvPr>
          <p:cNvSpPr/>
          <p:nvPr/>
        </p:nvSpPr>
        <p:spPr>
          <a:xfrm>
            <a:off x="6122679" y="2406562"/>
            <a:ext cx="255210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Derived Features</a:t>
            </a:r>
            <a:endParaRPr lang="en-US" sz="23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0CD126AB-84CD-55A2-9133-4EACDA3DCDF6}"/>
              </a:ext>
            </a:extLst>
          </p:cNvPr>
          <p:cNvSpPr/>
          <p:nvPr/>
        </p:nvSpPr>
        <p:spPr>
          <a:xfrm>
            <a:off x="6122679" y="3009671"/>
            <a:ext cx="5353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Income per Loan ratio</a:t>
            </a:r>
            <a:endParaRPr lang="en-US" sz="175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5B8AFE30-628C-56E9-97D8-7BF87B181D07}"/>
              </a:ext>
            </a:extLst>
          </p:cNvPr>
          <p:cNvSpPr/>
          <p:nvPr/>
        </p:nvSpPr>
        <p:spPr>
          <a:xfrm>
            <a:off x="6122679" y="3451869"/>
            <a:ext cx="5353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Debt-to-Income Ratio</a:t>
            </a:r>
            <a:endParaRPr lang="en-US" sz="1750" dirty="0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A18CDA3E-00E7-52E6-571B-2CC00FEA7134}"/>
              </a:ext>
            </a:extLst>
          </p:cNvPr>
          <p:cNvSpPr/>
          <p:nvPr/>
        </p:nvSpPr>
        <p:spPr>
          <a:xfrm>
            <a:off x="6122679" y="3894067"/>
            <a:ext cx="5353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Delay Rate on payments</a:t>
            </a:r>
            <a:endParaRPr lang="en-US" sz="1750" dirty="0"/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58AA0AE5-4667-9966-8EF1-A237F64A9F1E}"/>
              </a:ext>
            </a:extLst>
          </p:cNvPr>
          <p:cNvSpPr/>
          <p:nvPr/>
        </p:nvSpPr>
        <p:spPr>
          <a:xfrm>
            <a:off x="6122679" y="4336265"/>
            <a:ext cx="5353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Log-transformed Income and Debt for normalization</a:t>
            </a:r>
            <a:endParaRPr lang="en-US" sz="1750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652F0BCA-C3B0-FA4F-A1B5-80805D31A8FD}"/>
              </a:ext>
            </a:extLst>
          </p:cNvPr>
          <p:cNvSpPr/>
          <p:nvPr/>
        </p:nvSpPr>
        <p:spPr>
          <a:xfrm>
            <a:off x="6122679" y="4778464"/>
            <a:ext cx="5353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 groups categorized into bins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1460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3C19-7DDC-5C37-3DC2-354AE5E67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7D863E-7458-F30D-52B1-B911348F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474F01-3240-E76D-8933-D99BDB14A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9DD1516-C125-AF12-E2AB-5FD362B7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CFDDE4-4415-FE25-5D0D-B9ED172F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E98415D-07FE-CB0B-9080-0CA00FB8D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2BB782-53E9-B8E4-034E-C8C52C2A7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163D6EA-A06D-1224-6550-EFC9911DE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EBE0AF9-9688-A619-C21B-35BB0211A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89E17A-EF62-CA8E-CF52-FC4CF41D6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F20B2-ADD1-A258-16B1-A6BE15F7FA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7354AE-D84E-3784-25F1-7CEA433E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03F120-E947-C0E4-C2D9-962DE0386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Image 0" descr="preencoded.png">
            <a:extLst>
              <a:ext uri="{FF2B5EF4-FFF2-40B4-BE49-F238E27FC236}">
                <a16:creationId xmlns:a16="http://schemas.microsoft.com/office/drawing/2014/main" id="{7D5687C7-33B6-BFB7-DC06-89B451F9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4" cy="2406929"/>
          </a:xfrm>
          <a:prstGeom prst="rect">
            <a:avLst/>
          </a:prstGeom>
        </p:spPr>
      </p:pic>
      <p:sp>
        <p:nvSpPr>
          <p:cNvPr id="28" name="Text 0">
            <a:extLst>
              <a:ext uri="{FF2B5EF4-FFF2-40B4-BE49-F238E27FC236}">
                <a16:creationId xmlns:a16="http://schemas.microsoft.com/office/drawing/2014/main" id="{DDE77213-BEF0-1BD1-1FF7-5A387E1070AB}"/>
              </a:ext>
            </a:extLst>
          </p:cNvPr>
          <p:cNvSpPr/>
          <p:nvPr/>
        </p:nvSpPr>
        <p:spPr>
          <a:xfrm>
            <a:off x="597043" y="2713755"/>
            <a:ext cx="7001832" cy="735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Preprocessing Techniques</a:t>
            </a:r>
            <a:endParaRPr lang="en-US" sz="3200" dirty="0"/>
          </a:p>
        </p:txBody>
      </p:sp>
      <p:sp>
        <p:nvSpPr>
          <p:cNvPr id="29" name="Shape 1">
            <a:extLst>
              <a:ext uri="{FF2B5EF4-FFF2-40B4-BE49-F238E27FC236}">
                <a16:creationId xmlns:a16="http://schemas.microsoft.com/office/drawing/2014/main" id="{00363FEA-43AB-FDED-7CEF-604F0155343D}"/>
              </a:ext>
            </a:extLst>
          </p:cNvPr>
          <p:cNvSpPr/>
          <p:nvPr/>
        </p:nvSpPr>
        <p:spPr>
          <a:xfrm>
            <a:off x="370748" y="3766210"/>
            <a:ext cx="3258968" cy="2413245"/>
          </a:xfrm>
          <a:prstGeom prst="roundRect">
            <a:avLst>
              <a:gd name="adj" fmla="val 30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22D6726E-FC41-1228-77C8-AB5D806077A1}"/>
              </a:ext>
            </a:extLst>
          </p:cNvPr>
          <p:cNvSpPr/>
          <p:nvPr/>
        </p:nvSpPr>
        <p:spPr>
          <a:xfrm>
            <a:off x="543003" y="3821768"/>
            <a:ext cx="2435098" cy="367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Cleaning</a:t>
            </a:r>
            <a:endParaRPr lang="en-US" sz="2300" dirty="0"/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7D659738-75A4-2F66-E221-49752BFA20CB}"/>
              </a:ext>
            </a:extLst>
          </p:cNvPr>
          <p:cNvSpPr/>
          <p:nvPr/>
        </p:nvSpPr>
        <p:spPr>
          <a:xfrm>
            <a:off x="543003" y="4323855"/>
            <a:ext cx="2900588" cy="1433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Dropped non-informative columns such as ID, SSN, and Customer Name to protect privacy and reduce noise.</a:t>
            </a:r>
            <a:endParaRPr lang="en-US" sz="1750" dirty="0"/>
          </a:p>
        </p:txBody>
      </p:sp>
      <p:sp>
        <p:nvSpPr>
          <p:cNvPr id="32" name="Shape 4">
            <a:extLst>
              <a:ext uri="{FF2B5EF4-FFF2-40B4-BE49-F238E27FC236}">
                <a16:creationId xmlns:a16="http://schemas.microsoft.com/office/drawing/2014/main" id="{891DB99D-3059-DF77-9F9A-7E04B4A843F9}"/>
              </a:ext>
            </a:extLst>
          </p:cNvPr>
          <p:cNvSpPr/>
          <p:nvPr/>
        </p:nvSpPr>
        <p:spPr>
          <a:xfrm>
            <a:off x="3817499" y="3747788"/>
            <a:ext cx="4144856" cy="2643283"/>
          </a:xfrm>
          <a:prstGeom prst="roundRect">
            <a:avLst>
              <a:gd name="adj" fmla="val 30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3" name="Text 5">
            <a:extLst>
              <a:ext uri="{FF2B5EF4-FFF2-40B4-BE49-F238E27FC236}">
                <a16:creationId xmlns:a16="http://schemas.microsoft.com/office/drawing/2014/main" id="{FC07408A-1FC9-945B-B59A-4E5B45A273A6}"/>
              </a:ext>
            </a:extLst>
          </p:cNvPr>
          <p:cNvSpPr/>
          <p:nvPr/>
        </p:nvSpPr>
        <p:spPr>
          <a:xfrm>
            <a:off x="4021742" y="3790435"/>
            <a:ext cx="3939035" cy="735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Handling Invalid and Missing Values</a:t>
            </a:r>
            <a:endParaRPr lang="en-US" sz="2300" dirty="0"/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E8682EE1-579C-0CDC-3789-099F78DBDC1F}"/>
              </a:ext>
            </a:extLst>
          </p:cNvPr>
          <p:cNvSpPr/>
          <p:nvPr/>
        </p:nvSpPr>
        <p:spPr>
          <a:xfrm>
            <a:off x="4033454" y="4593443"/>
            <a:ext cx="3822178" cy="1724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Removed malformed numerical entries and replaced missing numeric values with medians; categorical missing values handled via modes or defaults.</a:t>
            </a:r>
            <a:endParaRPr lang="en-US" sz="1750" dirty="0"/>
          </a:p>
        </p:txBody>
      </p:sp>
      <p:sp>
        <p:nvSpPr>
          <p:cNvPr id="35" name="Shape 7">
            <a:extLst>
              <a:ext uri="{FF2B5EF4-FFF2-40B4-BE49-F238E27FC236}">
                <a16:creationId xmlns:a16="http://schemas.microsoft.com/office/drawing/2014/main" id="{7294B4E1-A907-5F6D-BB3A-FAC39BFD3CA3}"/>
              </a:ext>
            </a:extLst>
          </p:cNvPr>
          <p:cNvSpPr/>
          <p:nvPr/>
        </p:nvSpPr>
        <p:spPr>
          <a:xfrm>
            <a:off x="8176732" y="3766210"/>
            <a:ext cx="3603122" cy="2428584"/>
          </a:xfrm>
          <a:prstGeom prst="roundRect">
            <a:avLst>
              <a:gd name="adj" fmla="val 30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6" name="Text 8">
            <a:extLst>
              <a:ext uri="{FF2B5EF4-FFF2-40B4-BE49-F238E27FC236}">
                <a16:creationId xmlns:a16="http://schemas.microsoft.com/office/drawing/2014/main" id="{94908C20-4171-3296-BCBA-08CC1E3BC166}"/>
              </a:ext>
            </a:extLst>
          </p:cNvPr>
          <p:cNvSpPr/>
          <p:nvPr/>
        </p:nvSpPr>
        <p:spPr>
          <a:xfrm>
            <a:off x="8463859" y="3842933"/>
            <a:ext cx="3096824" cy="735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Normalization and Encoding</a:t>
            </a:r>
            <a:endParaRPr lang="en-US" sz="2300" dirty="0"/>
          </a:p>
        </p:txBody>
      </p:sp>
      <p:sp>
        <p:nvSpPr>
          <p:cNvPr id="37" name="Text 9">
            <a:extLst>
              <a:ext uri="{FF2B5EF4-FFF2-40B4-BE49-F238E27FC236}">
                <a16:creationId xmlns:a16="http://schemas.microsoft.com/office/drawing/2014/main" id="{376879CB-8D1C-94FB-CD52-299394C99343}"/>
              </a:ext>
            </a:extLst>
          </p:cNvPr>
          <p:cNvSpPr/>
          <p:nvPr/>
        </p:nvSpPr>
        <p:spPr>
          <a:xfrm>
            <a:off x="8463859" y="4608782"/>
            <a:ext cx="3185138" cy="1433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Normalized feature scales and utilized CatBoost’s native categorical feature handling to avoid costly one-hot encodings.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686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A561E-339F-87FF-6BB0-0D42FE87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4D21DFE-2768-8A99-0B05-69EB5F056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304F9-AEF3-BA15-6135-A9F99DE5D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E31466-83A8-FE2B-B3CE-68F106160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881C51-1AE5-0AAA-CDEC-876190BBA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BB98F3D-4F9D-D68B-267F-F9F5A9DBC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F7C2D6-59BA-5327-F98C-6589D6F93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5676731-C929-EC94-4E41-52E71E949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E3E00E-B924-726B-046F-4CF9C3035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483289-94D3-548B-AB63-224545EB3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050E3B-A0BE-A7E2-35EE-40B73A0F0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0D383DA-5E51-72E9-896E-B595155A8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A6C1C5-7EBB-1939-E55F-B81D0C6A8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 0">
            <a:extLst>
              <a:ext uri="{FF2B5EF4-FFF2-40B4-BE49-F238E27FC236}">
                <a16:creationId xmlns:a16="http://schemas.microsoft.com/office/drawing/2014/main" id="{FE0AEF5A-64ED-D336-1A0B-1ECE50A3BF40}"/>
              </a:ext>
            </a:extLst>
          </p:cNvPr>
          <p:cNvSpPr/>
          <p:nvPr/>
        </p:nvSpPr>
        <p:spPr>
          <a:xfrm>
            <a:off x="793790" y="1011139"/>
            <a:ext cx="829183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ABB93-A5A4-15F0-6B41-B1100152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204" y="930840"/>
            <a:ext cx="7156604" cy="45712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A1BC332-3FAE-E38B-CCF0-AA163D347C9E}"/>
              </a:ext>
            </a:extLst>
          </p:cNvPr>
          <p:cNvSpPr txBox="1"/>
          <p:nvPr/>
        </p:nvSpPr>
        <p:spPr>
          <a:xfrm>
            <a:off x="857149" y="6080098"/>
            <a:ext cx="10778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 panose="020B0604020202020204"/>
              </a:rPr>
              <a:t>Some columns like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 panose="020B0604020202020204"/>
              </a:rPr>
              <a:t>Log_Debt</a:t>
            </a:r>
            <a:r>
              <a:rPr lang="en-US" b="0" i="0" dirty="0">
                <a:solidFill>
                  <a:srgbClr val="000000"/>
                </a:solidFill>
                <a:effectLst/>
                <a:latin typeface="Inter" panose="020B0604020202020204"/>
              </a:rPr>
              <a:t>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 panose="020B0604020202020204"/>
              </a:rPr>
              <a:t>Outstanding_Debt</a:t>
            </a:r>
            <a:r>
              <a:rPr lang="en-US" b="0" i="0" dirty="0">
                <a:solidFill>
                  <a:srgbClr val="000000"/>
                </a:solidFill>
                <a:effectLst/>
                <a:latin typeface="Inter" panose="020B0604020202020204"/>
              </a:rPr>
              <a:t> showed strong correlation</a:t>
            </a:r>
            <a:endParaRPr lang="en-IN" dirty="0">
              <a:latin typeface="Inter" panose="020B060402020202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EEC807-C8AB-2A00-E4E2-1719BAFE1B5B}"/>
              </a:ext>
            </a:extLst>
          </p:cNvPr>
          <p:cNvSpPr txBox="1"/>
          <p:nvPr/>
        </p:nvSpPr>
        <p:spPr>
          <a:xfrm>
            <a:off x="457200" y="286555"/>
            <a:ext cx="610897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  <a:latin typeface="Petrona Bold"/>
              </a:rPr>
              <a:t>Exploratory Data Analysis (EDA)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212613-2A37-A348-2A51-2FE8A1FF04F5}"/>
              </a:ext>
            </a:extLst>
          </p:cNvPr>
          <p:cNvSpPr txBox="1"/>
          <p:nvPr/>
        </p:nvSpPr>
        <p:spPr>
          <a:xfrm>
            <a:off x="857149" y="5705651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Inter" panose="020B0604020202020204"/>
              </a:rPr>
              <a:t>Correlation matrix plotted to evaluate multicollinearity</a:t>
            </a:r>
            <a:endParaRPr lang="en-IN" dirty="0">
              <a:latin typeface="Inter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5975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1C4E1-8135-64C3-9518-DA6733E61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C1457F9-B0A6-B2BA-6575-9F086A621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0AD3E-84EA-42D3-A859-CCEE039EB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F1584F-A18E-99FE-CC49-4CDB9C367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C4D318-D5A9-5C60-B3AB-3DC240496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2E2E24F-8746-E72C-80AA-5FC5A7E8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3EB577B-09A0-3E70-8B64-40D5B2222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B032D3-AD96-D5C0-7E28-25AA98590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997CBF-7AAF-F3DB-65F7-8011FED9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2E43A1-B47F-D9C3-A055-A5EBD5E0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AF97E8-4338-5D64-8306-841D3A20B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73830B-073E-21A4-101E-41BCC5CCC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AC300B-6E95-FC1D-08F2-5D4EAD95B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80A98DE-0322-7CCC-CDC0-59E382218541}"/>
              </a:ext>
            </a:extLst>
          </p:cNvPr>
          <p:cNvSpPr txBox="1"/>
          <p:nvPr/>
        </p:nvSpPr>
        <p:spPr>
          <a:xfrm>
            <a:off x="548389" y="868016"/>
            <a:ext cx="8754893" cy="748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1: </a:t>
            </a:r>
            <a:r>
              <a:rPr lang="en-US" sz="2300" b="1" dirty="0" err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CatBoostClassifier</a:t>
            </a:r>
            <a:endParaRPr lang="en-US" sz="23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CC3B1D3-BC1C-F9A4-F8C9-260E42413034}"/>
              </a:ext>
            </a:extLst>
          </p:cNvPr>
          <p:cNvSpPr/>
          <p:nvPr/>
        </p:nvSpPr>
        <p:spPr>
          <a:xfrm>
            <a:off x="618691" y="18082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Why CatBoost?</a:t>
            </a:r>
            <a:endParaRPr lang="en-US" sz="23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B3B77280-A243-698F-C773-B9389C6F9393}"/>
              </a:ext>
            </a:extLst>
          </p:cNvPr>
          <p:cNvSpPr/>
          <p:nvPr/>
        </p:nvSpPr>
        <p:spPr>
          <a:xfrm>
            <a:off x="618691" y="24071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categorical features natively</a:t>
            </a:r>
            <a:endParaRPr lang="en-US" sz="175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764A7901-DB25-CC38-BAB9-A6E728459D40}"/>
              </a:ext>
            </a:extLst>
          </p:cNvPr>
          <p:cNvSpPr/>
          <p:nvPr/>
        </p:nvSpPr>
        <p:spPr>
          <a:xfrm>
            <a:off x="618691" y="28493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to missing values</a:t>
            </a:r>
            <a:endParaRPr lang="en-US" sz="175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8EF961B-1841-1335-8F64-8B9CCDB2C908}"/>
              </a:ext>
            </a:extLst>
          </p:cNvPr>
          <p:cNvSpPr/>
          <p:nvPr/>
        </p:nvSpPr>
        <p:spPr>
          <a:xfrm>
            <a:off x="618691" y="32915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Minimizes overfitting with ordered boosting</a:t>
            </a: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6DACABA2-3768-CD5F-945F-DEE548D00A9C}"/>
              </a:ext>
            </a:extLst>
          </p:cNvPr>
          <p:cNvSpPr/>
          <p:nvPr/>
        </p:nvSpPr>
        <p:spPr>
          <a:xfrm>
            <a:off x="618691" y="409466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Benefits</a:t>
            </a:r>
            <a:endParaRPr lang="en-US" sz="23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E953F554-79C4-1DC5-16A6-093B01AD9B63}"/>
              </a:ext>
            </a:extLst>
          </p:cNvPr>
          <p:cNvSpPr/>
          <p:nvPr/>
        </p:nvSpPr>
        <p:spPr>
          <a:xfrm>
            <a:off x="618691" y="46935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preprocessing burden</a:t>
            </a:r>
            <a:endParaRPr lang="en-US" sz="175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052A72C6-F578-F337-4E33-04CE6A0D1B05}"/>
              </a:ext>
            </a:extLst>
          </p:cNvPr>
          <p:cNvSpPr/>
          <p:nvPr/>
        </p:nvSpPr>
        <p:spPr>
          <a:xfrm>
            <a:off x="618691" y="51357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interpretable feature importance</a:t>
            </a:r>
            <a:endParaRPr lang="en-US" sz="1750" dirty="0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A9F01556-76BB-E1AB-C174-C04E321E5B63}"/>
              </a:ext>
            </a:extLst>
          </p:cNvPr>
          <p:cNvSpPr/>
          <p:nvPr/>
        </p:nvSpPr>
        <p:spPr>
          <a:xfrm>
            <a:off x="618691" y="55779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training on tabular financial data</a:t>
            </a:r>
            <a:endParaRPr lang="en-US" sz="1750" dirty="0"/>
          </a:p>
        </p:txBody>
      </p:sp>
      <p:pic>
        <p:nvPicPr>
          <p:cNvPr id="1026" name="Picture 2" descr="Why you should learn CatBoost now | by Félix Revert | TDS Archive | Medium">
            <a:extLst>
              <a:ext uri="{FF2B5EF4-FFF2-40B4-BE49-F238E27FC236}">
                <a16:creationId xmlns:a16="http://schemas.microsoft.com/office/drawing/2014/main" id="{26B4C565-93EA-32FE-1948-BDD257AAC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50979"/>
            <a:ext cx="6011694" cy="469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D90868-780F-6B02-686C-7897616689C8}"/>
              </a:ext>
            </a:extLst>
          </p:cNvPr>
          <p:cNvSpPr txBox="1"/>
          <p:nvPr/>
        </p:nvSpPr>
        <p:spPr>
          <a:xfrm>
            <a:off x="618691" y="441002"/>
            <a:ext cx="6108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Selection: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4082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39785C-1351-53DE-C35B-90F50C22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3B5223-9ED5-B9DB-1FBF-2FC9C320D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81795-D7B4-98C8-D239-2773999F4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BA342B-EBE5-AF23-FA9D-D48969826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323A01-B4F6-0432-25A5-5FDAB1E78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23C4452-D65B-A5C0-C632-6C1F44CA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4A13240-A4CD-C8F5-45FD-E41C10996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9F7C6D-F039-947F-61BB-D2799A4B7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861470-C962-1061-047A-5336C3E2E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7FC5DF5-FE71-D1C3-8F67-AD8F8CE1F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8B98E8A-17E0-968A-DFFC-640CC6ABC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9489227-7617-DDA6-982D-33911B96E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7E2C49D-5B9B-B541-D39D-39F32B15B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B509930A-FAE3-E665-AC4F-42A1C548BC0F}"/>
              </a:ext>
            </a:extLst>
          </p:cNvPr>
          <p:cNvSpPr/>
          <p:nvPr/>
        </p:nvSpPr>
        <p:spPr>
          <a:xfrm>
            <a:off x="451939" y="373500"/>
            <a:ext cx="7556421" cy="865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Training and Evaluation Results</a:t>
            </a:r>
            <a:endParaRPr lang="en-US" sz="32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02C8AC17-F596-8099-B2C1-C1D58C7702D6}"/>
              </a:ext>
            </a:extLst>
          </p:cNvPr>
          <p:cNvSpPr/>
          <p:nvPr/>
        </p:nvSpPr>
        <p:spPr>
          <a:xfrm>
            <a:off x="375382" y="1509917"/>
            <a:ext cx="375068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DCA8D234-9E83-5B12-9399-34060EE5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" y="1541826"/>
            <a:ext cx="262530" cy="446484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B9490E0E-B4A5-AB7E-CBCC-EB27E44432DC}"/>
              </a:ext>
            </a:extLst>
          </p:cNvPr>
          <p:cNvSpPr/>
          <p:nvPr/>
        </p:nvSpPr>
        <p:spPr>
          <a:xfrm>
            <a:off x="1112498" y="1509917"/>
            <a:ext cx="215187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Evaluation Setup</a:t>
            </a:r>
            <a:endParaRPr lang="en-US" sz="23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35CECBC0-FFC5-178A-AD78-59A904DB7432}"/>
              </a:ext>
            </a:extLst>
          </p:cNvPr>
          <p:cNvSpPr/>
          <p:nvPr/>
        </p:nvSpPr>
        <p:spPr>
          <a:xfrm>
            <a:off x="1112498" y="2018076"/>
            <a:ext cx="6148024" cy="968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an 80/20 stratified train/test split to ensure balanced class representation.</a:t>
            </a:r>
            <a:endParaRPr lang="en-US" sz="175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9E4C6616-074F-A074-F06E-7EAC1B4A1D3E}"/>
              </a:ext>
            </a:extLst>
          </p:cNvPr>
          <p:cNvSpPr/>
          <p:nvPr/>
        </p:nvSpPr>
        <p:spPr>
          <a:xfrm>
            <a:off x="375382" y="5034210"/>
            <a:ext cx="375068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6FC3C24E-4191-DCD6-EC3B-D886A07BD1C6}"/>
              </a:ext>
            </a:extLst>
          </p:cNvPr>
          <p:cNvSpPr/>
          <p:nvPr/>
        </p:nvSpPr>
        <p:spPr>
          <a:xfrm>
            <a:off x="1147823" y="5103326"/>
            <a:ext cx="218810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Visualization</a:t>
            </a:r>
            <a:endParaRPr lang="en-US" sz="2300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5DE101B4-C738-B61B-2C59-A52D44321504}"/>
              </a:ext>
            </a:extLst>
          </p:cNvPr>
          <p:cNvSpPr/>
          <p:nvPr/>
        </p:nvSpPr>
        <p:spPr>
          <a:xfrm>
            <a:off x="1112498" y="5516470"/>
            <a:ext cx="617656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Utilized bar charts and confusion matrix heatmaps for insightful performance interpretation and error analysis.</a:t>
            </a:r>
            <a:endParaRPr lang="en-US" sz="1750" dirty="0"/>
          </a:p>
        </p:txBody>
      </p:sp>
      <p:pic>
        <p:nvPicPr>
          <p:cNvPr id="28" name="Image 1" descr="preencoded.png">
            <a:extLst>
              <a:ext uri="{FF2B5EF4-FFF2-40B4-BE49-F238E27FC236}">
                <a16:creationId xmlns:a16="http://schemas.microsoft.com/office/drawing/2014/main" id="{EE128182-AA01-DA0A-92C1-B3C5C0B2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39" y="5069986"/>
            <a:ext cx="262530" cy="4464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9BC149-2CAC-8009-2376-B235EEC1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30" y="76884"/>
            <a:ext cx="4256355" cy="24648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110DCEC-C5CE-7832-CACC-BB2E4D590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895" y="2558013"/>
            <a:ext cx="5197290" cy="4244708"/>
          </a:xfrm>
          <a:prstGeom prst="rect">
            <a:avLst/>
          </a:prstGeom>
        </p:spPr>
      </p:pic>
      <p:sp>
        <p:nvSpPr>
          <p:cNvPr id="31" name="Shape 4">
            <a:extLst>
              <a:ext uri="{FF2B5EF4-FFF2-40B4-BE49-F238E27FC236}">
                <a16:creationId xmlns:a16="http://schemas.microsoft.com/office/drawing/2014/main" id="{B1F6A90F-2DCD-DE70-6A8E-5C0925D1E739}"/>
              </a:ext>
            </a:extLst>
          </p:cNvPr>
          <p:cNvSpPr/>
          <p:nvPr/>
        </p:nvSpPr>
        <p:spPr>
          <a:xfrm>
            <a:off x="375382" y="3013383"/>
            <a:ext cx="375068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32" name="Image 2" descr="preencoded.png">
            <a:extLst>
              <a:ext uri="{FF2B5EF4-FFF2-40B4-BE49-F238E27FC236}">
                <a16:creationId xmlns:a16="http://schemas.microsoft.com/office/drawing/2014/main" id="{E016869D-37E3-D6A2-8A5D-A486343C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39" y="3045292"/>
            <a:ext cx="262530" cy="446484"/>
          </a:xfrm>
          <a:prstGeom prst="rect">
            <a:avLst/>
          </a:prstGeom>
        </p:spPr>
      </p:pic>
      <p:sp>
        <p:nvSpPr>
          <p:cNvPr id="33" name="Text 5">
            <a:extLst>
              <a:ext uri="{FF2B5EF4-FFF2-40B4-BE49-F238E27FC236}">
                <a16:creationId xmlns:a16="http://schemas.microsoft.com/office/drawing/2014/main" id="{6478BA3D-A2BA-84C4-8103-069B85C519F3}"/>
              </a:ext>
            </a:extLst>
          </p:cNvPr>
          <p:cNvSpPr/>
          <p:nvPr/>
        </p:nvSpPr>
        <p:spPr>
          <a:xfrm>
            <a:off x="1125832" y="3059971"/>
            <a:ext cx="215187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Performance Metrics</a:t>
            </a:r>
            <a:endParaRPr lang="en-US" sz="2300" dirty="0"/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223E5766-AEF9-073B-877D-A190F340B4C4}"/>
              </a:ext>
            </a:extLst>
          </p:cNvPr>
          <p:cNvSpPr/>
          <p:nvPr/>
        </p:nvSpPr>
        <p:spPr>
          <a:xfrm>
            <a:off x="1112499" y="3520757"/>
            <a:ext cx="5638498" cy="13167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79% overall accuracy, with macro F1-score approximately 0.78. Class-specific precision and recall indicate strong performance across classes.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646142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86E6D-AB4F-B6F1-C40D-77A742E0D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0F25A3-35BE-F320-37F1-6DBEF12A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0D2588-F595-2D6A-BF66-0838A370E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459B3D-746B-342C-EBAB-CFBB2AE9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9DF0FA6-9939-7F1A-4C09-96F91E04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B3AFCF-66C7-09FA-B4F9-B53575436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4CA0865-F59C-6826-FB55-3E2EC7A79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6A2FDA-A222-7608-F123-7E6C6C146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0569D1-62BD-11AE-DEE6-31D2B21C8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BDAF46-0682-FAAC-2D10-62E3638B5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F4D0CE1-E624-ED27-47C0-A1C073836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5E7483-08B0-395B-6362-3547C7002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1DDDD64-D05C-8D30-6BAC-410E4570E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hape 4">
            <a:extLst>
              <a:ext uri="{FF2B5EF4-FFF2-40B4-BE49-F238E27FC236}">
                <a16:creationId xmlns:a16="http://schemas.microsoft.com/office/drawing/2014/main" id="{864202D5-378C-87AC-A466-4C5F95C589BD}"/>
              </a:ext>
            </a:extLst>
          </p:cNvPr>
          <p:cNvSpPr/>
          <p:nvPr/>
        </p:nvSpPr>
        <p:spPr>
          <a:xfrm>
            <a:off x="763690" y="1951817"/>
            <a:ext cx="375068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F1626936-FF30-3811-3B54-24F529A96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47" y="1983726"/>
            <a:ext cx="262530" cy="446484"/>
          </a:xfrm>
          <a:prstGeom prst="rect">
            <a:avLst/>
          </a:prstGeom>
        </p:spPr>
      </p:pic>
      <p:sp>
        <p:nvSpPr>
          <p:cNvPr id="6" name="Text 5">
            <a:extLst>
              <a:ext uri="{FF2B5EF4-FFF2-40B4-BE49-F238E27FC236}">
                <a16:creationId xmlns:a16="http://schemas.microsoft.com/office/drawing/2014/main" id="{8A72DD82-BBD6-689F-B6CD-76C4F32B99D6}"/>
              </a:ext>
            </a:extLst>
          </p:cNvPr>
          <p:cNvSpPr/>
          <p:nvPr/>
        </p:nvSpPr>
        <p:spPr>
          <a:xfrm>
            <a:off x="1369541" y="1072607"/>
            <a:ext cx="407872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nb-NO" sz="2300" b="1" i="0" dirty="0">
                <a:solidFill>
                  <a:srgbClr val="000000"/>
                </a:solidFill>
                <a:effectLst/>
                <a:latin typeface="Petrona Bold"/>
              </a:rPr>
              <a:t>Model 2 : LightGBM Classifier</a:t>
            </a:r>
            <a:endParaRPr lang="en-US" sz="2300" b="1" dirty="0">
              <a:latin typeface="Petrona Bold"/>
            </a:endParaRPr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29746A91-ED5F-D8BE-552E-401FEC5144E2}"/>
              </a:ext>
            </a:extLst>
          </p:cNvPr>
          <p:cNvSpPr/>
          <p:nvPr/>
        </p:nvSpPr>
        <p:spPr>
          <a:xfrm>
            <a:off x="1253197" y="2128673"/>
            <a:ext cx="5809084" cy="3231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buNone/>
            </a:pPr>
            <a:r>
              <a:rPr lang="en-IN" sz="175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  </a:t>
            </a:r>
            <a:r>
              <a:rPr lang="en-IN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Categorical columns encoded via </a:t>
            </a:r>
            <a:r>
              <a:rPr lang="en-IN" sz="1750" b="0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astype</a:t>
            </a:r>
            <a:r>
              <a:rPr lang="en-IN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('category’)</a:t>
            </a: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r>
              <a:rPr lang="en-IN" sz="175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  </a:t>
            </a:r>
            <a:r>
              <a:rPr lang="en-IN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Fast gradient boosting method</a:t>
            </a: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r>
              <a:rPr lang="en-IN" sz="175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 </a:t>
            </a:r>
            <a:r>
              <a:rPr lang="en-IN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Tuned using stratified train/test split</a:t>
            </a: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r>
              <a:rPr lang="en-IN" sz="1750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  </a:t>
            </a:r>
            <a:r>
              <a:rPr lang="en-IN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Same evaluation metrics for fair comparison</a:t>
            </a: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endParaRPr lang="en-IN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B2AD4ABC-2875-B3F3-1A1C-DE2F16519CD5}"/>
              </a:ext>
            </a:extLst>
          </p:cNvPr>
          <p:cNvSpPr/>
          <p:nvPr/>
        </p:nvSpPr>
        <p:spPr>
          <a:xfrm>
            <a:off x="730987" y="2751319"/>
            <a:ext cx="375068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0B45CBB9-28B4-20FC-D41B-368F0082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4" y="2783228"/>
            <a:ext cx="262530" cy="446484"/>
          </a:xfrm>
          <a:prstGeom prst="rect">
            <a:avLst/>
          </a:prstGeom>
        </p:spPr>
      </p:pic>
      <p:sp>
        <p:nvSpPr>
          <p:cNvPr id="10" name="Shape 4">
            <a:extLst>
              <a:ext uri="{FF2B5EF4-FFF2-40B4-BE49-F238E27FC236}">
                <a16:creationId xmlns:a16="http://schemas.microsoft.com/office/drawing/2014/main" id="{D944507D-AF5A-9729-AD6B-D4343C5A1570}"/>
              </a:ext>
            </a:extLst>
          </p:cNvPr>
          <p:cNvSpPr/>
          <p:nvPr/>
        </p:nvSpPr>
        <p:spPr>
          <a:xfrm>
            <a:off x="730987" y="3623822"/>
            <a:ext cx="375068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36808A11-167F-2FB9-F4D3-B9AF019F4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4" y="3655731"/>
            <a:ext cx="262530" cy="446484"/>
          </a:xfrm>
          <a:prstGeom prst="rect">
            <a:avLst/>
          </a:prstGeom>
        </p:spPr>
      </p:pic>
      <p:sp>
        <p:nvSpPr>
          <p:cNvPr id="12" name="Shape 4">
            <a:extLst>
              <a:ext uri="{FF2B5EF4-FFF2-40B4-BE49-F238E27FC236}">
                <a16:creationId xmlns:a16="http://schemas.microsoft.com/office/drawing/2014/main" id="{04A49974-EA94-478B-CA46-9E24BC568687}"/>
              </a:ext>
            </a:extLst>
          </p:cNvPr>
          <p:cNvSpPr/>
          <p:nvPr/>
        </p:nvSpPr>
        <p:spPr>
          <a:xfrm>
            <a:off x="730987" y="4412042"/>
            <a:ext cx="375068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25" name="Image 2" descr="preencoded.png">
            <a:extLst>
              <a:ext uri="{FF2B5EF4-FFF2-40B4-BE49-F238E27FC236}">
                <a16:creationId xmlns:a16="http://schemas.microsoft.com/office/drawing/2014/main" id="{EBEA68F1-0A36-C99A-58ED-6F5C9753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4" y="4443951"/>
            <a:ext cx="262530" cy="4464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729E486-2DE5-2548-8F16-832A2E2C3DDE}"/>
              </a:ext>
            </a:extLst>
          </p:cNvPr>
          <p:cNvSpPr txBox="1"/>
          <p:nvPr/>
        </p:nvSpPr>
        <p:spPr>
          <a:xfrm>
            <a:off x="593388" y="5502117"/>
            <a:ext cx="6108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Slightly faster but slightly less balanced than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CatBoost</a:t>
            </a:r>
            <a:endParaRPr lang="en-IN" sz="180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050" name="Picture 2" descr="LGBMClassifier: A Getting Started Guide - KDnuggets">
            <a:extLst>
              <a:ext uri="{FF2B5EF4-FFF2-40B4-BE49-F238E27FC236}">
                <a16:creationId xmlns:a16="http://schemas.microsoft.com/office/drawing/2014/main" id="{243383A9-9E84-FA34-5E59-076BAC7C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536" y="1736236"/>
            <a:ext cx="5353349" cy="42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BF8BA-2014-D17E-BB6B-F155103F0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56BA13B-4864-72BB-5647-648CFB37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C45741-2EA8-9B8C-9865-71370E700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DA01D5-4DB4-61ED-0F70-EB89328A5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928B373-066F-810C-6010-CDBC91DE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C24C3F-8F02-1994-3B98-6D754740B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E983910-5909-1A1A-3542-379E15970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6CBD4B7-07C1-7C4A-CA16-6D7ACEA1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6C3E4B-0559-7F8F-1EE2-CA0588A61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113EC9B-B960-B06F-877E-0166E3BE1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8726F6E-48BC-613D-9385-28BB0CCCB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726A7B-9B2E-4DD3-EC35-CCB8793CF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4FD223-AB03-CA58-92E0-F89CDC6E9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5">
            <a:extLst>
              <a:ext uri="{FF2B5EF4-FFF2-40B4-BE49-F238E27FC236}">
                <a16:creationId xmlns:a16="http://schemas.microsoft.com/office/drawing/2014/main" id="{C9E72D6F-49C2-53AD-6A4A-04C54553757A}"/>
              </a:ext>
            </a:extLst>
          </p:cNvPr>
          <p:cNvSpPr/>
          <p:nvPr/>
        </p:nvSpPr>
        <p:spPr>
          <a:xfrm>
            <a:off x="1350085" y="538796"/>
            <a:ext cx="661686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latin typeface="Petrona Bold"/>
              </a:rPr>
              <a:t>Comparison of </a:t>
            </a:r>
            <a:r>
              <a:rPr lang="en-US" sz="2300" b="1" dirty="0" err="1">
                <a:latin typeface="Petrona Bold"/>
              </a:rPr>
              <a:t>CatBoost</a:t>
            </a:r>
            <a:r>
              <a:rPr lang="en-US" sz="2300" b="1" dirty="0">
                <a:latin typeface="Petrona Bold"/>
              </a:rPr>
              <a:t> and LGBM Classifiers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E74BB-0B7B-008D-8078-EDB45C51F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2" y="1051383"/>
            <a:ext cx="9348281" cy="333647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63D91C1-C016-80D3-166F-7BF5A74971B6}"/>
              </a:ext>
            </a:extLst>
          </p:cNvPr>
          <p:cNvSpPr txBox="1"/>
          <p:nvPr/>
        </p:nvSpPr>
        <p:spPr>
          <a:xfrm>
            <a:off x="651752" y="4429241"/>
            <a:ext cx="7451387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Metric       </a:t>
            </a:r>
            <a:r>
              <a:rPr lang="en-US" sz="1750" b="0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CatBoost</a:t>
            </a:r>
            <a:r>
              <a:rPr lang="en-US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    </a:t>
            </a:r>
            <a:r>
              <a:rPr lang="en-US" sz="1750" b="0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LightGBM</a:t>
            </a:r>
            <a:endParaRPr lang="en-US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Accuracy      82%              81%</a:t>
            </a:r>
          </a:p>
          <a:p>
            <a:pPr algn="l">
              <a:buNone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Macro F1     0.78              0.75</a:t>
            </a:r>
          </a:p>
          <a:p>
            <a:pPr algn="l">
              <a:buNone/>
            </a:pPr>
            <a:endParaRPr lang="en-US" sz="1750" b="0" i="0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l">
              <a:buNone/>
            </a:pPr>
            <a:r>
              <a:rPr lang="en-US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Training Time Moderate Fast</a:t>
            </a:r>
          </a:p>
          <a:p>
            <a:pPr algn="l"/>
            <a:r>
              <a:rPr lang="en-US" sz="1750" b="0" i="0" dirty="0" err="1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CatBoost</a:t>
            </a:r>
            <a:r>
              <a:rPr lang="en-US" sz="175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 better at classifying "Poor" and "Good" credit groups</a:t>
            </a:r>
          </a:p>
        </p:txBody>
      </p:sp>
    </p:spTree>
    <p:extLst>
      <p:ext uri="{BB962C8B-B14F-4D97-AF65-F5344CB8AC3E}">
        <p14:creationId xmlns:p14="http://schemas.microsoft.com/office/powerpoint/2010/main" val="3162552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551</Words>
  <Application>Microsoft Office PowerPoint</Application>
  <PresentationFormat>Widescreen</PresentationFormat>
  <Paragraphs>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Inter</vt:lpstr>
      <vt:lpstr>Petrona Bold</vt:lpstr>
      <vt:lpstr>Times New Roman</vt:lpstr>
      <vt:lpstr>Office Theme</vt:lpstr>
      <vt:lpstr>PowerPoint Presentation</vt:lpstr>
      <vt:lpstr>Project Introduction and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Nimisha Nooti</dc:creator>
  <cp:lastModifiedBy>Nimisha Nooti</cp:lastModifiedBy>
  <cp:revision>5</cp:revision>
  <dcterms:created xsi:type="dcterms:W3CDTF">2025-04-24T16:24:43Z</dcterms:created>
  <dcterms:modified xsi:type="dcterms:W3CDTF">2025-05-26T19:02:22Z</dcterms:modified>
</cp:coreProperties>
</file>