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sldIdLst>
    <p:sldId id="264" r:id="rId2"/>
    <p:sldId id="268" r:id="rId3"/>
    <p:sldId id="272" r:id="rId4"/>
    <p:sldId id="274" r:id="rId5"/>
    <p:sldId id="259" r:id="rId6"/>
    <p:sldId id="260" r:id="rId7"/>
    <p:sldId id="258" r:id="rId8"/>
    <p:sldId id="26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83AAB-E18C-436C-9E6C-835CBAF92A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9227EB-733B-4BA8-83AB-27CA59E935BB}">
      <dgm:prSet/>
      <dgm:spPr/>
      <dgm:t>
        <a:bodyPr/>
        <a:lstStyle/>
        <a:p>
          <a:r>
            <a:rPr lang="en-US" b="1"/>
            <a:t>Employee Demographics and HR Metrics</a:t>
          </a:r>
          <a:endParaRPr lang="en-US"/>
        </a:p>
      </dgm:t>
    </dgm:pt>
    <dgm:pt modelId="{CC151D1A-7286-4C6F-A67B-824748891525}" type="parTrans" cxnId="{13A71359-614D-43D1-871A-388E0561703C}">
      <dgm:prSet/>
      <dgm:spPr/>
      <dgm:t>
        <a:bodyPr/>
        <a:lstStyle/>
        <a:p>
          <a:endParaRPr lang="en-US"/>
        </a:p>
      </dgm:t>
    </dgm:pt>
    <dgm:pt modelId="{7AFB69E2-8EC9-4499-990F-827491221B9C}" type="sibTrans" cxnId="{13A71359-614D-43D1-871A-388E0561703C}">
      <dgm:prSet/>
      <dgm:spPr/>
      <dgm:t>
        <a:bodyPr/>
        <a:lstStyle/>
        <a:p>
          <a:endParaRPr lang="en-US"/>
        </a:p>
      </dgm:t>
    </dgm:pt>
    <dgm:pt modelId="{62FDCCE7-015A-4D82-A769-E9AED844FB76}">
      <dgm:prSet/>
      <dgm:spPr/>
      <dgm:t>
        <a:bodyPr/>
        <a:lstStyle/>
        <a:p>
          <a:r>
            <a:rPr lang="en-US" b="1"/>
            <a:t>Employee Surveys and Feedback</a:t>
          </a:r>
          <a:endParaRPr lang="en-US"/>
        </a:p>
      </dgm:t>
    </dgm:pt>
    <dgm:pt modelId="{0D944F47-DFCD-469E-8FB3-EC9CEB4E82DB}" type="parTrans" cxnId="{0AFBB00B-BB96-434C-BDF2-CA2F041E925A}">
      <dgm:prSet/>
      <dgm:spPr/>
      <dgm:t>
        <a:bodyPr/>
        <a:lstStyle/>
        <a:p>
          <a:endParaRPr lang="en-US"/>
        </a:p>
      </dgm:t>
    </dgm:pt>
    <dgm:pt modelId="{D847796B-56E6-428F-9D6C-DBA19BE2A8E4}" type="sibTrans" cxnId="{0AFBB00B-BB96-434C-BDF2-CA2F041E925A}">
      <dgm:prSet/>
      <dgm:spPr/>
      <dgm:t>
        <a:bodyPr/>
        <a:lstStyle/>
        <a:p>
          <a:endParaRPr lang="en-US"/>
        </a:p>
      </dgm:t>
    </dgm:pt>
    <dgm:pt modelId="{DDF91512-CB65-438C-B89A-83AAB8E9137A}">
      <dgm:prSet/>
      <dgm:spPr/>
      <dgm:t>
        <a:bodyPr/>
        <a:lstStyle/>
        <a:p>
          <a:r>
            <a:rPr lang="en-US" b="1"/>
            <a:t>Performance Metrics</a:t>
          </a:r>
          <a:endParaRPr lang="en-US"/>
        </a:p>
      </dgm:t>
    </dgm:pt>
    <dgm:pt modelId="{C4B659DF-739A-4D16-AE1D-856525A3D35C}" type="parTrans" cxnId="{BBF0AD1F-2B6C-4E73-B62E-93C4A7D9D816}">
      <dgm:prSet/>
      <dgm:spPr/>
      <dgm:t>
        <a:bodyPr/>
        <a:lstStyle/>
        <a:p>
          <a:endParaRPr lang="en-US"/>
        </a:p>
      </dgm:t>
    </dgm:pt>
    <dgm:pt modelId="{72B69D77-3F27-44C4-B454-E53C2F50FA93}" type="sibTrans" cxnId="{BBF0AD1F-2B6C-4E73-B62E-93C4A7D9D816}">
      <dgm:prSet/>
      <dgm:spPr/>
      <dgm:t>
        <a:bodyPr/>
        <a:lstStyle/>
        <a:p>
          <a:endParaRPr lang="en-US"/>
        </a:p>
      </dgm:t>
    </dgm:pt>
    <dgm:pt modelId="{153D5B79-7CED-450C-8F33-9FC97272218C}">
      <dgm:prSet/>
      <dgm:spPr/>
      <dgm:t>
        <a:bodyPr/>
        <a:lstStyle/>
        <a:p>
          <a:r>
            <a:rPr lang="en-US" b="1"/>
            <a:t>Recruitment and Hiring Data</a:t>
          </a:r>
          <a:endParaRPr lang="en-US"/>
        </a:p>
      </dgm:t>
    </dgm:pt>
    <dgm:pt modelId="{263A4131-AF70-4693-BB75-75CB90E5A218}" type="parTrans" cxnId="{90F8A725-4EDF-4C7E-B394-069CA440B97D}">
      <dgm:prSet/>
      <dgm:spPr/>
      <dgm:t>
        <a:bodyPr/>
        <a:lstStyle/>
        <a:p>
          <a:endParaRPr lang="en-US"/>
        </a:p>
      </dgm:t>
    </dgm:pt>
    <dgm:pt modelId="{A4909C04-9CC9-40D2-9CCE-C5049A3EAF2B}" type="sibTrans" cxnId="{90F8A725-4EDF-4C7E-B394-069CA440B97D}">
      <dgm:prSet/>
      <dgm:spPr/>
      <dgm:t>
        <a:bodyPr/>
        <a:lstStyle/>
        <a:p>
          <a:endParaRPr lang="en-US"/>
        </a:p>
      </dgm:t>
    </dgm:pt>
    <dgm:pt modelId="{0F32EA5B-FD61-44A5-93F0-E315BDEE6803}">
      <dgm:prSet/>
      <dgm:spPr/>
      <dgm:t>
        <a:bodyPr/>
        <a:lstStyle/>
        <a:p>
          <a:r>
            <a:rPr lang="en-US" b="1"/>
            <a:t>External Benchmarks and Industry Trends</a:t>
          </a:r>
          <a:endParaRPr lang="en-US"/>
        </a:p>
      </dgm:t>
    </dgm:pt>
    <dgm:pt modelId="{824EFBA1-EFEF-444D-B24A-7D5C9F73D68E}" type="parTrans" cxnId="{E6F4B647-1465-4232-AA95-EA6832999F14}">
      <dgm:prSet/>
      <dgm:spPr/>
      <dgm:t>
        <a:bodyPr/>
        <a:lstStyle/>
        <a:p>
          <a:endParaRPr lang="en-US"/>
        </a:p>
      </dgm:t>
    </dgm:pt>
    <dgm:pt modelId="{041DEE6D-88D5-4AEA-B2CD-97D625001C40}" type="sibTrans" cxnId="{E6F4B647-1465-4232-AA95-EA6832999F14}">
      <dgm:prSet/>
      <dgm:spPr/>
      <dgm:t>
        <a:bodyPr/>
        <a:lstStyle/>
        <a:p>
          <a:endParaRPr lang="en-US"/>
        </a:p>
      </dgm:t>
    </dgm:pt>
    <dgm:pt modelId="{F74BFB84-38EB-4AE9-9255-C8A0158D5638}">
      <dgm:prSet/>
      <dgm:spPr/>
      <dgm:t>
        <a:bodyPr/>
        <a:lstStyle/>
        <a:p>
          <a:r>
            <a:rPr lang="en-US" b="1"/>
            <a:t>Workforce Planning  </a:t>
          </a:r>
          <a:endParaRPr lang="en-US"/>
        </a:p>
      </dgm:t>
    </dgm:pt>
    <dgm:pt modelId="{FD212EDF-1342-4240-AB21-28EC44759D80}" type="parTrans" cxnId="{9B619B8E-A7BB-49E5-BAF5-70ED8349C690}">
      <dgm:prSet/>
      <dgm:spPr/>
      <dgm:t>
        <a:bodyPr/>
        <a:lstStyle/>
        <a:p>
          <a:endParaRPr lang="en-US"/>
        </a:p>
      </dgm:t>
    </dgm:pt>
    <dgm:pt modelId="{99C8F220-9D4E-4FB2-A776-2E28571309B8}" type="sibTrans" cxnId="{9B619B8E-A7BB-49E5-BAF5-70ED8349C690}">
      <dgm:prSet/>
      <dgm:spPr/>
      <dgm:t>
        <a:bodyPr/>
        <a:lstStyle/>
        <a:p>
          <a:endParaRPr lang="en-US"/>
        </a:p>
      </dgm:t>
    </dgm:pt>
    <dgm:pt modelId="{0B206402-6669-4F7F-B13C-2D5D8BE328E6}">
      <dgm:prSet/>
      <dgm:spPr/>
      <dgm:t>
        <a:bodyPr/>
        <a:lstStyle/>
        <a:p>
          <a:r>
            <a:rPr lang="en-US" b="1"/>
            <a:t>Compliance and Legal Data</a:t>
          </a:r>
          <a:endParaRPr lang="en-US"/>
        </a:p>
      </dgm:t>
    </dgm:pt>
    <dgm:pt modelId="{A0253E4B-0494-4F77-9E40-9BBCC5A00FA0}" type="parTrans" cxnId="{F5353F3B-CAFD-40E1-BC22-7EE50C57F278}">
      <dgm:prSet/>
      <dgm:spPr/>
      <dgm:t>
        <a:bodyPr/>
        <a:lstStyle/>
        <a:p>
          <a:endParaRPr lang="en-US"/>
        </a:p>
      </dgm:t>
    </dgm:pt>
    <dgm:pt modelId="{11C637CE-7BB1-4A4F-88AF-CBCD051D21D4}" type="sibTrans" cxnId="{F5353F3B-CAFD-40E1-BC22-7EE50C57F278}">
      <dgm:prSet/>
      <dgm:spPr/>
      <dgm:t>
        <a:bodyPr/>
        <a:lstStyle/>
        <a:p>
          <a:endParaRPr lang="en-US"/>
        </a:p>
      </dgm:t>
    </dgm:pt>
    <dgm:pt modelId="{672841E8-78E0-4124-BDA6-4FF9FB157653}">
      <dgm:prSet/>
      <dgm:spPr/>
      <dgm:t>
        <a:bodyPr/>
        <a:lstStyle/>
        <a:p>
          <a:r>
            <a:rPr lang="en-US" b="1"/>
            <a:t>Employee Wellness and Health Data</a:t>
          </a:r>
          <a:endParaRPr lang="en-US"/>
        </a:p>
      </dgm:t>
    </dgm:pt>
    <dgm:pt modelId="{79D98ADF-F341-443F-AC4B-4A1BC5516C3A}" type="parTrans" cxnId="{657AF08D-50D3-42B6-9832-5418B3348604}">
      <dgm:prSet/>
      <dgm:spPr/>
      <dgm:t>
        <a:bodyPr/>
        <a:lstStyle/>
        <a:p>
          <a:endParaRPr lang="en-US"/>
        </a:p>
      </dgm:t>
    </dgm:pt>
    <dgm:pt modelId="{7E5A2EFD-B2F0-4523-B0CA-935F276C6CC4}" type="sibTrans" cxnId="{657AF08D-50D3-42B6-9832-5418B3348604}">
      <dgm:prSet/>
      <dgm:spPr/>
      <dgm:t>
        <a:bodyPr/>
        <a:lstStyle/>
        <a:p>
          <a:endParaRPr lang="en-US"/>
        </a:p>
      </dgm:t>
    </dgm:pt>
    <dgm:pt modelId="{8E788886-B8A5-4276-BE1F-02BBA0EFB02B}" type="pres">
      <dgm:prSet presAssocID="{33483AAB-E18C-436C-9E6C-835CBAF92A82}" presName="diagram" presStyleCnt="0">
        <dgm:presLayoutVars>
          <dgm:dir/>
          <dgm:resizeHandles val="exact"/>
        </dgm:presLayoutVars>
      </dgm:prSet>
      <dgm:spPr/>
    </dgm:pt>
    <dgm:pt modelId="{69130375-3C14-4BCF-BDF5-55ABECF893E3}" type="pres">
      <dgm:prSet presAssocID="{969227EB-733B-4BA8-83AB-27CA59E935BB}" presName="node" presStyleLbl="node1" presStyleIdx="0" presStyleCnt="8">
        <dgm:presLayoutVars>
          <dgm:bulletEnabled val="1"/>
        </dgm:presLayoutVars>
      </dgm:prSet>
      <dgm:spPr/>
    </dgm:pt>
    <dgm:pt modelId="{6FF47D64-2EC7-423E-9C45-949DEB2E7A03}" type="pres">
      <dgm:prSet presAssocID="{7AFB69E2-8EC9-4499-990F-827491221B9C}" presName="sibTrans" presStyleCnt="0"/>
      <dgm:spPr/>
    </dgm:pt>
    <dgm:pt modelId="{B841F81A-0814-4B75-AA32-EE1445821102}" type="pres">
      <dgm:prSet presAssocID="{62FDCCE7-015A-4D82-A769-E9AED844FB76}" presName="node" presStyleLbl="node1" presStyleIdx="1" presStyleCnt="8">
        <dgm:presLayoutVars>
          <dgm:bulletEnabled val="1"/>
        </dgm:presLayoutVars>
      </dgm:prSet>
      <dgm:spPr/>
    </dgm:pt>
    <dgm:pt modelId="{DA104BC5-793D-4156-97FA-20313F28EAB8}" type="pres">
      <dgm:prSet presAssocID="{D847796B-56E6-428F-9D6C-DBA19BE2A8E4}" presName="sibTrans" presStyleCnt="0"/>
      <dgm:spPr/>
    </dgm:pt>
    <dgm:pt modelId="{4DBCAA36-465B-44DF-8FF6-AE898F4705B7}" type="pres">
      <dgm:prSet presAssocID="{DDF91512-CB65-438C-B89A-83AAB8E9137A}" presName="node" presStyleLbl="node1" presStyleIdx="2" presStyleCnt="8">
        <dgm:presLayoutVars>
          <dgm:bulletEnabled val="1"/>
        </dgm:presLayoutVars>
      </dgm:prSet>
      <dgm:spPr/>
    </dgm:pt>
    <dgm:pt modelId="{EECE0A8B-9D9E-4E51-A14A-C7E55F8C2CD6}" type="pres">
      <dgm:prSet presAssocID="{72B69D77-3F27-44C4-B454-E53C2F50FA93}" presName="sibTrans" presStyleCnt="0"/>
      <dgm:spPr/>
    </dgm:pt>
    <dgm:pt modelId="{B059E43B-1430-4D6C-BDD6-0732FADC62AD}" type="pres">
      <dgm:prSet presAssocID="{153D5B79-7CED-450C-8F33-9FC97272218C}" presName="node" presStyleLbl="node1" presStyleIdx="3" presStyleCnt="8">
        <dgm:presLayoutVars>
          <dgm:bulletEnabled val="1"/>
        </dgm:presLayoutVars>
      </dgm:prSet>
      <dgm:spPr/>
    </dgm:pt>
    <dgm:pt modelId="{4DD35B53-A42B-4798-A4AB-6BBEB0DB9563}" type="pres">
      <dgm:prSet presAssocID="{A4909C04-9CC9-40D2-9CCE-C5049A3EAF2B}" presName="sibTrans" presStyleCnt="0"/>
      <dgm:spPr/>
    </dgm:pt>
    <dgm:pt modelId="{00AF2FEE-ED69-4189-B724-74D30F1AA29B}" type="pres">
      <dgm:prSet presAssocID="{0F32EA5B-FD61-44A5-93F0-E315BDEE6803}" presName="node" presStyleLbl="node1" presStyleIdx="4" presStyleCnt="8">
        <dgm:presLayoutVars>
          <dgm:bulletEnabled val="1"/>
        </dgm:presLayoutVars>
      </dgm:prSet>
      <dgm:spPr/>
    </dgm:pt>
    <dgm:pt modelId="{EB6F75DB-4827-43D4-BE7A-1C177596E653}" type="pres">
      <dgm:prSet presAssocID="{041DEE6D-88D5-4AEA-B2CD-97D625001C40}" presName="sibTrans" presStyleCnt="0"/>
      <dgm:spPr/>
    </dgm:pt>
    <dgm:pt modelId="{F930DC93-3709-4A69-A5F8-A11490DD31F0}" type="pres">
      <dgm:prSet presAssocID="{F74BFB84-38EB-4AE9-9255-C8A0158D5638}" presName="node" presStyleLbl="node1" presStyleIdx="5" presStyleCnt="8">
        <dgm:presLayoutVars>
          <dgm:bulletEnabled val="1"/>
        </dgm:presLayoutVars>
      </dgm:prSet>
      <dgm:spPr/>
    </dgm:pt>
    <dgm:pt modelId="{0D0140CF-B193-4992-B253-D8543CF0D2FF}" type="pres">
      <dgm:prSet presAssocID="{99C8F220-9D4E-4FB2-A776-2E28571309B8}" presName="sibTrans" presStyleCnt="0"/>
      <dgm:spPr/>
    </dgm:pt>
    <dgm:pt modelId="{13A46BA1-E093-4F0D-AA89-A76EFFAF97BE}" type="pres">
      <dgm:prSet presAssocID="{0B206402-6669-4F7F-B13C-2D5D8BE328E6}" presName="node" presStyleLbl="node1" presStyleIdx="6" presStyleCnt="8">
        <dgm:presLayoutVars>
          <dgm:bulletEnabled val="1"/>
        </dgm:presLayoutVars>
      </dgm:prSet>
      <dgm:spPr/>
    </dgm:pt>
    <dgm:pt modelId="{B8F0DA2F-E68E-4ED8-9F3B-C807F7F8E013}" type="pres">
      <dgm:prSet presAssocID="{11C637CE-7BB1-4A4F-88AF-CBCD051D21D4}" presName="sibTrans" presStyleCnt="0"/>
      <dgm:spPr/>
    </dgm:pt>
    <dgm:pt modelId="{6EAED370-6466-43E6-88C5-94D62CC30339}" type="pres">
      <dgm:prSet presAssocID="{672841E8-78E0-4124-BDA6-4FF9FB157653}" presName="node" presStyleLbl="node1" presStyleIdx="7" presStyleCnt="8">
        <dgm:presLayoutVars>
          <dgm:bulletEnabled val="1"/>
        </dgm:presLayoutVars>
      </dgm:prSet>
      <dgm:spPr/>
    </dgm:pt>
  </dgm:ptLst>
  <dgm:cxnLst>
    <dgm:cxn modelId="{160C3E04-FF5B-475E-93EA-8B0DE1CB016F}" type="presOf" srcId="{F74BFB84-38EB-4AE9-9255-C8A0158D5638}" destId="{F930DC93-3709-4A69-A5F8-A11490DD31F0}" srcOrd="0" destOrd="0" presId="urn:microsoft.com/office/officeart/2005/8/layout/default"/>
    <dgm:cxn modelId="{0AFBB00B-BB96-434C-BDF2-CA2F041E925A}" srcId="{33483AAB-E18C-436C-9E6C-835CBAF92A82}" destId="{62FDCCE7-015A-4D82-A769-E9AED844FB76}" srcOrd="1" destOrd="0" parTransId="{0D944F47-DFCD-469E-8FB3-EC9CEB4E82DB}" sibTransId="{D847796B-56E6-428F-9D6C-DBA19BE2A8E4}"/>
    <dgm:cxn modelId="{44B77F19-0415-4FE1-AEAB-8343E926763A}" type="presOf" srcId="{DDF91512-CB65-438C-B89A-83AAB8E9137A}" destId="{4DBCAA36-465B-44DF-8FF6-AE898F4705B7}" srcOrd="0" destOrd="0" presId="urn:microsoft.com/office/officeart/2005/8/layout/default"/>
    <dgm:cxn modelId="{BBF0AD1F-2B6C-4E73-B62E-93C4A7D9D816}" srcId="{33483AAB-E18C-436C-9E6C-835CBAF92A82}" destId="{DDF91512-CB65-438C-B89A-83AAB8E9137A}" srcOrd="2" destOrd="0" parTransId="{C4B659DF-739A-4D16-AE1D-856525A3D35C}" sibTransId="{72B69D77-3F27-44C4-B454-E53C2F50FA93}"/>
    <dgm:cxn modelId="{90F8A725-4EDF-4C7E-B394-069CA440B97D}" srcId="{33483AAB-E18C-436C-9E6C-835CBAF92A82}" destId="{153D5B79-7CED-450C-8F33-9FC97272218C}" srcOrd="3" destOrd="0" parTransId="{263A4131-AF70-4693-BB75-75CB90E5A218}" sibTransId="{A4909C04-9CC9-40D2-9CCE-C5049A3EAF2B}"/>
    <dgm:cxn modelId="{F5353F3B-CAFD-40E1-BC22-7EE50C57F278}" srcId="{33483AAB-E18C-436C-9E6C-835CBAF92A82}" destId="{0B206402-6669-4F7F-B13C-2D5D8BE328E6}" srcOrd="6" destOrd="0" parTransId="{A0253E4B-0494-4F77-9E40-9BBCC5A00FA0}" sibTransId="{11C637CE-7BB1-4A4F-88AF-CBCD051D21D4}"/>
    <dgm:cxn modelId="{E6F4B647-1465-4232-AA95-EA6832999F14}" srcId="{33483AAB-E18C-436C-9E6C-835CBAF92A82}" destId="{0F32EA5B-FD61-44A5-93F0-E315BDEE6803}" srcOrd="4" destOrd="0" parTransId="{824EFBA1-EFEF-444D-B24A-7D5C9F73D68E}" sibTransId="{041DEE6D-88D5-4AEA-B2CD-97D625001C40}"/>
    <dgm:cxn modelId="{92F99F6C-94C0-4755-8D79-73577C4147B9}" type="presOf" srcId="{153D5B79-7CED-450C-8F33-9FC97272218C}" destId="{B059E43B-1430-4D6C-BDD6-0732FADC62AD}" srcOrd="0" destOrd="0" presId="urn:microsoft.com/office/officeart/2005/8/layout/default"/>
    <dgm:cxn modelId="{4DEE6450-1CFA-4BFD-A18D-37011C3151DF}" type="presOf" srcId="{62FDCCE7-015A-4D82-A769-E9AED844FB76}" destId="{B841F81A-0814-4B75-AA32-EE1445821102}" srcOrd="0" destOrd="0" presId="urn:microsoft.com/office/officeart/2005/8/layout/default"/>
    <dgm:cxn modelId="{13A71359-614D-43D1-871A-388E0561703C}" srcId="{33483AAB-E18C-436C-9E6C-835CBAF92A82}" destId="{969227EB-733B-4BA8-83AB-27CA59E935BB}" srcOrd="0" destOrd="0" parTransId="{CC151D1A-7286-4C6F-A67B-824748891525}" sibTransId="{7AFB69E2-8EC9-4499-990F-827491221B9C}"/>
    <dgm:cxn modelId="{657AF08D-50D3-42B6-9832-5418B3348604}" srcId="{33483AAB-E18C-436C-9E6C-835CBAF92A82}" destId="{672841E8-78E0-4124-BDA6-4FF9FB157653}" srcOrd="7" destOrd="0" parTransId="{79D98ADF-F341-443F-AC4B-4A1BC5516C3A}" sibTransId="{7E5A2EFD-B2F0-4523-B0CA-935F276C6CC4}"/>
    <dgm:cxn modelId="{9B619B8E-A7BB-49E5-BAF5-70ED8349C690}" srcId="{33483AAB-E18C-436C-9E6C-835CBAF92A82}" destId="{F74BFB84-38EB-4AE9-9255-C8A0158D5638}" srcOrd="5" destOrd="0" parTransId="{FD212EDF-1342-4240-AB21-28EC44759D80}" sibTransId="{99C8F220-9D4E-4FB2-A776-2E28571309B8}"/>
    <dgm:cxn modelId="{8BDB89A3-AE26-4E37-B368-B4264266E2EA}" type="presOf" srcId="{33483AAB-E18C-436C-9E6C-835CBAF92A82}" destId="{8E788886-B8A5-4276-BE1F-02BBA0EFB02B}" srcOrd="0" destOrd="0" presId="urn:microsoft.com/office/officeart/2005/8/layout/default"/>
    <dgm:cxn modelId="{29C4A2AC-F899-405C-932B-AA6403D2B48C}" type="presOf" srcId="{0B206402-6669-4F7F-B13C-2D5D8BE328E6}" destId="{13A46BA1-E093-4F0D-AA89-A76EFFAF97BE}" srcOrd="0" destOrd="0" presId="urn:microsoft.com/office/officeart/2005/8/layout/default"/>
    <dgm:cxn modelId="{84066CBD-6D85-48A0-8C6B-ACF2E89BB0DB}" type="presOf" srcId="{672841E8-78E0-4124-BDA6-4FF9FB157653}" destId="{6EAED370-6466-43E6-88C5-94D62CC30339}" srcOrd="0" destOrd="0" presId="urn:microsoft.com/office/officeart/2005/8/layout/default"/>
    <dgm:cxn modelId="{F31E9CCA-8BF3-4366-B10C-B556C9EDF2BD}" type="presOf" srcId="{969227EB-733B-4BA8-83AB-27CA59E935BB}" destId="{69130375-3C14-4BCF-BDF5-55ABECF893E3}" srcOrd="0" destOrd="0" presId="urn:microsoft.com/office/officeart/2005/8/layout/default"/>
    <dgm:cxn modelId="{554CB9F9-F93B-4169-AA3E-531CDDF074E3}" type="presOf" srcId="{0F32EA5B-FD61-44A5-93F0-E315BDEE6803}" destId="{00AF2FEE-ED69-4189-B724-74D30F1AA29B}" srcOrd="0" destOrd="0" presId="urn:microsoft.com/office/officeart/2005/8/layout/default"/>
    <dgm:cxn modelId="{406B703B-D09B-41EF-AFA3-D059C5D85673}" type="presParOf" srcId="{8E788886-B8A5-4276-BE1F-02BBA0EFB02B}" destId="{69130375-3C14-4BCF-BDF5-55ABECF893E3}" srcOrd="0" destOrd="0" presId="urn:microsoft.com/office/officeart/2005/8/layout/default"/>
    <dgm:cxn modelId="{E3CE5B60-D59B-48BD-81B8-7CC39D7D4FA4}" type="presParOf" srcId="{8E788886-B8A5-4276-BE1F-02BBA0EFB02B}" destId="{6FF47D64-2EC7-423E-9C45-949DEB2E7A03}" srcOrd="1" destOrd="0" presId="urn:microsoft.com/office/officeart/2005/8/layout/default"/>
    <dgm:cxn modelId="{6729B754-A30E-4583-AF6C-FF84BBCA428D}" type="presParOf" srcId="{8E788886-B8A5-4276-BE1F-02BBA0EFB02B}" destId="{B841F81A-0814-4B75-AA32-EE1445821102}" srcOrd="2" destOrd="0" presId="urn:microsoft.com/office/officeart/2005/8/layout/default"/>
    <dgm:cxn modelId="{C2739DAA-DE96-446C-A4AD-CAB8B1044F5A}" type="presParOf" srcId="{8E788886-B8A5-4276-BE1F-02BBA0EFB02B}" destId="{DA104BC5-793D-4156-97FA-20313F28EAB8}" srcOrd="3" destOrd="0" presId="urn:microsoft.com/office/officeart/2005/8/layout/default"/>
    <dgm:cxn modelId="{80D07D1E-7687-4CC2-8E39-C27C50197F8D}" type="presParOf" srcId="{8E788886-B8A5-4276-BE1F-02BBA0EFB02B}" destId="{4DBCAA36-465B-44DF-8FF6-AE898F4705B7}" srcOrd="4" destOrd="0" presId="urn:microsoft.com/office/officeart/2005/8/layout/default"/>
    <dgm:cxn modelId="{CEC19F99-EC88-4031-B76A-C4FD38870311}" type="presParOf" srcId="{8E788886-B8A5-4276-BE1F-02BBA0EFB02B}" destId="{EECE0A8B-9D9E-4E51-A14A-C7E55F8C2CD6}" srcOrd="5" destOrd="0" presId="urn:microsoft.com/office/officeart/2005/8/layout/default"/>
    <dgm:cxn modelId="{9E964A95-F750-4F6B-A582-CA111AF6E698}" type="presParOf" srcId="{8E788886-B8A5-4276-BE1F-02BBA0EFB02B}" destId="{B059E43B-1430-4D6C-BDD6-0732FADC62AD}" srcOrd="6" destOrd="0" presId="urn:microsoft.com/office/officeart/2005/8/layout/default"/>
    <dgm:cxn modelId="{410AB32E-0E30-4A6E-8525-0969D2E3DDC4}" type="presParOf" srcId="{8E788886-B8A5-4276-BE1F-02BBA0EFB02B}" destId="{4DD35B53-A42B-4798-A4AB-6BBEB0DB9563}" srcOrd="7" destOrd="0" presId="urn:microsoft.com/office/officeart/2005/8/layout/default"/>
    <dgm:cxn modelId="{BA6167C5-805D-4C09-8C56-8B5F9A4F4545}" type="presParOf" srcId="{8E788886-B8A5-4276-BE1F-02BBA0EFB02B}" destId="{00AF2FEE-ED69-4189-B724-74D30F1AA29B}" srcOrd="8" destOrd="0" presId="urn:microsoft.com/office/officeart/2005/8/layout/default"/>
    <dgm:cxn modelId="{B27B7610-0163-438C-8624-83C89B587D4E}" type="presParOf" srcId="{8E788886-B8A5-4276-BE1F-02BBA0EFB02B}" destId="{EB6F75DB-4827-43D4-BE7A-1C177596E653}" srcOrd="9" destOrd="0" presId="urn:microsoft.com/office/officeart/2005/8/layout/default"/>
    <dgm:cxn modelId="{E01894BB-37D6-4B7A-AB69-0DD4AF36DFBB}" type="presParOf" srcId="{8E788886-B8A5-4276-BE1F-02BBA0EFB02B}" destId="{F930DC93-3709-4A69-A5F8-A11490DD31F0}" srcOrd="10" destOrd="0" presId="urn:microsoft.com/office/officeart/2005/8/layout/default"/>
    <dgm:cxn modelId="{033F914D-5E69-4B23-928C-FE879BD3DBC8}" type="presParOf" srcId="{8E788886-B8A5-4276-BE1F-02BBA0EFB02B}" destId="{0D0140CF-B193-4992-B253-D8543CF0D2FF}" srcOrd="11" destOrd="0" presId="urn:microsoft.com/office/officeart/2005/8/layout/default"/>
    <dgm:cxn modelId="{CEAED2F0-B035-4E8F-9F53-C8572BD4033E}" type="presParOf" srcId="{8E788886-B8A5-4276-BE1F-02BBA0EFB02B}" destId="{13A46BA1-E093-4F0D-AA89-A76EFFAF97BE}" srcOrd="12" destOrd="0" presId="urn:microsoft.com/office/officeart/2005/8/layout/default"/>
    <dgm:cxn modelId="{C6FD4637-D30F-4F32-82F7-F4D3B23ADE74}" type="presParOf" srcId="{8E788886-B8A5-4276-BE1F-02BBA0EFB02B}" destId="{B8F0DA2F-E68E-4ED8-9F3B-C807F7F8E013}" srcOrd="13" destOrd="0" presId="urn:microsoft.com/office/officeart/2005/8/layout/default"/>
    <dgm:cxn modelId="{F86097A6-2370-4A65-B79B-2D17C7230C61}" type="presParOf" srcId="{8E788886-B8A5-4276-BE1F-02BBA0EFB02B}" destId="{6EAED370-6466-43E6-88C5-94D62CC3033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30375-3C14-4BCF-BDF5-55ABECF893E3}">
      <dsp:nvSpPr>
        <dsp:cNvPr id="0" name=""/>
        <dsp:cNvSpPr/>
      </dsp:nvSpPr>
      <dsp:spPr>
        <a:xfrm>
          <a:off x="985777" y="2984"/>
          <a:ext cx="2050956" cy="1230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Employee Demographics and HR Metrics</a:t>
          </a:r>
          <a:endParaRPr lang="en-US" sz="2200" kern="1200"/>
        </a:p>
      </dsp:txBody>
      <dsp:txXfrm>
        <a:off x="985777" y="2984"/>
        <a:ext cx="2050956" cy="1230573"/>
      </dsp:txXfrm>
    </dsp:sp>
    <dsp:sp modelId="{B841F81A-0814-4B75-AA32-EE1445821102}">
      <dsp:nvSpPr>
        <dsp:cNvPr id="0" name=""/>
        <dsp:cNvSpPr/>
      </dsp:nvSpPr>
      <dsp:spPr>
        <a:xfrm>
          <a:off x="3241828" y="2984"/>
          <a:ext cx="2050956" cy="1230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Employee Surveys and Feedback</a:t>
          </a:r>
          <a:endParaRPr lang="en-US" sz="2200" kern="1200"/>
        </a:p>
      </dsp:txBody>
      <dsp:txXfrm>
        <a:off x="3241828" y="2984"/>
        <a:ext cx="2050956" cy="1230573"/>
      </dsp:txXfrm>
    </dsp:sp>
    <dsp:sp modelId="{4DBCAA36-465B-44DF-8FF6-AE898F4705B7}">
      <dsp:nvSpPr>
        <dsp:cNvPr id="0" name=""/>
        <dsp:cNvSpPr/>
      </dsp:nvSpPr>
      <dsp:spPr>
        <a:xfrm>
          <a:off x="985777" y="1438653"/>
          <a:ext cx="2050956" cy="12305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Performance Metrics</a:t>
          </a:r>
          <a:endParaRPr lang="en-US" sz="2200" kern="1200"/>
        </a:p>
      </dsp:txBody>
      <dsp:txXfrm>
        <a:off x="985777" y="1438653"/>
        <a:ext cx="2050956" cy="1230573"/>
      </dsp:txXfrm>
    </dsp:sp>
    <dsp:sp modelId="{B059E43B-1430-4D6C-BDD6-0732FADC62AD}">
      <dsp:nvSpPr>
        <dsp:cNvPr id="0" name=""/>
        <dsp:cNvSpPr/>
      </dsp:nvSpPr>
      <dsp:spPr>
        <a:xfrm>
          <a:off x="3241828" y="1438653"/>
          <a:ext cx="2050956" cy="12305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Recruitment and Hiring Data</a:t>
          </a:r>
          <a:endParaRPr lang="en-US" sz="2200" kern="1200"/>
        </a:p>
      </dsp:txBody>
      <dsp:txXfrm>
        <a:off x="3241828" y="1438653"/>
        <a:ext cx="2050956" cy="1230573"/>
      </dsp:txXfrm>
    </dsp:sp>
    <dsp:sp modelId="{00AF2FEE-ED69-4189-B724-74D30F1AA29B}">
      <dsp:nvSpPr>
        <dsp:cNvPr id="0" name=""/>
        <dsp:cNvSpPr/>
      </dsp:nvSpPr>
      <dsp:spPr>
        <a:xfrm>
          <a:off x="985777" y="2874322"/>
          <a:ext cx="2050956" cy="12305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External Benchmarks and Industry Trends</a:t>
          </a:r>
          <a:endParaRPr lang="en-US" sz="2200" kern="1200"/>
        </a:p>
      </dsp:txBody>
      <dsp:txXfrm>
        <a:off x="985777" y="2874322"/>
        <a:ext cx="2050956" cy="1230573"/>
      </dsp:txXfrm>
    </dsp:sp>
    <dsp:sp modelId="{F930DC93-3709-4A69-A5F8-A11490DD31F0}">
      <dsp:nvSpPr>
        <dsp:cNvPr id="0" name=""/>
        <dsp:cNvSpPr/>
      </dsp:nvSpPr>
      <dsp:spPr>
        <a:xfrm>
          <a:off x="3241828" y="2874322"/>
          <a:ext cx="2050956" cy="1230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Workforce Planning  </a:t>
          </a:r>
          <a:endParaRPr lang="en-US" sz="2200" kern="1200"/>
        </a:p>
      </dsp:txBody>
      <dsp:txXfrm>
        <a:off x="3241828" y="2874322"/>
        <a:ext cx="2050956" cy="1230573"/>
      </dsp:txXfrm>
    </dsp:sp>
    <dsp:sp modelId="{13A46BA1-E093-4F0D-AA89-A76EFFAF97BE}">
      <dsp:nvSpPr>
        <dsp:cNvPr id="0" name=""/>
        <dsp:cNvSpPr/>
      </dsp:nvSpPr>
      <dsp:spPr>
        <a:xfrm>
          <a:off x="985777" y="4309992"/>
          <a:ext cx="2050956" cy="1230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Compliance and Legal Data</a:t>
          </a:r>
          <a:endParaRPr lang="en-US" sz="2200" kern="1200"/>
        </a:p>
      </dsp:txBody>
      <dsp:txXfrm>
        <a:off x="985777" y="4309992"/>
        <a:ext cx="2050956" cy="1230573"/>
      </dsp:txXfrm>
    </dsp:sp>
    <dsp:sp modelId="{6EAED370-6466-43E6-88C5-94D62CC30339}">
      <dsp:nvSpPr>
        <dsp:cNvPr id="0" name=""/>
        <dsp:cNvSpPr/>
      </dsp:nvSpPr>
      <dsp:spPr>
        <a:xfrm>
          <a:off x="3241828" y="4309992"/>
          <a:ext cx="2050956" cy="12305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Employee Wellness and Health Data</a:t>
          </a:r>
          <a:endParaRPr lang="en-US" sz="2200" kern="1200"/>
        </a:p>
      </dsp:txBody>
      <dsp:txXfrm>
        <a:off x="3241828" y="4309992"/>
        <a:ext cx="2050956" cy="123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241623-A064-4BED-B073-BA4D61433402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8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4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1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4408324-A84C-4A45-93B6-78D079CCE772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5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3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9452-58D8-E0A4-4A2B-9E88F211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299" y="3590924"/>
            <a:ext cx="4838701" cy="2771775"/>
          </a:xfrm>
        </p:spPr>
        <p:txBody>
          <a:bodyPr>
            <a:normAutofit fontScale="90000"/>
          </a:bodyPr>
          <a:lstStyle/>
          <a:p>
            <a:br>
              <a:rPr lang="en-US" sz="9600" b="0" i="0" dirty="0">
                <a:solidFill>
                  <a:srgbClr val="FFFFFF"/>
                </a:solidFill>
                <a:effectLst/>
                <a:latin typeface="+mn-lt"/>
              </a:rPr>
            </a:br>
            <a:r>
              <a:rPr kumimoji="0" lang="en-US" sz="4400" b="1" u="sng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Presented by</a:t>
            </a:r>
            <a: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group 6</a:t>
            </a:r>
            <a:b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Shreya </a:t>
            </a:r>
            <a:r>
              <a:rPr kumimoji="0" lang="en-US" sz="3600" b="1" i="0" u="none" strike="noStrike" kern="1200" cap="none" spc="-5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Sheelvant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Nimisha P J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Ankita </a:t>
            </a:r>
            <a:r>
              <a:rPr kumimoji="0" lang="en-US" sz="3600" b="1" i="0" u="none" strike="noStrike" kern="1200" cap="none" spc="-5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Shelar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G. Devi Priya</a:t>
            </a:r>
            <a:endParaRPr lang="en-US" sz="36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Pastel workspace setup">
            <a:extLst>
              <a:ext uri="{FF2B5EF4-FFF2-40B4-BE49-F238E27FC236}">
                <a16:creationId xmlns:a16="http://schemas.microsoft.com/office/drawing/2014/main" id="{1ABEFE01-B1B6-CB80-352D-7843EC88A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BC63AF-588F-9EBF-1CAC-4485BC55C953}"/>
              </a:ext>
            </a:extLst>
          </p:cNvPr>
          <p:cNvSpPr/>
          <p:nvPr/>
        </p:nvSpPr>
        <p:spPr>
          <a:xfrm>
            <a:off x="0" y="752475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solidFill>
                  <a:srgbClr val="7030A0"/>
                </a:solidFill>
                <a:latin typeface="Arial Black" panose="020B0A04020102020204" pitchFamily="34" charset="0"/>
              </a:rPr>
              <a:t>HR ANALYTICS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54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Rectangle 8207">
            <a:extLst>
              <a:ext uri="{FF2B5EF4-FFF2-40B4-BE49-F238E27FC236}">
                <a16:creationId xmlns:a16="http://schemas.microsoft.com/office/drawing/2014/main" id="{C7699994-F930-4BD1-804C-3E97736C3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Rectangle 8209">
            <a:extLst>
              <a:ext uri="{FF2B5EF4-FFF2-40B4-BE49-F238E27FC236}">
                <a16:creationId xmlns:a16="http://schemas.microsoft.com/office/drawing/2014/main" id="{F05E3040-CB0E-4155-9346-CDC038759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FD005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Download Thank You HD images for PPT, Whatsapp, Facebook download">
            <a:extLst>
              <a:ext uri="{FF2B5EF4-FFF2-40B4-BE49-F238E27FC236}">
                <a16:creationId xmlns:a16="http://schemas.microsoft.com/office/drawing/2014/main" id="{F5848ECD-D0F1-E59E-E4AA-962E72DE1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 r="-1" b="1899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9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60">
              <a:srgbClr val="7030A0"/>
            </a:gs>
            <a:gs pos="27276">
              <a:srgbClr val="EFE7F3"/>
            </a:gs>
            <a:gs pos="16084">
              <a:srgbClr val="F4EE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6D942-9A30-C1DA-74B7-43C8E98C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0" y="714375"/>
            <a:ext cx="5629275" cy="5210493"/>
          </a:xfrm>
          <a:prstGeom prst="rect">
            <a:avLst/>
          </a:prstGeom>
          <a:gradFill>
            <a:gsLst>
              <a:gs pos="51060">
                <a:srgbClr val="7030A0"/>
              </a:gs>
              <a:gs pos="27276">
                <a:srgbClr val="EFE7F3"/>
              </a:gs>
              <a:gs pos="16084">
                <a:srgbClr val="F4EEF7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D1E12B25-F2EF-004E-B293-14A015EA35B4}"/>
              </a:ext>
            </a:extLst>
          </p:cNvPr>
          <p:cNvSpPr/>
          <p:nvPr/>
        </p:nvSpPr>
        <p:spPr>
          <a:xfrm>
            <a:off x="9072562" y="1936474"/>
            <a:ext cx="3228976" cy="2985052"/>
          </a:xfrm>
          <a:prstGeom prst="horizontalScroll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200" cap="all" spc="2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Leveraging Data for Strategic HR </a:t>
            </a:r>
            <a:br>
              <a:rPr lang="en-US" sz="1800" b="1" kern="1200" cap="all" spc="2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kern="1200" cap="all" spc="2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Decision-Making</a:t>
            </a:r>
            <a:endParaRPr lang="en-US" b="1" dirty="0"/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0468E8B0-42E9-0568-E102-53B99FAAF2B4}"/>
              </a:ext>
            </a:extLst>
          </p:cNvPr>
          <p:cNvSpPr/>
          <p:nvPr/>
        </p:nvSpPr>
        <p:spPr>
          <a:xfrm>
            <a:off x="85725" y="2028825"/>
            <a:ext cx="3476625" cy="296227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</a:rPr>
              <a:t>Definition: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systematic identification and analysis of the people drivers of any specific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business outcome.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nking Emoji Images – Browse 12,527 Stock Photos, Vectors ...">
            <a:extLst>
              <a:ext uri="{FF2B5EF4-FFF2-40B4-BE49-F238E27FC236}">
                <a16:creationId xmlns:a16="http://schemas.microsoft.com/office/drawing/2014/main" id="{73483D5C-148A-F3A7-73E8-2A2EFDA1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657350"/>
            <a:ext cx="2743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976B34DD-32A3-509D-EA8F-1126E4BEC671}"/>
              </a:ext>
            </a:extLst>
          </p:cNvPr>
          <p:cNvSpPr/>
          <p:nvPr/>
        </p:nvSpPr>
        <p:spPr>
          <a:xfrm>
            <a:off x="6945525" y="631560"/>
            <a:ext cx="4210050" cy="2647367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ANALYTICS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2FCD3904-4506-2026-9F60-DD0112F59EE2}"/>
              </a:ext>
            </a:extLst>
          </p:cNvPr>
          <p:cNvSpPr/>
          <p:nvPr/>
        </p:nvSpPr>
        <p:spPr>
          <a:xfrm>
            <a:off x="6553199" y="3819196"/>
            <a:ext cx="4449417" cy="2407244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ANALYTICS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A3C1E4A7-73F5-F642-064C-CABBDCD10E9D}"/>
              </a:ext>
            </a:extLst>
          </p:cNvPr>
          <p:cNvSpPr/>
          <p:nvPr/>
        </p:nvSpPr>
        <p:spPr>
          <a:xfrm>
            <a:off x="1072243" y="4248150"/>
            <a:ext cx="4210050" cy="213360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TALENT ANALYTICS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691D9CBE-2E9A-D7F0-3E7E-80FA0820F6DC}"/>
              </a:ext>
            </a:extLst>
          </p:cNvPr>
          <p:cNvSpPr/>
          <p:nvPr/>
        </p:nvSpPr>
        <p:spPr>
          <a:xfrm>
            <a:off x="628650" y="685800"/>
            <a:ext cx="4210050" cy="213360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WORKFORCE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089ED-6DD6-323A-C08C-92D7BCCBA56F}"/>
              </a:ext>
            </a:extLst>
          </p:cNvPr>
          <p:cNvSpPr txBox="1"/>
          <p:nvPr/>
        </p:nvSpPr>
        <p:spPr>
          <a:xfrm>
            <a:off x="0" y="262228"/>
            <a:ext cx="12525375" cy="584775"/>
          </a:xfrm>
          <a:prstGeom prst="rect">
            <a:avLst/>
          </a:prstGeom>
          <a:solidFill>
            <a:srgbClr val="7030A0">
              <a:alpha val="77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Same or Different?</a:t>
            </a:r>
          </a:p>
        </p:txBody>
      </p:sp>
    </p:spTree>
    <p:extLst>
      <p:ext uri="{BB962C8B-B14F-4D97-AF65-F5344CB8AC3E}">
        <p14:creationId xmlns:p14="http://schemas.microsoft.com/office/powerpoint/2010/main" val="4783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60">
              <a:srgbClr val="E4D7EC"/>
            </a:gs>
            <a:gs pos="27276">
              <a:srgbClr val="EFE7F3"/>
            </a:gs>
            <a:gs pos="16084">
              <a:srgbClr val="F4EE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88AD-D8D5-19BF-F5DD-6C43AC53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913"/>
            <a:ext cx="12191999" cy="956627"/>
          </a:xfrm>
          <a:solidFill>
            <a:schemeClr val="accent1">
              <a:lumMod val="75000"/>
              <a:alpha val="9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Tools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0050F-E6DE-90A0-C576-F3454E00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55" y="1991001"/>
            <a:ext cx="1089173" cy="10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NuGet Gallery | powerbi">
            <a:extLst>
              <a:ext uri="{FF2B5EF4-FFF2-40B4-BE49-F238E27FC236}">
                <a16:creationId xmlns:a16="http://schemas.microsoft.com/office/drawing/2014/main" id="{C3BBD9A4-4741-25EB-722D-A8D4E166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23" y="3429000"/>
            <a:ext cx="1325635" cy="10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ome - Tableau for Data Visualization - LibGuides at Xavier ...">
            <a:extLst>
              <a:ext uri="{FF2B5EF4-FFF2-40B4-BE49-F238E27FC236}">
                <a16:creationId xmlns:a16="http://schemas.microsoft.com/office/drawing/2014/main" id="{8A8AAA4C-CFF9-888F-3E42-72535E92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66" y="4599779"/>
            <a:ext cx="2735010" cy="10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7E44A356-AE43-236C-9D58-2AB3242FBA0E}"/>
              </a:ext>
            </a:extLst>
          </p:cNvPr>
          <p:cNvSpPr/>
          <p:nvPr/>
        </p:nvSpPr>
        <p:spPr>
          <a:xfrm>
            <a:off x="7062222" y="1711637"/>
            <a:ext cx="1924050" cy="956627"/>
          </a:xfrm>
          <a:prstGeom prst="horizontalScroll">
            <a:avLst/>
          </a:prstGeom>
          <a:solidFill>
            <a:srgbClr val="B01513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EXCEL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B72DBDFE-0F2D-9736-3EB7-C8718BBE067B}"/>
              </a:ext>
            </a:extLst>
          </p:cNvPr>
          <p:cNvSpPr/>
          <p:nvPr/>
        </p:nvSpPr>
        <p:spPr>
          <a:xfrm>
            <a:off x="7062222" y="3233110"/>
            <a:ext cx="2265274" cy="956627"/>
          </a:xfrm>
          <a:prstGeom prst="horizontalScroll">
            <a:avLst/>
          </a:prstGeom>
          <a:solidFill>
            <a:srgbClr val="B01513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 Bi</a:t>
            </a:r>
          </a:p>
        </p:txBody>
      </p:sp>
      <p:pic>
        <p:nvPicPr>
          <p:cNvPr id="1026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AA1E9EC4-8043-881E-A60D-D33DA09C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57" y="5770557"/>
            <a:ext cx="2971800" cy="11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0FBA8354-947C-4A2B-FFEE-11CA8740AB95}"/>
              </a:ext>
            </a:extLst>
          </p:cNvPr>
          <p:cNvSpPr/>
          <p:nvPr/>
        </p:nvSpPr>
        <p:spPr>
          <a:xfrm>
            <a:off x="7191376" y="4501833"/>
            <a:ext cx="2295524" cy="956628"/>
          </a:xfrm>
          <a:prstGeom prst="horizontalScroll">
            <a:avLst/>
          </a:prstGeom>
          <a:solidFill>
            <a:srgbClr val="B01513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Tableau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F2EF6708-FD34-47EB-BCFC-567C1A750A2D}"/>
              </a:ext>
            </a:extLst>
          </p:cNvPr>
          <p:cNvSpPr/>
          <p:nvPr/>
        </p:nvSpPr>
        <p:spPr>
          <a:xfrm>
            <a:off x="7191376" y="5671120"/>
            <a:ext cx="2524124" cy="1186879"/>
          </a:xfrm>
          <a:prstGeom prst="horizontalScroll">
            <a:avLst/>
          </a:prstGeom>
          <a:solidFill>
            <a:srgbClr val="B01513"/>
          </a:solidFill>
          <a:ln w="19050" cap="rnd" cmpd="sng" algn="ctr">
            <a:solidFill>
              <a:srgbClr val="B01513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entury Gothic" panose="020B0502020202020204"/>
              </a:rPr>
              <a:t>My SQL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6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60">
              <a:srgbClr val="E4D7EC"/>
            </a:gs>
            <a:gs pos="27276">
              <a:srgbClr val="EFE7F3"/>
            </a:gs>
            <a:gs pos="16084">
              <a:srgbClr val="F4EE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88AD-D8D5-19BF-F5DD-6C43AC53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913"/>
            <a:ext cx="12191999" cy="956627"/>
          </a:xfrm>
          <a:solidFill>
            <a:schemeClr val="accent1">
              <a:lumMod val="75000"/>
              <a:alpha val="9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FILES &amp; KPI’s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3121E-9141-2507-8B49-E1EE1ED2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8" y="1917698"/>
            <a:ext cx="6772275" cy="4450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D73D0-C78D-0448-046B-3731BBA7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71" y="3095625"/>
            <a:ext cx="371295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60">
              <a:srgbClr val="E4D7EC"/>
            </a:gs>
            <a:gs pos="27276">
              <a:srgbClr val="EFE7F3"/>
            </a:gs>
            <a:gs pos="16084">
              <a:srgbClr val="F4EE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E50D-C1D8-E974-AEE8-32054D12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2711959"/>
            <a:ext cx="4047730" cy="1613153"/>
          </a:xfrm>
          <a:solidFill>
            <a:schemeClr val="accent1">
              <a:lumMod val="75000"/>
              <a:alpha val="89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rgbClr val="FFC000"/>
                </a:solidFill>
              </a:rPr>
              <a:t>HR Analytics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76940C-6754-A163-3C09-53ABE685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99" y="894525"/>
            <a:ext cx="8032506" cy="5059014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6F21F7C-7B9F-3E25-AF2B-2DED2CFFBF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B414-3426-69F0-3A84-AF3B0668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 dirty="0">
                <a:solidFill>
                  <a:srgbClr val="FFFFFF"/>
                </a:solidFill>
              </a:rPr>
              <a:t>Pros and Cons of </a:t>
            </a:r>
            <a:r>
              <a:rPr lang="en-US" sz="6000" b="1" dirty="0">
                <a:solidFill>
                  <a:srgbClr val="FFC000"/>
                </a:solidFill>
              </a:rPr>
              <a:t>HR Analytics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Advanced HR Analytics Enhances Your HR Operations | People ...">
            <a:extLst>
              <a:ext uri="{FF2B5EF4-FFF2-40B4-BE49-F238E27FC236}">
                <a16:creationId xmlns:a16="http://schemas.microsoft.com/office/drawing/2014/main" id="{FEF7BF0A-414D-0C99-7967-99E84E20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7" y="942392"/>
            <a:ext cx="7552944" cy="47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9828F-0109-A6A7-FA8A-FE30B282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450" y="643467"/>
            <a:ext cx="42195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B88C3C-86B5-0031-3DCF-4E17FD317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6355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97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60">
              <a:srgbClr val="E4D7EC"/>
            </a:gs>
            <a:gs pos="27276">
              <a:srgbClr val="EFE7F3"/>
            </a:gs>
            <a:gs pos="16084">
              <a:srgbClr val="F4EE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EC0-5FF3-E4F8-E5DE-4CDBAC8F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ACKNOWLEDGMENT</a:t>
            </a:r>
          </a:p>
        </p:txBody>
      </p:sp>
      <p:pic>
        <p:nvPicPr>
          <p:cNvPr id="2050" name="Picture 2" descr="Sketch handshake. doodle handshaking ...">
            <a:extLst>
              <a:ext uri="{FF2B5EF4-FFF2-40B4-BE49-F238E27FC236}">
                <a16:creationId xmlns:a16="http://schemas.microsoft.com/office/drawing/2014/main" id="{C533DE2E-18BD-F687-3EDF-62F4E404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2787399"/>
            <a:ext cx="3909839" cy="3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cknowledgement for Project and How to write it? - GeeksforGeeks">
            <a:extLst>
              <a:ext uri="{FF2B5EF4-FFF2-40B4-BE49-F238E27FC236}">
                <a16:creationId xmlns:a16="http://schemas.microsoft.com/office/drawing/2014/main" id="{9583D7F3-C99B-32FE-D634-FA5DF6C2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265" y="2787399"/>
            <a:ext cx="6102853" cy="30514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679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1633</TotalTime>
  <Words>111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Arial Black</vt:lpstr>
      <vt:lpstr>Calibri</vt:lpstr>
      <vt:lpstr>Calibri Light</vt:lpstr>
      <vt:lpstr>Century Gothic</vt:lpstr>
      <vt:lpstr>Metropolitan</vt:lpstr>
      <vt:lpstr> Presented by group 6 Shreya Sheelvant Nimisha P J Ankita Shelar G. Devi Priya</vt:lpstr>
      <vt:lpstr>PowerPoint Presentation</vt:lpstr>
      <vt:lpstr>PowerPoint Presentation</vt:lpstr>
      <vt:lpstr>Tools used</vt:lpstr>
      <vt:lpstr>FILES &amp; KPI’s</vt:lpstr>
      <vt:lpstr>HR Analytics Dashboard</vt:lpstr>
      <vt:lpstr>Pros and Cons of HR Analytics</vt:lpstr>
      <vt:lpstr>RECOMMENDATION</vt:lpstr>
      <vt:lpstr>ACKNOWLEDGMENT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DeviPriya Oviamathi</dc:creator>
  <cp:lastModifiedBy>DeviPriya Oviamathi</cp:lastModifiedBy>
  <cp:revision>9</cp:revision>
  <dcterms:created xsi:type="dcterms:W3CDTF">2024-03-24T10:48:28Z</dcterms:created>
  <dcterms:modified xsi:type="dcterms:W3CDTF">2024-03-28T14:30:37Z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2024-03-24T17:19:22Z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280ce14f-693a-4aba-8de0-a0235b9be2dd</vt:lpwstr>
  </property>
  <property fmtid="{D5CDD505-2E9C-101B-9397-08002B2CF9AE}" pid="7" name="MSIP_Label_defa4170-0d19-0005-0004-bc88714345d2_ActionId">
    <vt:lpwstr>95dcca98-1114-45c8-8a01-4ecc996b53c2</vt:lpwstr>
  </property>
  <property fmtid="{D5CDD505-2E9C-101B-9397-08002B2CF9AE}" pid="8" name="MSIP_Label_defa4170-0d19-0005-0004-bc88714345d2_ContentBits">
    <vt:lpwstr>0</vt:lpwstr>
  </property>
</Properties>
</file>