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sldIdLst>
    <p:sldId id="321" r:id="rId2"/>
    <p:sldId id="308" r:id="rId3"/>
    <p:sldId id="294" r:id="rId4"/>
    <p:sldId id="295" r:id="rId5"/>
    <p:sldId id="312" r:id="rId6"/>
    <p:sldId id="310" r:id="rId7"/>
    <p:sldId id="315" r:id="rId8"/>
    <p:sldId id="311" r:id="rId9"/>
    <p:sldId id="313" r:id="rId10"/>
    <p:sldId id="290" r:id="rId11"/>
    <p:sldId id="292" r:id="rId12"/>
    <p:sldId id="293" r:id="rId13"/>
    <p:sldId id="317" r:id="rId14"/>
    <p:sldId id="318" r:id="rId15"/>
    <p:sldId id="309" r:id="rId16"/>
    <p:sldId id="298" r:id="rId17"/>
    <p:sldId id="299" r:id="rId18"/>
    <p:sldId id="316" r:id="rId19"/>
    <p:sldId id="300" r:id="rId20"/>
    <p:sldId id="301" r:id="rId21"/>
    <p:sldId id="320" r:id="rId22"/>
    <p:sldId id="302" r:id="rId23"/>
    <p:sldId id="303" r:id="rId24"/>
    <p:sldId id="304" r:id="rId25"/>
    <p:sldId id="296" r:id="rId26"/>
    <p:sldId id="319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Fira Sans Extra Condensed SemiBold" panose="020B060402020202020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61A3D-37B4-4E0B-8204-9CD815149A98}" v="152" dt="2024-01-04T08:25:22.161"/>
    <p1510:client id="{CE6A4AE7-6C38-4596-9A1F-2381B4B8AA45}" v="14" dt="2024-01-04T12:43:15.815"/>
  </p1510:revLst>
</p1510:revInfo>
</file>

<file path=ppt/tableStyles.xml><?xml version="1.0" encoding="utf-8"?>
<a:tblStyleLst xmlns:a="http://schemas.openxmlformats.org/drawingml/2006/main" def="{83B30395-3487-4D8F-B4E0-685CB524108F}">
  <a:tblStyle styleId="{83B30395-3487-4D8F-B4E0-685CB5241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3447" autoAdjust="0"/>
  </p:normalViewPr>
  <p:slideViewPr>
    <p:cSldViewPr snapToGrid="0">
      <p:cViewPr varScale="1">
        <p:scale>
          <a:sx n="150" d="100"/>
          <a:sy n="150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B2762-042C-43AF-B3A3-5C95363D93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E0A01FD-E16B-4652-8B0C-B3ABB727B5B5}">
      <dgm:prSet/>
      <dgm:spPr/>
      <dgm:t>
        <a:bodyPr/>
        <a:lstStyle/>
        <a:p>
          <a:r>
            <a:rPr lang="en-US" b="0" i="0"/>
            <a:t>Explore the company's product volume, sales, and customer satisfaction rating for products.</a:t>
          </a:r>
          <a:endParaRPr lang="en-IN"/>
        </a:p>
      </dgm:t>
    </dgm:pt>
    <dgm:pt modelId="{131435EA-64E5-466E-8914-EB328E011496}" type="parTrans" cxnId="{29162C07-47FF-49D5-B59C-866C426420E3}">
      <dgm:prSet/>
      <dgm:spPr/>
      <dgm:t>
        <a:bodyPr/>
        <a:lstStyle/>
        <a:p>
          <a:endParaRPr lang="en-IN"/>
        </a:p>
      </dgm:t>
    </dgm:pt>
    <dgm:pt modelId="{92CA5931-9B99-42B1-ADAE-BC65CCB92E7F}" type="sibTrans" cxnId="{29162C07-47FF-49D5-B59C-866C426420E3}">
      <dgm:prSet/>
      <dgm:spPr/>
      <dgm:t>
        <a:bodyPr/>
        <a:lstStyle/>
        <a:p>
          <a:endParaRPr lang="en-IN"/>
        </a:p>
      </dgm:t>
    </dgm:pt>
    <dgm:pt modelId="{682A4C6E-728F-42ED-BCDD-3C00B9DFDF31}">
      <dgm:prSet/>
      <dgm:spPr/>
      <dgm:t>
        <a:bodyPr/>
        <a:lstStyle/>
        <a:p>
          <a:r>
            <a:rPr lang="en-US" b="0" i="0"/>
            <a:t>Analyze delivery performance.</a:t>
          </a:r>
          <a:endParaRPr lang="en-IN"/>
        </a:p>
      </dgm:t>
    </dgm:pt>
    <dgm:pt modelId="{0AC62C6F-40CA-4059-B9AA-F2540E051A2F}" type="parTrans" cxnId="{BCC820CA-303D-41CB-ABBF-3332004E71B6}">
      <dgm:prSet/>
      <dgm:spPr/>
      <dgm:t>
        <a:bodyPr/>
        <a:lstStyle/>
        <a:p>
          <a:endParaRPr lang="en-IN"/>
        </a:p>
      </dgm:t>
    </dgm:pt>
    <dgm:pt modelId="{0689D3B1-8F38-4D6A-9E57-6FD4FC9461C6}" type="sibTrans" cxnId="{BCC820CA-303D-41CB-ABBF-3332004E71B6}">
      <dgm:prSet/>
      <dgm:spPr/>
      <dgm:t>
        <a:bodyPr/>
        <a:lstStyle/>
        <a:p>
          <a:endParaRPr lang="en-IN"/>
        </a:p>
      </dgm:t>
    </dgm:pt>
    <dgm:pt modelId="{A8D00DE9-7C25-4894-AD1A-B6676A5FF615}">
      <dgm:prSet/>
      <dgm:spPr/>
      <dgm:t>
        <a:bodyPr/>
        <a:lstStyle/>
        <a:p>
          <a:r>
            <a:rPr lang="en-US" b="0" i="0"/>
            <a:t>Analyze product reviews.</a:t>
          </a:r>
          <a:endParaRPr lang="en-IN"/>
        </a:p>
      </dgm:t>
    </dgm:pt>
    <dgm:pt modelId="{D1A4BA90-4816-443D-AB1E-3B52142AADD0}" type="parTrans" cxnId="{B827DF14-C41A-4857-8799-1237B588ED91}">
      <dgm:prSet/>
      <dgm:spPr/>
      <dgm:t>
        <a:bodyPr/>
        <a:lstStyle/>
        <a:p>
          <a:endParaRPr lang="en-IN"/>
        </a:p>
      </dgm:t>
    </dgm:pt>
    <dgm:pt modelId="{4812C8C6-1B26-408D-BE49-26DFAD0FF1AD}" type="sibTrans" cxnId="{B827DF14-C41A-4857-8799-1237B588ED91}">
      <dgm:prSet/>
      <dgm:spPr/>
      <dgm:t>
        <a:bodyPr/>
        <a:lstStyle/>
        <a:p>
          <a:endParaRPr lang="en-IN"/>
        </a:p>
      </dgm:t>
    </dgm:pt>
    <dgm:pt modelId="{34C07091-4E66-4DDB-90D4-8FA72A595B76}">
      <dgm:prSet/>
      <dgm:spPr/>
      <dgm:t>
        <a:bodyPr/>
        <a:lstStyle/>
        <a:p>
          <a:r>
            <a:rPr lang="en-US"/>
            <a:t>Study the payment preferences by customers.</a:t>
          </a:r>
          <a:endParaRPr lang="en-IN"/>
        </a:p>
      </dgm:t>
    </dgm:pt>
    <dgm:pt modelId="{17A86362-A396-4952-8E0B-6132D517FF47}" type="parTrans" cxnId="{58BB3AB9-29A2-4242-AEC4-75784CA6204E}">
      <dgm:prSet/>
      <dgm:spPr/>
      <dgm:t>
        <a:bodyPr/>
        <a:lstStyle/>
        <a:p>
          <a:endParaRPr lang="en-IN"/>
        </a:p>
      </dgm:t>
    </dgm:pt>
    <dgm:pt modelId="{614A6797-71C1-4A74-A0D3-B59F1BD1A8D3}" type="sibTrans" cxnId="{58BB3AB9-29A2-4242-AEC4-75784CA6204E}">
      <dgm:prSet/>
      <dgm:spPr/>
      <dgm:t>
        <a:bodyPr/>
        <a:lstStyle/>
        <a:p>
          <a:endParaRPr lang="en-IN"/>
        </a:p>
      </dgm:t>
    </dgm:pt>
    <dgm:pt modelId="{3B63B808-A9C9-49D9-A68F-996B618E317C}">
      <dgm:prSet/>
      <dgm:spPr/>
      <dgm:t>
        <a:bodyPr/>
        <a:lstStyle/>
        <a:p>
          <a:r>
            <a:rPr lang="en-US" b="0" i="0"/>
            <a:t>Find areas of improvement to generate more revenue.</a:t>
          </a:r>
          <a:endParaRPr lang="en-IN"/>
        </a:p>
      </dgm:t>
    </dgm:pt>
    <dgm:pt modelId="{BA913B8F-BDD8-43E5-AF2B-68ECAFD58CF4}" type="parTrans" cxnId="{EC9320ED-3E5D-4D52-BB37-7D0D3F45A2D5}">
      <dgm:prSet/>
      <dgm:spPr/>
      <dgm:t>
        <a:bodyPr/>
        <a:lstStyle/>
        <a:p>
          <a:endParaRPr lang="en-IN"/>
        </a:p>
      </dgm:t>
    </dgm:pt>
    <dgm:pt modelId="{31AF4887-244A-474F-975E-A7CB37DB8D9A}" type="sibTrans" cxnId="{EC9320ED-3E5D-4D52-BB37-7D0D3F45A2D5}">
      <dgm:prSet/>
      <dgm:spPr/>
      <dgm:t>
        <a:bodyPr/>
        <a:lstStyle/>
        <a:p>
          <a:endParaRPr lang="en-IN"/>
        </a:p>
      </dgm:t>
    </dgm:pt>
    <dgm:pt modelId="{42C8E870-AFFE-4C58-B2CF-4971916F2433}" type="pres">
      <dgm:prSet presAssocID="{B32B2762-042C-43AF-B3A3-5C95363D935B}" presName="linear" presStyleCnt="0">
        <dgm:presLayoutVars>
          <dgm:animLvl val="lvl"/>
          <dgm:resizeHandles val="exact"/>
        </dgm:presLayoutVars>
      </dgm:prSet>
      <dgm:spPr/>
    </dgm:pt>
    <dgm:pt modelId="{AFE311D1-4A63-4E61-9A69-62F25E380095}" type="pres">
      <dgm:prSet presAssocID="{AE0A01FD-E16B-4652-8B0C-B3ABB727B5B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AEDAE2-7BE9-4350-A9DE-93517F8CBC5A}" type="pres">
      <dgm:prSet presAssocID="{92CA5931-9B99-42B1-ADAE-BC65CCB92E7F}" presName="spacer" presStyleCnt="0"/>
      <dgm:spPr/>
    </dgm:pt>
    <dgm:pt modelId="{BA614090-FDCC-4AF6-A823-9CF78372890F}" type="pres">
      <dgm:prSet presAssocID="{682A4C6E-728F-42ED-BCDD-3C00B9DFDF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75C356-53BC-47A7-A54E-144E26922D0D}" type="pres">
      <dgm:prSet presAssocID="{0689D3B1-8F38-4D6A-9E57-6FD4FC9461C6}" presName="spacer" presStyleCnt="0"/>
      <dgm:spPr/>
    </dgm:pt>
    <dgm:pt modelId="{C83041A9-9D93-4415-B6E4-C3111CBA40D8}" type="pres">
      <dgm:prSet presAssocID="{A8D00DE9-7C25-4894-AD1A-B6676A5FF61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CE281D9-6953-49B5-B3A1-C1F743B5CA94}" type="pres">
      <dgm:prSet presAssocID="{4812C8C6-1B26-408D-BE49-26DFAD0FF1AD}" presName="spacer" presStyleCnt="0"/>
      <dgm:spPr/>
    </dgm:pt>
    <dgm:pt modelId="{00B9D2DE-EE49-4D76-893D-912E7A64F17C}" type="pres">
      <dgm:prSet presAssocID="{34C07091-4E66-4DDB-90D4-8FA72A595B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D5C8FA-58ED-4D0B-8F35-F8B832D72862}" type="pres">
      <dgm:prSet presAssocID="{614A6797-71C1-4A74-A0D3-B59F1BD1A8D3}" presName="spacer" presStyleCnt="0"/>
      <dgm:spPr/>
    </dgm:pt>
    <dgm:pt modelId="{57661902-3A06-4D17-B76A-51412F17A540}" type="pres">
      <dgm:prSet presAssocID="{3B63B808-A9C9-49D9-A68F-996B618E31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162C07-47FF-49D5-B59C-866C426420E3}" srcId="{B32B2762-042C-43AF-B3A3-5C95363D935B}" destId="{AE0A01FD-E16B-4652-8B0C-B3ABB727B5B5}" srcOrd="0" destOrd="0" parTransId="{131435EA-64E5-466E-8914-EB328E011496}" sibTransId="{92CA5931-9B99-42B1-ADAE-BC65CCB92E7F}"/>
    <dgm:cxn modelId="{38029A0D-AD79-4946-89FF-D7D0963CA936}" type="presOf" srcId="{34C07091-4E66-4DDB-90D4-8FA72A595B76}" destId="{00B9D2DE-EE49-4D76-893D-912E7A64F17C}" srcOrd="0" destOrd="0" presId="urn:microsoft.com/office/officeart/2005/8/layout/vList2"/>
    <dgm:cxn modelId="{B827DF14-C41A-4857-8799-1237B588ED91}" srcId="{B32B2762-042C-43AF-B3A3-5C95363D935B}" destId="{A8D00DE9-7C25-4894-AD1A-B6676A5FF615}" srcOrd="2" destOrd="0" parTransId="{D1A4BA90-4816-443D-AB1E-3B52142AADD0}" sibTransId="{4812C8C6-1B26-408D-BE49-26DFAD0FF1AD}"/>
    <dgm:cxn modelId="{3AACE519-8DB5-4508-A6EB-83BA00BAE488}" type="presOf" srcId="{A8D00DE9-7C25-4894-AD1A-B6676A5FF615}" destId="{C83041A9-9D93-4415-B6E4-C3111CBA40D8}" srcOrd="0" destOrd="0" presId="urn:microsoft.com/office/officeart/2005/8/layout/vList2"/>
    <dgm:cxn modelId="{D99EAD5D-859D-4795-A71B-CC8FB4F2FF6C}" type="presOf" srcId="{B32B2762-042C-43AF-B3A3-5C95363D935B}" destId="{42C8E870-AFFE-4C58-B2CF-4971916F2433}" srcOrd="0" destOrd="0" presId="urn:microsoft.com/office/officeart/2005/8/layout/vList2"/>
    <dgm:cxn modelId="{149CB77A-C0F3-4F74-B1EF-5B349C1C2CD2}" type="presOf" srcId="{AE0A01FD-E16B-4652-8B0C-B3ABB727B5B5}" destId="{AFE311D1-4A63-4E61-9A69-62F25E380095}" srcOrd="0" destOrd="0" presId="urn:microsoft.com/office/officeart/2005/8/layout/vList2"/>
    <dgm:cxn modelId="{3CA08D7E-65CF-4CA9-BFF8-C95B3F618EA7}" type="presOf" srcId="{682A4C6E-728F-42ED-BCDD-3C00B9DFDF31}" destId="{BA614090-FDCC-4AF6-A823-9CF78372890F}" srcOrd="0" destOrd="0" presId="urn:microsoft.com/office/officeart/2005/8/layout/vList2"/>
    <dgm:cxn modelId="{58BB3AB9-29A2-4242-AEC4-75784CA6204E}" srcId="{B32B2762-042C-43AF-B3A3-5C95363D935B}" destId="{34C07091-4E66-4DDB-90D4-8FA72A595B76}" srcOrd="3" destOrd="0" parTransId="{17A86362-A396-4952-8E0B-6132D517FF47}" sibTransId="{614A6797-71C1-4A74-A0D3-B59F1BD1A8D3}"/>
    <dgm:cxn modelId="{BCC820CA-303D-41CB-ABBF-3332004E71B6}" srcId="{B32B2762-042C-43AF-B3A3-5C95363D935B}" destId="{682A4C6E-728F-42ED-BCDD-3C00B9DFDF31}" srcOrd="1" destOrd="0" parTransId="{0AC62C6F-40CA-4059-B9AA-F2540E051A2F}" sibTransId="{0689D3B1-8F38-4D6A-9E57-6FD4FC9461C6}"/>
    <dgm:cxn modelId="{1D8599E8-5EE3-4DD5-9F78-A3D133A7BD3F}" type="presOf" srcId="{3B63B808-A9C9-49D9-A68F-996B618E317C}" destId="{57661902-3A06-4D17-B76A-51412F17A540}" srcOrd="0" destOrd="0" presId="urn:microsoft.com/office/officeart/2005/8/layout/vList2"/>
    <dgm:cxn modelId="{EC9320ED-3E5D-4D52-BB37-7D0D3F45A2D5}" srcId="{B32B2762-042C-43AF-B3A3-5C95363D935B}" destId="{3B63B808-A9C9-49D9-A68F-996B618E317C}" srcOrd="4" destOrd="0" parTransId="{BA913B8F-BDD8-43E5-AF2B-68ECAFD58CF4}" sibTransId="{31AF4887-244A-474F-975E-A7CB37DB8D9A}"/>
    <dgm:cxn modelId="{321DB38D-394F-4695-AC95-2F5D0389090F}" type="presParOf" srcId="{42C8E870-AFFE-4C58-B2CF-4971916F2433}" destId="{AFE311D1-4A63-4E61-9A69-62F25E380095}" srcOrd="0" destOrd="0" presId="urn:microsoft.com/office/officeart/2005/8/layout/vList2"/>
    <dgm:cxn modelId="{58408531-74E6-4E2F-87CF-D483EF592F83}" type="presParOf" srcId="{42C8E870-AFFE-4C58-B2CF-4971916F2433}" destId="{CEAEDAE2-7BE9-4350-A9DE-93517F8CBC5A}" srcOrd="1" destOrd="0" presId="urn:microsoft.com/office/officeart/2005/8/layout/vList2"/>
    <dgm:cxn modelId="{00A9CB6B-A9CA-46FE-8C97-85EABC3116AF}" type="presParOf" srcId="{42C8E870-AFFE-4C58-B2CF-4971916F2433}" destId="{BA614090-FDCC-4AF6-A823-9CF78372890F}" srcOrd="2" destOrd="0" presId="urn:microsoft.com/office/officeart/2005/8/layout/vList2"/>
    <dgm:cxn modelId="{671C7007-1A58-41A7-B5EA-BD95D53269F1}" type="presParOf" srcId="{42C8E870-AFFE-4C58-B2CF-4971916F2433}" destId="{8675C356-53BC-47A7-A54E-144E26922D0D}" srcOrd="3" destOrd="0" presId="urn:microsoft.com/office/officeart/2005/8/layout/vList2"/>
    <dgm:cxn modelId="{1F6C08C2-739E-442B-81D6-8D0CBD0A24D8}" type="presParOf" srcId="{42C8E870-AFFE-4C58-B2CF-4971916F2433}" destId="{C83041A9-9D93-4415-B6E4-C3111CBA40D8}" srcOrd="4" destOrd="0" presId="urn:microsoft.com/office/officeart/2005/8/layout/vList2"/>
    <dgm:cxn modelId="{ED3CDA05-8FD9-4094-89A7-3BE3622A3B1F}" type="presParOf" srcId="{42C8E870-AFFE-4C58-B2CF-4971916F2433}" destId="{FCE281D9-6953-49B5-B3A1-C1F743B5CA94}" srcOrd="5" destOrd="0" presId="urn:microsoft.com/office/officeart/2005/8/layout/vList2"/>
    <dgm:cxn modelId="{7F2330B6-7958-4E3D-8123-BC8708C03394}" type="presParOf" srcId="{42C8E870-AFFE-4C58-B2CF-4971916F2433}" destId="{00B9D2DE-EE49-4D76-893D-912E7A64F17C}" srcOrd="6" destOrd="0" presId="urn:microsoft.com/office/officeart/2005/8/layout/vList2"/>
    <dgm:cxn modelId="{28B8D7E1-DE3C-4C3D-8C32-6FE71B27CF32}" type="presParOf" srcId="{42C8E870-AFFE-4C58-B2CF-4971916F2433}" destId="{DBD5C8FA-58ED-4D0B-8F35-F8B832D72862}" srcOrd="7" destOrd="0" presId="urn:microsoft.com/office/officeart/2005/8/layout/vList2"/>
    <dgm:cxn modelId="{7EB07637-1FD9-42E4-AFC3-10B5BE709E19}" type="presParOf" srcId="{42C8E870-AFFE-4C58-B2CF-4971916F2433}" destId="{57661902-3A06-4D17-B76A-51412F17A54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A3361-5EF8-4D80-9D34-8126D1FC0FA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5D3CBC-88AD-4B12-B3A2-2E11B98D5461}">
      <dgm:prSet/>
      <dgm:spPr/>
      <dgm:t>
        <a:bodyPr/>
        <a:lstStyle/>
        <a:p>
          <a:r>
            <a:rPr lang="en-IN" b="0" i="0" dirty="0"/>
            <a:t>    	</a:t>
          </a:r>
          <a:r>
            <a:rPr lang="en-IN" b="0" i="0" dirty="0" err="1"/>
            <a:t>olist_order_customer_dataset</a:t>
          </a:r>
          <a:br>
            <a:rPr lang="en-IN" dirty="0"/>
          </a:br>
          <a:r>
            <a:rPr lang="en-IN" dirty="0"/>
            <a:t>   </a:t>
          </a:r>
          <a:r>
            <a:rPr lang="en-IN" b="0" i="0" dirty="0"/>
            <a:t> 	</a:t>
          </a:r>
          <a:r>
            <a:rPr lang="en-IN" b="0" i="0" dirty="0" err="1"/>
            <a:t>olist_order_dataset</a:t>
          </a:r>
          <a:br>
            <a:rPr lang="en-IN" dirty="0"/>
          </a:br>
          <a:r>
            <a:rPr lang="en-IN" dirty="0"/>
            <a:t>    	</a:t>
          </a:r>
          <a:r>
            <a:rPr lang="en-IN" b="0" i="0" dirty="0" err="1"/>
            <a:t>olist_order_reviews_dataset</a:t>
          </a:r>
          <a:br>
            <a:rPr lang="en-IN" dirty="0"/>
          </a:br>
          <a:r>
            <a:rPr lang="en-IN" dirty="0"/>
            <a:t>    	</a:t>
          </a:r>
          <a:r>
            <a:rPr lang="en-IN" b="0" i="0" dirty="0" err="1"/>
            <a:t>olist_order_payments_dataset</a:t>
          </a:r>
          <a:br>
            <a:rPr lang="en-IN" dirty="0"/>
          </a:br>
          <a:r>
            <a:rPr lang="en-IN" dirty="0"/>
            <a:t>   </a:t>
          </a:r>
          <a:r>
            <a:rPr lang="en-IN" b="0" i="0" dirty="0"/>
            <a:t> 	</a:t>
          </a:r>
          <a:r>
            <a:rPr lang="en-IN" b="0" i="0" dirty="0" err="1"/>
            <a:t>olist_order_items_dataset</a:t>
          </a:r>
          <a:br>
            <a:rPr lang="en-IN" dirty="0"/>
          </a:br>
          <a:r>
            <a:rPr lang="en-IN" dirty="0"/>
            <a:t>    	</a:t>
          </a:r>
          <a:r>
            <a:rPr lang="en-IN" b="0" i="0" dirty="0" err="1"/>
            <a:t>olist_products_dataset</a:t>
          </a:r>
          <a:br>
            <a:rPr lang="en-IN" dirty="0"/>
          </a:br>
          <a:r>
            <a:rPr lang="en-IN" dirty="0"/>
            <a:t>    	</a:t>
          </a:r>
          <a:r>
            <a:rPr lang="en-IN" b="0" i="0" dirty="0" err="1"/>
            <a:t>olist_sellers_dataset</a:t>
          </a:r>
          <a:br>
            <a:rPr lang="en-IN" dirty="0"/>
          </a:br>
          <a:r>
            <a:rPr lang="en-IN" dirty="0"/>
            <a:t>    	</a:t>
          </a:r>
          <a:r>
            <a:rPr lang="en-IN" b="0" i="0" dirty="0" err="1"/>
            <a:t>olist_geolocation_dataset</a:t>
          </a:r>
          <a:br>
            <a:rPr lang="en-IN" dirty="0"/>
          </a:br>
          <a:r>
            <a:rPr lang="en-IN" dirty="0"/>
            <a:t>    	</a:t>
          </a:r>
          <a:r>
            <a:rPr lang="en-IN" b="0" i="0" dirty="0" err="1"/>
            <a:t>product_category_name_translation</a:t>
          </a:r>
          <a:endParaRPr lang="en-IN" dirty="0"/>
        </a:p>
      </dgm:t>
    </dgm:pt>
    <dgm:pt modelId="{6A1C2DA9-9979-4985-A25E-60B0EA768DC0}" type="parTrans" cxnId="{D9A9D2FA-ECD9-42BB-B98A-E2C8361F4083}">
      <dgm:prSet/>
      <dgm:spPr/>
      <dgm:t>
        <a:bodyPr/>
        <a:lstStyle/>
        <a:p>
          <a:endParaRPr lang="en-IN"/>
        </a:p>
      </dgm:t>
    </dgm:pt>
    <dgm:pt modelId="{EE77B351-4F89-42EC-96F4-37A4698547B7}" type="sibTrans" cxnId="{D9A9D2FA-ECD9-42BB-B98A-E2C8361F4083}">
      <dgm:prSet/>
      <dgm:spPr/>
      <dgm:t>
        <a:bodyPr/>
        <a:lstStyle/>
        <a:p>
          <a:endParaRPr lang="en-IN"/>
        </a:p>
      </dgm:t>
    </dgm:pt>
    <dgm:pt modelId="{E00490CD-A5E0-4E3C-98C5-8F32C737AD05}" type="pres">
      <dgm:prSet presAssocID="{20DA3361-5EF8-4D80-9D34-8126D1FC0FA5}" presName="linear" presStyleCnt="0">
        <dgm:presLayoutVars>
          <dgm:dir/>
          <dgm:resizeHandles val="exact"/>
        </dgm:presLayoutVars>
      </dgm:prSet>
      <dgm:spPr/>
    </dgm:pt>
    <dgm:pt modelId="{01862FE0-652D-4499-9BF3-B41ED5AB933A}" type="pres">
      <dgm:prSet presAssocID="{EB5D3CBC-88AD-4B12-B3A2-2E11B98D5461}" presName="comp" presStyleCnt="0"/>
      <dgm:spPr/>
    </dgm:pt>
    <dgm:pt modelId="{264FB3FC-0183-4662-AB05-4611B3ECD0AB}" type="pres">
      <dgm:prSet presAssocID="{EB5D3CBC-88AD-4B12-B3A2-2E11B98D5461}" presName="box" presStyleLbl="node1" presStyleIdx="0" presStyleCnt="1"/>
      <dgm:spPr/>
    </dgm:pt>
    <dgm:pt modelId="{299F9343-C513-4F1E-A446-4CA1B2DBCF23}" type="pres">
      <dgm:prSet presAssocID="{EB5D3CBC-88AD-4B12-B3A2-2E11B98D5461}" presName="img" presStyleLbl="fgImgPlace1" presStyleIdx="0" presStyleCnt="1" custScaleX="154544" custScaleY="96388" custLinFactNeighborX="23999" custLinFactNeighborY="12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7C13A872-39A6-4CEB-87D4-7C7D9132AC3B}" type="pres">
      <dgm:prSet presAssocID="{EB5D3CBC-88AD-4B12-B3A2-2E11B98D5461}" presName="text" presStyleLbl="node1" presStyleIdx="0" presStyleCnt="1">
        <dgm:presLayoutVars>
          <dgm:bulletEnabled val="1"/>
        </dgm:presLayoutVars>
      </dgm:prSet>
      <dgm:spPr/>
    </dgm:pt>
  </dgm:ptLst>
  <dgm:cxnLst>
    <dgm:cxn modelId="{2BF9D400-4138-48C8-9E10-283DA5CB47B2}" type="presOf" srcId="{EB5D3CBC-88AD-4B12-B3A2-2E11B98D5461}" destId="{264FB3FC-0183-4662-AB05-4611B3ECD0AB}" srcOrd="0" destOrd="0" presId="urn:microsoft.com/office/officeart/2005/8/layout/vList4"/>
    <dgm:cxn modelId="{3D2D2E5C-E664-4794-AD06-E223892DF295}" type="presOf" srcId="{20DA3361-5EF8-4D80-9D34-8126D1FC0FA5}" destId="{E00490CD-A5E0-4E3C-98C5-8F32C737AD05}" srcOrd="0" destOrd="0" presId="urn:microsoft.com/office/officeart/2005/8/layout/vList4"/>
    <dgm:cxn modelId="{3E0F3B97-6097-42BA-97C6-67CA462500E5}" type="presOf" srcId="{EB5D3CBC-88AD-4B12-B3A2-2E11B98D5461}" destId="{7C13A872-39A6-4CEB-87D4-7C7D9132AC3B}" srcOrd="1" destOrd="0" presId="urn:microsoft.com/office/officeart/2005/8/layout/vList4"/>
    <dgm:cxn modelId="{D9A9D2FA-ECD9-42BB-B98A-E2C8361F4083}" srcId="{20DA3361-5EF8-4D80-9D34-8126D1FC0FA5}" destId="{EB5D3CBC-88AD-4B12-B3A2-2E11B98D5461}" srcOrd="0" destOrd="0" parTransId="{6A1C2DA9-9979-4985-A25E-60B0EA768DC0}" sibTransId="{EE77B351-4F89-42EC-96F4-37A4698547B7}"/>
    <dgm:cxn modelId="{C9807FF2-E610-43AB-A33C-6F650BD33E93}" type="presParOf" srcId="{E00490CD-A5E0-4E3C-98C5-8F32C737AD05}" destId="{01862FE0-652D-4499-9BF3-B41ED5AB933A}" srcOrd="0" destOrd="0" presId="urn:microsoft.com/office/officeart/2005/8/layout/vList4"/>
    <dgm:cxn modelId="{264F9929-498F-447C-B58E-D65B43C8F39A}" type="presParOf" srcId="{01862FE0-652D-4499-9BF3-B41ED5AB933A}" destId="{264FB3FC-0183-4662-AB05-4611B3ECD0AB}" srcOrd="0" destOrd="0" presId="urn:microsoft.com/office/officeart/2005/8/layout/vList4"/>
    <dgm:cxn modelId="{C8F439C4-B36F-4869-B7FA-AE28A60D92F2}" type="presParOf" srcId="{01862FE0-652D-4499-9BF3-B41ED5AB933A}" destId="{299F9343-C513-4F1E-A446-4CA1B2DBCF23}" srcOrd="1" destOrd="0" presId="urn:microsoft.com/office/officeart/2005/8/layout/vList4"/>
    <dgm:cxn modelId="{B059B94A-F020-4C1D-9E39-17409CA8453B}" type="presParOf" srcId="{01862FE0-652D-4499-9BF3-B41ED5AB933A}" destId="{7C13A872-39A6-4CEB-87D4-7C7D9132AC3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C3452-C218-4139-B17B-EEBE15A0DC1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CB67B5F-A067-4E61-82E9-B55B258DEBB7}">
      <dgm:prSet/>
      <dgm:spPr/>
      <dgm:t>
        <a:bodyPr/>
        <a:lstStyle/>
        <a:p>
          <a:r>
            <a:rPr lang="en-IN"/>
            <a:t>Microsoft Excel</a:t>
          </a:r>
        </a:p>
      </dgm:t>
    </dgm:pt>
    <dgm:pt modelId="{9ADDAA27-5C54-4F4E-8A9D-ABCD5421B70C}" type="parTrans" cxnId="{18C9D104-9DCD-41BE-AB8A-DAA9A77D7395}">
      <dgm:prSet/>
      <dgm:spPr/>
      <dgm:t>
        <a:bodyPr/>
        <a:lstStyle/>
        <a:p>
          <a:endParaRPr lang="en-IN"/>
        </a:p>
      </dgm:t>
    </dgm:pt>
    <dgm:pt modelId="{85785031-F469-469C-9219-F19D482E9310}" type="sibTrans" cxnId="{18C9D104-9DCD-41BE-AB8A-DAA9A77D7395}">
      <dgm:prSet/>
      <dgm:spPr/>
      <dgm:t>
        <a:bodyPr/>
        <a:lstStyle/>
        <a:p>
          <a:endParaRPr lang="en-IN"/>
        </a:p>
      </dgm:t>
    </dgm:pt>
    <dgm:pt modelId="{0E235781-A0DE-46E6-8B9A-D7B76020E867}">
      <dgm:prSet/>
      <dgm:spPr/>
      <dgm:t>
        <a:bodyPr/>
        <a:lstStyle/>
        <a:p>
          <a:r>
            <a:rPr lang="en-IN"/>
            <a:t>My SQL Workbench</a:t>
          </a:r>
        </a:p>
      </dgm:t>
    </dgm:pt>
    <dgm:pt modelId="{847151AF-B327-4683-8607-A651ABF471A2}" type="parTrans" cxnId="{5FAA73BF-B0B5-4E57-8F2B-B19DC041AA07}">
      <dgm:prSet/>
      <dgm:spPr/>
      <dgm:t>
        <a:bodyPr/>
        <a:lstStyle/>
        <a:p>
          <a:endParaRPr lang="en-IN"/>
        </a:p>
      </dgm:t>
    </dgm:pt>
    <dgm:pt modelId="{11D293DD-F367-407C-89EF-2FDDB3978BF7}" type="sibTrans" cxnId="{5FAA73BF-B0B5-4E57-8F2B-B19DC041AA07}">
      <dgm:prSet/>
      <dgm:spPr/>
      <dgm:t>
        <a:bodyPr/>
        <a:lstStyle/>
        <a:p>
          <a:endParaRPr lang="en-IN"/>
        </a:p>
      </dgm:t>
    </dgm:pt>
    <dgm:pt modelId="{28AAF0A2-626D-4FF6-B90D-3711CF843CF2}">
      <dgm:prSet/>
      <dgm:spPr/>
      <dgm:t>
        <a:bodyPr/>
        <a:lstStyle/>
        <a:p>
          <a:r>
            <a:rPr lang="en-IN"/>
            <a:t>Tableau</a:t>
          </a:r>
        </a:p>
      </dgm:t>
    </dgm:pt>
    <dgm:pt modelId="{A8938B13-B6CB-42DD-8EB0-6C2438683058}" type="parTrans" cxnId="{626E631F-3F15-433B-94C6-28150E94A645}">
      <dgm:prSet/>
      <dgm:spPr/>
      <dgm:t>
        <a:bodyPr/>
        <a:lstStyle/>
        <a:p>
          <a:endParaRPr lang="en-IN"/>
        </a:p>
      </dgm:t>
    </dgm:pt>
    <dgm:pt modelId="{657781F4-2FF6-4112-880E-BD04FCA0E01F}" type="sibTrans" cxnId="{626E631F-3F15-433B-94C6-28150E94A645}">
      <dgm:prSet/>
      <dgm:spPr/>
      <dgm:t>
        <a:bodyPr/>
        <a:lstStyle/>
        <a:p>
          <a:endParaRPr lang="en-IN"/>
        </a:p>
      </dgm:t>
    </dgm:pt>
    <dgm:pt modelId="{3BBEE0D2-9B5B-4481-BFDA-2D5B978DA6BD}">
      <dgm:prSet/>
      <dgm:spPr/>
      <dgm:t>
        <a:bodyPr/>
        <a:lstStyle/>
        <a:p>
          <a:r>
            <a:rPr lang="en-IN"/>
            <a:t>Microsoft Power BI</a:t>
          </a:r>
        </a:p>
      </dgm:t>
    </dgm:pt>
    <dgm:pt modelId="{24E37C0C-CAA0-4A79-ACEC-4F89AA35A96B}" type="parTrans" cxnId="{B46DA4C2-7433-479E-A4D9-C8CF9CD75337}">
      <dgm:prSet/>
      <dgm:spPr/>
      <dgm:t>
        <a:bodyPr/>
        <a:lstStyle/>
        <a:p>
          <a:endParaRPr lang="en-IN"/>
        </a:p>
      </dgm:t>
    </dgm:pt>
    <dgm:pt modelId="{4486F6A2-C91A-4D1C-9E88-38D615236807}" type="sibTrans" cxnId="{B46DA4C2-7433-479E-A4D9-C8CF9CD75337}">
      <dgm:prSet/>
      <dgm:spPr/>
      <dgm:t>
        <a:bodyPr/>
        <a:lstStyle/>
        <a:p>
          <a:endParaRPr lang="en-IN"/>
        </a:p>
      </dgm:t>
    </dgm:pt>
    <dgm:pt modelId="{4363EFF8-4E4A-4B6A-83FA-952B7E97F7A5}" type="pres">
      <dgm:prSet presAssocID="{C0EC3452-C218-4139-B17B-EEBE15A0DC16}" presName="matrix" presStyleCnt="0">
        <dgm:presLayoutVars>
          <dgm:chMax val="1"/>
          <dgm:dir/>
          <dgm:resizeHandles val="exact"/>
        </dgm:presLayoutVars>
      </dgm:prSet>
      <dgm:spPr/>
    </dgm:pt>
    <dgm:pt modelId="{9DE23024-09C1-4D1B-AE28-041CA3D5B68C}" type="pres">
      <dgm:prSet presAssocID="{C0EC3452-C218-4139-B17B-EEBE15A0DC16}" presName="diamond" presStyleLbl="bgShp" presStyleIdx="0" presStyleCnt="1"/>
      <dgm:spPr/>
    </dgm:pt>
    <dgm:pt modelId="{4B1CFCD9-8313-44ED-910C-8848F9D81B69}" type="pres">
      <dgm:prSet presAssocID="{C0EC3452-C218-4139-B17B-EEBE15A0DC1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DA91BB-1A97-4F5D-91D6-DD0D1816D320}" type="pres">
      <dgm:prSet presAssocID="{C0EC3452-C218-4139-B17B-EEBE15A0DC1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4AF0479-2565-44E2-BB03-13FF753216FD}" type="pres">
      <dgm:prSet presAssocID="{C0EC3452-C218-4139-B17B-EEBE15A0DC1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1AFB3A-5584-421F-8616-5242BAA98D22}" type="pres">
      <dgm:prSet presAssocID="{C0EC3452-C218-4139-B17B-EEBE15A0DC1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8C9D104-9DCD-41BE-AB8A-DAA9A77D7395}" srcId="{C0EC3452-C218-4139-B17B-EEBE15A0DC16}" destId="{FCB67B5F-A067-4E61-82E9-B55B258DEBB7}" srcOrd="0" destOrd="0" parTransId="{9ADDAA27-5C54-4F4E-8A9D-ABCD5421B70C}" sibTransId="{85785031-F469-469C-9219-F19D482E9310}"/>
    <dgm:cxn modelId="{626E631F-3F15-433B-94C6-28150E94A645}" srcId="{C0EC3452-C218-4139-B17B-EEBE15A0DC16}" destId="{28AAF0A2-626D-4FF6-B90D-3711CF843CF2}" srcOrd="2" destOrd="0" parTransId="{A8938B13-B6CB-42DD-8EB0-6C2438683058}" sibTransId="{657781F4-2FF6-4112-880E-BD04FCA0E01F}"/>
    <dgm:cxn modelId="{233E6D50-E868-4846-9048-C90A063FC72D}" type="presOf" srcId="{3BBEE0D2-9B5B-4481-BFDA-2D5B978DA6BD}" destId="{851AFB3A-5584-421F-8616-5242BAA98D22}" srcOrd="0" destOrd="0" presId="urn:microsoft.com/office/officeart/2005/8/layout/matrix3"/>
    <dgm:cxn modelId="{3FEA767F-32C2-4F14-9A8C-C0148F202077}" type="presOf" srcId="{28AAF0A2-626D-4FF6-B90D-3711CF843CF2}" destId="{D4AF0479-2565-44E2-BB03-13FF753216FD}" srcOrd="0" destOrd="0" presId="urn:microsoft.com/office/officeart/2005/8/layout/matrix3"/>
    <dgm:cxn modelId="{27233CB2-7AC0-4512-9B6F-3F36F062F1C0}" type="presOf" srcId="{FCB67B5F-A067-4E61-82E9-B55B258DEBB7}" destId="{4B1CFCD9-8313-44ED-910C-8848F9D81B69}" srcOrd="0" destOrd="0" presId="urn:microsoft.com/office/officeart/2005/8/layout/matrix3"/>
    <dgm:cxn modelId="{5FAA73BF-B0B5-4E57-8F2B-B19DC041AA07}" srcId="{C0EC3452-C218-4139-B17B-EEBE15A0DC16}" destId="{0E235781-A0DE-46E6-8B9A-D7B76020E867}" srcOrd="1" destOrd="0" parTransId="{847151AF-B327-4683-8607-A651ABF471A2}" sibTransId="{11D293DD-F367-407C-89EF-2FDDB3978BF7}"/>
    <dgm:cxn modelId="{B46DA4C2-7433-479E-A4D9-C8CF9CD75337}" srcId="{C0EC3452-C218-4139-B17B-EEBE15A0DC16}" destId="{3BBEE0D2-9B5B-4481-BFDA-2D5B978DA6BD}" srcOrd="3" destOrd="0" parTransId="{24E37C0C-CAA0-4A79-ACEC-4F89AA35A96B}" sibTransId="{4486F6A2-C91A-4D1C-9E88-38D615236807}"/>
    <dgm:cxn modelId="{66EF44E0-CFFA-4237-84A8-BFC617B290CE}" type="presOf" srcId="{C0EC3452-C218-4139-B17B-EEBE15A0DC16}" destId="{4363EFF8-4E4A-4B6A-83FA-952B7E97F7A5}" srcOrd="0" destOrd="0" presId="urn:microsoft.com/office/officeart/2005/8/layout/matrix3"/>
    <dgm:cxn modelId="{E98320FE-B00B-46AE-AAEE-158075F8EE2C}" type="presOf" srcId="{0E235781-A0DE-46E6-8B9A-D7B76020E867}" destId="{0FDA91BB-1A97-4F5D-91D6-DD0D1816D320}" srcOrd="0" destOrd="0" presId="urn:microsoft.com/office/officeart/2005/8/layout/matrix3"/>
    <dgm:cxn modelId="{19FCDCFA-461E-47CD-B51A-D000746F1CEF}" type="presParOf" srcId="{4363EFF8-4E4A-4B6A-83FA-952B7E97F7A5}" destId="{9DE23024-09C1-4D1B-AE28-041CA3D5B68C}" srcOrd="0" destOrd="0" presId="urn:microsoft.com/office/officeart/2005/8/layout/matrix3"/>
    <dgm:cxn modelId="{D4EFA9AE-1FE0-40EB-AF04-9F3E4F1B482E}" type="presParOf" srcId="{4363EFF8-4E4A-4B6A-83FA-952B7E97F7A5}" destId="{4B1CFCD9-8313-44ED-910C-8848F9D81B69}" srcOrd="1" destOrd="0" presId="urn:microsoft.com/office/officeart/2005/8/layout/matrix3"/>
    <dgm:cxn modelId="{23D6B4D8-48EE-488F-B7AF-213DBC266965}" type="presParOf" srcId="{4363EFF8-4E4A-4B6A-83FA-952B7E97F7A5}" destId="{0FDA91BB-1A97-4F5D-91D6-DD0D1816D320}" srcOrd="2" destOrd="0" presId="urn:microsoft.com/office/officeart/2005/8/layout/matrix3"/>
    <dgm:cxn modelId="{A8B2A0F5-CB24-4322-AC00-4E65114A0901}" type="presParOf" srcId="{4363EFF8-4E4A-4B6A-83FA-952B7E97F7A5}" destId="{D4AF0479-2565-44E2-BB03-13FF753216FD}" srcOrd="3" destOrd="0" presId="urn:microsoft.com/office/officeart/2005/8/layout/matrix3"/>
    <dgm:cxn modelId="{89B762A0-B5DB-4076-85EE-B1B7DC9F6363}" type="presParOf" srcId="{4363EFF8-4E4A-4B6A-83FA-952B7E97F7A5}" destId="{851AFB3A-5584-421F-8616-5242BAA98D2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64B12F-B7E1-44D6-BEDE-65F64098CAD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D54957-6412-4EED-8403-646B1E2D7C06}">
      <dgm:prSet/>
      <dgm:spPr/>
      <dgm:t>
        <a:bodyPr/>
        <a:lstStyle/>
        <a:p>
          <a:r>
            <a:rPr lang="en-IN"/>
            <a:t>Data cleaning and transformation has been done using Microsoft Excel and Power Query Editor.</a:t>
          </a:r>
        </a:p>
      </dgm:t>
    </dgm:pt>
    <dgm:pt modelId="{4FD7A2E8-20FD-4FA9-A7FC-E22CF3368E9A}" type="parTrans" cxnId="{8668E146-2600-4204-A8E0-B9B5C9A6651B}">
      <dgm:prSet/>
      <dgm:spPr/>
      <dgm:t>
        <a:bodyPr/>
        <a:lstStyle/>
        <a:p>
          <a:endParaRPr lang="en-IN"/>
        </a:p>
      </dgm:t>
    </dgm:pt>
    <dgm:pt modelId="{40399083-353C-46AE-B5B3-DA2DC06C40E5}" type="sibTrans" cxnId="{8668E146-2600-4204-A8E0-B9B5C9A6651B}">
      <dgm:prSet/>
      <dgm:spPr/>
      <dgm:t>
        <a:bodyPr/>
        <a:lstStyle/>
        <a:p>
          <a:endParaRPr lang="en-IN"/>
        </a:p>
      </dgm:t>
    </dgm:pt>
    <dgm:pt modelId="{AF6A07A1-96D6-4ADE-93A3-EA4393BE6A5E}">
      <dgm:prSet/>
      <dgm:spPr/>
      <dgm:t>
        <a:bodyPr/>
        <a:lstStyle/>
        <a:p>
          <a:r>
            <a:rPr lang="en-IN" dirty="0"/>
            <a:t>Nulls, blanks and duplicates have been removed.</a:t>
          </a:r>
        </a:p>
      </dgm:t>
    </dgm:pt>
    <dgm:pt modelId="{0663DBC8-F2E1-4A96-B0B1-5A6CAF66C530}" type="parTrans" cxnId="{146CBFD3-5324-4BB1-B5D9-8C0336A1BB6F}">
      <dgm:prSet/>
      <dgm:spPr/>
      <dgm:t>
        <a:bodyPr/>
        <a:lstStyle/>
        <a:p>
          <a:endParaRPr lang="en-IN"/>
        </a:p>
      </dgm:t>
    </dgm:pt>
    <dgm:pt modelId="{7DB2083F-F022-4C67-B60A-6A40F1E11A6E}" type="sibTrans" cxnId="{146CBFD3-5324-4BB1-B5D9-8C0336A1BB6F}">
      <dgm:prSet/>
      <dgm:spPr/>
      <dgm:t>
        <a:bodyPr/>
        <a:lstStyle/>
        <a:p>
          <a:endParaRPr lang="en-IN"/>
        </a:p>
      </dgm:t>
    </dgm:pt>
    <dgm:pt modelId="{A53D0F14-B2D2-407A-BA47-BA8CC8B16B58}" type="pres">
      <dgm:prSet presAssocID="{1664B12F-B7E1-44D6-BEDE-65F64098CAD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4FDEC17-40E3-426A-B184-54254BF87673}" type="pres">
      <dgm:prSet presAssocID="{DDD54957-6412-4EED-8403-646B1E2D7C06}" presName="circle1" presStyleLbl="node1" presStyleIdx="0" presStyleCnt="2"/>
      <dgm:spPr/>
    </dgm:pt>
    <dgm:pt modelId="{340B3636-1FE1-42B1-8DC3-91C7A1DA64CD}" type="pres">
      <dgm:prSet presAssocID="{DDD54957-6412-4EED-8403-646B1E2D7C06}" presName="space" presStyleCnt="0"/>
      <dgm:spPr/>
    </dgm:pt>
    <dgm:pt modelId="{2909DF0B-6C06-499E-BAE3-CC2DF34A2A79}" type="pres">
      <dgm:prSet presAssocID="{DDD54957-6412-4EED-8403-646B1E2D7C06}" presName="rect1" presStyleLbl="alignAcc1" presStyleIdx="0" presStyleCnt="2"/>
      <dgm:spPr/>
    </dgm:pt>
    <dgm:pt modelId="{9CBBF97E-76B0-49BA-99C1-2E60CC5CBF02}" type="pres">
      <dgm:prSet presAssocID="{AF6A07A1-96D6-4ADE-93A3-EA4393BE6A5E}" presName="vertSpace2" presStyleLbl="node1" presStyleIdx="0" presStyleCnt="2"/>
      <dgm:spPr/>
    </dgm:pt>
    <dgm:pt modelId="{3F92B6AA-4496-43C3-8F28-1E9C3FCBA871}" type="pres">
      <dgm:prSet presAssocID="{AF6A07A1-96D6-4ADE-93A3-EA4393BE6A5E}" presName="circle2" presStyleLbl="node1" presStyleIdx="1" presStyleCnt="2"/>
      <dgm:spPr/>
    </dgm:pt>
    <dgm:pt modelId="{76394325-981D-409D-A8B2-FBB6D2535116}" type="pres">
      <dgm:prSet presAssocID="{AF6A07A1-96D6-4ADE-93A3-EA4393BE6A5E}" presName="rect2" presStyleLbl="alignAcc1" presStyleIdx="1" presStyleCnt="2"/>
      <dgm:spPr/>
    </dgm:pt>
    <dgm:pt modelId="{3CA5584D-BBBD-4905-BC5F-D88EA1CA6199}" type="pres">
      <dgm:prSet presAssocID="{DDD54957-6412-4EED-8403-646B1E2D7C06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1C2AF4D4-34CA-4344-A7C7-670D95B7B1B7}" type="pres">
      <dgm:prSet presAssocID="{AF6A07A1-96D6-4ADE-93A3-EA4393BE6A5E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7B73731D-1854-4F70-8E78-5D15A620B7BE}" type="presOf" srcId="{1664B12F-B7E1-44D6-BEDE-65F64098CADE}" destId="{A53D0F14-B2D2-407A-BA47-BA8CC8B16B58}" srcOrd="0" destOrd="0" presId="urn:microsoft.com/office/officeart/2005/8/layout/target3"/>
    <dgm:cxn modelId="{8668E146-2600-4204-A8E0-B9B5C9A6651B}" srcId="{1664B12F-B7E1-44D6-BEDE-65F64098CADE}" destId="{DDD54957-6412-4EED-8403-646B1E2D7C06}" srcOrd="0" destOrd="0" parTransId="{4FD7A2E8-20FD-4FA9-A7FC-E22CF3368E9A}" sibTransId="{40399083-353C-46AE-B5B3-DA2DC06C40E5}"/>
    <dgm:cxn modelId="{94943D4D-878D-4EE9-85A0-E172F4A46BF9}" type="presOf" srcId="{DDD54957-6412-4EED-8403-646B1E2D7C06}" destId="{3CA5584D-BBBD-4905-BC5F-D88EA1CA6199}" srcOrd="1" destOrd="0" presId="urn:microsoft.com/office/officeart/2005/8/layout/target3"/>
    <dgm:cxn modelId="{11288084-61A4-4C50-8581-D96E5C00D0C6}" type="presOf" srcId="{AF6A07A1-96D6-4ADE-93A3-EA4393BE6A5E}" destId="{1C2AF4D4-34CA-4344-A7C7-670D95B7B1B7}" srcOrd="1" destOrd="0" presId="urn:microsoft.com/office/officeart/2005/8/layout/target3"/>
    <dgm:cxn modelId="{7804D88E-97DA-4A79-914A-B7C4A7B8C69D}" type="presOf" srcId="{DDD54957-6412-4EED-8403-646B1E2D7C06}" destId="{2909DF0B-6C06-499E-BAE3-CC2DF34A2A79}" srcOrd="0" destOrd="0" presId="urn:microsoft.com/office/officeart/2005/8/layout/target3"/>
    <dgm:cxn modelId="{AC3668B7-3F74-4FA8-8593-B1F1F8DBBF66}" type="presOf" srcId="{AF6A07A1-96D6-4ADE-93A3-EA4393BE6A5E}" destId="{76394325-981D-409D-A8B2-FBB6D2535116}" srcOrd="0" destOrd="0" presId="urn:microsoft.com/office/officeart/2005/8/layout/target3"/>
    <dgm:cxn modelId="{146CBFD3-5324-4BB1-B5D9-8C0336A1BB6F}" srcId="{1664B12F-B7E1-44D6-BEDE-65F64098CADE}" destId="{AF6A07A1-96D6-4ADE-93A3-EA4393BE6A5E}" srcOrd="1" destOrd="0" parTransId="{0663DBC8-F2E1-4A96-B0B1-5A6CAF66C530}" sibTransId="{7DB2083F-F022-4C67-B60A-6A40F1E11A6E}"/>
    <dgm:cxn modelId="{D3968DA2-5187-4757-88A5-AA3267441BFF}" type="presParOf" srcId="{A53D0F14-B2D2-407A-BA47-BA8CC8B16B58}" destId="{34FDEC17-40E3-426A-B184-54254BF87673}" srcOrd="0" destOrd="0" presId="urn:microsoft.com/office/officeart/2005/8/layout/target3"/>
    <dgm:cxn modelId="{5B7B95B1-557A-402D-A6CB-BB04435FBBB4}" type="presParOf" srcId="{A53D0F14-B2D2-407A-BA47-BA8CC8B16B58}" destId="{340B3636-1FE1-42B1-8DC3-91C7A1DA64CD}" srcOrd="1" destOrd="0" presId="urn:microsoft.com/office/officeart/2005/8/layout/target3"/>
    <dgm:cxn modelId="{FBDC9112-2F09-4ADB-8DF2-764B76242435}" type="presParOf" srcId="{A53D0F14-B2D2-407A-BA47-BA8CC8B16B58}" destId="{2909DF0B-6C06-499E-BAE3-CC2DF34A2A79}" srcOrd="2" destOrd="0" presId="urn:microsoft.com/office/officeart/2005/8/layout/target3"/>
    <dgm:cxn modelId="{7331D9DE-80B5-4EFE-8103-0A16469ECCDD}" type="presParOf" srcId="{A53D0F14-B2D2-407A-BA47-BA8CC8B16B58}" destId="{9CBBF97E-76B0-49BA-99C1-2E60CC5CBF02}" srcOrd="3" destOrd="0" presId="urn:microsoft.com/office/officeart/2005/8/layout/target3"/>
    <dgm:cxn modelId="{41BC1B8F-2638-417B-930F-2EC7B7BC05F3}" type="presParOf" srcId="{A53D0F14-B2D2-407A-BA47-BA8CC8B16B58}" destId="{3F92B6AA-4496-43C3-8F28-1E9C3FCBA871}" srcOrd="4" destOrd="0" presId="urn:microsoft.com/office/officeart/2005/8/layout/target3"/>
    <dgm:cxn modelId="{78491F77-F074-486E-A6CF-52871065025F}" type="presParOf" srcId="{A53D0F14-B2D2-407A-BA47-BA8CC8B16B58}" destId="{76394325-981D-409D-A8B2-FBB6D2535116}" srcOrd="5" destOrd="0" presId="urn:microsoft.com/office/officeart/2005/8/layout/target3"/>
    <dgm:cxn modelId="{EBC06113-4830-4370-A77A-C423E4548D0D}" type="presParOf" srcId="{A53D0F14-B2D2-407A-BA47-BA8CC8B16B58}" destId="{3CA5584D-BBBD-4905-BC5F-D88EA1CA6199}" srcOrd="6" destOrd="0" presId="urn:microsoft.com/office/officeart/2005/8/layout/target3"/>
    <dgm:cxn modelId="{98F20765-D5B8-434B-BC6C-64E7D17DA7FB}" type="presParOf" srcId="{A53D0F14-B2D2-407A-BA47-BA8CC8B16B58}" destId="{1C2AF4D4-34CA-4344-A7C7-670D95B7B1B7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311D1-4A63-4E61-9A69-62F25E380095}">
      <dsp:nvSpPr>
        <dsp:cNvPr id="0" name=""/>
        <dsp:cNvSpPr/>
      </dsp:nvSpPr>
      <dsp:spPr>
        <a:xfrm>
          <a:off x="0" y="522922"/>
          <a:ext cx="7543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Explore the company's product volume, sales, and customer satisfaction rating for products.</a:t>
          </a:r>
          <a:endParaRPr lang="en-IN" sz="1500" kern="1200"/>
        </a:p>
      </dsp:txBody>
      <dsp:txXfrm>
        <a:off x="17563" y="540485"/>
        <a:ext cx="7508674" cy="324648"/>
      </dsp:txXfrm>
    </dsp:sp>
    <dsp:sp modelId="{BA614090-FDCC-4AF6-A823-9CF78372890F}">
      <dsp:nvSpPr>
        <dsp:cNvPr id="0" name=""/>
        <dsp:cNvSpPr/>
      </dsp:nvSpPr>
      <dsp:spPr>
        <a:xfrm>
          <a:off x="0" y="925897"/>
          <a:ext cx="7543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Analyze delivery performance.</a:t>
          </a:r>
          <a:endParaRPr lang="en-IN" sz="1500" kern="1200"/>
        </a:p>
      </dsp:txBody>
      <dsp:txXfrm>
        <a:off x="17563" y="943460"/>
        <a:ext cx="7508674" cy="324648"/>
      </dsp:txXfrm>
    </dsp:sp>
    <dsp:sp modelId="{C83041A9-9D93-4415-B6E4-C3111CBA40D8}">
      <dsp:nvSpPr>
        <dsp:cNvPr id="0" name=""/>
        <dsp:cNvSpPr/>
      </dsp:nvSpPr>
      <dsp:spPr>
        <a:xfrm>
          <a:off x="0" y="1328872"/>
          <a:ext cx="7543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Analyze product reviews.</a:t>
          </a:r>
          <a:endParaRPr lang="en-IN" sz="1500" kern="1200"/>
        </a:p>
      </dsp:txBody>
      <dsp:txXfrm>
        <a:off x="17563" y="1346435"/>
        <a:ext cx="7508674" cy="324648"/>
      </dsp:txXfrm>
    </dsp:sp>
    <dsp:sp modelId="{00B9D2DE-EE49-4D76-893D-912E7A64F17C}">
      <dsp:nvSpPr>
        <dsp:cNvPr id="0" name=""/>
        <dsp:cNvSpPr/>
      </dsp:nvSpPr>
      <dsp:spPr>
        <a:xfrm>
          <a:off x="0" y="1731847"/>
          <a:ext cx="7543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Study the payment preferences by customers.</a:t>
          </a:r>
          <a:endParaRPr lang="en-IN" sz="1500" kern="1200"/>
        </a:p>
      </dsp:txBody>
      <dsp:txXfrm>
        <a:off x="17563" y="1749410"/>
        <a:ext cx="7508674" cy="324648"/>
      </dsp:txXfrm>
    </dsp:sp>
    <dsp:sp modelId="{57661902-3A06-4D17-B76A-51412F17A540}">
      <dsp:nvSpPr>
        <dsp:cNvPr id="0" name=""/>
        <dsp:cNvSpPr/>
      </dsp:nvSpPr>
      <dsp:spPr>
        <a:xfrm>
          <a:off x="0" y="2134822"/>
          <a:ext cx="75438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Find areas of improvement to generate more revenue.</a:t>
          </a:r>
          <a:endParaRPr lang="en-IN" sz="1500" kern="1200"/>
        </a:p>
      </dsp:txBody>
      <dsp:txXfrm>
        <a:off x="17563" y="2152385"/>
        <a:ext cx="7508674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FB3FC-0183-4662-AB05-4611B3ECD0AB}">
      <dsp:nvSpPr>
        <dsp:cNvPr id="0" name=""/>
        <dsp:cNvSpPr/>
      </dsp:nvSpPr>
      <dsp:spPr>
        <a:xfrm>
          <a:off x="55005" y="0"/>
          <a:ext cx="7543800" cy="301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    	</a:t>
          </a:r>
          <a:r>
            <a:rPr lang="en-IN" sz="2200" b="0" i="0" kern="1200" dirty="0" err="1"/>
            <a:t>olist_order_customer_dataset</a:t>
          </a:r>
          <a:br>
            <a:rPr lang="en-IN" sz="2200" kern="1200" dirty="0"/>
          </a:br>
          <a:r>
            <a:rPr lang="en-IN" sz="2200" kern="1200" dirty="0"/>
            <a:t>   </a:t>
          </a:r>
          <a:r>
            <a:rPr lang="en-IN" sz="2200" b="0" i="0" kern="1200" dirty="0"/>
            <a:t> 	</a:t>
          </a:r>
          <a:r>
            <a:rPr lang="en-IN" sz="2200" b="0" i="0" kern="1200" dirty="0" err="1"/>
            <a:t>olist_order_dataset</a:t>
          </a:r>
          <a:br>
            <a:rPr lang="en-IN" sz="2200" kern="1200" dirty="0"/>
          </a:br>
          <a:r>
            <a:rPr lang="en-IN" sz="2200" kern="1200" dirty="0"/>
            <a:t>    	</a:t>
          </a:r>
          <a:r>
            <a:rPr lang="en-IN" sz="2200" b="0" i="0" kern="1200" dirty="0" err="1"/>
            <a:t>olist_order_reviews_dataset</a:t>
          </a:r>
          <a:br>
            <a:rPr lang="en-IN" sz="2200" kern="1200" dirty="0"/>
          </a:br>
          <a:r>
            <a:rPr lang="en-IN" sz="2200" kern="1200" dirty="0"/>
            <a:t>    	</a:t>
          </a:r>
          <a:r>
            <a:rPr lang="en-IN" sz="2200" b="0" i="0" kern="1200" dirty="0" err="1"/>
            <a:t>olist_order_payments_dataset</a:t>
          </a:r>
          <a:br>
            <a:rPr lang="en-IN" sz="2200" kern="1200" dirty="0"/>
          </a:br>
          <a:r>
            <a:rPr lang="en-IN" sz="2200" kern="1200" dirty="0"/>
            <a:t>   </a:t>
          </a:r>
          <a:r>
            <a:rPr lang="en-IN" sz="2200" b="0" i="0" kern="1200" dirty="0"/>
            <a:t> 	</a:t>
          </a:r>
          <a:r>
            <a:rPr lang="en-IN" sz="2200" b="0" i="0" kern="1200" dirty="0" err="1"/>
            <a:t>olist_order_items_dataset</a:t>
          </a:r>
          <a:br>
            <a:rPr lang="en-IN" sz="2200" kern="1200" dirty="0"/>
          </a:br>
          <a:r>
            <a:rPr lang="en-IN" sz="2200" kern="1200" dirty="0"/>
            <a:t>    	</a:t>
          </a:r>
          <a:r>
            <a:rPr lang="en-IN" sz="2200" b="0" i="0" kern="1200" dirty="0" err="1"/>
            <a:t>olist_products_dataset</a:t>
          </a:r>
          <a:br>
            <a:rPr lang="en-IN" sz="2200" kern="1200" dirty="0"/>
          </a:br>
          <a:r>
            <a:rPr lang="en-IN" sz="2200" kern="1200" dirty="0"/>
            <a:t>    	</a:t>
          </a:r>
          <a:r>
            <a:rPr lang="en-IN" sz="2200" b="0" i="0" kern="1200" dirty="0" err="1"/>
            <a:t>olist_sellers_dataset</a:t>
          </a:r>
          <a:br>
            <a:rPr lang="en-IN" sz="2200" kern="1200" dirty="0"/>
          </a:br>
          <a:r>
            <a:rPr lang="en-IN" sz="2200" kern="1200" dirty="0"/>
            <a:t>    	</a:t>
          </a:r>
          <a:r>
            <a:rPr lang="en-IN" sz="2200" b="0" i="0" kern="1200" dirty="0" err="1"/>
            <a:t>olist_geolocation_dataset</a:t>
          </a:r>
          <a:br>
            <a:rPr lang="en-IN" sz="2200" kern="1200" dirty="0"/>
          </a:br>
          <a:r>
            <a:rPr lang="en-IN" sz="2200" kern="1200" dirty="0"/>
            <a:t>    	</a:t>
          </a:r>
          <a:r>
            <a:rPr lang="en-IN" sz="2200" b="0" i="0" kern="1200" dirty="0" err="1"/>
            <a:t>product_category_name_translation</a:t>
          </a:r>
          <a:endParaRPr lang="en-IN" sz="2200" kern="1200" dirty="0"/>
        </a:p>
      </dsp:txBody>
      <dsp:txXfrm>
        <a:off x="1865223" y="0"/>
        <a:ext cx="5733582" cy="3014573"/>
      </dsp:txXfrm>
    </dsp:sp>
    <dsp:sp modelId="{299F9343-C513-4F1E-A446-4CA1B2DBCF23}">
      <dsp:nvSpPr>
        <dsp:cNvPr id="0" name=""/>
        <dsp:cNvSpPr/>
      </dsp:nvSpPr>
      <dsp:spPr>
        <a:xfrm>
          <a:off x="307081" y="375471"/>
          <a:ext cx="2331698" cy="23245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23024-09C1-4D1B-AE28-041CA3D5B68C}">
      <dsp:nvSpPr>
        <dsp:cNvPr id="0" name=""/>
        <dsp:cNvSpPr/>
      </dsp:nvSpPr>
      <dsp:spPr>
        <a:xfrm>
          <a:off x="2263140" y="0"/>
          <a:ext cx="3017519" cy="301751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CFCD9-8313-44ED-910C-8848F9D81B69}">
      <dsp:nvSpPr>
        <dsp:cNvPr id="0" name=""/>
        <dsp:cNvSpPr/>
      </dsp:nvSpPr>
      <dsp:spPr>
        <a:xfrm>
          <a:off x="2549804" y="286664"/>
          <a:ext cx="1176832" cy="1176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Microsoft Excel</a:t>
          </a:r>
        </a:p>
      </dsp:txBody>
      <dsp:txXfrm>
        <a:off x="2607252" y="344112"/>
        <a:ext cx="1061936" cy="1061936"/>
      </dsp:txXfrm>
    </dsp:sp>
    <dsp:sp modelId="{0FDA91BB-1A97-4F5D-91D6-DD0D1816D320}">
      <dsp:nvSpPr>
        <dsp:cNvPr id="0" name=""/>
        <dsp:cNvSpPr/>
      </dsp:nvSpPr>
      <dsp:spPr>
        <a:xfrm>
          <a:off x="3817162" y="286664"/>
          <a:ext cx="1176832" cy="1176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My SQL Workbench</a:t>
          </a:r>
        </a:p>
      </dsp:txBody>
      <dsp:txXfrm>
        <a:off x="3874610" y="344112"/>
        <a:ext cx="1061936" cy="1061936"/>
      </dsp:txXfrm>
    </dsp:sp>
    <dsp:sp modelId="{D4AF0479-2565-44E2-BB03-13FF753216FD}">
      <dsp:nvSpPr>
        <dsp:cNvPr id="0" name=""/>
        <dsp:cNvSpPr/>
      </dsp:nvSpPr>
      <dsp:spPr>
        <a:xfrm>
          <a:off x="2549804" y="1554022"/>
          <a:ext cx="1176832" cy="1176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Tableau</a:t>
          </a:r>
        </a:p>
      </dsp:txBody>
      <dsp:txXfrm>
        <a:off x="2607252" y="1611470"/>
        <a:ext cx="1061936" cy="1061936"/>
      </dsp:txXfrm>
    </dsp:sp>
    <dsp:sp modelId="{851AFB3A-5584-421F-8616-5242BAA98D22}">
      <dsp:nvSpPr>
        <dsp:cNvPr id="0" name=""/>
        <dsp:cNvSpPr/>
      </dsp:nvSpPr>
      <dsp:spPr>
        <a:xfrm>
          <a:off x="3817162" y="1554022"/>
          <a:ext cx="1176832" cy="1176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Microsoft Power BI</a:t>
          </a:r>
        </a:p>
      </dsp:txBody>
      <dsp:txXfrm>
        <a:off x="3874610" y="1611470"/>
        <a:ext cx="1061936" cy="1061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DEC17-40E3-426A-B184-54254BF87673}">
      <dsp:nvSpPr>
        <dsp:cNvPr id="0" name=""/>
        <dsp:cNvSpPr/>
      </dsp:nvSpPr>
      <dsp:spPr>
        <a:xfrm>
          <a:off x="0" y="0"/>
          <a:ext cx="3017519" cy="30175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9DF0B-6C06-499E-BAE3-CC2DF34A2A79}">
      <dsp:nvSpPr>
        <dsp:cNvPr id="0" name=""/>
        <dsp:cNvSpPr/>
      </dsp:nvSpPr>
      <dsp:spPr>
        <a:xfrm>
          <a:off x="1508759" y="0"/>
          <a:ext cx="6035040" cy="30175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Data cleaning and transformation has been done using Microsoft Excel and Power Query Editor.</a:t>
          </a:r>
        </a:p>
      </dsp:txBody>
      <dsp:txXfrm>
        <a:off x="1508759" y="0"/>
        <a:ext cx="6035040" cy="1433321"/>
      </dsp:txXfrm>
    </dsp:sp>
    <dsp:sp modelId="{3F92B6AA-4496-43C3-8F28-1E9C3FCBA871}">
      <dsp:nvSpPr>
        <dsp:cNvPr id="0" name=""/>
        <dsp:cNvSpPr/>
      </dsp:nvSpPr>
      <dsp:spPr>
        <a:xfrm>
          <a:off x="792099" y="1433321"/>
          <a:ext cx="1433321" cy="14333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94325-981D-409D-A8B2-FBB6D2535116}">
      <dsp:nvSpPr>
        <dsp:cNvPr id="0" name=""/>
        <dsp:cNvSpPr/>
      </dsp:nvSpPr>
      <dsp:spPr>
        <a:xfrm>
          <a:off x="1508759" y="1433321"/>
          <a:ext cx="6035040" cy="14333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Nulls, blanks and duplicates have been removed.</a:t>
          </a:r>
        </a:p>
      </dsp:txBody>
      <dsp:txXfrm>
        <a:off x="1508759" y="1433321"/>
        <a:ext cx="6035040" cy="143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4T11:54:16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5254a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15254ac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61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3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883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163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0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972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860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496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97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32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170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762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570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3213329" y="1096333"/>
            <a:ext cx="5189294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Olist</a:t>
            </a:r>
            <a:r>
              <a:rPr lang="en-IN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Store</a:t>
            </a:r>
            <a:br>
              <a:rPr lang="en-I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Ecommerce Analytics</a:t>
            </a:r>
            <a:endParaRPr dirty="0"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4603525" y="3649493"/>
            <a:ext cx="3542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P313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-3 </a:t>
            </a:r>
            <a:endParaRPr dirty="0"/>
          </a:p>
        </p:txBody>
      </p:sp>
      <p:sp>
        <p:nvSpPr>
          <p:cNvPr id="61" name="Google Shape;61;p17"/>
          <p:cNvSpPr/>
          <p:nvPr/>
        </p:nvSpPr>
        <p:spPr>
          <a:xfrm>
            <a:off x="0" y="5210200"/>
            <a:ext cx="232200" cy="2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232159" y="5210200"/>
            <a:ext cx="232200" cy="23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464317" y="5210200"/>
            <a:ext cx="232200" cy="23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696476" y="5210200"/>
            <a:ext cx="232200" cy="23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928635" y="5210200"/>
            <a:ext cx="232200" cy="23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1160794" y="5210200"/>
            <a:ext cx="232200" cy="23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1392952" y="5210200"/>
            <a:ext cx="232200" cy="23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1625111" y="5210200"/>
            <a:ext cx="232200" cy="23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163477" y="1116115"/>
            <a:ext cx="4598" cy="4470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8144348" y="1733777"/>
            <a:ext cx="1277" cy="128"/>
          </a:xfrm>
          <a:custGeom>
            <a:avLst/>
            <a:gdLst/>
            <a:ahLst/>
            <a:cxnLst/>
            <a:rect l="l" t="t" r="r" b="b"/>
            <a:pathLst>
              <a:path w="10" h="1" extrusionOk="0">
                <a:moveTo>
                  <a:pt x="9" y="1"/>
                </a:moveTo>
                <a:cubicBezTo>
                  <a:pt x="9" y="1"/>
                  <a:pt x="9" y="1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A9584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17"/>
          <p:cNvGrpSpPr/>
          <p:nvPr/>
        </p:nvGrpSpPr>
        <p:grpSpPr>
          <a:xfrm>
            <a:off x="12664928" y="1553063"/>
            <a:ext cx="1387824" cy="521998"/>
            <a:chOff x="6461826" y="2459496"/>
            <a:chExt cx="1148005" cy="1148005"/>
          </a:xfrm>
        </p:grpSpPr>
        <p:sp>
          <p:nvSpPr>
            <p:cNvPr id="72" name="Google Shape;72;p17"/>
            <p:cNvSpPr/>
            <p:nvPr/>
          </p:nvSpPr>
          <p:spPr>
            <a:xfrm>
              <a:off x="6461826" y="2459496"/>
              <a:ext cx="1148005" cy="1148005"/>
            </a:xfrm>
            <a:custGeom>
              <a:avLst/>
              <a:gdLst/>
              <a:ahLst/>
              <a:cxnLst/>
              <a:rect l="l" t="t" r="r" b="b"/>
              <a:pathLst>
                <a:path w="29933" h="29933" extrusionOk="0">
                  <a:moveTo>
                    <a:pt x="14962" y="1"/>
                  </a:moveTo>
                  <a:cubicBezTo>
                    <a:pt x="6706" y="1"/>
                    <a:pt x="1" y="6705"/>
                    <a:pt x="1" y="14971"/>
                  </a:cubicBezTo>
                  <a:cubicBezTo>
                    <a:pt x="1" y="23228"/>
                    <a:pt x="6706" y="29932"/>
                    <a:pt x="14962" y="29932"/>
                  </a:cubicBezTo>
                  <a:cubicBezTo>
                    <a:pt x="23228" y="29932"/>
                    <a:pt x="29933" y="23228"/>
                    <a:pt x="29933" y="14971"/>
                  </a:cubicBezTo>
                  <a:cubicBezTo>
                    <a:pt x="29933" y="6705"/>
                    <a:pt x="23228" y="1"/>
                    <a:pt x="1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6593115" y="2633539"/>
              <a:ext cx="885406" cy="798921"/>
            </a:xfrm>
            <a:custGeom>
              <a:avLst/>
              <a:gdLst/>
              <a:ahLst/>
              <a:cxnLst/>
              <a:rect l="l" t="t" r="r" b="b"/>
              <a:pathLst>
                <a:path w="23086" h="20831" extrusionOk="0">
                  <a:moveTo>
                    <a:pt x="11533" y="0"/>
                  </a:moveTo>
                  <a:cubicBezTo>
                    <a:pt x="6937" y="0"/>
                    <a:pt x="2729" y="3070"/>
                    <a:pt x="1481" y="7719"/>
                  </a:cubicBezTo>
                  <a:cubicBezTo>
                    <a:pt x="0" y="13271"/>
                    <a:pt x="3290" y="18982"/>
                    <a:pt x="8842" y="20472"/>
                  </a:cubicBezTo>
                  <a:cubicBezTo>
                    <a:pt x="9746" y="20714"/>
                    <a:pt x="10654" y="20830"/>
                    <a:pt x="11547" y="20830"/>
                  </a:cubicBezTo>
                  <a:cubicBezTo>
                    <a:pt x="16146" y="20830"/>
                    <a:pt x="20348" y="17761"/>
                    <a:pt x="21596" y="13111"/>
                  </a:cubicBezTo>
                  <a:cubicBezTo>
                    <a:pt x="23085" y="7559"/>
                    <a:pt x="19795" y="1848"/>
                    <a:pt x="14234" y="358"/>
                  </a:cubicBezTo>
                  <a:cubicBezTo>
                    <a:pt x="13332" y="116"/>
                    <a:pt x="12425" y="0"/>
                    <a:pt x="11533" y="0"/>
                  </a:cubicBezTo>
                  <a:close/>
                </a:path>
              </a:pathLst>
            </a:custGeom>
            <a:solidFill>
              <a:srgbClr val="132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7"/>
          <p:cNvSpPr/>
          <p:nvPr/>
        </p:nvSpPr>
        <p:spPr>
          <a:xfrm>
            <a:off x="13050926" y="1019675"/>
            <a:ext cx="615900" cy="861600"/>
          </a:xfrm>
          <a:prstGeom prst="can">
            <a:avLst>
              <a:gd name="adj" fmla="val 25000"/>
            </a:avLst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-680023" y="534555"/>
            <a:ext cx="4074600" cy="4074600"/>
          </a:xfrm>
          <a:prstGeom prst="donut">
            <a:avLst>
              <a:gd name="adj" fmla="val 13327"/>
            </a:avLst>
          </a:prstGeom>
          <a:solidFill>
            <a:srgbClr val="EFEFEF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-680023" y="534555"/>
            <a:ext cx="4074600" cy="4074600"/>
          </a:xfrm>
          <a:prstGeom prst="blockArc">
            <a:avLst>
              <a:gd name="adj1" fmla="val 520356"/>
              <a:gd name="adj2" fmla="val 12716113"/>
              <a:gd name="adj3" fmla="val 13503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 rot="9900055">
            <a:off x="-679985" y="534585"/>
            <a:ext cx="4074519" cy="4074519"/>
          </a:xfrm>
          <a:prstGeom prst="blockArc">
            <a:avLst>
              <a:gd name="adj1" fmla="val 8183050"/>
              <a:gd name="adj2" fmla="val 12716113"/>
              <a:gd name="adj3" fmla="val 13503"/>
            </a:avLst>
          </a:prstGeom>
          <a:solidFill>
            <a:schemeClr val="accent3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/>
          <p:nvPr/>
        </p:nvSpPr>
        <p:spPr>
          <a:xfrm rot="3599955">
            <a:off x="-679885" y="534496"/>
            <a:ext cx="4074507" cy="4074507"/>
          </a:xfrm>
          <a:prstGeom prst="blockArc">
            <a:avLst>
              <a:gd name="adj1" fmla="val 8183050"/>
              <a:gd name="adj2" fmla="val 12716113"/>
              <a:gd name="adj3" fmla="val 13503"/>
            </a:avLst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19">
            <a:extLst>
              <a:ext uri="{FF2B5EF4-FFF2-40B4-BE49-F238E27FC236}">
                <a16:creationId xmlns:a16="http://schemas.microsoft.com/office/drawing/2014/main" id="{4BEE8D15-5CB8-44BF-958A-B17C62E367E6}"/>
              </a:ext>
            </a:extLst>
          </p:cNvPr>
          <p:cNvSpPr txBox="1">
            <a:spLocks/>
          </p:cNvSpPr>
          <p:nvPr/>
        </p:nvSpPr>
        <p:spPr>
          <a:xfrm>
            <a:off x="800100" y="-103294"/>
            <a:ext cx="7543800" cy="9338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endParaRPr lang="en" b="1" dirty="0"/>
          </a:p>
          <a:p>
            <a:pPr algn="ctr">
              <a:spcBef>
                <a:spcPts val="0"/>
              </a:spcBef>
              <a:buClrTx/>
              <a:buFontTx/>
            </a:pPr>
            <a:r>
              <a:rPr lang="en" b="1" dirty="0"/>
              <a:t>Excel Dashboard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7C6E7-3E77-4073-89E1-C02B059E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29640"/>
            <a:ext cx="7143205" cy="37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3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19">
            <a:extLst>
              <a:ext uri="{FF2B5EF4-FFF2-40B4-BE49-F238E27FC236}">
                <a16:creationId xmlns:a16="http://schemas.microsoft.com/office/drawing/2014/main" id="{4BEE8D15-5CB8-44BF-958A-B17C62E367E6}"/>
              </a:ext>
            </a:extLst>
          </p:cNvPr>
          <p:cNvSpPr txBox="1">
            <a:spLocks/>
          </p:cNvSpPr>
          <p:nvPr/>
        </p:nvSpPr>
        <p:spPr>
          <a:xfrm>
            <a:off x="800100" y="-103294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" b="1" dirty="0"/>
              <a:t>Tableau Dashboard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8BB59-A567-4CF4-B8B0-735F1DFF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18" y="860848"/>
            <a:ext cx="6966764" cy="38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19">
            <a:extLst>
              <a:ext uri="{FF2B5EF4-FFF2-40B4-BE49-F238E27FC236}">
                <a16:creationId xmlns:a16="http://schemas.microsoft.com/office/drawing/2014/main" id="{4BEE8D15-5CB8-44BF-958A-B17C62E367E6}"/>
              </a:ext>
            </a:extLst>
          </p:cNvPr>
          <p:cNvSpPr txBox="1">
            <a:spLocks/>
          </p:cNvSpPr>
          <p:nvPr/>
        </p:nvSpPr>
        <p:spPr>
          <a:xfrm>
            <a:off x="800100" y="-103294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" b="1" dirty="0"/>
              <a:t>PowerBi Dashboard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FAB4D-EF89-8E3A-1568-96529286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822959"/>
            <a:ext cx="7612380" cy="38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2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973-F431-49A9-BAFA-EE7A13F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1429386"/>
            <a:ext cx="4850969" cy="3181359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Weekday sales and payments are more compared to weekend.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It Indicates relatively higher purchase of products on weekdays</a:t>
            </a:r>
            <a:r>
              <a:rPr lang="en-IN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 Gross sales are more on Mondays and lesser on Saturdays indicating people tend to purchase more on weekdays than weekends.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00B2-C745-E135-D4BA-822F2AA5B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6" t="47499" r="62326" b="493"/>
          <a:stretch/>
        </p:blipFill>
        <p:spPr>
          <a:xfrm>
            <a:off x="5509648" y="1429387"/>
            <a:ext cx="3168128" cy="295663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06D83B-553E-43CD-A29B-93D2F097D523}"/>
              </a:ext>
            </a:extLst>
          </p:cNvPr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/>
              <a:t>KPI 1 - Weekday Vs Weekend Payment Statistics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876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973-F431-49A9-BAFA-EE7A13F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1429387"/>
            <a:ext cx="4526581" cy="2920364"/>
          </a:xfrm>
        </p:spPr>
        <p:txBody>
          <a:bodyPr>
            <a:normAutofit/>
          </a:bodyPr>
          <a:lstStyle/>
          <a:p>
            <a:r>
              <a:rPr lang="en-US" sz="1800" b="1" dirty="0"/>
              <a:t>Suggestions</a:t>
            </a:r>
          </a:p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99CB3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 Increase stock of in demand products on weekdays more.</a:t>
            </a:r>
          </a:p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99CB3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 Provide some attractive offers on weekends to increase more sales.</a:t>
            </a:r>
          </a:p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99CB3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 Ensure faster delivery to improve sales on weekends.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/>
          </a:p>
          <a:p>
            <a:pPr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>
              <a:buFont typeface="Arial" panose="020B0604020202020204" pitchFamily="34" charset="0"/>
              <a:buChar char="•"/>
            </a:pPr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AB51A-6C53-7074-E90D-A88AC4611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5" t="3721" r="214" b="2754"/>
          <a:stretch/>
        </p:blipFill>
        <p:spPr>
          <a:xfrm>
            <a:off x="5367246" y="1455421"/>
            <a:ext cx="3383355" cy="27609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6E0BD6-370D-4C2C-95A4-EB07EEF48D8D}"/>
              </a:ext>
            </a:extLst>
          </p:cNvPr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/>
              <a:t>KPI 1 - Weekday Vs Weekend Payment Statistics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049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B4C-2EE2-486A-A0D7-E7D70531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15755"/>
            <a:ext cx="7543800" cy="8518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>
                <a:sym typeface="Arial"/>
              </a:rPr>
              <a:t>KPI 2- Number of Orders with review score 5 and payment type as credit card</a:t>
            </a:r>
            <a:endParaRPr lang="en-IN" b="1" dirty="0">
              <a:sym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AE4663-A7F1-B9D4-6B4E-91CAC407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318260"/>
            <a:ext cx="3893820" cy="3083561"/>
          </a:xfrm>
        </p:spPr>
        <p:txBody>
          <a:bodyPr/>
          <a:lstStyle/>
          <a:p>
            <a:r>
              <a:rPr lang="en-US" dirty="0"/>
              <a:t>Number of orders : 43k</a:t>
            </a:r>
          </a:p>
          <a:p>
            <a:endParaRPr lang="en-US" dirty="0"/>
          </a:p>
          <a:p>
            <a:r>
              <a:rPr lang="en-US" b="1" dirty="0"/>
              <a:t>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 of total orders , nearly more than 40% customers are fully satisfied with the product and shipping.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 using credit cards are hassle free thus encouraging more customers to use credit cards.</a:t>
            </a:r>
            <a:endParaRPr lang="en-IN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D0AFACE-0F9D-BD5D-3E96-7891411E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414780"/>
            <a:ext cx="3413760" cy="30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0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973-F431-49A9-BAFA-EE7A13F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84301"/>
            <a:ext cx="4305300" cy="3004819"/>
          </a:xfrm>
        </p:spPr>
        <p:txBody>
          <a:bodyPr/>
          <a:lstStyle/>
          <a:p>
            <a:r>
              <a:rPr lang="en-US" b="1" dirty="0"/>
              <a:t>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Most preferred payment method is using credit card(&gt;70%) followed by </a:t>
            </a:r>
            <a:r>
              <a:rPr lang="en-IN" dirty="0" err="1"/>
              <a:t>boleto</a:t>
            </a:r>
            <a:r>
              <a:rPr lang="en-IN" dirty="0"/>
              <a:t>(Cash payment).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Least preferred payment method is debit card.</a:t>
            </a:r>
          </a:p>
          <a:p>
            <a:endParaRPr lang="en-IN" dirty="0"/>
          </a:p>
          <a:p>
            <a:r>
              <a:rPr lang="en-IN" b="1" dirty="0"/>
              <a:t>Suggestions: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Identify satisfied customers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 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ncourage them to make repeat purchases by providing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gift cards, vouchers and offers.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40700A-0C5E-48C1-E5E0-08C637F7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10" y="1384301"/>
            <a:ext cx="3782272" cy="30048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5C9726-E218-4F82-A451-992361067B60}"/>
              </a:ext>
            </a:extLst>
          </p:cNvPr>
          <p:cNvSpPr txBox="1">
            <a:spLocks/>
          </p:cNvSpPr>
          <p:nvPr/>
        </p:nvSpPr>
        <p:spPr>
          <a:xfrm>
            <a:off x="822960" y="315755"/>
            <a:ext cx="7543800" cy="851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ym typeface="Arial"/>
              </a:rPr>
              <a:t>KPI 2- Number of Orders with review score 5 and payment type as credit card</a:t>
            </a:r>
            <a:endParaRPr lang="en-IN" b="1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58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B4C-2EE2-486A-A0D7-E7D70531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9184"/>
            <a:ext cx="7543800" cy="8975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>
                <a:sym typeface="Arial"/>
              </a:rPr>
              <a:t>KPI 3- Average number of days taken for order delivery for pet shop</a:t>
            </a:r>
            <a:endParaRPr lang="en-IN" b="1" dirty="0"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6EFBE2-6F3D-6A42-E6FA-A6E5360B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7" y="1600068"/>
            <a:ext cx="7951606" cy="224209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09046E-B5AF-37E1-C775-9A74E1173119}"/>
              </a:ext>
            </a:extLst>
          </p:cNvPr>
          <p:cNvCxnSpPr>
            <a:cxnSpLocks/>
          </p:cNvCxnSpPr>
          <p:nvPr/>
        </p:nvCxnSpPr>
        <p:spPr>
          <a:xfrm>
            <a:off x="6419850" y="1651000"/>
            <a:ext cx="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E2BE2D-4153-AAE5-7EAC-CD1D0BB11A27}"/>
                  </a:ext>
                </a:extLst>
              </p14:cNvPr>
              <p14:cNvContentPartPr/>
              <p14:nvPr/>
            </p14:nvContentPartPr>
            <p14:xfrm>
              <a:off x="7337640" y="24687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E2BE2D-4153-AAE5-7EAC-CD1D0BB11A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1520" y="246264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53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4F81AB9-32FC-49E0-9885-4AA7F77CC9A4}"/>
              </a:ext>
            </a:extLst>
          </p:cNvPr>
          <p:cNvSpPr txBox="1"/>
          <p:nvPr/>
        </p:nvSpPr>
        <p:spPr>
          <a:xfrm>
            <a:off x="822960" y="2935243"/>
            <a:ext cx="7703820" cy="167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Suggestions-</a:t>
            </a:r>
          </a:p>
          <a:p>
            <a:pPr marL="68580" marR="0" lvl="0" indent="-68580" algn="just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99CB3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 measures to optimize logistics and supply chain processes for the " Office furniture " category</a:t>
            </a:r>
          </a:p>
          <a:p>
            <a:pPr marL="68580" marR="0" lvl="0" indent="-68580" algn="just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99CB3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factors contributing to the shorter delivery time and apply them to other categories.</a:t>
            </a:r>
          </a:p>
          <a:p>
            <a:pPr marL="68580" marR="0" lvl="0" indent="-68580" algn="just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99CB3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specific challenges such as transportation, handling, or inventory management contributing to the delay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90FC3-D4AC-51F8-138F-DE304E7B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52992"/>
            <a:ext cx="7114649" cy="14822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3FDFB1-64BE-4F60-A074-90B1B42B6911}"/>
              </a:ext>
            </a:extLst>
          </p:cNvPr>
          <p:cNvSpPr txBox="1">
            <a:spLocks/>
          </p:cNvSpPr>
          <p:nvPr/>
        </p:nvSpPr>
        <p:spPr>
          <a:xfrm>
            <a:off x="822960" y="279184"/>
            <a:ext cx="7543800" cy="8975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>
                <a:sym typeface="Arial"/>
              </a:rPr>
              <a:t>KPI 3- Average number of days taken for order delivery for pet shop</a:t>
            </a:r>
            <a:endParaRPr lang="en-IN" b="1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84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B4C-2EE2-486A-A0D7-E7D70531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ym typeface="Arial"/>
              </a:rPr>
              <a:t>KPI 4- Average price and payment values from customers of Sao Paulo city</a:t>
            </a:r>
            <a:endParaRPr lang="en-IN" sz="3200" b="1" dirty="0"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973-F431-49A9-BAFA-EE7A13F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6464513" cy="3017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 Payment Value - 135</a:t>
            </a:r>
          </a:p>
          <a:p>
            <a:r>
              <a:rPr lang="en-US" dirty="0"/>
              <a:t>Average Price - 108</a:t>
            </a:r>
          </a:p>
          <a:p>
            <a:r>
              <a:rPr lang="en-US" sz="1800" b="1" dirty="0"/>
              <a:t>Analysis-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 </a:t>
            </a:r>
            <a:r>
              <a:rPr lang="en-US" dirty="0"/>
              <a:t>Even if Sao Paulo and Rio De Janeiro have high payment value , </a:t>
            </a:r>
            <a:r>
              <a:rPr lang="en-US" dirty="0" err="1"/>
              <a:t>Pianco</a:t>
            </a:r>
            <a:r>
              <a:rPr lang="en-US" dirty="0"/>
              <a:t> is the city who got highest payment values in terms of average</a:t>
            </a:r>
            <a:r>
              <a:rPr lang="en-IN" b="1" dirty="0"/>
              <a:t>.</a:t>
            </a:r>
          </a:p>
          <a:p>
            <a:r>
              <a:rPr lang="en-US" sz="1800" b="1" dirty="0"/>
              <a:t>Suggestions-</a:t>
            </a:r>
          </a:p>
          <a:p>
            <a:pPr>
              <a:buClr>
                <a:srgbClr val="99CB38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In order to increase the average payment value and price, we have to focus on increasing payment value and price for every single order.</a:t>
            </a:r>
          </a:p>
          <a:p>
            <a:pPr>
              <a:buClr>
                <a:srgbClr val="99CB38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Roboto" panose="02000000000000000000" pitchFamily="2" charset="0"/>
              </a:rPr>
              <a:t> We can give more suggestions of product before customer is about to place order to increase purchase.</a:t>
            </a:r>
            <a:endParaRPr lang="en-US" sz="1400" b="0" i="0" dirty="0">
              <a:effectLst/>
              <a:latin typeface="Roboto" panose="02000000000000000000" pitchFamily="2" charset="0"/>
            </a:endParaRPr>
          </a:p>
          <a:p>
            <a:pPr>
              <a:buClr>
                <a:srgbClr val="99CB38"/>
              </a:buClr>
              <a:buFont typeface="Arial" panose="020B0604020202020204" pitchFamily="34" charset="0"/>
              <a:buChar char="•"/>
              <a:defRPr/>
            </a:pP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99CB38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sz="1800" b="1" dirty="0"/>
          </a:p>
        </p:txBody>
      </p:sp>
      <p:sp>
        <p:nvSpPr>
          <p:cNvPr id="9" name="Google Shape;528;p26">
            <a:extLst>
              <a:ext uri="{FF2B5EF4-FFF2-40B4-BE49-F238E27FC236}">
                <a16:creationId xmlns:a16="http://schemas.microsoft.com/office/drawing/2014/main" id="{2DFE7607-0EE1-400D-B9D9-927436416D3A}"/>
              </a:ext>
            </a:extLst>
          </p:cNvPr>
          <p:cNvSpPr/>
          <p:nvPr/>
        </p:nvSpPr>
        <p:spPr>
          <a:xfrm>
            <a:off x="8067087" y="2354454"/>
            <a:ext cx="724800" cy="2047176"/>
          </a:xfrm>
          <a:prstGeom prst="round2SameRect">
            <a:avLst>
              <a:gd name="adj1" fmla="val 40724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Google Shape;530;p26">
            <a:extLst>
              <a:ext uri="{FF2B5EF4-FFF2-40B4-BE49-F238E27FC236}">
                <a16:creationId xmlns:a16="http://schemas.microsoft.com/office/drawing/2014/main" id="{EF5E797A-8DA4-4E1A-9409-59F870A166AC}"/>
              </a:ext>
            </a:extLst>
          </p:cNvPr>
          <p:cNvSpPr/>
          <p:nvPr/>
        </p:nvSpPr>
        <p:spPr>
          <a:xfrm>
            <a:off x="7342655" y="1568154"/>
            <a:ext cx="724800" cy="2832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Google Shape;531;p26">
            <a:extLst>
              <a:ext uri="{FF2B5EF4-FFF2-40B4-BE49-F238E27FC236}">
                <a16:creationId xmlns:a16="http://schemas.microsoft.com/office/drawing/2014/main" id="{ADCB7FDB-3697-4EFC-825C-80752E3C9F30}"/>
              </a:ext>
            </a:extLst>
          </p:cNvPr>
          <p:cNvSpPr txBox="1"/>
          <p:nvPr/>
        </p:nvSpPr>
        <p:spPr>
          <a:xfrm>
            <a:off x="7420602" y="3995228"/>
            <a:ext cx="556025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135</a:t>
            </a:r>
            <a:endParaRPr sz="21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" name="Google Shape;532;p26">
            <a:extLst>
              <a:ext uri="{FF2B5EF4-FFF2-40B4-BE49-F238E27FC236}">
                <a16:creationId xmlns:a16="http://schemas.microsoft.com/office/drawing/2014/main" id="{8C2DFC21-3B85-4ADC-98D6-1EFBC93921C0}"/>
              </a:ext>
            </a:extLst>
          </p:cNvPr>
          <p:cNvSpPr txBox="1"/>
          <p:nvPr/>
        </p:nvSpPr>
        <p:spPr>
          <a:xfrm>
            <a:off x="8151506" y="3995228"/>
            <a:ext cx="555962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108</a:t>
            </a:r>
            <a:endParaRPr sz="2100" dirty="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0DE5C-1EB2-44E8-8FB3-1A5503C71C90}"/>
              </a:ext>
            </a:extLst>
          </p:cNvPr>
          <p:cNvSpPr txBox="1"/>
          <p:nvPr/>
        </p:nvSpPr>
        <p:spPr>
          <a:xfrm rot="16200000">
            <a:off x="6619137" y="2739172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Payment Value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E9FAC-657F-434D-A737-2EE4B2359600}"/>
              </a:ext>
            </a:extLst>
          </p:cNvPr>
          <p:cNvSpPr txBox="1"/>
          <p:nvPr/>
        </p:nvSpPr>
        <p:spPr>
          <a:xfrm rot="16200000">
            <a:off x="7746909" y="3147799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11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C499-A86D-4EDC-86B0-E96E7BC4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Presented By-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0F3B-AA81-4A06-BEB8-EC5D2719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Ankita </a:t>
            </a:r>
            <a:r>
              <a:rPr lang="en-US" sz="2400" dirty="0" err="1"/>
              <a:t>Shelar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Nimisha P J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Girish </a:t>
            </a:r>
            <a:r>
              <a:rPr lang="en-US" sz="2400" dirty="0" err="1"/>
              <a:t>Kharade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Shubham Tanawade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Chitransh</a:t>
            </a:r>
            <a:r>
              <a:rPr lang="en-US" sz="2400" dirty="0"/>
              <a:t> </a:t>
            </a:r>
            <a:r>
              <a:rPr lang="en-US" sz="2400" dirty="0" err="1"/>
              <a:t>Raikwar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89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B4C-2EE2-486A-A0D7-E7D70531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KPI 5- Relationship between shipping days Vs review scores.</a:t>
            </a:r>
            <a:endParaRPr lang="en-IN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353BDB-EC1F-468B-A46E-EBF10D7C7BF7}"/>
              </a:ext>
            </a:extLst>
          </p:cNvPr>
          <p:cNvSpPr txBox="1">
            <a:spLocks/>
          </p:cNvSpPr>
          <p:nvPr/>
        </p:nvSpPr>
        <p:spPr>
          <a:xfrm>
            <a:off x="822960" y="1375337"/>
            <a:ext cx="8145780" cy="30472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Review score 5 :- 11 days</a:t>
            </a:r>
          </a:p>
          <a:p>
            <a:r>
              <a:rPr lang="en-IN" sz="1400" dirty="0"/>
              <a:t>Review score 1 :- 20 days</a:t>
            </a:r>
          </a:p>
          <a:p>
            <a:r>
              <a:rPr lang="en-IN" sz="1700" b="1" dirty="0"/>
              <a:t>Analysis-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400" dirty="0"/>
              <a:t>Higher review score indicates lesser number of average shipping days </a:t>
            </a:r>
          </a:p>
          <a:p>
            <a:pPr marL="0" indent="0">
              <a:buNone/>
            </a:pPr>
            <a:r>
              <a:rPr lang="en-US" sz="1400" dirty="0"/>
              <a:t>   and vice-versa.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700" b="1" dirty="0"/>
              <a:t> Suggestions-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</a:t>
            </a:r>
            <a:r>
              <a:rPr lang="en-US" sz="1200" dirty="0"/>
              <a:t>We have to reduce the shipping days by working on logistics management</a:t>
            </a:r>
          </a:p>
          <a:p>
            <a:pPr marL="0" indent="0">
              <a:buNone/>
            </a:pPr>
            <a:r>
              <a:rPr lang="en-US" sz="1200" dirty="0"/>
              <a:t>   to improve customer satisfaction and thus reviews.</a:t>
            </a:r>
          </a:p>
        </p:txBody>
      </p:sp>
      <p:sp>
        <p:nvSpPr>
          <p:cNvPr id="9" name="Google Shape;604;p27">
            <a:extLst>
              <a:ext uri="{FF2B5EF4-FFF2-40B4-BE49-F238E27FC236}">
                <a16:creationId xmlns:a16="http://schemas.microsoft.com/office/drawing/2014/main" id="{83CA3FAB-C8AA-49DE-9DA3-2366C61FD0C2}"/>
              </a:ext>
            </a:extLst>
          </p:cNvPr>
          <p:cNvSpPr/>
          <p:nvPr/>
        </p:nvSpPr>
        <p:spPr>
          <a:xfrm>
            <a:off x="7658369" y="2697011"/>
            <a:ext cx="669900" cy="9771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05;p27">
            <a:extLst>
              <a:ext uri="{FF2B5EF4-FFF2-40B4-BE49-F238E27FC236}">
                <a16:creationId xmlns:a16="http://schemas.microsoft.com/office/drawing/2014/main" id="{12F82F2C-0A95-417D-89F5-523939014576}"/>
              </a:ext>
            </a:extLst>
          </p:cNvPr>
          <p:cNvSpPr/>
          <p:nvPr/>
        </p:nvSpPr>
        <p:spPr>
          <a:xfrm>
            <a:off x="8362463" y="2390164"/>
            <a:ext cx="669900" cy="130710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06;p27">
            <a:extLst>
              <a:ext uri="{FF2B5EF4-FFF2-40B4-BE49-F238E27FC236}">
                <a16:creationId xmlns:a16="http://schemas.microsoft.com/office/drawing/2014/main" id="{97774973-9CAF-44DD-9D08-D2A658CCEA63}"/>
              </a:ext>
            </a:extLst>
          </p:cNvPr>
          <p:cNvSpPr/>
          <p:nvPr/>
        </p:nvSpPr>
        <p:spPr>
          <a:xfrm>
            <a:off x="6267278" y="3197753"/>
            <a:ext cx="669900" cy="479838"/>
          </a:xfrm>
          <a:prstGeom prst="can">
            <a:avLst>
              <a:gd name="adj" fmla="val 2049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607;p27">
            <a:extLst>
              <a:ext uri="{FF2B5EF4-FFF2-40B4-BE49-F238E27FC236}">
                <a16:creationId xmlns:a16="http://schemas.microsoft.com/office/drawing/2014/main" id="{81859B49-3B45-42DA-B63D-1ED008082CB6}"/>
              </a:ext>
            </a:extLst>
          </p:cNvPr>
          <p:cNvSpPr/>
          <p:nvPr/>
        </p:nvSpPr>
        <p:spPr>
          <a:xfrm>
            <a:off x="5580281" y="3246766"/>
            <a:ext cx="669900" cy="438600"/>
          </a:xfrm>
          <a:prstGeom prst="can">
            <a:avLst>
              <a:gd name="adj" fmla="val 3712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05;p27">
            <a:extLst>
              <a:ext uri="{FF2B5EF4-FFF2-40B4-BE49-F238E27FC236}">
                <a16:creationId xmlns:a16="http://schemas.microsoft.com/office/drawing/2014/main" id="{7AF6609B-A45D-4950-B7A6-09733AA1032D}"/>
              </a:ext>
            </a:extLst>
          </p:cNvPr>
          <p:cNvSpPr/>
          <p:nvPr/>
        </p:nvSpPr>
        <p:spPr>
          <a:xfrm>
            <a:off x="6954275" y="2875049"/>
            <a:ext cx="669900" cy="816222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609;p27">
            <a:extLst>
              <a:ext uri="{FF2B5EF4-FFF2-40B4-BE49-F238E27FC236}">
                <a16:creationId xmlns:a16="http://schemas.microsoft.com/office/drawing/2014/main" id="{F8218D6D-028E-457E-968B-786D8762E88A}"/>
              </a:ext>
            </a:extLst>
          </p:cNvPr>
          <p:cNvSpPr txBox="1"/>
          <p:nvPr/>
        </p:nvSpPr>
        <p:spPr>
          <a:xfrm>
            <a:off x="8434572" y="2148159"/>
            <a:ext cx="415161" cy="2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21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609;p27">
            <a:extLst>
              <a:ext uri="{FF2B5EF4-FFF2-40B4-BE49-F238E27FC236}">
                <a16:creationId xmlns:a16="http://schemas.microsoft.com/office/drawing/2014/main" id="{B15BD51A-BD68-4230-9DE2-E0F88CE1A5FA}"/>
              </a:ext>
            </a:extLst>
          </p:cNvPr>
          <p:cNvSpPr txBox="1"/>
          <p:nvPr/>
        </p:nvSpPr>
        <p:spPr>
          <a:xfrm>
            <a:off x="5677916" y="3043714"/>
            <a:ext cx="381770" cy="25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11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609;p27">
            <a:extLst>
              <a:ext uri="{FF2B5EF4-FFF2-40B4-BE49-F238E27FC236}">
                <a16:creationId xmlns:a16="http://schemas.microsoft.com/office/drawing/2014/main" id="{3E82D86F-E095-47A3-A0C1-F489D6B65F5B}"/>
              </a:ext>
            </a:extLst>
          </p:cNvPr>
          <p:cNvSpPr txBox="1"/>
          <p:nvPr/>
        </p:nvSpPr>
        <p:spPr>
          <a:xfrm>
            <a:off x="6358743" y="2959435"/>
            <a:ext cx="381770" cy="2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12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609;p27">
            <a:extLst>
              <a:ext uri="{FF2B5EF4-FFF2-40B4-BE49-F238E27FC236}">
                <a16:creationId xmlns:a16="http://schemas.microsoft.com/office/drawing/2014/main" id="{32A22744-3266-4A7A-BB3F-2CCF8BAB36A5}"/>
              </a:ext>
            </a:extLst>
          </p:cNvPr>
          <p:cNvSpPr txBox="1"/>
          <p:nvPr/>
        </p:nvSpPr>
        <p:spPr>
          <a:xfrm>
            <a:off x="7760645" y="2501497"/>
            <a:ext cx="381770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17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" name="Google Shape;609;p27">
            <a:extLst>
              <a:ext uri="{FF2B5EF4-FFF2-40B4-BE49-F238E27FC236}">
                <a16:creationId xmlns:a16="http://schemas.microsoft.com/office/drawing/2014/main" id="{E07042AA-55A8-4A50-BDB8-AAC380BBB734}"/>
              </a:ext>
            </a:extLst>
          </p:cNvPr>
          <p:cNvSpPr txBox="1"/>
          <p:nvPr/>
        </p:nvSpPr>
        <p:spPr>
          <a:xfrm>
            <a:off x="7043304" y="2692069"/>
            <a:ext cx="369809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14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" name="Google Shape;609;p27">
            <a:extLst>
              <a:ext uri="{FF2B5EF4-FFF2-40B4-BE49-F238E27FC236}">
                <a16:creationId xmlns:a16="http://schemas.microsoft.com/office/drawing/2014/main" id="{83B799EB-4AC2-4477-9784-2A607026C80B}"/>
              </a:ext>
            </a:extLst>
          </p:cNvPr>
          <p:cNvSpPr txBox="1"/>
          <p:nvPr/>
        </p:nvSpPr>
        <p:spPr>
          <a:xfrm>
            <a:off x="5686565" y="3750958"/>
            <a:ext cx="305838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" name="Google Shape;609;p27">
            <a:extLst>
              <a:ext uri="{FF2B5EF4-FFF2-40B4-BE49-F238E27FC236}">
                <a16:creationId xmlns:a16="http://schemas.microsoft.com/office/drawing/2014/main" id="{2151B4C5-5202-48D0-927E-F68717305C24}"/>
              </a:ext>
            </a:extLst>
          </p:cNvPr>
          <p:cNvSpPr txBox="1"/>
          <p:nvPr/>
        </p:nvSpPr>
        <p:spPr>
          <a:xfrm>
            <a:off x="6409334" y="3750958"/>
            <a:ext cx="305838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609;p27">
            <a:extLst>
              <a:ext uri="{FF2B5EF4-FFF2-40B4-BE49-F238E27FC236}">
                <a16:creationId xmlns:a16="http://schemas.microsoft.com/office/drawing/2014/main" id="{5DE6819D-E984-458D-BBE0-938584F92903}"/>
              </a:ext>
            </a:extLst>
          </p:cNvPr>
          <p:cNvSpPr txBox="1"/>
          <p:nvPr/>
        </p:nvSpPr>
        <p:spPr>
          <a:xfrm>
            <a:off x="8680737" y="3697264"/>
            <a:ext cx="152400" cy="19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" name="Google Shape;609;p27">
            <a:extLst>
              <a:ext uri="{FF2B5EF4-FFF2-40B4-BE49-F238E27FC236}">
                <a16:creationId xmlns:a16="http://schemas.microsoft.com/office/drawing/2014/main" id="{6F16158B-7FF0-44DE-834D-8E159B73BFAB}"/>
              </a:ext>
            </a:extLst>
          </p:cNvPr>
          <p:cNvSpPr txBox="1"/>
          <p:nvPr/>
        </p:nvSpPr>
        <p:spPr>
          <a:xfrm>
            <a:off x="8009011" y="3773818"/>
            <a:ext cx="266809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" name="Google Shape;609;p27">
            <a:extLst>
              <a:ext uri="{FF2B5EF4-FFF2-40B4-BE49-F238E27FC236}">
                <a16:creationId xmlns:a16="http://schemas.microsoft.com/office/drawing/2014/main" id="{D02194B9-AE93-4336-AC83-97DBECC73BFF}"/>
              </a:ext>
            </a:extLst>
          </p:cNvPr>
          <p:cNvSpPr txBox="1"/>
          <p:nvPr/>
        </p:nvSpPr>
        <p:spPr>
          <a:xfrm>
            <a:off x="7212241" y="3718427"/>
            <a:ext cx="268745" cy="1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0CB34-BDA1-0835-D95B-37ABDE82D48E}"/>
              </a:ext>
            </a:extLst>
          </p:cNvPr>
          <p:cNvSpPr txBox="1"/>
          <p:nvPr/>
        </p:nvSpPr>
        <p:spPr>
          <a:xfrm>
            <a:off x="6606540" y="4114800"/>
            <a:ext cx="19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647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3F4B-122D-4E8C-9F36-56F09B64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Business Insights</a:t>
            </a:r>
            <a:endParaRPr lang="en-IN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0F9264-32CC-CB8A-A289-980CB27D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89" r="11030"/>
          <a:stretch/>
        </p:blipFill>
        <p:spPr>
          <a:xfrm>
            <a:off x="4251477" y="1360171"/>
            <a:ext cx="4600424" cy="331977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1051D4-EC27-40B6-9350-8D36B274572D}"/>
              </a:ext>
            </a:extLst>
          </p:cNvPr>
          <p:cNvSpPr txBox="1">
            <a:spLocks/>
          </p:cNvSpPr>
          <p:nvPr/>
        </p:nvSpPr>
        <p:spPr>
          <a:xfrm>
            <a:off x="678180" y="1391921"/>
            <a:ext cx="3550920" cy="27609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1400" dirty="0" err="1"/>
              <a:t>Pianco</a:t>
            </a:r>
            <a:r>
              <a:rPr lang="en-US" sz="1400" dirty="0"/>
              <a:t> is the city with highest average payment value(2325) and average price(2200).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Top 5 states with highest payment value are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Sao Paulo &amp; Rio De Janeiro has highest payment values about 2.2M &amp; 1.1M.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Rio De Janeiro (zip code - 22790) has highest numbers of orders.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409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72C0-3197-CF2D-6641-B504E96B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Most preferred way to pay the bills is – CREDIT CARD.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Gross Sales on weekdays is more than on weekends.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515132-2429-C3BA-7166-AF9A9380FD01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070376"/>
          <a:ext cx="6096000" cy="370840"/>
        </p:xfrm>
        <a:graphic>
          <a:graphicData uri="http://schemas.openxmlformats.org/drawingml/2006/table">
            <a:tbl>
              <a:tblPr firstRow="1" bandRow="1">
                <a:tableStyleId>{83B30395-3487-4D8F-B4E0-685CB524108F}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30298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111676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8457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011517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55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1) 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2) RJ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3) MG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4) 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5) 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527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0FB152E-D0B4-474F-A956-AC2A296B3D56}"/>
              </a:ext>
            </a:extLst>
          </p:cNvPr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/>
              <a:t>Business Insights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6929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32DA-809A-42E0-A9B4-5C25F322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Top 5 selling products are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As these are top selling products no of reviews are also high for there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can say that business over year has grown because payment value over year has increased significantly.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60FF1A-AAC1-D052-2B66-6DD3D01B3244}"/>
              </a:ext>
            </a:extLst>
          </p:cNvPr>
          <p:cNvGraphicFramePr>
            <a:graphicFrameLocks noGrp="1"/>
          </p:cNvGraphicFramePr>
          <p:nvPr/>
        </p:nvGraphicFramePr>
        <p:xfrm>
          <a:off x="1166192" y="1871594"/>
          <a:ext cx="6096000" cy="502920"/>
        </p:xfrm>
        <a:graphic>
          <a:graphicData uri="http://schemas.openxmlformats.org/drawingml/2006/table">
            <a:tbl>
              <a:tblPr firstRow="1" bandRow="1">
                <a:tableStyleId>{83B30395-3487-4D8F-B4E0-685CB524108F}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259798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7848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23156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37363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91339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1) Bed bath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2) Health beauty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3) Sports Leisure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4) Computer accessories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5) Furniture decor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9533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12D3EBF-83E9-47E6-ABB0-58880645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Business Insights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178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4434-25ED-49F7-8246-3952787B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1391921"/>
            <a:ext cx="3550920" cy="27609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1400" dirty="0"/>
              <a:t>We can see significant increase in </a:t>
            </a:r>
            <a:r>
              <a:rPr lang="en-IN" sz="1400" dirty="0"/>
              <a:t>growth and    popularity of </a:t>
            </a:r>
            <a:r>
              <a:rPr lang="en-IN" sz="1400" dirty="0" err="1"/>
              <a:t>olist</a:t>
            </a:r>
            <a:r>
              <a:rPr lang="en-IN" sz="1400" dirty="0"/>
              <a:t> store over past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1400" dirty="0"/>
              <a:t>The sales for 1</a:t>
            </a:r>
            <a:r>
              <a:rPr lang="en-IN" sz="1400" baseline="30000" dirty="0"/>
              <a:t>st</a:t>
            </a:r>
            <a:r>
              <a:rPr lang="en-IN" sz="1400" dirty="0"/>
              <a:t> and 2</a:t>
            </a:r>
            <a:r>
              <a:rPr lang="en-IN" sz="1400" baseline="30000" dirty="0"/>
              <a:t>nd</a:t>
            </a:r>
            <a:r>
              <a:rPr lang="en-IN" sz="1400" dirty="0"/>
              <a:t> quarters of year 2018 are maximum.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762BF-E7BE-45B7-E433-8DAA14B0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81" t="47114" r="305" b="555"/>
          <a:stretch/>
        </p:blipFill>
        <p:spPr>
          <a:xfrm>
            <a:off x="4107181" y="1391920"/>
            <a:ext cx="4051212" cy="270001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E9310D0-C31F-47ED-89E1-E06909E49CE7}"/>
              </a:ext>
            </a:extLst>
          </p:cNvPr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b="1" dirty="0"/>
              <a:t>Business Insights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1505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51CA-77EF-4490-8B9A-CF0D8A07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ym typeface="Arial"/>
              </a:rPr>
              <a:t>Conclusion</a:t>
            </a:r>
            <a:endParaRPr lang="en-IN" b="1" dirty="0"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F306-026D-4855-89B1-BB9604B6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personalized marketing campaigns.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Increase social media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Introduce Gift Card to Regular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Gather feedback for continuous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collaborations with sellers and brands for wider customer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Focus on areas with poor logistic and supply chain management.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Introduce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limited-time offers to grab more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 targeted email campaigns in lower sales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Highlight customer reviews for trust-building.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55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35,069 Thank You Images, Stock Photos, 3D objects ...">
            <a:extLst>
              <a:ext uri="{FF2B5EF4-FFF2-40B4-BE49-F238E27FC236}">
                <a16:creationId xmlns:a16="http://schemas.microsoft.com/office/drawing/2014/main" id="{C9918FBE-7C7D-4988-8FFC-21D391CD7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"/>
          <a:stretch/>
        </p:blipFill>
        <p:spPr bwMode="auto">
          <a:xfrm>
            <a:off x="504960" y="523666"/>
            <a:ext cx="7832589" cy="346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8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84BF-1E5A-4EEA-B706-85C9D5E7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Table of Content</a:t>
            </a:r>
            <a:endParaRPr lang="en-IN" b="1" dirty="0"/>
          </a:p>
        </p:txBody>
      </p:sp>
      <p:sp>
        <p:nvSpPr>
          <p:cNvPr id="4" name="Google Shape;313;p22">
            <a:extLst>
              <a:ext uri="{FF2B5EF4-FFF2-40B4-BE49-F238E27FC236}">
                <a16:creationId xmlns:a16="http://schemas.microsoft.com/office/drawing/2014/main" id="{C1EAB674-8E1D-49DD-82BA-64845FC75669}"/>
              </a:ext>
            </a:extLst>
          </p:cNvPr>
          <p:cNvSpPr/>
          <p:nvPr/>
        </p:nvSpPr>
        <p:spPr>
          <a:xfrm>
            <a:off x="824484" y="1595493"/>
            <a:ext cx="6335848" cy="2606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1.Overview of </a:t>
            </a:r>
            <a:r>
              <a:rPr lang="en-US" dirty="0" err="1"/>
              <a:t>Olist</a:t>
            </a:r>
            <a:endParaRPr lang="en-US" dirty="0"/>
          </a:p>
        </p:txBody>
      </p:sp>
      <p:sp>
        <p:nvSpPr>
          <p:cNvPr id="10" name="Google Shape;319;p22">
            <a:extLst>
              <a:ext uri="{FF2B5EF4-FFF2-40B4-BE49-F238E27FC236}">
                <a16:creationId xmlns:a16="http://schemas.microsoft.com/office/drawing/2014/main" id="{CB933FF9-6EFB-4EF8-A4D4-2D46A10B1CE1}"/>
              </a:ext>
            </a:extLst>
          </p:cNvPr>
          <p:cNvSpPr/>
          <p:nvPr/>
        </p:nvSpPr>
        <p:spPr>
          <a:xfrm>
            <a:off x="823722" y="1868635"/>
            <a:ext cx="6335848" cy="26063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2.Olist Business Model</a:t>
            </a:r>
            <a:endParaRPr dirty="0"/>
          </a:p>
        </p:txBody>
      </p:sp>
      <p:sp>
        <p:nvSpPr>
          <p:cNvPr id="17" name="Google Shape;326;p22">
            <a:extLst>
              <a:ext uri="{FF2B5EF4-FFF2-40B4-BE49-F238E27FC236}">
                <a16:creationId xmlns:a16="http://schemas.microsoft.com/office/drawing/2014/main" id="{6F37FFA2-739F-46EC-BDDE-3641CF344BDB}"/>
              </a:ext>
            </a:extLst>
          </p:cNvPr>
          <p:cNvSpPr/>
          <p:nvPr/>
        </p:nvSpPr>
        <p:spPr>
          <a:xfrm>
            <a:off x="823722" y="2422055"/>
            <a:ext cx="6335848" cy="2606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Tools Used</a:t>
            </a:r>
            <a:endParaRPr dirty="0"/>
          </a:p>
        </p:txBody>
      </p:sp>
      <p:sp>
        <p:nvSpPr>
          <p:cNvPr id="21" name="Google Shape;330;p22">
            <a:extLst>
              <a:ext uri="{FF2B5EF4-FFF2-40B4-BE49-F238E27FC236}">
                <a16:creationId xmlns:a16="http://schemas.microsoft.com/office/drawing/2014/main" id="{892A2681-D707-4814-B912-9BF92835C86B}"/>
              </a:ext>
            </a:extLst>
          </p:cNvPr>
          <p:cNvSpPr/>
          <p:nvPr/>
        </p:nvSpPr>
        <p:spPr>
          <a:xfrm>
            <a:off x="823722" y="2145345"/>
            <a:ext cx="6335848" cy="26063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Objectives	</a:t>
            </a:r>
            <a:endParaRPr dirty="0"/>
          </a:p>
        </p:txBody>
      </p:sp>
      <p:sp>
        <p:nvSpPr>
          <p:cNvPr id="35" name="Google Shape;313;p22">
            <a:extLst>
              <a:ext uri="{FF2B5EF4-FFF2-40B4-BE49-F238E27FC236}">
                <a16:creationId xmlns:a16="http://schemas.microsoft.com/office/drawing/2014/main" id="{95E62D5D-EDD4-4542-BBAF-DA4013033854}"/>
              </a:ext>
            </a:extLst>
          </p:cNvPr>
          <p:cNvSpPr/>
          <p:nvPr/>
        </p:nvSpPr>
        <p:spPr>
          <a:xfrm>
            <a:off x="823722" y="2698765"/>
            <a:ext cx="6335848" cy="2606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Pre- Processing Data</a:t>
            </a:r>
            <a:endParaRPr dirty="0"/>
          </a:p>
        </p:txBody>
      </p:sp>
      <p:sp>
        <p:nvSpPr>
          <p:cNvPr id="36" name="Google Shape;319;p22">
            <a:extLst>
              <a:ext uri="{FF2B5EF4-FFF2-40B4-BE49-F238E27FC236}">
                <a16:creationId xmlns:a16="http://schemas.microsoft.com/office/drawing/2014/main" id="{F27FBDF6-A604-494F-BD1C-1CA432C03027}"/>
              </a:ext>
            </a:extLst>
          </p:cNvPr>
          <p:cNvSpPr/>
          <p:nvPr/>
        </p:nvSpPr>
        <p:spPr>
          <a:xfrm>
            <a:off x="822960" y="2971907"/>
            <a:ext cx="6335848" cy="26063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 Dashboards</a:t>
            </a:r>
            <a:endParaRPr dirty="0"/>
          </a:p>
        </p:txBody>
      </p:sp>
      <p:sp>
        <p:nvSpPr>
          <p:cNvPr id="37" name="Google Shape;326;p22">
            <a:extLst>
              <a:ext uri="{FF2B5EF4-FFF2-40B4-BE49-F238E27FC236}">
                <a16:creationId xmlns:a16="http://schemas.microsoft.com/office/drawing/2014/main" id="{10B1A854-F730-481D-9A95-C6965DCE2DC7}"/>
              </a:ext>
            </a:extLst>
          </p:cNvPr>
          <p:cNvSpPr/>
          <p:nvPr/>
        </p:nvSpPr>
        <p:spPr>
          <a:xfrm>
            <a:off x="822960" y="3525327"/>
            <a:ext cx="6335848" cy="2606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 Business Insights</a:t>
            </a:r>
            <a:endParaRPr dirty="0"/>
          </a:p>
        </p:txBody>
      </p:sp>
      <p:sp>
        <p:nvSpPr>
          <p:cNvPr id="38" name="Google Shape;330;p22">
            <a:extLst>
              <a:ext uri="{FF2B5EF4-FFF2-40B4-BE49-F238E27FC236}">
                <a16:creationId xmlns:a16="http://schemas.microsoft.com/office/drawing/2014/main" id="{5A974147-CD30-4EC1-AF51-0908289FA772}"/>
              </a:ext>
            </a:extLst>
          </p:cNvPr>
          <p:cNvSpPr/>
          <p:nvPr/>
        </p:nvSpPr>
        <p:spPr>
          <a:xfrm>
            <a:off x="822960" y="3248617"/>
            <a:ext cx="6335848" cy="26063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 KPIs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9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2942-D03D-4D72-8E8B-D3019D29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966147"/>
          </a:xfrm>
        </p:spPr>
        <p:txBody>
          <a:bodyPr/>
          <a:lstStyle/>
          <a:p>
            <a:r>
              <a:rPr lang="en-IN" b="1" dirty="0"/>
              <a:t>Overview</a:t>
            </a:r>
            <a:r>
              <a:rPr lang="en-IN" sz="36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of </a:t>
            </a:r>
            <a:r>
              <a:rPr lang="en-IN" sz="36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Olist</a:t>
            </a:r>
            <a:r>
              <a:rPr lang="en-IN" sz="36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Store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1323-4841-4016-9DC3-95548287B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0" i="0" dirty="0" err="1">
                <a:solidFill>
                  <a:srgbClr val="242424"/>
                </a:solidFill>
                <a:effectLst/>
                <a:latin typeface="source-serif-pro"/>
              </a:rPr>
              <a:t>Olist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 Store is a Brazilian ecommerce marketplace.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The dataset has information of 100k orders from 2016 to 2018 made at multiple marketplaces in Brazil.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242424"/>
                </a:solidFill>
                <a:latin typeface="source-serif-pro"/>
              </a:rPr>
              <a:t>The dataset has nine csv files.</a:t>
            </a:r>
            <a:endParaRPr lang="en-US" sz="1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Orders can be viewed from multiple dimensions: order status, price, payment and freight performance to customer location, product attributes and finally review score by customers.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4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18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393-5FD9-F0D3-EA04-C13C27AE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60" y="441960"/>
            <a:ext cx="7543800" cy="790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Olist</a:t>
            </a:r>
            <a:r>
              <a:rPr lang="en-US" b="1" dirty="0"/>
              <a:t> Business Model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946CE-31E7-D7A1-9254-A8756AA31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90" y="1287780"/>
            <a:ext cx="7170420" cy="3413760"/>
          </a:xfrm>
        </p:spPr>
      </p:pic>
    </p:spTree>
    <p:extLst>
      <p:ext uri="{BB962C8B-B14F-4D97-AF65-F5344CB8AC3E}">
        <p14:creationId xmlns:p14="http://schemas.microsoft.com/office/powerpoint/2010/main" val="277763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6BE2-A014-A103-DC4F-C490CABD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AAC4B4-349A-3981-226A-E033BEAEE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545583"/>
              </p:ext>
            </p:extLst>
          </p:nvPr>
        </p:nvGraphicFramePr>
        <p:xfrm>
          <a:off x="822960" y="1384301"/>
          <a:ext cx="7543800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09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B7C5-A229-EE90-98D1-158DBE84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endParaRPr lang="en-IN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FC6F18A-8146-9D03-42C6-7C606D39B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021283"/>
              </p:ext>
            </p:extLst>
          </p:nvPr>
        </p:nvGraphicFramePr>
        <p:xfrm>
          <a:off x="822960" y="1384301"/>
          <a:ext cx="7543800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57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3F04-B341-B0B3-407E-CD9452D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</a:t>
            </a:r>
            <a:endParaRPr lang="en-IN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1CAB3B-6057-0015-FBF2-FB01E720C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012445"/>
              </p:ext>
            </p:extLst>
          </p:nvPr>
        </p:nvGraphicFramePr>
        <p:xfrm>
          <a:off x="822960" y="1384301"/>
          <a:ext cx="7543800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82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A4C6-D90E-C53A-E87F-DEE1CEC9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 Data</a:t>
            </a:r>
            <a:endParaRPr lang="en-IN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F9922B-D967-403F-8572-AF6E854B8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74432"/>
              </p:ext>
            </p:extLst>
          </p:nvPr>
        </p:nvGraphicFramePr>
        <p:xfrm>
          <a:off x="822960" y="1384301"/>
          <a:ext cx="7543800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712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1035</Words>
  <Application>Microsoft Office PowerPoint</Application>
  <PresentationFormat>On-screen Show (16:9)</PresentationFormat>
  <Paragraphs>148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Calibri</vt:lpstr>
      <vt:lpstr>verdana</vt:lpstr>
      <vt:lpstr>Söhne</vt:lpstr>
      <vt:lpstr>Arial</vt:lpstr>
      <vt:lpstr>Wingdings</vt:lpstr>
      <vt:lpstr>Segoe UI</vt:lpstr>
      <vt:lpstr>Calibri Light</vt:lpstr>
      <vt:lpstr>Fira Sans Extra Condensed Medium</vt:lpstr>
      <vt:lpstr>Fira Sans Extra Condensed SemiBold</vt:lpstr>
      <vt:lpstr>Symbol</vt:lpstr>
      <vt:lpstr>Roboto</vt:lpstr>
      <vt:lpstr>source-serif-pro</vt:lpstr>
      <vt:lpstr>Retrospect</vt:lpstr>
      <vt:lpstr>Olist Store Ecommerce Analytics</vt:lpstr>
      <vt:lpstr>Presented By-</vt:lpstr>
      <vt:lpstr>Table of Content</vt:lpstr>
      <vt:lpstr>Overview of Olist Store</vt:lpstr>
      <vt:lpstr>Olist Business Model</vt:lpstr>
      <vt:lpstr>Objectives</vt:lpstr>
      <vt:lpstr>Data Overview</vt:lpstr>
      <vt:lpstr>Tools Used</vt:lpstr>
      <vt:lpstr>Pre-Processing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KPI 2- Number of Orders with review score 5 and payment type as credit card</vt:lpstr>
      <vt:lpstr>PowerPoint Presentation</vt:lpstr>
      <vt:lpstr>KPI 3- Average number of days taken for order delivery for pet shop</vt:lpstr>
      <vt:lpstr>PowerPoint Presentation</vt:lpstr>
      <vt:lpstr>KPI 4- Average price and payment values from customers of Sao Paulo city</vt:lpstr>
      <vt:lpstr>KPI 5- Relationship between shipping days Vs review scores.</vt:lpstr>
      <vt:lpstr>Business Insights</vt:lpstr>
      <vt:lpstr>PowerPoint Presentation</vt:lpstr>
      <vt:lpstr>Business Insights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Report Deck (Monthly Report) Infographics</dc:title>
  <dc:creator>Balasaheb Tanawade</dc:creator>
  <cp:lastModifiedBy>Shubham Tanawade</cp:lastModifiedBy>
  <cp:revision>29</cp:revision>
  <dcterms:modified xsi:type="dcterms:W3CDTF">2024-01-04T13:09:57Z</dcterms:modified>
</cp:coreProperties>
</file>