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embeddedFontLst>
    <p:embeddedFont>
      <p:font typeface="Lora" panose="020B0604020202020204" charset="0"/>
      <p:regular r:id="rId13"/>
      <p:bold r:id="rId14"/>
      <p:italic r:id="rId15"/>
      <p:boldItalic r:id="rId16"/>
    </p:embeddedFont>
    <p:embeddedFont>
      <p:font typeface="Playfair Display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75fce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75fce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c613754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c613754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9759b8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39759b8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9759b81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9759b81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75fce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75fce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39759b8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39759b8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2047200" y="1921025"/>
            <a:ext cx="50496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Management System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802764" y="3164629"/>
            <a:ext cx="5783400" cy="1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Library software using a server-side database MySQL.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body" idx="2"/>
          </p:nvPr>
        </p:nvSpPr>
        <p:spPr>
          <a:xfrm>
            <a:off x="4939500" y="244050"/>
            <a:ext cx="3837000" cy="46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SQL database management application which is very well used in the modern world in organising and manipulation a database.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Though SQL does not have the GUI we have integrated with python to manage the database comfortably.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Depending on the user or users, if an organisation has multiple users then they should go for SQL server based application.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This project shows how to create tables in SQL and how to create simple data manipulation language and data definition language with how to execute them.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Motivation :</a:t>
            </a:r>
            <a:endParaRPr sz="380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Due to current circumstances the  management of the workload has been shifted to online platforms.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manually impossible to perform the library procedures so with the help of SQL database server the logs and entries and maintained.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easy to access at any given point of time or place.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Also it reduces the staff required for each task. Less time consuming.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257350"/>
            <a:ext cx="83682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</a:t>
            </a:r>
            <a:r>
              <a:rPr lang="en" sz="3333"/>
              <a:t>      </a:t>
            </a:r>
            <a:r>
              <a:rPr lang="en" sz="3744"/>
              <a:t> Introduction</a:t>
            </a:r>
            <a:endParaRPr sz="3744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02575" y="929350"/>
            <a:ext cx="8368200" cy="4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200" b="1">
              <a:solidFill>
                <a:schemeClr val="lt1"/>
              </a:solidFill>
              <a:highlight>
                <a:srgbClr val="E6B8A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highlight>
                  <a:srgbClr val="E6B8AF"/>
                </a:highlight>
                <a:latin typeface="Lora"/>
                <a:ea typeface="Lora"/>
                <a:cs typeface="Lora"/>
                <a:sym typeface="Lora"/>
              </a:rPr>
              <a:t>WHAT IS LIBRARY MANAGEMENT SOFTWARE?</a:t>
            </a:r>
            <a:endParaRPr sz="7200" b="1">
              <a:solidFill>
                <a:schemeClr val="lt1"/>
              </a:solidFill>
              <a:highlight>
                <a:srgbClr val="E6B8A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200" b="1">
              <a:solidFill>
                <a:schemeClr val="lt1"/>
              </a:solidFill>
              <a:highlight>
                <a:srgbClr val="E6B8A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1. LMS helps in maintaining data of books issued to learners and books available in library. </a:t>
            </a:r>
            <a:endParaRPr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2. Helps libraries to keep track of the books and their checkouts, as well </a:t>
            </a:r>
            <a:endParaRPr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members profiles and subscription.</a:t>
            </a:r>
            <a:endParaRPr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We’ll be creating a Library Software using a server-side </a:t>
            </a:r>
            <a:endParaRPr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database and  </a:t>
            </a:r>
            <a:r>
              <a:rPr lang="en" sz="7200" u="sng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Tkinter</a:t>
            </a:r>
            <a:r>
              <a:rPr lang="en" sz="7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which can do all sorts of things.</a:t>
            </a:r>
            <a:endParaRPr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5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5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475" y="35341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Features of LMS</a:t>
            </a:r>
            <a:endParaRPr sz="34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257700"/>
            <a:ext cx="76188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0996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Customize login for the students, employees, registration page for first time use.</a:t>
            </a:r>
            <a:b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 	</a:t>
            </a:r>
            <a:endParaRPr sz="64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-33099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Enumeration competency of the regular newspaper, journals and magazines.</a:t>
            </a:r>
            <a:b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 	</a:t>
            </a:r>
            <a:endParaRPr sz="64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-33099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Flawless issuance and returning of books. 	</a:t>
            </a:r>
            <a:b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 	</a:t>
            </a:r>
            <a:endParaRPr sz="64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-33099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Simple to manage accounts in the library management software for the academic compliances.</a:t>
            </a:r>
            <a:b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 	</a:t>
            </a:r>
            <a:endParaRPr sz="64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-33099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4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Fetching record of the issued or unissued materials in the library.</a:t>
            </a:r>
            <a:br>
              <a:rPr lang="en" sz="64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6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3548450"/>
            <a:ext cx="1788251" cy="13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Objectives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4294967295"/>
          </p:nvPr>
        </p:nvSpPr>
        <p:spPr>
          <a:xfrm>
            <a:off x="-17125" y="1306275"/>
            <a:ext cx="9161100" cy="38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handle the entire activity of a library. 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software keeps track of all the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information about the books and their complete details.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326" y="1396375"/>
            <a:ext cx="2310574" cy="11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50" y="3127525"/>
            <a:ext cx="2258550" cy="19054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033875" y="3214675"/>
            <a:ext cx="5605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system contains database where all the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Information will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be stored safely.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250" y="3723450"/>
            <a:ext cx="33105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Entities,Attributes and relations.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311700" y="1195200"/>
            <a:ext cx="44040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Entities and their attributes:</a:t>
            </a: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311700" y="1916200"/>
            <a:ext cx="38532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Book Entity: BookID, Book Name, Author, Subject, Status.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Employee Entity: Emp_ID, Name, password, Salary, Date of joining (doj), Department.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 Entity: Batch, password, Name, Roll no, semester, department.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Issue Entity: Issueid , Bookid , issueto, issued by.</a:t>
            </a:r>
            <a:endParaRPr sz="140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4715700" y="1201625"/>
            <a:ext cx="4043400" cy="2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Relations between Entities:</a:t>
            </a: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18"/>
          <p:cNvSpPr txBox="1">
            <a:spLocks noGrp="1"/>
          </p:cNvSpPr>
          <p:nvPr>
            <p:ph type="body" idx="4294967295"/>
          </p:nvPr>
        </p:nvSpPr>
        <p:spPr>
          <a:xfrm>
            <a:off x="4449450" y="1916325"/>
            <a:ext cx="43098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student can issue N books but one book can be issued by only one student. The relationship is 1:N.</a:t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Employee keeps track of students. The relationship is M:N.</a:t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Employee maintains multiple Books. The relationship between employee and book 1:N.</a:t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Authentication system provides login to multiple employee and student .Both their relation is 1:N.</a:t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390925" y="526350"/>
            <a:ext cx="4527300" cy="61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</a:t>
            </a:r>
            <a:r>
              <a:rPr lang="en" sz="3300"/>
              <a:t> ER Diagram</a:t>
            </a:r>
            <a:endParaRPr sz="3300"/>
          </a:p>
        </p:txBody>
      </p:sp>
      <p:cxnSp>
        <p:nvCxnSpPr>
          <p:cNvPr id="112" name="Google Shape;112;p19"/>
          <p:cNvCxnSpPr/>
          <p:nvPr/>
        </p:nvCxnSpPr>
        <p:spPr>
          <a:xfrm flipH="1">
            <a:off x="471200" y="1203150"/>
            <a:ext cx="20100" cy="39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9"/>
          <p:cNvCxnSpPr/>
          <p:nvPr/>
        </p:nvCxnSpPr>
        <p:spPr>
          <a:xfrm rot="10800000" flipH="1">
            <a:off x="491300" y="1190675"/>
            <a:ext cx="8462400" cy="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8933450" y="1173075"/>
            <a:ext cx="30300" cy="39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471225" y="5103400"/>
            <a:ext cx="85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62" y="1427675"/>
            <a:ext cx="7845826" cy="36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410750" y="545350"/>
            <a:ext cx="5618700" cy="6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Advantages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713700" y="1979550"/>
            <a:ext cx="38583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1. Simple &amp; Easy to Use</a:t>
            </a:r>
            <a:endParaRPr sz="1650">
              <a:solidFill>
                <a:schemeClr val="lt1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2. Increased Library Engagement</a:t>
            </a:r>
            <a:endParaRPr sz="1650">
              <a:solidFill>
                <a:schemeClr val="lt1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3. Secure, Scalable &amp; Reliable</a:t>
            </a:r>
            <a:endParaRPr sz="1650">
              <a:solidFill>
                <a:schemeClr val="lt1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4. Mobile Access</a:t>
            </a:r>
            <a:endParaRPr sz="1650">
              <a:solidFill>
                <a:schemeClr val="lt1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>
              <a:solidFill>
                <a:srgbClr val="4C4C4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704025" y="1979550"/>
            <a:ext cx="36510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5. Dynamic Reports</a:t>
            </a:r>
            <a:endParaRPr sz="1650" b="1">
              <a:solidFill>
                <a:schemeClr val="lt1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6. Error-free</a:t>
            </a:r>
            <a:endParaRPr sz="1650">
              <a:solidFill>
                <a:schemeClr val="lt1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lt1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7. Innovation</a:t>
            </a:r>
            <a:endParaRPr sz="1650">
              <a:solidFill>
                <a:schemeClr val="lt1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76087"/>
              </a:lnSpc>
              <a:spcBef>
                <a:spcPts val="800"/>
              </a:spcBef>
              <a:spcAft>
                <a:spcPts val="200"/>
              </a:spcAft>
              <a:buNone/>
            </a:pPr>
            <a:r>
              <a:rPr lang="en" sz="1650" b="1">
                <a:solidFill>
                  <a:schemeClr val="lt1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8. Fully Customizable</a:t>
            </a:r>
            <a:endParaRPr sz="1900">
              <a:solidFill>
                <a:schemeClr val="lt1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>
            <a:off x="1958525" y="545350"/>
            <a:ext cx="4268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5" name="Google Shape;125;p20"/>
          <p:cNvCxnSpPr/>
          <p:nvPr/>
        </p:nvCxnSpPr>
        <p:spPr>
          <a:xfrm rot="10800000" flipH="1">
            <a:off x="2015575" y="1164900"/>
            <a:ext cx="42687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2253250" y="526350"/>
            <a:ext cx="4886700" cy="6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Disadvantages</a:t>
            </a:r>
            <a:endParaRPr>
              <a:highlight>
                <a:srgbClr val="A64D79"/>
              </a:highlight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56800" y="1552950"/>
            <a:ext cx="7508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	 	</a:t>
            </a:r>
            <a:endParaRPr sz="1600">
              <a:solidFill>
                <a:schemeClr val="dk2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fair Display"/>
              <a:buChar char="●"/>
            </a:pPr>
            <a:r>
              <a:rPr lang="en" sz="1900">
                <a:solidFill>
                  <a:schemeClr val="dk2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Expensive.</a:t>
            </a:r>
            <a:br>
              <a:rPr lang="en" sz="1900">
                <a:solidFill>
                  <a:schemeClr val="dk2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" sz="1600">
                <a:solidFill>
                  <a:schemeClr val="dk2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	</a:t>
            </a:r>
            <a:endParaRPr sz="1600">
              <a:solidFill>
                <a:schemeClr val="dk2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fair Display"/>
              <a:buChar char="●"/>
            </a:pPr>
            <a:r>
              <a:rPr lang="en" sz="1900">
                <a:solidFill>
                  <a:schemeClr val="dk2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Risk of computer virus.</a:t>
            </a:r>
            <a:br>
              <a:rPr lang="en" sz="1900">
                <a:solidFill>
                  <a:schemeClr val="dk2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" sz="1600">
                <a:solidFill>
                  <a:schemeClr val="dk2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	</a:t>
            </a:r>
            <a:endParaRPr sz="1600">
              <a:solidFill>
                <a:schemeClr val="dk2"/>
              </a:solidFill>
              <a:highlight>
                <a:srgbClr val="D0E0E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900">
                <a:solidFill>
                  <a:schemeClr val="dk2"/>
                </a:solidFill>
                <a:highlight>
                  <a:srgbClr val="D0E0E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Requires manual action to perform operations.</a:t>
            </a:r>
            <a:br>
              <a:rPr lang="en">
                <a:solidFill>
                  <a:schemeClr val="dk2"/>
                </a:solidFill>
                <a:highlight>
                  <a:srgbClr val="D0E0E3"/>
                </a:highlight>
              </a:rPr>
            </a:br>
            <a:endParaRPr>
              <a:solidFill>
                <a:schemeClr val="dk2"/>
              </a:solidFill>
              <a:highlight>
                <a:srgbClr val="D0E0E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 rot="10800000" flipH="1">
            <a:off x="1749250" y="526350"/>
            <a:ext cx="5390700" cy="1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3" name="Google Shape;133;p21"/>
          <p:cNvCxnSpPr/>
          <p:nvPr/>
        </p:nvCxnSpPr>
        <p:spPr>
          <a:xfrm rot="10800000" flipH="1">
            <a:off x="1815800" y="1126950"/>
            <a:ext cx="5390700" cy="1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578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Playfair Display</vt:lpstr>
      <vt:lpstr>Roboto Slab</vt:lpstr>
      <vt:lpstr>Roboto</vt:lpstr>
      <vt:lpstr>Lora</vt:lpstr>
      <vt:lpstr>Arial</vt:lpstr>
      <vt:lpstr>Marina</vt:lpstr>
      <vt:lpstr>Library Management System</vt:lpstr>
      <vt:lpstr>Motivation :</vt:lpstr>
      <vt:lpstr>                                 Introduction</vt:lpstr>
      <vt:lpstr>Features of LMS</vt:lpstr>
      <vt:lpstr>Objectives</vt:lpstr>
      <vt:lpstr>Entities,Attributes and relations.</vt:lpstr>
      <vt:lpstr>    ER Diagram</vt:lpstr>
      <vt:lpstr>Advantages</vt:lpstr>
      <vt:lpstr>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cp:lastModifiedBy>Nimisha Doshi</cp:lastModifiedBy>
  <cp:revision>4</cp:revision>
  <dcterms:modified xsi:type="dcterms:W3CDTF">2021-05-27T05:36:15Z</dcterms:modified>
</cp:coreProperties>
</file>