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310" r:id="rId5"/>
    <p:sldId id="305" r:id="rId6"/>
    <p:sldId id="306" r:id="rId7"/>
    <p:sldId id="308" r:id="rId8"/>
    <p:sldId id="262" r:id="rId9"/>
    <p:sldId id="258" r:id="rId10"/>
    <p:sldId id="270" r:id="rId11"/>
    <p:sldId id="313" r:id="rId12"/>
    <p:sldId id="261" r:id="rId13"/>
    <p:sldId id="256" r:id="rId14"/>
    <p:sldId id="260" r:id="rId15"/>
    <p:sldId id="325" r:id="rId16"/>
    <p:sldId id="321" r:id="rId17"/>
    <p:sldId id="312" r:id="rId18"/>
    <p:sldId id="315" r:id="rId19"/>
    <p:sldId id="316" r:id="rId20"/>
    <p:sldId id="317" r:id="rId21"/>
    <p:sldId id="318" r:id="rId22"/>
    <p:sldId id="314" r:id="rId23"/>
    <p:sldId id="323" r:id="rId24"/>
    <p:sldId id="320" r:id="rId25"/>
    <p:sldId id="326" r:id="rId26"/>
    <p:sldId id="322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6DF"/>
    <a:srgbClr val="EBE3DB"/>
    <a:srgbClr val="F9F9F7"/>
    <a:srgbClr val="FFF2CC"/>
    <a:srgbClr val="F5B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4888-56A1-4906-A439-9C32AA4E89BE}" v="168" dt="2023-09-19T05:13:11.747"/>
    <p1510:client id="{F00F2242-453C-4142-B916-75DDBE555D89}" v="87" dt="2023-09-19T04:50:27.20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39C4-1110-7FAD-A562-66458456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23890"/>
            <a:ext cx="10515600" cy="7538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RECOGNITION(NER)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CC25A80-A0D0-475E-DFAC-EC4EA43F00A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8" y="3499250"/>
            <a:ext cx="10515600" cy="902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 (Data Science)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BE9E5-130E-AB52-3A78-1CE732F615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7560" y="4912718"/>
            <a:ext cx="5000335" cy="11433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Devanshi Suri (2242852)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NIMISHA MALVIYA (2242855)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TANUJA JANGID (2242863)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8469B-3567-DB8B-548A-B9C159EC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Content Placeholder 9" descr="Banasthali Vidyapith - Wikipedia">
            <a:extLst>
              <a:ext uri="{FF2B5EF4-FFF2-40B4-BE49-F238E27FC236}">
                <a16:creationId xmlns:a16="http://schemas.microsoft.com/office/drawing/2014/main" id="{6EE138E3-5EB1-1681-2C05-3F37D67FFF9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5" y="116694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735C10E-A38F-AF7E-5CE2-F98A9FCBBE0B}"/>
              </a:ext>
            </a:extLst>
          </p:cNvPr>
          <p:cNvSpPr txBox="1">
            <a:spLocks/>
          </p:cNvSpPr>
          <p:nvPr/>
        </p:nvSpPr>
        <p:spPr>
          <a:xfrm>
            <a:off x="1020039" y="4912718"/>
            <a:ext cx="5075958" cy="1143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marL="0" marR="0" algn="l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pPr marL="0" marR="0" algn="l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Banasthali Vidyapith,</a:t>
            </a:r>
          </a:p>
          <a:p>
            <a:pPr marL="0" marR="0"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RajasthaN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SPECIFIC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FUNCTIONAL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E1266-43DD-7FFD-D727-A6531D6E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5164"/>
              </p:ext>
            </p:extLst>
          </p:nvPr>
        </p:nvGraphicFramePr>
        <p:xfrm>
          <a:off x="998837" y="1884405"/>
          <a:ext cx="9765300" cy="4097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7106">
                  <a:extLst>
                    <a:ext uri="{9D8B030D-6E8A-4147-A177-3AD203B41FA5}">
                      <a16:colId xmlns:a16="http://schemas.microsoft.com/office/drawing/2014/main" val="1933717307"/>
                    </a:ext>
                  </a:extLst>
                </a:gridCol>
                <a:gridCol w="6758194">
                  <a:extLst>
                    <a:ext uri="{9D8B030D-6E8A-4147-A177-3AD203B41FA5}">
                      <a16:colId xmlns:a16="http://schemas.microsoft.com/office/drawing/2014/main" val="1565376625"/>
                    </a:ext>
                  </a:extLst>
                </a:gridCol>
              </a:tblGrid>
              <a:tr h="38596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94727"/>
                  </a:ext>
                </a:extLst>
              </a:tr>
              <a:tr h="6861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input sentence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95064"/>
                  </a:ext>
                </a:extLst>
              </a:tr>
              <a:tr h="6575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Overview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the user to input Hindi sentence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15638"/>
                  </a:ext>
                </a:extLst>
              </a:tr>
              <a:tr h="6575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Actor(s)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21679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Hindi language literate.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52037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model is selected and named entity recognition is performed.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86762"/>
                  </a:ext>
                </a:extLst>
              </a:tr>
              <a:tr h="6861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Flow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input is not in Hindi, user will be asked to re-enter the text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3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4" y="26914"/>
            <a:ext cx="8421688" cy="841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FUNCTIONAL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61" y="1713364"/>
            <a:ext cx="4468258" cy="411910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FCF86FE-BE13-0407-429D-D2FDDFAB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08286"/>
              </p:ext>
            </p:extLst>
          </p:nvPr>
        </p:nvGraphicFramePr>
        <p:xfrm>
          <a:off x="1647370" y="4036050"/>
          <a:ext cx="8897257" cy="26497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9177">
                  <a:extLst>
                    <a:ext uri="{9D8B030D-6E8A-4147-A177-3AD203B41FA5}">
                      <a16:colId xmlns:a16="http://schemas.microsoft.com/office/drawing/2014/main" val="1866473989"/>
                    </a:ext>
                  </a:extLst>
                </a:gridCol>
                <a:gridCol w="6228080">
                  <a:extLst>
                    <a:ext uri="{9D8B030D-6E8A-4147-A177-3AD203B41FA5}">
                      <a16:colId xmlns:a16="http://schemas.microsoft.com/office/drawing/2014/main" val="3941793753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12852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Output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089489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Overview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view named entities extracted from Hindi text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3417786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9296535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model must be selected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475511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named entities will appear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9074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EDBA2F-6B68-878A-7FD5-03D3663D3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69463"/>
              </p:ext>
            </p:extLst>
          </p:nvPr>
        </p:nvGraphicFramePr>
        <p:xfrm>
          <a:off x="1647371" y="860061"/>
          <a:ext cx="8897257" cy="28091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8858">
                  <a:extLst>
                    <a:ext uri="{9D8B030D-6E8A-4147-A177-3AD203B41FA5}">
                      <a16:colId xmlns:a16="http://schemas.microsoft.com/office/drawing/2014/main" val="2173893078"/>
                    </a:ext>
                  </a:extLst>
                </a:gridCol>
                <a:gridCol w="6248399">
                  <a:extLst>
                    <a:ext uri="{9D8B030D-6E8A-4147-A177-3AD203B41FA5}">
                      <a16:colId xmlns:a16="http://schemas.microsoft.com/office/drawing/2014/main" val="2036162061"/>
                    </a:ext>
                  </a:extLst>
                </a:gridCol>
              </a:tblGrid>
              <a:tr h="468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4334220"/>
                  </a:ext>
                </a:extLst>
              </a:tr>
              <a:tr h="46819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 Model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4101061"/>
                  </a:ext>
                </a:extLst>
              </a:tr>
              <a:tr h="468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Overview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 between two models viz. Rule-based and BERT model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077890"/>
                  </a:ext>
                </a:extLst>
              </a:tr>
              <a:tr h="46819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Actor(s)</a:t>
                      </a: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6958412"/>
                  </a:ext>
                </a:extLst>
              </a:tr>
              <a:tr h="46819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Pre-conditions</a:t>
                      </a: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Hindi text only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0228120"/>
                  </a:ext>
                </a:extLst>
              </a:tr>
              <a:tr h="46819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Post-conditions</a:t>
                      </a: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model is selected and NER is performed.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19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3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9078"/>
            <a:ext cx="8421688" cy="112991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Maintainability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It is easy to maintain the system as it does not require any special maintenance.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Times New Roman"/>
                <a:cs typeface="Times New Roman"/>
              </a:rPr>
              <a:t>Portability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7380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It is easily portable as it is implied on a regular computer.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Times New Roman"/>
                <a:cs typeface="Times New Roman"/>
              </a:rPr>
              <a:t>Robustness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>
                <a:latin typeface="Times New Roman"/>
                <a:cs typeface="Times New Roman"/>
              </a:rPr>
              <a:t>The application is developed in such a way that any future enhancement can be easily implementable. It requires minimal maintenance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Times New Roman"/>
                <a:cs typeface="Times New Roman"/>
              </a:rPr>
              <a:t>Reliability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The system is reliable for any number of corpus and training dataset.</a:t>
            </a:r>
            <a:endParaRPr lang="en-US" sz="1800"/>
          </a:p>
          <a:p>
            <a:endParaRPr lang="en-US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EF00-7D62-99A6-EFFE-3B8F60AE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3726912"/>
            <a:ext cx="313944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8825719-A070-B26B-B70B-F02A5DC5C2D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4B00B0-DC9C-6B86-8732-E822E42C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34" y="282667"/>
            <a:ext cx="5708936" cy="632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614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74B3-9A9D-A77E-1429-DA045527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6BDAA-9D58-59CC-83AC-6AC77093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FF050F-105D-52A3-53D9-7B54A0EC43F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320" y="2608375"/>
            <a:ext cx="11251359" cy="262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34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74B3-9A9D-A77E-1429-DA045527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3556001"/>
            <a:ext cx="3139440" cy="192596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Flowchart-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6BDAA-9D58-59CC-83AC-6AC77093E98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D4C91E-0A59-A1DD-56E9-7D7068871E5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175" y="135995"/>
            <a:ext cx="2121611" cy="658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74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1E9E932D-A53A-4E86-B97B-840A8D57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98342"/>
            <a:ext cx="3323771" cy="23306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Flowchart-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A037B-FDA1-3315-707B-2D6F67B1A83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A9541C-9F5E-14DA-FE49-9A8DF24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45" y="195262"/>
            <a:ext cx="7299598" cy="6467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886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1E9E932D-A53A-4E86-B97B-840A8D57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459298"/>
            <a:ext cx="8421688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Flowchart-Testing,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A037B-FDA1-3315-707B-2D6F67B1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5732F-FEE5-D800-2848-229C7E29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41" y="2552246"/>
            <a:ext cx="9223118" cy="357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124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AE12A34A-874D-3065-2D40-C0A1EE20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700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3B18B8D3-F6EF-4A82-EEB0-586E801611BB}"/>
              </a:ext>
            </a:extLst>
          </p:cNvPr>
          <p:cNvSpPr txBox="1">
            <a:spLocks/>
          </p:cNvSpPr>
          <p:nvPr/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19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BD4D52-DBE5-9F97-76D2-F1A008D1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93" y="1106458"/>
            <a:ext cx="8612414" cy="551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51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5ED3-ADF0-5419-54B4-F25E7419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245322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17C70-D500-583F-B40C-D03026C3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6542" y="1407265"/>
            <a:ext cx="1089670" cy="6498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09475-455D-5CD6-2B5E-C54398025A7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951515" y="1407265"/>
            <a:ext cx="1089670" cy="6498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945B-B9F4-8B85-1CD7-D71FF2A9E0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332018" y="1407265"/>
            <a:ext cx="1089670" cy="6498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0BC3F-BCDB-6D34-F766-CFEF1B839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85" y="2252438"/>
            <a:ext cx="2743200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6DC08-17B6-40FA-965D-C9DB07262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0346" y="2252438"/>
            <a:ext cx="3014339" cy="48039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665032-A40B-53F9-6DE2-DAE102D3627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60777" y="2113532"/>
            <a:ext cx="3250068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Requirements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E7525A-AE65-5897-1F99-B4231D1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50BAADF-CD9E-5095-E4E7-E04AD7C207F4}"/>
              </a:ext>
            </a:extLst>
          </p:cNvPr>
          <p:cNvSpPr txBox="1">
            <a:spLocks/>
          </p:cNvSpPr>
          <p:nvPr/>
        </p:nvSpPr>
        <p:spPr>
          <a:xfrm>
            <a:off x="10046991" y="1407265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4A4D80-CF17-3C62-1213-76DDCF13EC3F}"/>
              </a:ext>
            </a:extLst>
          </p:cNvPr>
          <p:cNvSpPr txBox="1">
            <a:spLocks/>
          </p:cNvSpPr>
          <p:nvPr/>
        </p:nvSpPr>
        <p:spPr>
          <a:xfrm>
            <a:off x="1251858" y="3117626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90F18FB-60C2-34FB-D74A-41764F96B130}"/>
              </a:ext>
            </a:extLst>
          </p:cNvPr>
          <p:cNvSpPr txBox="1">
            <a:spLocks/>
          </p:cNvSpPr>
          <p:nvPr/>
        </p:nvSpPr>
        <p:spPr>
          <a:xfrm>
            <a:off x="3951515" y="3100995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3C435C6F-6D04-4914-711A-FCF8F6418DC4}"/>
              </a:ext>
            </a:extLst>
          </p:cNvPr>
          <p:cNvSpPr txBox="1">
            <a:spLocks/>
          </p:cNvSpPr>
          <p:nvPr/>
        </p:nvSpPr>
        <p:spPr>
          <a:xfrm>
            <a:off x="9112834" y="22524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79281D42-26AE-9133-2C28-9EA0D513AD6D}"/>
              </a:ext>
            </a:extLst>
          </p:cNvPr>
          <p:cNvSpPr txBox="1">
            <a:spLocks/>
          </p:cNvSpPr>
          <p:nvPr/>
        </p:nvSpPr>
        <p:spPr>
          <a:xfrm>
            <a:off x="302605" y="3962799"/>
            <a:ext cx="275671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5B61087A-C502-76CD-7B13-FBB10947ECD8}"/>
              </a:ext>
            </a:extLst>
          </p:cNvPr>
          <p:cNvSpPr txBox="1">
            <a:spLocks/>
          </p:cNvSpPr>
          <p:nvPr/>
        </p:nvSpPr>
        <p:spPr>
          <a:xfrm>
            <a:off x="3124750" y="3913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F1A67DE-BB00-B72D-628C-1A22988930CB}"/>
              </a:ext>
            </a:extLst>
          </p:cNvPr>
          <p:cNvSpPr txBox="1">
            <a:spLocks/>
          </p:cNvSpPr>
          <p:nvPr/>
        </p:nvSpPr>
        <p:spPr>
          <a:xfrm>
            <a:off x="7240976" y="3059349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BB46351-1C40-7159-5D88-103F0D3C0CED}"/>
              </a:ext>
            </a:extLst>
          </p:cNvPr>
          <p:cNvSpPr txBox="1">
            <a:spLocks/>
          </p:cNvSpPr>
          <p:nvPr/>
        </p:nvSpPr>
        <p:spPr>
          <a:xfrm>
            <a:off x="10022113" y="3097918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B05A71-14A4-823C-8085-3875A6E864D5}"/>
              </a:ext>
            </a:extLst>
          </p:cNvPr>
          <p:cNvSpPr txBox="1">
            <a:spLocks/>
          </p:cNvSpPr>
          <p:nvPr/>
        </p:nvSpPr>
        <p:spPr>
          <a:xfrm>
            <a:off x="1251349" y="4949087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1CD4D7E6-C237-AC40-A171-36B5A263A3E4}"/>
              </a:ext>
            </a:extLst>
          </p:cNvPr>
          <p:cNvSpPr txBox="1">
            <a:spLocks/>
          </p:cNvSpPr>
          <p:nvPr/>
        </p:nvSpPr>
        <p:spPr>
          <a:xfrm>
            <a:off x="6357659" y="38690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1D8C7AD8-3F10-47AF-E4FC-2C5D9CB9E74E}"/>
              </a:ext>
            </a:extLst>
          </p:cNvPr>
          <p:cNvSpPr txBox="1">
            <a:spLocks/>
          </p:cNvSpPr>
          <p:nvPr/>
        </p:nvSpPr>
        <p:spPr>
          <a:xfrm>
            <a:off x="9057536" y="3898107"/>
            <a:ext cx="275671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Images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68B1D52B-6A76-7C93-8EA1-17F9D58AE826}"/>
              </a:ext>
            </a:extLst>
          </p:cNvPr>
          <p:cNvSpPr txBox="1">
            <a:spLocks/>
          </p:cNvSpPr>
          <p:nvPr/>
        </p:nvSpPr>
        <p:spPr>
          <a:xfrm>
            <a:off x="302385" y="5840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Testing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A0F3A9-217D-DAED-2B27-AB82489A3CDA}"/>
              </a:ext>
            </a:extLst>
          </p:cNvPr>
          <p:cNvSpPr txBox="1">
            <a:spLocks/>
          </p:cNvSpPr>
          <p:nvPr/>
        </p:nvSpPr>
        <p:spPr>
          <a:xfrm>
            <a:off x="3951515" y="4961852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6694BCE-9AD8-F25A-999D-FEFB9560BCF9}"/>
              </a:ext>
            </a:extLst>
          </p:cNvPr>
          <p:cNvSpPr txBox="1">
            <a:spLocks/>
          </p:cNvSpPr>
          <p:nvPr/>
        </p:nvSpPr>
        <p:spPr>
          <a:xfrm>
            <a:off x="3270346" y="5840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9FB141-56B5-0C9F-F44F-6C8942C88A17}"/>
              </a:ext>
            </a:extLst>
          </p:cNvPr>
          <p:cNvSpPr txBox="1">
            <a:spLocks/>
          </p:cNvSpPr>
          <p:nvPr/>
        </p:nvSpPr>
        <p:spPr>
          <a:xfrm>
            <a:off x="7240976" y="4964912"/>
            <a:ext cx="1089670" cy="649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3D91FDA-EE6A-22DE-A3DA-E628B9628948}"/>
              </a:ext>
            </a:extLst>
          </p:cNvPr>
          <p:cNvSpPr txBox="1">
            <a:spLocks/>
          </p:cNvSpPr>
          <p:nvPr/>
        </p:nvSpPr>
        <p:spPr>
          <a:xfrm>
            <a:off x="6356354" y="5840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03189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523D-FF61-0F94-0ADB-A8F01D46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13" y="136525"/>
            <a:ext cx="5431971" cy="84630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Image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9E0D-AA59-184B-2F45-145074DF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222DC-6FD2-69DB-3486-67CAF941C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72"/>
          <a:stretch/>
        </p:blipFill>
        <p:spPr>
          <a:xfrm>
            <a:off x="443473" y="990017"/>
            <a:ext cx="11305052" cy="53663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457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F158-4F59-9F4E-8AD8-A9C33F8B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62745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3784-0053-AA4B-C04B-47CCE80ED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1848023"/>
            <a:ext cx="3096667" cy="823912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B0AE-E802-2E6D-D742-262E4A38D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033486"/>
            <a:ext cx="3096667" cy="3120571"/>
          </a:xfrm>
        </p:spPr>
        <p:txBody>
          <a:bodyPr/>
          <a:lstStyle/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software beyond normal operation limits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robustness, availability and error handling under heavy load.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to prevent system crashes during crunch situations.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9B558-0869-4A00-456B-1AE20151C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1848023"/>
            <a:ext cx="3111918" cy="823912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238F5-4E33-89F0-F46A-2ADCC892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033486"/>
            <a:ext cx="3111918" cy="3120571"/>
          </a:xfrm>
        </p:spPr>
        <p:txBody>
          <a:bodyPr/>
          <a:lstStyle/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ocuses on testing the interface between software units or modules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dentifies faults between the integrated units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after unit testing.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detect problems when different components are combined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60A190-E5E2-FC5F-EF31-B251F3D323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1848023"/>
            <a:ext cx="3096667" cy="823912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2700DB-17A6-F53E-7A00-D7FB05FDBB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033486"/>
            <a:ext cx="3096667" cy="3120571"/>
          </a:xfrm>
        </p:spPr>
        <p:txBody>
          <a:bodyPr/>
          <a:lstStyle/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alidates individual units or components of a software system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nsure each unit work as intended and meet the requirement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onducted early in the development process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elps identify and fix issues early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808414B-C6C4-9165-0FAA-D4D987C3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F2777B2-E359-8401-6887-FF0BED60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D050EB-E5AB-5026-53E6-A152D87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9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6C2F-17A4-6A26-7F19-1AC622B1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599282"/>
            <a:ext cx="4179570" cy="1524735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424C32D-F09B-5582-9A20-89260F1FA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171" y="2895601"/>
            <a:ext cx="6480629" cy="234666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our project aims to recognize name entities form Hindi text, which will contribute to information retrieval and improving content categorization for Hindi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81D9-0DE1-CA1C-166D-D9D2D8CB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D1B4-BD85-8FF0-6051-2BB6FCB8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49B4-C63A-95EF-1311-2344C1B4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84F-4383-C3CE-7713-902DEC4B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631647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A03E-FF52-E270-B71D-81288EB8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AE3810-9402-4D4C-E1F4-0D9FE2FF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867891"/>
            <a:ext cx="9749271" cy="325581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B.,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Pachghare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K. (2022). NER in Hindi Language Using Transformer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Model:XLM-Roberta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2022 IEEE International Conference on Blockchain and Distributed Systems Security (ICBDS), (pp. 1-5). Pune, India. doi:10.1109/ICBDS53701.2022.9935841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Murthy, R., Bhattacharjee, P.,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Sharnagat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Khatri, J., Kanojia, D., &amp; Bhattacharyya, P. (n.d.).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 Hindi Named Entity Recognition Dataset.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arXiv:2204.13743.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pp_pankaj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(2023, February 6). Unit Testing | Software Testing. Retrieved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https://www.geeksforgeeks.org/unit-testing-software-testing/#article-meta-div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pp_pankaj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(2023, May 24). What is Stress Testing in Software Testing?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Retrieved September 16, 2023, from https://www.geeksforgeeks.org/stress-testing-software-testing/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| Integration Testing. (2023, April 6). Retrieved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https://www.geeksforgeeks.org/software-engineering-integration-testing/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8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B2CC-A11C-9BD5-F515-8D5EA1E5B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F02D-B80F-A585-8BE2-55DC58FA6D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6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1116-E9E8-1184-7AB7-FD7B4ADC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38164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4F89-D13C-0341-6B1E-2CD3894D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228850"/>
            <a:ext cx="6657975" cy="1965779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is an NLP technique which involves the identification and classification of named entities within a text.</a:t>
            </a:r>
          </a:p>
          <a:p>
            <a:pPr marL="285750" indent="-285750"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 goal of our NER Model is to locate and categorize these named entities from Hindi text into 5 categories i.e. Location, Organization, Person's Name, Date, and Time.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53D7-E37B-CC3E-0CE6-049A82EB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DF48-CAB3-5614-A36F-B4D003454448}"/>
              </a:ext>
            </a:extLst>
          </p:cNvPr>
          <p:cNvSpPr txBox="1"/>
          <p:nvPr/>
        </p:nvSpPr>
        <p:spPr>
          <a:xfrm>
            <a:off x="1523773" y="4239429"/>
            <a:ext cx="9900104" cy="875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जवाहरलाल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नेहरू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का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जन्म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14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नवंबर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1889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की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सुबह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11:09 जवाहरलाल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नेहरू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मार्ग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पर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स्थित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जवाहरलाल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नेहरू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अस्पताल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में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हुआ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था</a:t>
            </a:r>
            <a:r>
              <a:rPr lang="en-US" sz="18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22AB6-9788-B866-FD90-58DA62E0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15" y="5461519"/>
            <a:ext cx="7765370" cy="10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EBC-354E-56CC-E5ED-01C76EDD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052" y="362744"/>
            <a:ext cx="6589676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72B1-B091-C530-F595-4CF2A385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0582" y="2217229"/>
            <a:ext cx="4447308" cy="1153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Limited efforts in developing Named Entity Recognition (NER) systems for Indian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2FD4B-F97B-9352-7A7F-80F10A5F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0582" y="3428999"/>
            <a:ext cx="4447308" cy="24034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Indian languages like Hindi, there haven't been many NER initiatives.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English NER system cannot be used directly for the Hindi language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an extensive labeled dataset.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434D2-4F4E-0D16-C9B3-E06EB190E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6493" y="2212183"/>
            <a:ext cx="4447308" cy="1153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 improve the presence of Hindi on the internet, an accurate Hindi NER system is required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A4080-60B7-1488-3E73-6C7EEB9A0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6493" y="3429000"/>
            <a:ext cx="4447307" cy="24034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Hindi, a widely spoken language, lacks internet representation, and an accurate NER system can address this gap.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NER enables the development of advanced Hindi NLP applications, chatbots, and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NER supports effective governance and public sentiment monitoring in Hindi-speaking regions.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E41735-5524-ACF9-7A7D-49C5C1C5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3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2083"/>
            <a:ext cx="8421688" cy="7702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8427" y="3480729"/>
            <a:ext cx="4530573" cy="770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TRANSLITERATION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0626" y="1913709"/>
            <a:ext cx="4530573" cy="7702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 GENERATING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18427" y="5034725"/>
            <a:ext cx="4530573" cy="7702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18427" y="1913710"/>
            <a:ext cx="4530573" cy="7702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74636BA-F9E0-6360-38BF-26A3E4317B46}"/>
              </a:ext>
            </a:extLst>
          </p:cNvPr>
          <p:cNvSpPr txBox="1">
            <a:spLocks/>
          </p:cNvSpPr>
          <p:nvPr/>
        </p:nvSpPr>
        <p:spPr>
          <a:xfrm>
            <a:off x="1260626" y="5034725"/>
            <a:ext cx="4530573" cy="77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479344F-12D7-4ACD-EADE-CF456C9D06F4}"/>
              </a:ext>
            </a:extLst>
          </p:cNvPr>
          <p:cNvSpPr txBox="1">
            <a:spLocks/>
          </p:cNvSpPr>
          <p:nvPr/>
        </p:nvSpPr>
        <p:spPr>
          <a:xfrm>
            <a:off x="1260626" y="3480939"/>
            <a:ext cx="4530573" cy="77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0" y="2571234"/>
            <a:ext cx="4179570" cy="1715531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GENERAL DESCRIPTION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97907"/>
            <a:ext cx="8421688" cy="7901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Product 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6BADD-3D50-F403-7EA8-C7041E4F9016}"/>
              </a:ext>
            </a:extLst>
          </p:cNvPr>
          <p:cNvSpPr txBox="1"/>
          <p:nvPr/>
        </p:nvSpPr>
        <p:spPr>
          <a:xfrm>
            <a:off x="4283675" y="6239106"/>
            <a:ext cx="386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Fig :- Use Case Diagram</a:t>
            </a:r>
          </a:p>
        </p:txBody>
      </p:sp>
      <p:pic>
        <p:nvPicPr>
          <p:cNvPr id="18" name="Picture 17" descr="A diagram of a diagram&#10;&#10;Description automatically generated">
            <a:extLst>
              <a:ext uri="{FF2B5EF4-FFF2-40B4-BE49-F238E27FC236}">
                <a16:creationId xmlns:a16="http://schemas.microsoft.com/office/drawing/2014/main" id="{4659532A-C41D-8322-1F42-CB6CF2C5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65" y="1134696"/>
            <a:ext cx="6707658" cy="499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3B1-E07B-DCE9-EA62-9033566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23" y="316821"/>
            <a:ext cx="9267753" cy="113086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15A4C-EDFF-1F6B-4D17-ACDB11FB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942736"/>
            <a:ext cx="3924300" cy="577454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16C9B7F-2C6A-D2BB-AC3C-62B6AE279B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6218083"/>
              </p:ext>
            </p:extLst>
          </p:nvPr>
        </p:nvGraphicFramePr>
        <p:xfrm>
          <a:off x="498763" y="3214254"/>
          <a:ext cx="5403274" cy="31420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1637">
                  <a:extLst>
                    <a:ext uri="{9D8B030D-6E8A-4147-A177-3AD203B41FA5}">
                      <a16:colId xmlns:a16="http://schemas.microsoft.com/office/drawing/2014/main" val="2730172628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1840904892"/>
                    </a:ext>
                  </a:extLst>
                </a:gridCol>
              </a:tblGrid>
              <a:tr h="7855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8480129"/>
                  </a:ext>
                </a:extLst>
              </a:tr>
              <a:tr h="7855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10th Gen Intel®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CoreTM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i5 2.50 GHz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10th Gen Intel®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CoreTM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i3 2.50 GHz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0927645"/>
                  </a:ext>
                </a:extLst>
              </a:tr>
              <a:tr h="7855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RAM: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RAM: 4 GB and above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754999"/>
                  </a:ext>
                </a:extLst>
              </a:tr>
              <a:tr h="7855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HDD: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 GB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HDD  4 GB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048136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489B6-40D4-4ED3-8864-7F5BB98F8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452" y="1955253"/>
            <a:ext cx="3943627" cy="57745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158BE-89B9-8865-0CB7-9307E393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55BDA430-A830-1DAD-CDB3-54DE5224E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742488"/>
              </p:ext>
            </p:extLst>
          </p:nvPr>
        </p:nvGraphicFramePr>
        <p:xfrm>
          <a:off x="6289963" y="3214254"/>
          <a:ext cx="5403274" cy="31420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1637">
                  <a:extLst>
                    <a:ext uri="{9D8B030D-6E8A-4147-A177-3AD203B41FA5}">
                      <a16:colId xmlns:a16="http://schemas.microsoft.com/office/drawing/2014/main" val="2730172628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1840904892"/>
                    </a:ext>
                  </a:extLst>
                </a:gridCol>
              </a:tblGrid>
              <a:tr h="7855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8480129"/>
                  </a:ext>
                </a:extLst>
              </a:tr>
              <a:tr h="7855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Windows 10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and above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0927645"/>
                  </a:ext>
                </a:extLst>
              </a:tr>
              <a:tr h="15710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Notebook v7.0.0a11,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Pycharm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Google Chrome version 109 and above, Mozilla Firefox version 79 and above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Google Chrome version 109 and above, Mozilla Firefox version 79 and above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75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4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83184"/>
            <a:ext cx="2419791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Communication Interface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971" y="2547165"/>
            <a:ext cx="2572816" cy="524648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User Characteristics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3214" y="3621444"/>
            <a:ext cx="2110873" cy="569910"/>
          </a:xfrm>
        </p:spPr>
        <p:txBody>
          <a:bodyPr anchor="ctr"/>
          <a:lstStyle/>
          <a:p>
            <a:r>
              <a:rPr lang="en-US" b="1" dirty="0">
                <a:latin typeface="Times New Roman"/>
                <a:cs typeface="Times New Roman"/>
              </a:rPr>
              <a:t>Constraints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9314" y="4743701"/>
            <a:ext cx="2141764" cy="514350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Technologies Used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/>
              </a:rPr>
              <a:t>Website will be locally hosted on system browser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The user should be computer, Hindi and English language literate.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/>
                <a:ea typeface="Segoe UI"/>
                <a:cs typeface="Segoe UI"/>
              </a:rPr>
              <a:t>A working browser must be available for use. I​</a:t>
            </a:r>
            <a:r>
              <a:rPr lang="en-US" sz="1800" dirty="0" err="1">
                <a:latin typeface="Times New Roman"/>
                <a:ea typeface="Segoe UI"/>
                <a:cs typeface="Times New Roman"/>
              </a:rPr>
              <a:t>nput</a:t>
            </a:r>
            <a:r>
              <a:rPr lang="en-US" sz="1800" dirty="0">
                <a:latin typeface="Times New Roman"/>
                <a:ea typeface="Segoe UI"/>
                <a:cs typeface="Times New Roman"/>
              </a:rPr>
              <a:t> must be given in Hindi.</a:t>
            </a:r>
            <a:endParaRPr lang="en-US" sz="1800" dirty="0">
              <a:latin typeface="Times New Roman"/>
              <a:ea typeface="Segoe UI"/>
              <a:cs typeface="Segoe UI"/>
            </a:endParaRPr>
          </a:p>
          <a:p>
            <a:endParaRPr lang="en-US" sz="1800" dirty="0">
              <a:latin typeface="Times New Roman"/>
              <a:cs typeface="Segoe UI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1699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We will use Python to develop the rule-based model and to fine tune transformer model BERT. </a:t>
            </a:r>
            <a:endParaRPr lang="en-US" sz="1800" dirty="0">
              <a:latin typeface="Tenorite"/>
              <a:cs typeface="Times New Roman"/>
            </a:endParaRPr>
          </a:p>
          <a:p>
            <a:r>
              <a:rPr lang="en-US" sz="1800" dirty="0" err="1">
                <a:latin typeface="Times New Roman"/>
                <a:cs typeface="Times New Roman"/>
              </a:rPr>
              <a:t>Streamlit</a:t>
            </a:r>
            <a:r>
              <a:rPr lang="en-US" sz="1800" dirty="0">
                <a:latin typeface="Times New Roman"/>
                <a:cs typeface="Times New Roman"/>
              </a:rPr>
              <a:t> library is used to develop the user interface.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972</TotalTime>
  <Words>1054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Nirmala UI</vt:lpstr>
      <vt:lpstr>Tenorite</vt:lpstr>
      <vt:lpstr>Times New Roman</vt:lpstr>
      <vt:lpstr>Monoline</vt:lpstr>
      <vt:lpstr>NAMED ENTITY RECOGNITION(NER)</vt:lpstr>
      <vt:lpstr>Agenda</vt:lpstr>
      <vt:lpstr>INTRODUCTION</vt:lpstr>
      <vt:lpstr>Purpose</vt:lpstr>
      <vt:lpstr>Scope</vt:lpstr>
      <vt:lpstr>GENERAL DESCRIPTION</vt:lpstr>
      <vt:lpstr>Product function</vt:lpstr>
      <vt:lpstr>Hardware and software interface</vt:lpstr>
      <vt:lpstr>PowerPoint Presentation</vt:lpstr>
      <vt:lpstr>SPECIFIC REQUIREMENTS</vt:lpstr>
      <vt:lpstr>FUNCTIONAL requirements</vt:lpstr>
      <vt:lpstr>FUNCTIONAL REQUIREMENTS</vt:lpstr>
      <vt:lpstr>Non FUNCTIONAL REQUIREMENTS</vt:lpstr>
      <vt:lpstr>Class Diagram</vt:lpstr>
      <vt:lpstr>Activity Diagram</vt:lpstr>
      <vt:lpstr>Flowchart- Rule based model</vt:lpstr>
      <vt:lpstr>Flowchart- Training, BERt-BASED MODEL</vt:lpstr>
      <vt:lpstr>Flowchart-Testing, BERt-BASED MODEL</vt:lpstr>
      <vt:lpstr>sequence Diagram</vt:lpstr>
      <vt:lpstr>Screen Image</vt:lpstr>
      <vt:lpstr>Types of Testing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RECOGNITION(ner)</dc:title>
  <dc:creator>Devanshi Suri</dc:creator>
  <cp:lastModifiedBy>Devanshi Suri</cp:lastModifiedBy>
  <cp:revision>126</cp:revision>
  <dcterms:created xsi:type="dcterms:W3CDTF">2023-09-18T18:02:16Z</dcterms:created>
  <dcterms:modified xsi:type="dcterms:W3CDTF">2023-09-20T11:36:37Z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