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2B8D"/>
    <a:srgbClr val="AD4DC7"/>
    <a:srgbClr val="F4F1DA"/>
    <a:srgbClr val="893BC3"/>
    <a:srgbClr val="AA72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2C031-C839-47AB-BC3C-BB6EB5CDFDF4}"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45D90-3266-4DCE-852E-CA3A91CDACD1}" type="slidenum">
              <a:rPr lang="en-IN" smtClean="0"/>
              <a:t>‹#›</a:t>
            </a:fld>
            <a:endParaRPr lang="en-IN"/>
          </a:p>
        </p:txBody>
      </p:sp>
    </p:spTree>
    <p:extLst>
      <p:ext uri="{BB962C8B-B14F-4D97-AF65-F5344CB8AC3E}">
        <p14:creationId xmlns:p14="http://schemas.microsoft.com/office/powerpoint/2010/main" val="1010260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53F7-F772-8F98-F280-EE15E8E858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DB08F9-84A5-92AA-FB67-6AAC6B3283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32ACD5-B23A-8685-3C67-195E24EFFBE8}"/>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5" name="Footer Placeholder 4">
            <a:extLst>
              <a:ext uri="{FF2B5EF4-FFF2-40B4-BE49-F238E27FC236}">
                <a16:creationId xmlns:a16="http://schemas.microsoft.com/office/drawing/2014/main" id="{9EDF768A-5985-6E92-DF7E-2F4557806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389A27-AFCC-77D8-8397-DD0D764D5135}"/>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294469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2999-B6F2-FE33-55F6-7CC12CECC8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137432-30E7-4C5F-F42E-11875D607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57BA08-9F13-B57B-41D1-D0FE53B7E408}"/>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5" name="Footer Placeholder 4">
            <a:extLst>
              <a:ext uri="{FF2B5EF4-FFF2-40B4-BE49-F238E27FC236}">
                <a16:creationId xmlns:a16="http://schemas.microsoft.com/office/drawing/2014/main" id="{CF9CB386-7286-E4E4-4AA9-05290ED262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30345C-8355-3737-0ACF-0E7168767764}"/>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313539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CB939-767B-3A28-2663-C373DF3BBA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94A025-6252-FEC3-AB36-BD9AEA1B2E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C0D36B-3FE8-922C-A955-B651EB783D5C}"/>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5" name="Footer Placeholder 4">
            <a:extLst>
              <a:ext uri="{FF2B5EF4-FFF2-40B4-BE49-F238E27FC236}">
                <a16:creationId xmlns:a16="http://schemas.microsoft.com/office/drawing/2014/main" id="{552A7F3F-2BE3-8AE5-AFB9-15F2AC91D4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11BE2-08B5-5DAE-A88D-7358584794AD}"/>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1586962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E9A30-51A4-1929-F26F-5941E3D041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54B5F8-4353-B35B-74E4-6828484816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B4CE0-945C-982E-C32F-2FF05BCE7FEB}"/>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5" name="Footer Placeholder 4">
            <a:extLst>
              <a:ext uri="{FF2B5EF4-FFF2-40B4-BE49-F238E27FC236}">
                <a16:creationId xmlns:a16="http://schemas.microsoft.com/office/drawing/2014/main" id="{8222C9E6-E899-CB43-7166-84BE3F0F0E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D2EA1-0130-E626-FA60-E89355444B3B}"/>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175587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417E0-8801-B41A-C180-C61FAA7A54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16FE36-9862-EF61-E83E-EB93EC5F0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4AAB1-A7D8-08C6-0FED-867F477B8DCF}"/>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5" name="Footer Placeholder 4">
            <a:extLst>
              <a:ext uri="{FF2B5EF4-FFF2-40B4-BE49-F238E27FC236}">
                <a16:creationId xmlns:a16="http://schemas.microsoft.com/office/drawing/2014/main" id="{C03D576B-B2A5-7FFF-31FC-928A978F6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5A0D4-3595-C7E7-F513-216644F509A1}"/>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213122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2182-E0E6-2B84-12A7-D5312C3D9B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17F91-7A71-FC04-E624-29F43F4469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5426D4-EBC3-DD57-D8C1-CC8C30ECC3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32AB39-BADD-E39B-166D-02D1B0AAF63B}"/>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6" name="Footer Placeholder 5">
            <a:extLst>
              <a:ext uri="{FF2B5EF4-FFF2-40B4-BE49-F238E27FC236}">
                <a16:creationId xmlns:a16="http://schemas.microsoft.com/office/drawing/2014/main" id="{E6377AA7-1A91-260B-7663-47012B3153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A37128-4EE4-FD33-56D9-11300D9BFF32}"/>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159532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49920-EB8D-CCB9-A073-2992A650F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4F8113-001D-9088-AF0F-902948B14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4C727-5919-90E1-B743-786D58EFA8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E40942-ABCD-5167-8636-8A9D45FDC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0ADF8B-CC94-5AE3-F17B-688B3952A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0AC143-4A0C-8D0E-2D23-DE6BF794184E}"/>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8" name="Footer Placeholder 7">
            <a:extLst>
              <a:ext uri="{FF2B5EF4-FFF2-40B4-BE49-F238E27FC236}">
                <a16:creationId xmlns:a16="http://schemas.microsoft.com/office/drawing/2014/main" id="{6D1845EA-971C-A4C5-5C03-5F494ACB699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22C274A-C4DD-EA98-9E6D-C1963DA6CAB5}"/>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264145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783F-FC74-D438-EA94-8D153C4C94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0D1E01-9C71-4C2F-EFAD-C2AA5B7AC420}"/>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4" name="Footer Placeholder 3">
            <a:extLst>
              <a:ext uri="{FF2B5EF4-FFF2-40B4-BE49-F238E27FC236}">
                <a16:creationId xmlns:a16="http://schemas.microsoft.com/office/drawing/2014/main" id="{B129A238-49F9-56A9-1C88-89A6FC38EB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4825AB-4522-E77F-9483-3F95029852A4}"/>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260033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325C2-7C82-5827-AF85-9AE207B9CBCA}"/>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3" name="Footer Placeholder 2">
            <a:extLst>
              <a:ext uri="{FF2B5EF4-FFF2-40B4-BE49-F238E27FC236}">
                <a16:creationId xmlns:a16="http://schemas.microsoft.com/office/drawing/2014/main" id="{F6ADCBB7-0ABD-AEA5-159B-E913C1E2AB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789625E-CD8A-5176-E85F-8E6B8FFB613A}"/>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391031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EA7A-BAA2-A0D0-99EC-572B3B4D1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31475-72DE-7DBC-9C90-11B58C9B34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6246BC-77F5-16A7-DC52-D21CB39BA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5D782F-53E5-CB59-C801-2B31838B13EB}"/>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6" name="Footer Placeholder 5">
            <a:extLst>
              <a:ext uri="{FF2B5EF4-FFF2-40B4-BE49-F238E27FC236}">
                <a16:creationId xmlns:a16="http://schemas.microsoft.com/office/drawing/2014/main" id="{E99A366E-1038-2E65-80EB-D5BCBD7B29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7E0ACC-F904-F929-AA06-F0F46B542A63}"/>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379171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C974-FF5B-77B9-3B3D-00A4E3DBEB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953A17-29C0-8353-07ED-D51C10C7E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03B72A-1A1D-6502-6FBB-165DAF733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E93ED-FF8D-63A2-91FE-C9FA62984D98}"/>
              </a:ext>
            </a:extLst>
          </p:cNvPr>
          <p:cNvSpPr>
            <a:spLocks noGrp="1"/>
          </p:cNvSpPr>
          <p:nvPr>
            <p:ph type="dt" sz="half" idx="10"/>
          </p:nvPr>
        </p:nvSpPr>
        <p:spPr/>
        <p:txBody>
          <a:bodyPr/>
          <a:lstStyle/>
          <a:p>
            <a:fld id="{D4CCF3B1-AD0F-41C7-BC0C-0D6B3F9EBA1C}" type="datetimeFigureOut">
              <a:rPr lang="en-IN" smtClean="0"/>
              <a:t>23-03-2025</a:t>
            </a:fld>
            <a:endParaRPr lang="en-IN"/>
          </a:p>
        </p:txBody>
      </p:sp>
      <p:sp>
        <p:nvSpPr>
          <p:cNvPr id="6" name="Footer Placeholder 5">
            <a:extLst>
              <a:ext uri="{FF2B5EF4-FFF2-40B4-BE49-F238E27FC236}">
                <a16:creationId xmlns:a16="http://schemas.microsoft.com/office/drawing/2014/main" id="{574B2A1C-C975-F64A-7F31-2B2828D0F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844F4B-A9C3-F64A-1B67-6ECDC7DBA5F1}"/>
              </a:ext>
            </a:extLst>
          </p:cNvPr>
          <p:cNvSpPr>
            <a:spLocks noGrp="1"/>
          </p:cNvSpPr>
          <p:nvPr>
            <p:ph type="sldNum" sz="quarter" idx="12"/>
          </p:nvPr>
        </p:nvSpPr>
        <p:spPr/>
        <p:txBody>
          <a:bodyPr/>
          <a:lstStyle/>
          <a:p>
            <a:fld id="{98613080-1515-4192-96AA-03DBB2FE478E}" type="slidenum">
              <a:rPr lang="en-IN" smtClean="0"/>
              <a:t>‹#›</a:t>
            </a:fld>
            <a:endParaRPr lang="en-IN"/>
          </a:p>
        </p:txBody>
      </p:sp>
    </p:spTree>
    <p:extLst>
      <p:ext uri="{BB962C8B-B14F-4D97-AF65-F5344CB8AC3E}">
        <p14:creationId xmlns:p14="http://schemas.microsoft.com/office/powerpoint/2010/main" val="1292923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0000">
              <a:srgbClr val="893CB0"/>
            </a:gs>
            <a:gs pos="0">
              <a:srgbClr val="9B45BC"/>
            </a:gs>
            <a:gs pos="0">
              <a:srgbClr val="632B8D"/>
            </a:gs>
            <a:gs pos="100000">
              <a:srgbClr val="AD4DC7"/>
            </a:gs>
            <a:gs pos="100000">
              <a:schemeClr val="bg1"/>
            </a:gs>
          </a:gsLst>
          <a:lin ang="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EAB2E3-A74F-A534-6440-4D0B62E58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B4A3B5-CC66-D077-194A-D34177EBD7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65604-EF1B-8E88-4131-029CA39E11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CF3B1-AD0F-41C7-BC0C-0D6B3F9EBA1C}" type="datetimeFigureOut">
              <a:rPr lang="en-IN" smtClean="0"/>
              <a:t>23-03-2025</a:t>
            </a:fld>
            <a:endParaRPr lang="en-IN"/>
          </a:p>
        </p:txBody>
      </p:sp>
      <p:sp>
        <p:nvSpPr>
          <p:cNvPr id="5" name="Footer Placeholder 4">
            <a:extLst>
              <a:ext uri="{FF2B5EF4-FFF2-40B4-BE49-F238E27FC236}">
                <a16:creationId xmlns:a16="http://schemas.microsoft.com/office/drawing/2014/main" id="{CF4132F8-A59F-0BD0-2EDB-BB750CDDE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ED1CA6-341B-DD32-B167-ABD2D25A8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13080-1515-4192-96AA-03DBB2FE478E}" type="slidenum">
              <a:rPr lang="en-IN" smtClean="0"/>
              <a:t>‹#›</a:t>
            </a:fld>
            <a:endParaRPr lang="en-IN"/>
          </a:p>
        </p:txBody>
      </p:sp>
    </p:spTree>
    <p:extLst>
      <p:ext uri="{BB962C8B-B14F-4D97-AF65-F5344CB8AC3E}">
        <p14:creationId xmlns:p14="http://schemas.microsoft.com/office/powerpoint/2010/main" val="4065816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nimishajyothi005" TargetMode="External"/><Relationship Id="rId2" Type="http://schemas.openxmlformats.org/officeDocument/2006/relationships/hyperlink" Target="https://public.tableau.com/views/HumanResourceAnalysis_17419672666850/EIntro?:language=en-US&amp;:sid=&amp;:redirect=auth&amp;:display_count=n&amp;:origin=viz_share_link"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891D58-B0E5-915D-10BE-ADC4A9967610}"/>
              </a:ext>
            </a:extLst>
          </p:cNvPr>
          <p:cNvSpPr txBox="1"/>
          <p:nvPr/>
        </p:nvSpPr>
        <p:spPr>
          <a:xfrm>
            <a:off x="474482" y="1492452"/>
            <a:ext cx="11906054" cy="212365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HUMAN RESOURCE ANALYSIS: </a:t>
            </a:r>
          </a:p>
          <a:p>
            <a:r>
              <a:rPr lang="en-US" sz="6000" b="1" dirty="0">
                <a:ln/>
                <a:solidFill>
                  <a:schemeClr val="accent4"/>
                </a:solidFill>
              </a:rPr>
              <a:t>      </a:t>
            </a:r>
            <a:endParaRPr lang="en-IN" sz="6000" b="1" dirty="0">
              <a:ln/>
              <a:solidFill>
                <a:schemeClr val="accent4"/>
              </a:solidFill>
            </a:endParaRPr>
          </a:p>
        </p:txBody>
      </p:sp>
      <p:sp>
        <p:nvSpPr>
          <p:cNvPr id="5" name="TextBox 4">
            <a:extLst>
              <a:ext uri="{FF2B5EF4-FFF2-40B4-BE49-F238E27FC236}">
                <a16:creationId xmlns:a16="http://schemas.microsoft.com/office/drawing/2014/main" id="{32D17177-BBAE-2600-D1E1-6C6CDF8054D4}"/>
              </a:ext>
            </a:extLst>
          </p:cNvPr>
          <p:cNvSpPr txBox="1"/>
          <p:nvPr/>
        </p:nvSpPr>
        <p:spPr>
          <a:xfrm>
            <a:off x="3601040" y="2908224"/>
            <a:ext cx="8220173" cy="707886"/>
          </a:xfrm>
          <a:prstGeom prst="rect">
            <a:avLst/>
          </a:prstGeom>
          <a:noFill/>
        </p:spPr>
        <p:txBody>
          <a:bodyPr wrap="square" rtlCol="0">
            <a:spAutoFit/>
          </a:bodyPr>
          <a:lstStyle/>
          <a:p>
            <a:r>
              <a:rPr lang="en-US" sz="4000" b="1" dirty="0">
                <a:ln w="10160">
                  <a:solidFill>
                    <a:srgbClr val="FF0000"/>
                  </a:solidFill>
                  <a:prstDash val="solid"/>
                </a:ln>
                <a:solidFill>
                  <a:srgbClr val="FFFFFF"/>
                </a:solidFill>
                <a:effectLst>
                  <a:outerShdw blurRad="38100" dist="22860" dir="5400000" algn="tl" rotWithShape="0">
                    <a:srgbClr val="000000">
                      <a:alpha val="30000"/>
                    </a:srgbClr>
                  </a:outerShdw>
                </a:effectLst>
              </a:rPr>
              <a:t>Leveraging Data for Better Decisions</a:t>
            </a:r>
            <a:endParaRPr lang="en-IN" sz="4000" b="1" dirty="0">
              <a:ln w="10160">
                <a:solidFill>
                  <a:srgbClr val="FF0000"/>
                </a:solidFill>
                <a:prstDash val="solid"/>
              </a:ln>
              <a:solidFill>
                <a:srgbClr val="FFFFFF"/>
              </a:solidFill>
              <a:effectLst>
                <a:outerShdw blurRad="38100" dist="22860" dir="5400000" algn="tl" rotWithShape="0">
                  <a:srgbClr val="000000">
                    <a:alpha val="30000"/>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C0471494-2D3B-FDFD-3943-1F38F0D5AB5C}"/>
              </a:ext>
            </a:extLst>
          </p:cNvPr>
          <p:cNvSpPr txBox="1"/>
          <p:nvPr/>
        </p:nvSpPr>
        <p:spPr>
          <a:xfrm>
            <a:off x="989815" y="5045545"/>
            <a:ext cx="3789576" cy="830997"/>
          </a:xfrm>
          <a:prstGeom prst="rect">
            <a:avLst/>
          </a:prstGeom>
          <a:noFill/>
        </p:spPr>
        <p:txBody>
          <a:bodyPr wrap="square" rtlCol="0">
            <a:spAutoFit/>
          </a:bodyPr>
          <a:lstStyle/>
          <a:p>
            <a:r>
              <a:rPr lang="en-US" sz="2400" dirty="0">
                <a:solidFill>
                  <a:schemeClr val="bg1"/>
                </a:solidFill>
                <a:latin typeface="Castellar" panose="020A0402060406010301" pitchFamily="18" charset="0"/>
              </a:rPr>
              <a:t>By </a:t>
            </a:r>
          </a:p>
          <a:p>
            <a:r>
              <a:rPr lang="en-US" sz="2400" dirty="0">
                <a:solidFill>
                  <a:schemeClr val="bg1"/>
                </a:solidFill>
                <a:latin typeface="Castellar" panose="020A0402060406010301" pitchFamily="18" charset="0"/>
              </a:rPr>
              <a:t>Nimisha Jyothi</a:t>
            </a:r>
            <a:endParaRPr lang="en-IN" sz="2400" dirty="0">
              <a:solidFill>
                <a:schemeClr val="bg1"/>
              </a:solidFill>
              <a:latin typeface="Castellar" panose="020A0402060406010301" pitchFamily="18" charset="0"/>
            </a:endParaRPr>
          </a:p>
        </p:txBody>
      </p:sp>
    </p:spTree>
    <p:extLst>
      <p:ext uri="{BB962C8B-B14F-4D97-AF65-F5344CB8AC3E}">
        <p14:creationId xmlns:p14="http://schemas.microsoft.com/office/powerpoint/2010/main" val="3048408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C70F9-C34D-B6F7-3C10-A39A5D2C9A2D}"/>
              </a:ext>
            </a:extLst>
          </p:cNvPr>
          <p:cNvSpPr txBox="1"/>
          <p:nvPr/>
        </p:nvSpPr>
        <p:spPr>
          <a:xfrm>
            <a:off x="1498862" y="556181"/>
            <a:ext cx="9841583" cy="5355312"/>
          </a:xfrm>
          <a:prstGeom prst="rect">
            <a:avLst/>
          </a:prstGeom>
          <a:noFill/>
        </p:spPr>
        <p:txBody>
          <a:bodyPr wrap="square" rtlCol="0">
            <a:spAutoFit/>
          </a:bodyPr>
          <a:lstStyle/>
          <a:p>
            <a:pPr>
              <a:buNone/>
            </a:pPr>
            <a:r>
              <a:rPr lang="en-US" b="1" dirty="0">
                <a:solidFill>
                  <a:schemeClr val="accent2">
                    <a:lumMod val="20000"/>
                    <a:lumOff val="80000"/>
                  </a:schemeClr>
                </a:solidFill>
                <a:latin typeface="Algerian" panose="04020705040A02060702" pitchFamily="82" charset="0"/>
              </a:rPr>
              <a:t>Employee Demographics Analysis</a:t>
            </a:r>
          </a:p>
          <a:p>
            <a:pPr>
              <a:buNone/>
            </a:pPr>
            <a:endParaRPr lang="en-US" dirty="0">
              <a:solidFill>
                <a:schemeClr val="accent2">
                  <a:lumMod val="20000"/>
                  <a:lumOff val="80000"/>
                </a:schemeClr>
              </a:solidFill>
            </a:endParaRPr>
          </a:p>
          <a:p>
            <a:pPr>
              <a:buFont typeface="Arial" panose="020B0604020202020204" pitchFamily="34" charset="0"/>
              <a:buChar char="•"/>
            </a:pPr>
            <a:r>
              <a:rPr lang="en-US" b="1" dirty="0">
                <a:solidFill>
                  <a:schemeClr val="accent2">
                    <a:lumMod val="20000"/>
                    <a:lumOff val="80000"/>
                  </a:schemeClr>
                </a:solidFill>
              </a:rPr>
              <a:t>Total Active Employees:</a:t>
            </a:r>
            <a:r>
              <a:rPr lang="en-US" dirty="0">
                <a:solidFill>
                  <a:schemeClr val="accent2">
                    <a:lumMod val="20000"/>
                    <a:lumOff val="80000"/>
                  </a:schemeClr>
                </a:solidFill>
              </a:rPr>
              <a:t> </a:t>
            </a:r>
            <a:r>
              <a:rPr lang="en-US" b="1" dirty="0">
                <a:solidFill>
                  <a:schemeClr val="accent2">
                    <a:lumMod val="20000"/>
                    <a:lumOff val="80000"/>
                  </a:schemeClr>
                </a:solidFill>
              </a:rPr>
              <a:t>207</a:t>
            </a:r>
            <a:endParaRPr lang="en-US" dirty="0">
              <a:solidFill>
                <a:schemeClr val="accent2">
                  <a:lumMod val="20000"/>
                  <a:lumOff val="80000"/>
                </a:schemeClr>
              </a:solidFill>
            </a:endParaRPr>
          </a:p>
          <a:p>
            <a:pPr>
              <a:buFont typeface="Arial" panose="020B0604020202020204" pitchFamily="34" charset="0"/>
              <a:buChar char="•"/>
            </a:pPr>
            <a:r>
              <a:rPr lang="en-US" b="1" dirty="0">
                <a:solidFill>
                  <a:schemeClr val="accent2">
                    <a:lumMod val="20000"/>
                    <a:lumOff val="80000"/>
                  </a:schemeClr>
                </a:solidFill>
              </a:rPr>
              <a:t>Gender Distribution:</a:t>
            </a:r>
            <a:r>
              <a:rPr lang="en-US" dirty="0">
                <a:solidFill>
                  <a:schemeClr val="accent2">
                    <a:lumMod val="20000"/>
                    <a:lumOff val="80000"/>
                  </a:schemeClr>
                </a:solidFill>
              </a:rPr>
              <a:t> </a:t>
            </a:r>
            <a:r>
              <a:rPr lang="en-US" b="1" dirty="0">
                <a:solidFill>
                  <a:schemeClr val="accent2">
                    <a:lumMod val="20000"/>
                    <a:lumOff val="80000"/>
                  </a:schemeClr>
                </a:solidFill>
              </a:rPr>
              <a:t>Higher female representation (57.11%) vs. male (42.89%).</a:t>
            </a:r>
            <a:endParaRPr lang="en-US" dirty="0">
              <a:solidFill>
                <a:schemeClr val="accent2">
                  <a:lumMod val="20000"/>
                  <a:lumOff val="80000"/>
                </a:schemeClr>
              </a:solidFill>
            </a:endParaRPr>
          </a:p>
          <a:p>
            <a:pPr>
              <a:buFont typeface="Arial" panose="020B0604020202020204" pitchFamily="34" charset="0"/>
              <a:buChar char="•"/>
            </a:pPr>
            <a:r>
              <a:rPr lang="en-US" b="1" dirty="0">
                <a:solidFill>
                  <a:schemeClr val="accent2">
                    <a:lumMod val="20000"/>
                    <a:lumOff val="80000"/>
                  </a:schemeClr>
                </a:solidFill>
              </a:rPr>
              <a:t>Racial Breakdown:</a:t>
            </a:r>
            <a:endParaRPr lang="en-US" dirty="0">
              <a:solidFill>
                <a:schemeClr val="accent2">
                  <a:lumMod val="20000"/>
                  <a:lumOff val="80000"/>
                </a:schemeClr>
              </a:solidFill>
            </a:endParaRPr>
          </a:p>
          <a:p>
            <a:pPr marL="742950" lvl="1" indent="-285750">
              <a:buFont typeface="Courier New" panose="02070309020205020404" pitchFamily="49" charset="0"/>
              <a:buChar char="o"/>
            </a:pPr>
            <a:r>
              <a:rPr lang="en-US" b="1" dirty="0">
                <a:solidFill>
                  <a:schemeClr val="accent2">
                    <a:lumMod val="20000"/>
                    <a:lumOff val="80000"/>
                  </a:schemeClr>
                </a:solidFill>
              </a:rPr>
              <a:t>Majority White (187 employees).</a:t>
            </a:r>
            <a:endParaRPr lang="en-US" dirty="0">
              <a:solidFill>
                <a:schemeClr val="accent2">
                  <a:lumMod val="20000"/>
                  <a:lumOff val="80000"/>
                </a:schemeClr>
              </a:solidFill>
            </a:endParaRPr>
          </a:p>
          <a:p>
            <a:pPr marL="742950" lvl="1" indent="-285750">
              <a:buFont typeface="Courier New" panose="02070309020205020404" pitchFamily="49" charset="0"/>
              <a:buChar char="o"/>
            </a:pPr>
            <a:r>
              <a:rPr lang="en-US" b="1" dirty="0">
                <a:solidFill>
                  <a:schemeClr val="accent2">
                    <a:lumMod val="20000"/>
                    <a:lumOff val="80000"/>
                  </a:schemeClr>
                </a:solidFill>
              </a:rPr>
              <a:t>American Indian/Alaska Native: 3 employees.</a:t>
            </a:r>
            <a:endParaRPr lang="en-US" dirty="0">
              <a:solidFill>
                <a:schemeClr val="accent2">
                  <a:lumMod val="20000"/>
                  <a:lumOff val="80000"/>
                </a:schemeClr>
              </a:solidFill>
            </a:endParaRPr>
          </a:p>
          <a:p>
            <a:pPr marL="742950" lvl="1" indent="-285750">
              <a:buFont typeface="Courier New" panose="02070309020205020404" pitchFamily="49" charset="0"/>
              <a:buChar char="o"/>
            </a:pPr>
            <a:r>
              <a:rPr lang="en-US" b="1" dirty="0">
                <a:solidFill>
                  <a:schemeClr val="accent2">
                    <a:lumMod val="20000"/>
                    <a:lumOff val="80000"/>
                  </a:schemeClr>
                </a:solidFill>
              </a:rPr>
              <a:t>Other racial groups underrepresented.</a:t>
            </a:r>
            <a:endParaRPr lang="en-US" dirty="0">
              <a:solidFill>
                <a:schemeClr val="accent2">
                  <a:lumMod val="20000"/>
                  <a:lumOff val="80000"/>
                </a:schemeClr>
              </a:solidFill>
            </a:endParaRPr>
          </a:p>
          <a:p>
            <a:pPr>
              <a:buFont typeface="Arial" panose="020B0604020202020204" pitchFamily="34" charset="0"/>
              <a:buChar char="•"/>
            </a:pPr>
            <a:r>
              <a:rPr lang="en-US" b="1" dirty="0">
                <a:solidFill>
                  <a:schemeClr val="accent2">
                    <a:lumMod val="20000"/>
                    <a:lumOff val="80000"/>
                  </a:schemeClr>
                </a:solidFill>
              </a:rPr>
              <a:t>Departmental Distribution:</a:t>
            </a:r>
            <a:endParaRPr lang="en-US" dirty="0">
              <a:solidFill>
                <a:schemeClr val="accent2">
                  <a:lumMod val="20000"/>
                  <a:lumOff val="80000"/>
                </a:schemeClr>
              </a:solidFill>
            </a:endParaRPr>
          </a:p>
          <a:p>
            <a:pPr marL="742950" lvl="1" indent="-285750">
              <a:buFont typeface="Courier New" panose="02070309020205020404" pitchFamily="49" charset="0"/>
              <a:buChar char="o"/>
            </a:pPr>
            <a:r>
              <a:rPr lang="en-US" b="1" dirty="0">
                <a:solidFill>
                  <a:schemeClr val="accent2">
                    <a:lumMod val="20000"/>
                    <a:lumOff val="80000"/>
                  </a:schemeClr>
                </a:solidFill>
              </a:rPr>
              <a:t>Production has the highest number of employees.</a:t>
            </a:r>
            <a:endParaRPr lang="en-US" dirty="0">
              <a:solidFill>
                <a:schemeClr val="accent2">
                  <a:lumMod val="20000"/>
                  <a:lumOff val="80000"/>
                </a:schemeClr>
              </a:solidFill>
            </a:endParaRPr>
          </a:p>
          <a:p>
            <a:pPr marL="742950" lvl="1" indent="-285750">
              <a:buFont typeface="Courier New" panose="02070309020205020404" pitchFamily="49" charset="0"/>
              <a:buChar char="o"/>
            </a:pPr>
            <a:r>
              <a:rPr lang="en-US" b="1" dirty="0">
                <a:solidFill>
                  <a:schemeClr val="accent2">
                    <a:lumMod val="20000"/>
                    <a:lumOff val="80000"/>
                  </a:schemeClr>
                </a:solidFill>
              </a:rPr>
              <a:t>Executive Office has the fewest employees.</a:t>
            </a:r>
            <a:endParaRPr lang="en-US" dirty="0">
              <a:solidFill>
                <a:schemeClr val="accent2">
                  <a:lumMod val="20000"/>
                  <a:lumOff val="80000"/>
                </a:schemeClr>
              </a:solidFill>
            </a:endParaRPr>
          </a:p>
          <a:p>
            <a:pPr>
              <a:buFont typeface="Arial" panose="020B0604020202020204" pitchFamily="34" charset="0"/>
              <a:buChar char="•"/>
            </a:pPr>
            <a:r>
              <a:rPr lang="en-US" b="1" dirty="0">
                <a:solidFill>
                  <a:schemeClr val="accent2">
                    <a:lumMod val="20000"/>
                    <a:lumOff val="80000"/>
                  </a:schemeClr>
                </a:solidFill>
              </a:rPr>
              <a:t>Hiring Disparity:</a:t>
            </a:r>
            <a:r>
              <a:rPr lang="en-US" dirty="0">
                <a:solidFill>
                  <a:schemeClr val="accent2">
                    <a:lumMod val="20000"/>
                    <a:lumOff val="80000"/>
                  </a:schemeClr>
                </a:solidFill>
              </a:rPr>
              <a:t> </a:t>
            </a:r>
            <a:r>
              <a:rPr lang="en-US" b="1" dirty="0">
                <a:solidFill>
                  <a:schemeClr val="accent2">
                    <a:lumMod val="20000"/>
                    <a:lumOff val="80000"/>
                  </a:schemeClr>
                </a:solidFill>
              </a:rPr>
              <a:t>124 White hires vs. only 1 Hispanic hire.</a:t>
            </a:r>
          </a:p>
          <a:p>
            <a:pPr>
              <a:buFont typeface="Arial" panose="020B0604020202020204" pitchFamily="34" charset="0"/>
              <a:buChar char="•"/>
            </a:pPr>
            <a:endParaRPr lang="en-US" b="1" dirty="0">
              <a:solidFill>
                <a:schemeClr val="accent2">
                  <a:lumMod val="20000"/>
                  <a:lumOff val="80000"/>
                </a:schemeClr>
              </a:solidFill>
            </a:endParaRPr>
          </a:p>
          <a:p>
            <a:r>
              <a:rPr lang="en-US" b="1" dirty="0">
                <a:solidFill>
                  <a:schemeClr val="accent2">
                    <a:lumMod val="20000"/>
                    <a:lumOff val="80000"/>
                  </a:schemeClr>
                </a:solidFill>
              </a:rPr>
              <a:t>Solutions:</a:t>
            </a:r>
          </a:p>
          <a:p>
            <a:pPr marL="285750" indent="-285750">
              <a:buFont typeface="Wingdings" panose="05000000000000000000" pitchFamily="2" charset="2"/>
              <a:buChar char="ü"/>
            </a:pPr>
            <a:r>
              <a:rPr lang="en-US" b="1" dirty="0">
                <a:solidFill>
                  <a:schemeClr val="accent2">
                    <a:lumMod val="20000"/>
                    <a:lumOff val="80000"/>
                  </a:schemeClr>
                </a:solidFill>
              </a:rPr>
              <a:t>Promote Diversity &amp; Inclusion:</a:t>
            </a:r>
            <a:r>
              <a:rPr lang="en-US" dirty="0">
                <a:solidFill>
                  <a:schemeClr val="accent2">
                    <a:lumMod val="20000"/>
                    <a:lumOff val="80000"/>
                  </a:schemeClr>
                </a:solidFill>
              </a:rPr>
              <a:t> Increase hiring from underrepresented groups.</a:t>
            </a:r>
          </a:p>
          <a:p>
            <a:pPr marL="285750" indent="-285750">
              <a:buFont typeface="Wingdings" panose="05000000000000000000" pitchFamily="2" charset="2"/>
              <a:buChar char="ü"/>
            </a:pPr>
            <a:r>
              <a:rPr lang="en-US" b="1" dirty="0">
                <a:solidFill>
                  <a:schemeClr val="accent2">
                    <a:lumMod val="20000"/>
                    <a:lumOff val="80000"/>
                  </a:schemeClr>
                </a:solidFill>
              </a:rPr>
              <a:t>Balance Gender Representation:</a:t>
            </a:r>
            <a:r>
              <a:rPr lang="en-US" dirty="0">
                <a:solidFill>
                  <a:schemeClr val="accent2">
                    <a:lumMod val="20000"/>
                    <a:lumOff val="80000"/>
                  </a:schemeClr>
                </a:solidFill>
              </a:rPr>
              <a:t> Encourage leadership opportunities for both genders.</a:t>
            </a:r>
          </a:p>
          <a:p>
            <a:pPr marL="285750" indent="-285750">
              <a:buFont typeface="Wingdings" panose="05000000000000000000" pitchFamily="2" charset="2"/>
              <a:buChar char="ü"/>
            </a:pPr>
            <a:r>
              <a:rPr lang="en-US" b="1" dirty="0">
                <a:solidFill>
                  <a:schemeClr val="accent2">
                    <a:lumMod val="20000"/>
                    <a:lumOff val="80000"/>
                  </a:schemeClr>
                </a:solidFill>
              </a:rPr>
              <a:t>Expand Recruitment Efforts:</a:t>
            </a:r>
            <a:r>
              <a:rPr lang="en-US" dirty="0">
                <a:solidFill>
                  <a:schemeClr val="accent2">
                    <a:lumMod val="20000"/>
                    <a:lumOff val="80000"/>
                  </a:schemeClr>
                </a:solidFill>
              </a:rPr>
              <a:t> Improve outreach to attract a more diverse workforce.</a:t>
            </a:r>
          </a:p>
          <a:p>
            <a:pPr marL="285750" indent="-285750">
              <a:buFont typeface="Wingdings" panose="05000000000000000000" pitchFamily="2" charset="2"/>
              <a:buChar char="ü"/>
            </a:pPr>
            <a:r>
              <a:rPr lang="en-US" b="1" dirty="0">
                <a:solidFill>
                  <a:schemeClr val="accent2">
                    <a:lumMod val="20000"/>
                    <a:lumOff val="80000"/>
                  </a:schemeClr>
                </a:solidFill>
              </a:rPr>
              <a:t>Departmental Workforce Planning:</a:t>
            </a:r>
            <a:r>
              <a:rPr lang="en-US" dirty="0">
                <a:solidFill>
                  <a:schemeClr val="accent2">
                    <a:lumMod val="20000"/>
                    <a:lumOff val="80000"/>
                  </a:schemeClr>
                </a:solidFill>
              </a:rPr>
              <a:t> Align staffing with business needs across departments.</a:t>
            </a:r>
          </a:p>
          <a:p>
            <a:endParaRPr lang="en-IN" dirty="0">
              <a:solidFill>
                <a:schemeClr val="bg1"/>
              </a:solidFill>
            </a:endParaRPr>
          </a:p>
        </p:txBody>
      </p:sp>
    </p:spTree>
    <p:extLst>
      <p:ext uri="{BB962C8B-B14F-4D97-AF65-F5344CB8AC3E}">
        <p14:creationId xmlns:p14="http://schemas.microsoft.com/office/powerpoint/2010/main" val="3880685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87BF3-95C5-FDEE-BE98-D6F87B85F143}"/>
              </a:ext>
            </a:extLst>
          </p:cNvPr>
          <p:cNvSpPr txBox="1"/>
          <p:nvPr/>
        </p:nvSpPr>
        <p:spPr>
          <a:xfrm>
            <a:off x="2114748" y="440859"/>
            <a:ext cx="8858053" cy="6417141"/>
          </a:xfrm>
          <a:prstGeom prst="rect">
            <a:avLst/>
          </a:prstGeom>
          <a:noFill/>
        </p:spPr>
        <p:txBody>
          <a:bodyPr wrap="square" rtlCol="0">
            <a:spAutoFit/>
          </a:bodyPr>
          <a:lstStyle/>
          <a:p>
            <a:pPr>
              <a:buNone/>
            </a:pPr>
            <a:r>
              <a:rPr lang="en-IN" b="1" dirty="0">
                <a:solidFill>
                  <a:schemeClr val="accent2">
                    <a:lumMod val="20000"/>
                    <a:lumOff val="80000"/>
                  </a:schemeClr>
                </a:solidFill>
                <a:latin typeface="Algerian" panose="04020705040A02060702" pitchFamily="82" charset="0"/>
              </a:rPr>
              <a:t>Turnover Analysis</a:t>
            </a:r>
          </a:p>
          <a:p>
            <a:pPr>
              <a:buNone/>
            </a:pPr>
            <a:endParaRPr lang="en-IN" sz="1100" b="1" dirty="0">
              <a:solidFill>
                <a:schemeClr val="accent2">
                  <a:lumMod val="20000"/>
                  <a:lumOff val="80000"/>
                </a:schemeClr>
              </a:solidFill>
            </a:endParaRPr>
          </a:p>
          <a:p>
            <a:pPr marL="285750" indent="-285750">
              <a:buFont typeface="Arial" panose="020B0604020202020204" pitchFamily="34" charset="0"/>
              <a:buChar char="•"/>
            </a:pPr>
            <a:r>
              <a:rPr lang="en-IN" b="1" dirty="0">
                <a:solidFill>
                  <a:schemeClr val="accent2">
                    <a:lumMod val="20000"/>
                    <a:lumOff val="80000"/>
                  </a:schemeClr>
                </a:solidFill>
              </a:rPr>
              <a:t>High Turnover (33.4%)</a:t>
            </a:r>
            <a:r>
              <a:rPr lang="en-IN" dirty="0">
                <a:solidFill>
                  <a:schemeClr val="accent2">
                    <a:lumMod val="20000"/>
                    <a:lumOff val="80000"/>
                  </a:schemeClr>
                </a:solidFill>
              </a:rPr>
              <a:t>, led by </a:t>
            </a:r>
            <a:r>
              <a:rPr lang="en-IN" b="1" dirty="0">
                <a:solidFill>
                  <a:schemeClr val="accent2">
                    <a:lumMod val="20000"/>
                    <a:lumOff val="80000"/>
                  </a:schemeClr>
                </a:solidFill>
              </a:rPr>
              <a:t>Production (26.7%)</a:t>
            </a:r>
            <a:r>
              <a:rPr lang="en-IN" dirty="0">
                <a:solidFill>
                  <a:schemeClr val="accent2">
                    <a:lumMod val="20000"/>
                    <a:lumOff val="80000"/>
                  </a:schemeClr>
                </a:solidFill>
              </a:rPr>
              <a:t>.</a:t>
            </a:r>
          </a:p>
          <a:p>
            <a:pPr marL="285750" indent="-285750">
              <a:buFont typeface="Arial" panose="020B0604020202020204" pitchFamily="34" charset="0"/>
              <a:buChar char="•"/>
            </a:pPr>
            <a:r>
              <a:rPr lang="en-IN" b="1" dirty="0">
                <a:solidFill>
                  <a:schemeClr val="accent2">
                    <a:lumMod val="20000"/>
                    <a:lumOff val="80000"/>
                  </a:schemeClr>
                </a:solidFill>
              </a:rPr>
              <a:t>Peak in 2015-16 (22%, 21%)</a:t>
            </a:r>
            <a:r>
              <a:rPr lang="en-IN" dirty="0">
                <a:solidFill>
                  <a:schemeClr val="accent2">
                    <a:lumMod val="20000"/>
                    <a:lumOff val="80000"/>
                  </a:schemeClr>
                </a:solidFill>
              </a:rPr>
              <a:t>, drop in 2017 (8%), rise in 2018 (12%).</a:t>
            </a:r>
          </a:p>
          <a:p>
            <a:pPr marL="285750" indent="-285750">
              <a:buFont typeface="Arial" panose="020B0604020202020204" pitchFamily="34" charset="0"/>
              <a:buChar char="•"/>
            </a:pPr>
            <a:r>
              <a:rPr lang="en-IN" b="1" dirty="0">
                <a:solidFill>
                  <a:schemeClr val="accent2">
                    <a:lumMod val="20000"/>
                    <a:lumOff val="80000"/>
                  </a:schemeClr>
                </a:solidFill>
              </a:rPr>
              <a:t>Main Reasons:</a:t>
            </a:r>
            <a:r>
              <a:rPr lang="en-IN" dirty="0">
                <a:solidFill>
                  <a:schemeClr val="accent2">
                    <a:lumMod val="20000"/>
                    <a:lumOff val="80000"/>
                  </a:schemeClr>
                </a:solidFill>
              </a:rPr>
              <a:t> </a:t>
            </a:r>
            <a:r>
              <a:rPr lang="en-IN" b="1" dirty="0">
                <a:solidFill>
                  <a:schemeClr val="accent2">
                    <a:lumMod val="20000"/>
                    <a:lumOff val="80000"/>
                  </a:schemeClr>
                </a:solidFill>
              </a:rPr>
              <a:t>20 left for another job, 14 unhappy.</a:t>
            </a:r>
          </a:p>
          <a:p>
            <a:pPr marL="285750" indent="-285750">
              <a:buFont typeface="Arial" panose="020B0604020202020204" pitchFamily="34" charset="0"/>
              <a:buChar char="•"/>
            </a:pPr>
            <a:r>
              <a:rPr lang="en-IN" b="1" dirty="0">
                <a:solidFill>
                  <a:schemeClr val="accent2">
                    <a:lumMod val="20000"/>
                    <a:lumOff val="80000"/>
                  </a:schemeClr>
                </a:solidFill>
              </a:rPr>
              <a:t>Higher Female Turnover (19.2%) vs. Male (14.1%)</a:t>
            </a:r>
          </a:p>
          <a:p>
            <a:pPr marL="285750" indent="-285750">
              <a:buFont typeface="Arial" panose="020B0604020202020204" pitchFamily="34" charset="0"/>
              <a:buChar char="•"/>
            </a:pPr>
            <a:endParaRPr lang="en-IN" sz="1100" b="1" dirty="0">
              <a:solidFill>
                <a:schemeClr val="accent2">
                  <a:lumMod val="20000"/>
                  <a:lumOff val="80000"/>
                </a:schemeClr>
              </a:solidFill>
            </a:endParaRPr>
          </a:p>
          <a:p>
            <a:r>
              <a:rPr lang="en-IN" b="1" dirty="0">
                <a:solidFill>
                  <a:schemeClr val="accent2">
                    <a:lumMod val="20000"/>
                    <a:lumOff val="80000"/>
                  </a:schemeClr>
                </a:solidFill>
              </a:rPr>
              <a:t>Solutions:</a:t>
            </a:r>
          </a:p>
          <a:p>
            <a:pPr marL="285750" indent="-285750">
              <a:buFont typeface="Wingdings" panose="05000000000000000000" pitchFamily="2" charset="2"/>
              <a:buChar char="ü"/>
            </a:pPr>
            <a:r>
              <a:rPr lang="en-IN" dirty="0">
                <a:solidFill>
                  <a:schemeClr val="accent2">
                    <a:lumMod val="20000"/>
                    <a:lumOff val="80000"/>
                  </a:schemeClr>
                </a:solidFill>
              </a:rPr>
              <a:t>Improve retention with better pay, career growth, &amp; training.</a:t>
            </a:r>
          </a:p>
          <a:p>
            <a:pPr marL="285750" indent="-285750">
              <a:buFont typeface="Wingdings" panose="05000000000000000000" pitchFamily="2" charset="2"/>
              <a:buChar char="ü"/>
            </a:pPr>
            <a:r>
              <a:rPr lang="en-IN" dirty="0">
                <a:solidFill>
                  <a:schemeClr val="accent2">
                    <a:lumMod val="20000"/>
                    <a:lumOff val="80000"/>
                  </a:schemeClr>
                </a:solidFill>
              </a:rPr>
              <a:t>Address job dissatisfaction via surveys &amp; engagement programs.</a:t>
            </a:r>
          </a:p>
          <a:p>
            <a:pPr marL="285750" indent="-285750">
              <a:buFont typeface="Wingdings" panose="05000000000000000000" pitchFamily="2" charset="2"/>
              <a:buChar char="ü"/>
            </a:pPr>
            <a:r>
              <a:rPr lang="en-IN" dirty="0">
                <a:solidFill>
                  <a:schemeClr val="accent2">
                    <a:lumMod val="20000"/>
                    <a:lumOff val="80000"/>
                  </a:schemeClr>
                </a:solidFill>
              </a:rPr>
              <a:t>Reduce female turnover with flexible policies &amp; leadership support.</a:t>
            </a:r>
          </a:p>
          <a:p>
            <a:endParaRPr lang="en-IN" dirty="0">
              <a:solidFill>
                <a:schemeClr val="accent2">
                  <a:lumMod val="20000"/>
                  <a:lumOff val="80000"/>
                </a:schemeClr>
              </a:solidFill>
            </a:endParaRPr>
          </a:p>
          <a:p>
            <a:pPr>
              <a:buNone/>
            </a:pPr>
            <a:r>
              <a:rPr lang="en-IN" b="1" dirty="0">
                <a:solidFill>
                  <a:schemeClr val="accent2">
                    <a:lumMod val="20000"/>
                    <a:lumOff val="80000"/>
                  </a:schemeClr>
                </a:solidFill>
                <a:latin typeface="Algerian" panose="04020705040A02060702" pitchFamily="82" charset="0"/>
              </a:rPr>
              <a:t>Hiring Analysis</a:t>
            </a:r>
          </a:p>
          <a:p>
            <a:pPr>
              <a:buNone/>
            </a:pPr>
            <a:endParaRPr lang="en-IN" sz="1100" b="1" dirty="0">
              <a:solidFill>
                <a:schemeClr val="accent2">
                  <a:lumMod val="20000"/>
                  <a:lumOff val="80000"/>
                </a:schemeClr>
              </a:solidFill>
            </a:endParaRPr>
          </a:p>
          <a:p>
            <a:pPr marL="285750" indent="-285750">
              <a:buFont typeface="Arial" panose="020B0604020202020204" pitchFamily="34" charset="0"/>
              <a:buChar char="•"/>
            </a:pPr>
            <a:r>
              <a:rPr lang="en-IN" dirty="0">
                <a:solidFill>
                  <a:schemeClr val="accent2">
                    <a:lumMod val="20000"/>
                    <a:lumOff val="80000"/>
                  </a:schemeClr>
                </a:solidFill>
              </a:rPr>
              <a:t> </a:t>
            </a:r>
            <a:r>
              <a:rPr lang="en-IN" b="1" dirty="0" err="1">
                <a:solidFill>
                  <a:schemeClr val="accent2">
                    <a:lumMod val="20000"/>
                    <a:lumOff val="80000"/>
                  </a:schemeClr>
                </a:solidFill>
              </a:rPr>
              <a:t>Avg</a:t>
            </a:r>
            <a:r>
              <a:rPr lang="en-IN" b="1" dirty="0">
                <a:solidFill>
                  <a:schemeClr val="accent2">
                    <a:lumMod val="20000"/>
                    <a:lumOff val="80000"/>
                  </a:schemeClr>
                </a:solidFill>
              </a:rPr>
              <a:t> Hiring: 4/month, decline in 2018 (only 1 hire).</a:t>
            </a:r>
          </a:p>
          <a:p>
            <a:pPr marL="285750" indent="-285750">
              <a:buFont typeface="Arial" panose="020B0604020202020204" pitchFamily="34" charset="0"/>
              <a:buChar char="•"/>
            </a:pPr>
            <a:r>
              <a:rPr lang="en-IN" b="1" dirty="0">
                <a:solidFill>
                  <a:schemeClr val="accent2">
                    <a:lumMod val="20000"/>
                    <a:lumOff val="80000"/>
                  </a:schemeClr>
                </a:solidFill>
              </a:rPr>
              <a:t>Gender Bias:</a:t>
            </a:r>
            <a:r>
              <a:rPr lang="en-IN" dirty="0">
                <a:solidFill>
                  <a:schemeClr val="accent2">
                    <a:lumMod val="20000"/>
                    <a:lumOff val="80000"/>
                  </a:schemeClr>
                </a:solidFill>
              </a:rPr>
              <a:t> 59.5% hires female.</a:t>
            </a:r>
          </a:p>
          <a:p>
            <a:pPr marL="285750" indent="-285750">
              <a:buFont typeface="Arial" panose="020B0604020202020204" pitchFamily="34" charset="0"/>
              <a:buChar char="•"/>
            </a:pPr>
            <a:r>
              <a:rPr lang="en-IN" b="1" dirty="0">
                <a:solidFill>
                  <a:schemeClr val="accent2">
                    <a:lumMod val="20000"/>
                    <a:lumOff val="80000"/>
                  </a:schemeClr>
                </a:solidFill>
              </a:rPr>
              <a:t>Top Hiring Sources:</a:t>
            </a:r>
            <a:r>
              <a:rPr lang="en-IN" dirty="0">
                <a:solidFill>
                  <a:schemeClr val="accent2">
                    <a:lumMod val="20000"/>
                    <a:lumOff val="80000"/>
                  </a:schemeClr>
                </a:solidFill>
              </a:rPr>
              <a:t> Indeed (66), LinkedIn (58), </a:t>
            </a:r>
            <a:r>
              <a:rPr lang="en-IN" b="1" dirty="0">
                <a:solidFill>
                  <a:schemeClr val="accent2">
                    <a:lumMod val="20000"/>
                    <a:lumOff val="80000"/>
                  </a:schemeClr>
                </a:solidFill>
              </a:rPr>
              <a:t>Web Applications = 0.</a:t>
            </a:r>
          </a:p>
          <a:p>
            <a:pPr marL="285750" indent="-285750">
              <a:buFont typeface="Arial" panose="020B0604020202020204" pitchFamily="34" charset="0"/>
              <a:buChar char="•"/>
            </a:pPr>
            <a:r>
              <a:rPr lang="en-IN" b="1" dirty="0">
                <a:solidFill>
                  <a:schemeClr val="accent2">
                    <a:lumMod val="20000"/>
                    <a:lumOff val="80000"/>
                  </a:schemeClr>
                </a:solidFill>
              </a:rPr>
              <a:t>Racial Disparity:</a:t>
            </a:r>
            <a:r>
              <a:rPr lang="en-IN" dirty="0">
                <a:solidFill>
                  <a:schemeClr val="accent2">
                    <a:lumMod val="20000"/>
                    <a:lumOff val="80000"/>
                  </a:schemeClr>
                </a:solidFill>
              </a:rPr>
              <a:t> 124 White hires, only 1 Hispanic.</a:t>
            </a:r>
          </a:p>
          <a:p>
            <a:pPr marL="285750" indent="-285750">
              <a:buFont typeface="Arial" panose="020B0604020202020204" pitchFamily="34" charset="0"/>
              <a:buChar char="•"/>
            </a:pPr>
            <a:endParaRPr lang="en-IN" sz="1100" dirty="0">
              <a:solidFill>
                <a:schemeClr val="accent2">
                  <a:lumMod val="20000"/>
                  <a:lumOff val="80000"/>
                </a:schemeClr>
              </a:solidFill>
            </a:endParaRPr>
          </a:p>
          <a:p>
            <a:r>
              <a:rPr lang="en-IN" b="1" dirty="0">
                <a:solidFill>
                  <a:schemeClr val="accent2">
                    <a:lumMod val="20000"/>
                    <a:lumOff val="80000"/>
                  </a:schemeClr>
                </a:solidFill>
              </a:rPr>
              <a:t>Solutions:</a:t>
            </a:r>
          </a:p>
          <a:p>
            <a:pPr marL="285750" indent="-285750">
              <a:buFont typeface="Wingdings" panose="05000000000000000000" pitchFamily="2" charset="2"/>
              <a:buChar char="ü"/>
            </a:pPr>
            <a:r>
              <a:rPr lang="en-IN" dirty="0">
                <a:solidFill>
                  <a:schemeClr val="accent2">
                    <a:lumMod val="20000"/>
                    <a:lumOff val="80000"/>
                  </a:schemeClr>
                </a:solidFill>
              </a:rPr>
              <a:t>Diversify hiring outreach to underrepresented groups.</a:t>
            </a:r>
          </a:p>
          <a:p>
            <a:pPr marL="285750" indent="-285750">
              <a:buFont typeface="Wingdings" panose="05000000000000000000" pitchFamily="2" charset="2"/>
              <a:buChar char="ü"/>
            </a:pPr>
            <a:r>
              <a:rPr lang="en-IN" dirty="0">
                <a:solidFill>
                  <a:schemeClr val="accent2">
                    <a:lumMod val="20000"/>
                    <a:lumOff val="80000"/>
                  </a:schemeClr>
                </a:solidFill>
              </a:rPr>
              <a:t>Fix the online application system for better visibility.</a:t>
            </a:r>
          </a:p>
          <a:p>
            <a:pPr marL="285750" indent="-285750">
              <a:buFont typeface="Wingdings" panose="05000000000000000000" pitchFamily="2" charset="2"/>
              <a:buChar char="ü"/>
            </a:pPr>
            <a:r>
              <a:rPr lang="en-IN" dirty="0">
                <a:solidFill>
                  <a:schemeClr val="accent2">
                    <a:lumMod val="20000"/>
                    <a:lumOff val="80000"/>
                  </a:schemeClr>
                </a:solidFill>
              </a:rPr>
              <a:t>Balance hiring across departments.</a:t>
            </a:r>
          </a:p>
          <a:p>
            <a:endParaRPr lang="en-IN" dirty="0"/>
          </a:p>
        </p:txBody>
      </p:sp>
    </p:spTree>
    <p:extLst>
      <p:ext uri="{BB962C8B-B14F-4D97-AF65-F5344CB8AC3E}">
        <p14:creationId xmlns:p14="http://schemas.microsoft.com/office/powerpoint/2010/main" val="134128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CE3A39-A5FA-2F01-5D72-3CE80C71BFB5}"/>
              </a:ext>
            </a:extLst>
          </p:cNvPr>
          <p:cNvSpPr txBox="1"/>
          <p:nvPr/>
        </p:nvSpPr>
        <p:spPr>
          <a:xfrm>
            <a:off x="1725105" y="243863"/>
            <a:ext cx="9238268" cy="6694140"/>
          </a:xfrm>
          <a:prstGeom prst="rect">
            <a:avLst/>
          </a:prstGeom>
          <a:noFill/>
        </p:spPr>
        <p:txBody>
          <a:bodyPr wrap="square" rtlCol="0">
            <a:spAutoFit/>
          </a:bodyPr>
          <a:lstStyle/>
          <a:p>
            <a:pPr>
              <a:buNone/>
            </a:pPr>
            <a:r>
              <a:rPr lang="en-IN" b="1" dirty="0">
                <a:solidFill>
                  <a:schemeClr val="accent2">
                    <a:lumMod val="20000"/>
                    <a:lumOff val="80000"/>
                  </a:schemeClr>
                </a:solidFill>
                <a:latin typeface="Algerian" panose="04020705040A02060702" pitchFamily="82" charset="0"/>
              </a:rPr>
              <a:t>Performance Analysis</a:t>
            </a:r>
          </a:p>
          <a:p>
            <a:pPr>
              <a:buNone/>
            </a:pPr>
            <a:endParaRPr lang="en-IN" sz="1100" b="1" dirty="0">
              <a:solidFill>
                <a:schemeClr val="accent2">
                  <a:lumMod val="20000"/>
                  <a:lumOff val="80000"/>
                </a:schemeClr>
              </a:solidFill>
              <a:latin typeface="Algerian" panose="04020705040A02060702" pitchFamily="82" charset="0"/>
            </a:endParaRPr>
          </a:p>
          <a:p>
            <a:pPr marL="285750" indent="-285750">
              <a:buFont typeface="Arial" panose="020B0604020202020204" pitchFamily="34" charset="0"/>
              <a:buChar char="•"/>
            </a:pPr>
            <a:r>
              <a:rPr lang="en-IN" b="1" dirty="0">
                <a:solidFill>
                  <a:schemeClr val="accent2">
                    <a:lumMod val="20000"/>
                    <a:lumOff val="80000"/>
                  </a:schemeClr>
                </a:solidFill>
              </a:rPr>
              <a:t>Low High Performers (11.9%)</a:t>
            </a:r>
            <a:r>
              <a:rPr lang="en-IN" dirty="0">
                <a:solidFill>
                  <a:schemeClr val="accent2">
                    <a:lumMod val="20000"/>
                    <a:lumOff val="80000"/>
                  </a:schemeClr>
                </a:solidFill>
              </a:rPr>
              <a:t>, most in </a:t>
            </a:r>
            <a:r>
              <a:rPr lang="en-IN" b="1" dirty="0">
                <a:solidFill>
                  <a:schemeClr val="accent2">
                    <a:lumMod val="20000"/>
                    <a:lumOff val="80000"/>
                  </a:schemeClr>
                </a:solidFill>
              </a:rPr>
              <a:t>Fully Meets (243).</a:t>
            </a:r>
          </a:p>
          <a:p>
            <a:pPr marL="285750" indent="-285750">
              <a:buFont typeface="Arial" panose="020B0604020202020204" pitchFamily="34" charset="0"/>
              <a:buChar char="•"/>
            </a:pPr>
            <a:r>
              <a:rPr lang="en-IN" b="1" dirty="0">
                <a:solidFill>
                  <a:schemeClr val="accent2">
                    <a:lumMod val="20000"/>
                    <a:lumOff val="80000"/>
                  </a:schemeClr>
                </a:solidFill>
              </a:rPr>
              <a:t>Top Performers in Production (27) &amp; IT (6).</a:t>
            </a:r>
          </a:p>
          <a:p>
            <a:pPr marL="285750" indent="-285750">
              <a:buFont typeface="Arial" panose="020B0604020202020204" pitchFamily="34" charset="0"/>
              <a:buChar char="•"/>
            </a:pPr>
            <a:r>
              <a:rPr lang="en-IN" b="1" dirty="0">
                <a:solidFill>
                  <a:schemeClr val="accent2">
                    <a:lumMod val="20000"/>
                    <a:lumOff val="80000"/>
                  </a:schemeClr>
                </a:solidFill>
              </a:rPr>
              <a:t>Gaps:</a:t>
            </a:r>
            <a:r>
              <a:rPr lang="en-IN" dirty="0">
                <a:solidFill>
                  <a:schemeClr val="accent2">
                    <a:lumMod val="20000"/>
                    <a:lumOff val="80000"/>
                  </a:schemeClr>
                </a:solidFill>
              </a:rPr>
              <a:t> </a:t>
            </a:r>
            <a:r>
              <a:rPr lang="en-IN" b="1" dirty="0">
                <a:solidFill>
                  <a:schemeClr val="accent2">
                    <a:lumMod val="20000"/>
                    <a:lumOff val="80000"/>
                  </a:schemeClr>
                </a:solidFill>
              </a:rPr>
              <a:t>Sales (2 exceed, 4 PIP), Software Eng. (2 exceed, 1 PIP).</a:t>
            </a:r>
            <a:r>
              <a:rPr lang="en-IN" dirty="0">
                <a:solidFill>
                  <a:schemeClr val="accent2">
                    <a:lumMod val="20000"/>
                    <a:lumOff val="80000"/>
                  </a:schemeClr>
                </a:solidFill>
              </a:rPr>
              <a:t> </a:t>
            </a:r>
          </a:p>
          <a:p>
            <a:pPr marL="285750" indent="-285750">
              <a:buFont typeface="Arial" panose="020B0604020202020204" pitchFamily="34" charset="0"/>
              <a:buChar char="•"/>
            </a:pPr>
            <a:r>
              <a:rPr lang="en-IN" b="1" dirty="0">
                <a:solidFill>
                  <a:schemeClr val="accent2">
                    <a:lumMod val="20000"/>
                    <a:lumOff val="80000"/>
                  </a:schemeClr>
                </a:solidFill>
              </a:rPr>
              <a:t>Improvement in 2019:</a:t>
            </a:r>
            <a:r>
              <a:rPr lang="en-IN" dirty="0">
                <a:solidFill>
                  <a:schemeClr val="accent2">
                    <a:lumMod val="20000"/>
                    <a:lumOff val="80000"/>
                  </a:schemeClr>
                </a:solidFill>
              </a:rPr>
              <a:t> </a:t>
            </a:r>
            <a:r>
              <a:rPr lang="en-IN" b="1" dirty="0">
                <a:solidFill>
                  <a:schemeClr val="accent2">
                    <a:lumMod val="20000"/>
                    <a:lumOff val="80000"/>
                  </a:schemeClr>
                </a:solidFill>
              </a:rPr>
              <a:t>29 exceed vs. 1 in 2018, 0 in 2017.</a:t>
            </a:r>
            <a:r>
              <a:rPr lang="en-IN" dirty="0">
                <a:solidFill>
                  <a:schemeClr val="accent2">
                    <a:lumMod val="20000"/>
                    <a:lumOff val="80000"/>
                  </a:schemeClr>
                </a:solidFill>
              </a:rPr>
              <a:t> </a:t>
            </a:r>
          </a:p>
          <a:p>
            <a:pPr marL="285750" indent="-285750">
              <a:buFont typeface="Arial" panose="020B0604020202020204" pitchFamily="34" charset="0"/>
              <a:buChar char="•"/>
            </a:pPr>
            <a:r>
              <a:rPr lang="en-IN" b="1" dirty="0">
                <a:solidFill>
                  <a:schemeClr val="accent2">
                    <a:lumMod val="20000"/>
                    <a:lumOff val="80000"/>
                  </a:schemeClr>
                </a:solidFill>
              </a:rPr>
              <a:t>57.13% of high performers are female.</a:t>
            </a:r>
          </a:p>
          <a:p>
            <a:endParaRPr lang="en-IN" sz="1100" dirty="0">
              <a:solidFill>
                <a:schemeClr val="accent2">
                  <a:lumMod val="20000"/>
                  <a:lumOff val="80000"/>
                </a:schemeClr>
              </a:solidFill>
            </a:endParaRPr>
          </a:p>
          <a:p>
            <a:pPr>
              <a:buNone/>
            </a:pPr>
            <a:r>
              <a:rPr lang="en-IN" b="1" dirty="0">
                <a:solidFill>
                  <a:schemeClr val="accent2">
                    <a:lumMod val="20000"/>
                    <a:lumOff val="80000"/>
                  </a:schemeClr>
                </a:solidFill>
              </a:rPr>
              <a:t>Solutions:</a:t>
            </a:r>
          </a:p>
          <a:p>
            <a:pPr marL="285750" indent="-285750">
              <a:buFont typeface="Wingdings" panose="05000000000000000000" pitchFamily="2" charset="2"/>
              <a:buChar char="ü"/>
            </a:pPr>
            <a:r>
              <a:rPr lang="en-IN" dirty="0">
                <a:solidFill>
                  <a:schemeClr val="accent2">
                    <a:lumMod val="20000"/>
                    <a:lumOff val="80000"/>
                  </a:schemeClr>
                </a:solidFill>
              </a:rPr>
              <a:t>Increase high performers via training &amp; incentives.</a:t>
            </a:r>
          </a:p>
          <a:p>
            <a:pPr marL="285750" indent="-285750">
              <a:buFont typeface="Wingdings" panose="05000000000000000000" pitchFamily="2" charset="2"/>
              <a:buChar char="ü"/>
            </a:pPr>
            <a:r>
              <a:rPr lang="en-IN" dirty="0">
                <a:solidFill>
                  <a:schemeClr val="accent2">
                    <a:lumMod val="20000"/>
                    <a:lumOff val="80000"/>
                  </a:schemeClr>
                </a:solidFill>
              </a:rPr>
              <a:t>Address PIP cases with coaching &amp; development.</a:t>
            </a:r>
          </a:p>
          <a:p>
            <a:pPr marL="285750" indent="-285750">
              <a:buFont typeface="Wingdings" panose="05000000000000000000" pitchFamily="2" charset="2"/>
              <a:buChar char="ü"/>
            </a:pPr>
            <a:r>
              <a:rPr lang="en-IN" dirty="0">
                <a:solidFill>
                  <a:schemeClr val="accent2">
                    <a:lumMod val="20000"/>
                    <a:lumOff val="80000"/>
                  </a:schemeClr>
                </a:solidFill>
              </a:rPr>
              <a:t>Improve leadership effectiveness.</a:t>
            </a:r>
          </a:p>
          <a:p>
            <a:pPr>
              <a:buNone/>
            </a:pPr>
            <a:endParaRPr lang="en-IN" dirty="0">
              <a:solidFill>
                <a:schemeClr val="accent2">
                  <a:lumMod val="20000"/>
                  <a:lumOff val="80000"/>
                </a:schemeClr>
              </a:solidFill>
            </a:endParaRPr>
          </a:p>
          <a:p>
            <a:pPr>
              <a:buNone/>
            </a:pPr>
            <a:r>
              <a:rPr lang="en-IN" b="1" dirty="0">
                <a:solidFill>
                  <a:schemeClr val="accent2">
                    <a:lumMod val="20000"/>
                    <a:lumOff val="80000"/>
                  </a:schemeClr>
                </a:solidFill>
                <a:latin typeface="Algerian" panose="04020705040A02060702" pitchFamily="82" charset="0"/>
              </a:rPr>
              <a:t>Salary Analysis</a:t>
            </a:r>
          </a:p>
          <a:p>
            <a:pPr>
              <a:buNone/>
            </a:pPr>
            <a:endParaRPr lang="en-IN" sz="1100" b="1" dirty="0">
              <a:solidFill>
                <a:schemeClr val="accent2">
                  <a:lumMod val="20000"/>
                  <a:lumOff val="80000"/>
                </a:schemeClr>
              </a:solidFill>
              <a:latin typeface="Algerian" panose="04020705040A02060702" pitchFamily="82" charset="0"/>
            </a:endParaRPr>
          </a:p>
          <a:p>
            <a:pPr marL="285750" indent="-285750">
              <a:buFont typeface="Arial" panose="020B0604020202020204" pitchFamily="34" charset="0"/>
              <a:buChar char="•"/>
            </a:pPr>
            <a:r>
              <a:rPr lang="en-IN" b="1" dirty="0">
                <a:solidFill>
                  <a:schemeClr val="accent2">
                    <a:lumMod val="20000"/>
                    <a:lumOff val="80000"/>
                  </a:schemeClr>
                </a:solidFill>
              </a:rPr>
              <a:t>Total Expenses: $21.46M | </a:t>
            </a:r>
            <a:r>
              <a:rPr lang="en-IN" b="1" dirty="0" err="1">
                <a:solidFill>
                  <a:schemeClr val="accent2">
                    <a:lumMod val="20000"/>
                    <a:lumOff val="80000"/>
                  </a:schemeClr>
                </a:solidFill>
              </a:rPr>
              <a:t>Avg</a:t>
            </a:r>
            <a:r>
              <a:rPr lang="en-IN" b="1" dirty="0">
                <a:solidFill>
                  <a:schemeClr val="accent2">
                    <a:lumMod val="20000"/>
                    <a:lumOff val="80000"/>
                  </a:schemeClr>
                </a:solidFill>
              </a:rPr>
              <a:t> Salary: $69,020.7</a:t>
            </a:r>
          </a:p>
          <a:p>
            <a:pPr marL="285750" indent="-285750">
              <a:buFont typeface="Arial" panose="020B0604020202020204" pitchFamily="34" charset="0"/>
              <a:buChar char="•"/>
            </a:pPr>
            <a:r>
              <a:rPr lang="en-IN" b="1" dirty="0">
                <a:solidFill>
                  <a:schemeClr val="accent2">
                    <a:lumMod val="20000"/>
                    <a:lumOff val="80000"/>
                  </a:schemeClr>
                </a:solidFill>
              </a:rPr>
              <a:t>Pay Gap:</a:t>
            </a:r>
            <a:r>
              <a:rPr lang="en-IN" dirty="0">
                <a:solidFill>
                  <a:schemeClr val="accent2">
                    <a:lumMod val="20000"/>
                    <a:lumOff val="80000"/>
                  </a:schemeClr>
                </a:solidFill>
              </a:rPr>
              <a:t> </a:t>
            </a:r>
            <a:r>
              <a:rPr lang="en-IN" b="1" dirty="0">
                <a:solidFill>
                  <a:schemeClr val="accent2">
                    <a:lumMod val="20000"/>
                    <a:lumOff val="80000"/>
                  </a:schemeClr>
                </a:solidFill>
              </a:rPr>
              <a:t>High performers - Females ($70,778.5), Males ($84,634.71).</a:t>
            </a:r>
          </a:p>
          <a:p>
            <a:pPr marL="285750" indent="-285750">
              <a:buFont typeface="Arial" panose="020B0604020202020204" pitchFamily="34" charset="0"/>
              <a:buChar char="•"/>
            </a:pPr>
            <a:r>
              <a:rPr lang="en-IN" b="1" dirty="0">
                <a:solidFill>
                  <a:schemeClr val="accent2">
                    <a:lumMod val="20000"/>
                    <a:lumOff val="80000"/>
                  </a:schemeClr>
                </a:solidFill>
              </a:rPr>
              <a:t>Lowest Salaries:</a:t>
            </a:r>
            <a:r>
              <a:rPr lang="en-IN" dirty="0">
                <a:solidFill>
                  <a:schemeClr val="accent2">
                    <a:lumMod val="20000"/>
                    <a:lumOff val="80000"/>
                  </a:schemeClr>
                </a:solidFill>
              </a:rPr>
              <a:t> </a:t>
            </a:r>
            <a:r>
              <a:rPr lang="en-IN" b="1" dirty="0">
                <a:solidFill>
                  <a:schemeClr val="accent2">
                    <a:lumMod val="20000"/>
                    <a:lumOff val="80000"/>
                  </a:schemeClr>
                </a:solidFill>
              </a:rPr>
              <a:t>Admin Asst. (F: $52,280), Prod. Tech. 1 (M: $54,667.43).</a:t>
            </a:r>
          </a:p>
          <a:p>
            <a:pPr marL="285750" indent="-285750">
              <a:buFont typeface="Arial" panose="020B0604020202020204" pitchFamily="34" charset="0"/>
              <a:buChar char="•"/>
            </a:pPr>
            <a:r>
              <a:rPr lang="en-IN" b="1" dirty="0">
                <a:solidFill>
                  <a:schemeClr val="accent2">
                    <a:lumMod val="20000"/>
                    <a:lumOff val="80000"/>
                  </a:schemeClr>
                </a:solidFill>
              </a:rPr>
              <a:t>Exec Office:</a:t>
            </a:r>
            <a:r>
              <a:rPr lang="en-IN" dirty="0">
                <a:solidFill>
                  <a:schemeClr val="accent2">
                    <a:lumMod val="20000"/>
                    <a:lumOff val="80000"/>
                  </a:schemeClr>
                </a:solidFill>
              </a:rPr>
              <a:t> Highest pay ($250K), but </a:t>
            </a:r>
            <a:r>
              <a:rPr lang="en-IN" b="1" dirty="0">
                <a:solidFill>
                  <a:schemeClr val="accent2">
                    <a:lumMod val="20000"/>
                    <a:lumOff val="80000"/>
                  </a:schemeClr>
                </a:solidFill>
              </a:rPr>
              <a:t>males capped at $178K.</a:t>
            </a:r>
          </a:p>
          <a:p>
            <a:pPr marL="285750" indent="-285750">
              <a:buFont typeface="Arial" panose="020B0604020202020204" pitchFamily="34" charset="0"/>
              <a:buChar char="•"/>
            </a:pPr>
            <a:endParaRPr lang="en-IN" sz="1100" dirty="0">
              <a:solidFill>
                <a:schemeClr val="accent2">
                  <a:lumMod val="20000"/>
                  <a:lumOff val="80000"/>
                </a:schemeClr>
              </a:solidFill>
            </a:endParaRPr>
          </a:p>
          <a:p>
            <a:r>
              <a:rPr lang="en-IN" b="1" dirty="0">
                <a:solidFill>
                  <a:schemeClr val="accent2">
                    <a:lumMod val="20000"/>
                    <a:lumOff val="80000"/>
                  </a:schemeClr>
                </a:solidFill>
              </a:rPr>
              <a:t>Solutions:</a:t>
            </a:r>
          </a:p>
          <a:p>
            <a:pPr marL="285750" indent="-285750">
              <a:buFont typeface="Wingdings" panose="05000000000000000000" pitchFamily="2" charset="2"/>
              <a:buChar char="ü"/>
            </a:pPr>
            <a:r>
              <a:rPr lang="en-IN" dirty="0">
                <a:solidFill>
                  <a:schemeClr val="accent2">
                    <a:lumMod val="20000"/>
                    <a:lumOff val="80000"/>
                  </a:schemeClr>
                </a:solidFill>
              </a:rPr>
              <a:t>Standardize pay across roles &amp; performance.</a:t>
            </a:r>
          </a:p>
          <a:p>
            <a:pPr marL="285750" indent="-285750">
              <a:buFont typeface="Wingdings" panose="05000000000000000000" pitchFamily="2" charset="2"/>
              <a:buChar char="ü"/>
            </a:pPr>
            <a:r>
              <a:rPr lang="en-IN" dirty="0">
                <a:solidFill>
                  <a:schemeClr val="accent2">
                    <a:lumMod val="20000"/>
                    <a:lumOff val="80000"/>
                  </a:schemeClr>
                </a:solidFill>
              </a:rPr>
              <a:t>Increase female high-performer salaries.</a:t>
            </a:r>
          </a:p>
          <a:p>
            <a:pPr marL="285750" indent="-285750">
              <a:buFont typeface="Wingdings" panose="05000000000000000000" pitchFamily="2" charset="2"/>
              <a:buChar char="ü"/>
            </a:pPr>
            <a:r>
              <a:rPr lang="en-IN" dirty="0">
                <a:solidFill>
                  <a:schemeClr val="accent2">
                    <a:lumMod val="20000"/>
                    <a:lumOff val="80000"/>
                  </a:schemeClr>
                </a:solidFill>
              </a:rPr>
              <a:t>Adjust low-wage roles &amp; ensure fair executive pay.</a:t>
            </a:r>
          </a:p>
          <a:p>
            <a:endParaRPr lang="en-IN" dirty="0"/>
          </a:p>
        </p:txBody>
      </p:sp>
    </p:spTree>
    <p:extLst>
      <p:ext uri="{BB962C8B-B14F-4D97-AF65-F5344CB8AC3E}">
        <p14:creationId xmlns:p14="http://schemas.microsoft.com/office/powerpoint/2010/main" val="247319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50F06-4CBE-094D-0D25-923827493ABB}"/>
              </a:ext>
            </a:extLst>
          </p:cNvPr>
          <p:cNvSpPr txBox="1"/>
          <p:nvPr/>
        </p:nvSpPr>
        <p:spPr>
          <a:xfrm>
            <a:off x="1084082" y="1583704"/>
            <a:ext cx="9615340" cy="3416320"/>
          </a:xfrm>
          <a:prstGeom prst="rect">
            <a:avLst/>
          </a:prstGeom>
          <a:noFill/>
        </p:spPr>
        <p:txBody>
          <a:bodyPr wrap="square" rtlCol="0">
            <a:spAutoFit/>
          </a:bodyPr>
          <a:lstStyle/>
          <a:p>
            <a:pPr>
              <a:buNone/>
            </a:pPr>
            <a:r>
              <a:rPr lang="en-IN" b="1" dirty="0">
                <a:solidFill>
                  <a:schemeClr val="accent2">
                    <a:lumMod val="20000"/>
                    <a:lumOff val="80000"/>
                  </a:schemeClr>
                </a:solidFill>
                <a:latin typeface="Algerian" panose="04020705040A02060702" pitchFamily="82" charset="0"/>
              </a:rPr>
              <a:t>Employee Satisfaction</a:t>
            </a:r>
          </a:p>
          <a:p>
            <a:pPr>
              <a:buNone/>
            </a:pPr>
            <a:endParaRPr lang="en-IN" b="1" dirty="0">
              <a:solidFill>
                <a:schemeClr val="accent2">
                  <a:lumMod val="20000"/>
                  <a:lumOff val="80000"/>
                </a:schemeClr>
              </a:solidFill>
              <a:latin typeface="Algerian" panose="04020705040A02060702" pitchFamily="82" charset="0"/>
            </a:endParaRPr>
          </a:p>
          <a:p>
            <a:pPr marL="285750" indent="-285750">
              <a:buFont typeface="Arial" panose="020B0604020202020204" pitchFamily="34" charset="0"/>
              <a:buChar char="•"/>
            </a:pPr>
            <a:r>
              <a:rPr lang="en-IN" b="1" dirty="0">
                <a:solidFill>
                  <a:schemeClr val="accent2">
                    <a:lumMod val="20000"/>
                    <a:lumOff val="80000"/>
                  </a:schemeClr>
                </a:solidFill>
              </a:rPr>
              <a:t>Average Satisfaction Score: 3.9 | Average Performance Score: 3.0</a:t>
            </a:r>
          </a:p>
          <a:p>
            <a:pPr marL="285750" indent="-285750">
              <a:buFont typeface="Arial" panose="020B0604020202020204" pitchFamily="34" charset="0"/>
              <a:buChar char="•"/>
            </a:pPr>
            <a:r>
              <a:rPr lang="en-IN" b="1" dirty="0">
                <a:solidFill>
                  <a:schemeClr val="accent2">
                    <a:lumMod val="20000"/>
                    <a:lumOff val="80000"/>
                  </a:schemeClr>
                </a:solidFill>
              </a:rPr>
              <a:t>Gender Satisfaction:</a:t>
            </a:r>
            <a:r>
              <a:rPr lang="en-IN" dirty="0">
                <a:solidFill>
                  <a:schemeClr val="accent2">
                    <a:lumMod val="20000"/>
                    <a:lumOff val="80000"/>
                  </a:schemeClr>
                </a:solidFill>
              </a:rPr>
              <a:t> </a:t>
            </a:r>
            <a:r>
              <a:rPr lang="en-IN" b="1" dirty="0">
                <a:solidFill>
                  <a:schemeClr val="accent2">
                    <a:lumMod val="20000"/>
                    <a:lumOff val="80000"/>
                  </a:schemeClr>
                </a:solidFill>
              </a:rPr>
              <a:t>Females (57.11%), Males (42.89%).</a:t>
            </a:r>
          </a:p>
          <a:p>
            <a:pPr marL="285750" indent="-285750">
              <a:buFont typeface="Arial" panose="020B0604020202020204" pitchFamily="34" charset="0"/>
              <a:buChar char="•"/>
            </a:pPr>
            <a:r>
              <a:rPr lang="en-IN" b="1" dirty="0">
                <a:solidFill>
                  <a:schemeClr val="accent2">
                    <a:lumMod val="20000"/>
                    <a:lumOff val="80000"/>
                  </a:schemeClr>
                </a:solidFill>
              </a:rPr>
              <a:t>Demographic Trends:</a:t>
            </a:r>
            <a:r>
              <a:rPr lang="en-IN" dirty="0">
                <a:solidFill>
                  <a:schemeClr val="accent2">
                    <a:lumMod val="20000"/>
                    <a:lumOff val="80000"/>
                  </a:schemeClr>
                </a:solidFill>
              </a:rPr>
              <a:t> </a:t>
            </a:r>
            <a:r>
              <a:rPr lang="en-IN" b="1" dirty="0">
                <a:solidFill>
                  <a:schemeClr val="accent2">
                    <a:lumMod val="20000"/>
                    <a:lumOff val="80000"/>
                  </a:schemeClr>
                </a:solidFill>
              </a:rPr>
              <a:t>White Employees Average Score 2.98, American Indian/Alaska Native 3.33.</a:t>
            </a:r>
          </a:p>
          <a:p>
            <a:pPr marL="285750" indent="-285750">
              <a:buFont typeface="Arial" panose="020B0604020202020204" pitchFamily="34" charset="0"/>
              <a:buChar char="•"/>
            </a:pPr>
            <a:r>
              <a:rPr lang="en-IN" b="1" dirty="0">
                <a:solidFill>
                  <a:schemeClr val="accent2">
                    <a:lumMod val="20000"/>
                    <a:lumOff val="80000"/>
                  </a:schemeClr>
                </a:solidFill>
              </a:rPr>
              <a:t>Production Satisfaction:</a:t>
            </a:r>
            <a:r>
              <a:rPr lang="en-IN" dirty="0">
                <a:solidFill>
                  <a:schemeClr val="accent2">
                    <a:lumMod val="20000"/>
                    <a:lumOff val="80000"/>
                  </a:schemeClr>
                </a:solidFill>
              </a:rPr>
              <a:t> </a:t>
            </a:r>
            <a:r>
              <a:rPr lang="en-IN" b="1" dirty="0">
                <a:solidFill>
                  <a:schemeClr val="accent2">
                    <a:lumMod val="20000"/>
                    <a:lumOff val="80000"/>
                  </a:schemeClr>
                </a:solidFill>
              </a:rPr>
              <a:t>67 rated 4, 73 rated 3, 61 rated 5.</a:t>
            </a:r>
          </a:p>
          <a:p>
            <a:pPr marL="285750" indent="-285750">
              <a:buFont typeface="Arial" panose="020B0604020202020204" pitchFamily="34" charset="0"/>
              <a:buChar char="•"/>
            </a:pPr>
            <a:endParaRPr lang="en-IN" dirty="0">
              <a:solidFill>
                <a:schemeClr val="accent2">
                  <a:lumMod val="20000"/>
                  <a:lumOff val="80000"/>
                </a:schemeClr>
              </a:solidFill>
            </a:endParaRPr>
          </a:p>
          <a:p>
            <a:r>
              <a:rPr lang="en-IN" b="1" dirty="0">
                <a:solidFill>
                  <a:schemeClr val="accent2">
                    <a:lumMod val="20000"/>
                    <a:lumOff val="80000"/>
                  </a:schemeClr>
                </a:solidFill>
              </a:rPr>
              <a:t>Solutions:</a:t>
            </a:r>
          </a:p>
          <a:p>
            <a:pPr marL="285750" indent="-285750">
              <a:buFont typeface="Wingdings" panose="05000000000000000000" pitchFamily="2" charset="2"/>
              <a:buChar char="ü"/>
            </a:pPr>
            <a:r>
              <a:rPr lang="en-IN" dirty="0">
                <a:solidFill>
                  <a:schemeClr val="accent2">
                    <a:lumMod val="20000"/>
                    <a:lumOff val="80000"/>
                  </a:schemeClr>
                </a:solidFill>
              </a:rPr>
              <a:t>Conduct regular feedback surveys to address concerns.</a:t>
            </a:r>
          </a:p>
          <a:p>
            <a:pPr marL="285750" indent="-285750">
              <a:buFont typeface="Wingdings" panose="05000000000000000000" pitchFamily="2" charset="2"/>
              <a:buChar char="ü"/>
            </a:pPr>
            <a:r>
              <a:rPr lang="en-IN" dirty="0">
                <a:solidFill>
                  <a:schemeClr val="accent2">
                    <a:lumMod val="20000"/>
                    <a:lumOff val="80000"/>
                  </a:schemeClr>
                </a:solidFill>
              </a:rPr>
              <a:t>Improve White employee satisfaction through engagement.</a:t>
            </a:r>
          </a:p>
          <a:p>
            <a:pPr marL="285750" indent="-285750">
              <a:buFont typeface="Wingdings" panose="05000000000000000000" pitchFamily="2" charset="2"/>
              <a:buChar char="ü"/>
            </a:pPr>
            <a:r>
              <a:rPr lang="en-IN" dirty="0">
                <a:solidFill>
                  <a:schemeClr val="accent2">
                    <a:lumMod val="20000"/>
                    <a:lumOff val="80000"/>
                  </a:schemeClr>
                </a:solidFill>
              </a:rPr>
              <a:t>Maintain high satisfaction in Production while addressing lower scores.</a:t>
            </a:r>
          </a:p>
          <a:p>
            <a:endParaRPr lang="en-IN" dirty="0"/>
          </a:p>
        </p:txBody>
      </p:sp>
    </p:spTree>
    <p:extLst>
      <p:ext uri="{BB962C8B-B14F-4D97-AF65-F5344CB8AC3E}">
        <p14:creationId xmlns:p14="http://schemas.microsoft.com/office/powerpoint/2010/main" val="2943563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2552CD-C097-1A60-61A1-E2677FCB4958}"/>
              </a:ext>
            </a:extLst>
          </p:cNvPr>
          <p:cNvSpPr txBox="1"/>
          <p:nvPr/>
        </p:nvSpPr>
        <p:spPr>
          <a:xfrm>
            <a:off x="1423447" y="857839"/>
            <a:ext cx="8936611" cy="3539430"/>
          </a:xfrm>
          <a:prstGeom prst="rect">
            <a:avLst/>
          </a:prstGeom>
          <a:noFill/>
        </p:spPr>
        <p:txBody>
          <a:bodyPr wrap="square" rtlCol="0">
            <a:spAutoFit/>
          </a:bodyPr>
          <a:lstStyle/>
          <a:p>
            <a:r>
              <a:rPr lang="en-US" sz="2800" dirty="0">
                <a:solidFill>
                  <a:schemeClr val="accent6">
                    <a:lumMod val="20000"/>
                    <a:lumOff val="80000"/>
                  </a:schemeClr>
                </a:solidFill>
                <a:latin typeface="Cambria Math" panose="02040503050406030204" pitchFamily="18" charset="0"/>
                <a:ea typeface="Cambria Math" panose="02040503050406030204" pitchFamily="18" charset="0"/>
              </a:rPr>
              <a:t>Tableau Dashboard Link:</a:t>
            </a:r>
          </a:p>
          <a:p>
            <a:endParaRPr lang="en-US" sz="2800" dirty="0">
              <a:solidFill>
                <a:schemeClr val="accent6">
                  <a:lumMod val="20000"/>
                  <a:lumOff val="80000"/>
                </a:schemeClr>
              </a:solidFill>
              <a:latin typeface="Cambria Math" panose="02040503050406030204" pitchFamily="18" charset="0"/>
              <a:ea typeface="Cambria Math" panose="02040503050406030204" pitchFamily="18" charset="0"/>
            </a:endParaRPr>
          </a:p>
          <a:p>
            <a:r>
              <a:rPr lang="en-US" sz="2800" dirty="0">
                <a:solidFill>
                  <a:schemeClr val="accent6">
                    <a:lumMod val="20000"/>
                    <a:lumOff val="80000"/>
                  </a:schemeClr>
                </a:solidFill>
                <a:latin typeface="Cambria Math" panose="02040503050406030204" pitchFamily="18" charset="0"/>
                <a:ea typeface="Cambria Math" panose="02040503050406030204" pitchFamily="18" charset="0"/>
              </a:rPr>
              <a:t>                     </a:t>
            </a:r>
            <a:r>
              <a:rPr lang="en-US" sz="2800" dirty="0">
                <a:solidFill>
                  <a:schemeClr val="accent1">
                    <a:lumMod val="60000"/>
                    <a:lumOff val="40000"/>
                  </a:schemeClr>
                </a:solidFill>
                <a:latin typeface="Cambria Math" panose="02040503050406030204" pitchFamily="18" charset="0"/>
                <a:ea typeface="Cambria Math" panose="02040503050406030204" pitchFamily="18" charset="0"/>
                <a:hlinkClick r:id="rId2">
                  <a:extLst>
                    <a:ext uri="{A12FA001-AC4F-418D-AE19-62706E023703}">
                      <ahyp:hlinkClr xmlns:ahyp="http://schemas.microsoft.com/office/drawing/2018/hyperlinkcolor" val="tx"/>
                    </a:ext>
                  </a:extLst>
                </a:hlinkClick>
              </a:rPr>
              <a:t>Human Resource Analysis</a:t>
            </a:r>
            <a:endParaRPr lang="en-US" sz="2800" dirty="0">
              <a:solidFill>
                <a:schemeClr val="accent1">
                  <a:lumMod val="60000"/>
                  <a:lumOff val="40000"/>
                </a:schemeClr>
              </a:solidFill>
              <a:latin typeface="Cambria Math" panose="02040503050406030204" pitchFamily="18" charset="0"/>
              <a:ea typeface="Cambria Math" panose="02040503050406030204" pitchFamily="18" charset="0"/>
            </a:endParaRPr>
          </a:p>
          <a:p>
            <a:r>
              <a:rPr lang="en-IN" sz="2800" dirty="0">
                <a:solidFill>
                  <a:schemeClr val="accent6">
                    <a:lumMod val="20000"/>
                    <a:lumOff val="80000"/>
                  </a:schemeClr>
                </a:solidFill>
                <a:latin typeface="Cambria Math" panose="02040503050406030204" pitchFamily="18" charset="0"/>
                <a:ea typeface="Cambria Math" panose="02040503050406030204" pitchFamily="18" charset="0"/>
              </a:rPr>
              <a:t> </a:t>
            </a:r>
          </a:p>
          <a:p>
            <a:endParaRPr lang="en-IN" sz="2800" dirty="0">
              <a:solidFill>
                <a:schemeClr val="accent6">
                  <a:lumMod val="20000"/>
                  <a:lumOff val="80000"/>
                </a:schemeClr>
              </a:solidFill>
              <a:latin typeface="Cambria Math" panose="02040503050406030204" pitchFamily="18" charset="0"/>
              <a:ea typeface="Cambria Math" panose="02040503050406030204" pitchFamily="18" charset="0"/>
            </a:endParaRPr>
          </a:p>
          <a:p>
            <a:r>
              <a:rPr lang="en-IN" sz="2800" dirty="0">
                <a:solidFill>
                  <a:schemeClr val="accent6">
                    <a:lumMod val="20000"/>
                    <a:lumOff val="80000"/>
                  </a:schemeClr>
                </a:solidFill>
                <a:latin typeface="Cambria Math" panose="02040503050406030204" pitchFamily="18" charset="0"/>
                <a:ea typeface="Cambria Math" panose="02040503050406030204" pitchFamily="18" charset="0"/>
              </a:rPr>
              <a:t>LinkedIn Link:</a:t>
            </a:r>
          </a:p>
          <a:p>
            <a:r>
              <a:rPr lang="en-IN" sz="2800" dirty="0">
                <a:solidFill>
                  <a:schemeClr val="accent6">
                    <a:lumMod val="20000"/>
                    <a:lumOff val="80000"/>
                  </a:schemeClr>
                </a:solidFill>
                <a:latin typeface="Cambria Math" panose="02040503050406030204" pitchFamily="18" charset="0"/>
                <a:ea typeface="Cambria Math" panose="02040503050406030204" pitchFamily="18" charset="0"/>
              </a:rPr>
              <a:t>           </a:t>
            </a:r>
          </a:p>
          <a:p>
            <a:r>
              <a:rPr lang="en-IN" sz="2800" dirty="0">
                <a:solidFill>
                  <a:schemeClr val="accent6">
                    <a:lumMod val="20000"/>
                    <a:lumOff val="80000"/>
                  </a:schemeClr>
                </a:solidFill>
                <a:latin typeface="Cambria Math" panose="02040503050406030204" pitchFamily="18" charset="0"/>
                <a:ea typeface="Cambria Math" panose="02040503050406030204" pitchFamily="18" charset="0"/>
              </a:rPr>
              <a:t>                         </a:t>
            </a:r>
            <a:r>
              <a:rPr lang="en-IN" sz="2800" dirty="0">
                <a:solidFill>
                  <a:schemeClr val="accent1">
                    <a:lumMod val="60000"/>
                    <a:lumOff val="40000"/>
                  </a:schemeClr>
                </a:solidFill>
                <a:latin typeface="Cambria Math" panose="02040503050406030204" pitchFamily="18" charset="0"/>
                <a:ea typeface="Cambria Math" panose="02040503050406030204" pitchFamily="18" charset="0"/>
                <a:hlinkClick r:id="rId3">
                  <a:extLst>
                    <a:ext uri="{A12FA001-AC4F-418D-AE19-62706E023703}">
                      <ahyp:hlinkClr xmlns:ahyp="http://schemas.microsoft.com/office/drawing/2018/hyperlinkcolor" val="tx"/>
                    </a:ext>
                  </a:extLst>
                </a:hlinkClick>
              </a:rPr>
              <a:t>Nimisha Jyothi</a:t>
            </a:r>
            <a:endParaRPr lang="en-IN" sz="2800" dirty="0">
              <a:solidFill>
                <a:schemeClr val="accent1">
                  <a:lumMod val="60000"/>
                  <a:lumOff val="4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9436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94695F-516F-AC8A-7C90-A05E9FB889A4}"/>
              </a:ext>
            </a:extLst>
          </p:cNvPr>
          <p:cNvSpPr txBox="1"/>
          <p:nvPr/>
        </p:nvSpPr>
        <p:spPr>
          <a:xfrm>
            <a:off x="1291471" y="782425"/>
            <a:ext cx="9115720" cy="5021055"/>
          </a:xfrm>
          <a:prstGeom prst="rect">
            <a:avLst/>
          </a:prstGeom>
          <a:noFill/>
        </p:spPr>
        <p:txBody>
          <a:bodyPr wrap="square" rtlCol="0">
            <a:spAutoFit/>
          </a:bodyPr>
          <a:lstStyle/>
          <a:p>
            <a:pPr algn="ctr">
              <a:buNone/>
            </a:pPr>
            <a:r>
              <a:rPr lang="en-US" sz="5400" b="1" dirty="0">
                <a:solidFill>
                  <a:schemeClr val="accent2">
                    <a:lumMod val="20000"/>
                    <a:lumOff val="80000"/>
                  </a:schemeClr>
                </a:solidFill>
                <a:latin typeface="Algerian" panose="04020705040A02060702" pitchFamily="82" charset="0"/>
              </a:rPr>
              <a:t>Conclusion</a:t>
            </a:r>
          </a:p>
          <a:p>
            <a:pPr algn="ctr">
              <a:buNone/>
            </a:pPr>
            <a:endParaRPr lang="en-US" b="1" dirty="0">
              <a:solidFill>
                <a:schemeClr val="accent2">
                  <a:lumMod val="20000"/>
                  <a:lumOff val="80000"/>
                </a:schemeClr>
              </a:solidFill>
              <a:latin typeface="Algerian" panose="04020705040A02060702" pitchFamily="82" charset="0"/>
            </a:endParaRPr>
          </a:p>
          <a:p>
            <a:pPr algn="just">
              <a:lnSpc>
                <a:spcPct val="150000"/>
              </a:lnSpc>
            </a:pPr>
            <a:r>
              <a:rPr lang="en-US" sz="2400" dirty="0">
                <a:solidFill>
                  <a:schemeClr val="accent2">
                    <a:lumMod val="20000"/>
                    <a:lumOff val="80000"/>
                  </a:schemeClr>
                </a:solidFill>
              </a:rPr>
              <a:t>The Tableau HR analysis reveals critical workforce trends, including high turnover rates, gender pay disparities, performance gaps, and hiring imbalances. Addressing these challenges through employee retention programs, fair compensation structures, targeted training, and improved hiring strategies will enhance workforce stability and productivity. Data-driven HR decisions will foster a more inclusive, engaged, and high-performing organization</a:t>
            </a:r>
            <a:r>
              <a:rPr lang="en-US" dirty="0"/>
              <a:t>.</a:t>
            </a:r>
            <a:endParaRPr lang="en-IN" dirty="0">
              <a:solidFill>
                <a:schemeClr val="accent2">
                  <a:lumMod val="20000"/>
                  <a:lumOff val="80000"/>
                </a:schemeClr>
              </a:solidFill>
            </a:endParaRPr>
          </a:p>
        </p:txBody>
      </p:sp>
    </p:spTree>
    <p:extLst>
      <p:ext uri="{BB962C8B-B14F-4D97-AF65-F5344CB8AC3E}">
        <p14:creationId xmlns:p14="http://schemas.microsoft.com/office/powerpoint/2010/main" val="133113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90AAB-8CF0-7D9D-E48C-3C9B844528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44E205-03BD-F357-58A5-73EDA3EE6E54}"/>
              </a:ext>
            </a:extLst>
          </p:cNvPr>
          <p:cNvSpPr txBox="1"/>
          <p:nvPr/>
        </p:nvSpPr>
        <p:spPr>
          <a:xfrm>
            <a:off x="914401" y="689788"/>
            <a:ext cx="9662474" cy="5478423"/>
          </a:xfrm>
          <a:prstGeom prst="rect">
            <a:avLst/>
          </a:prstGeom>
          <a:noFill/>
        </p:spPr>
        <p:txBody>
          <a:bodyPr wrap="square" rtlCol="0" anchor="b">
            <a:spAutoFit/>
          </a:bodyPr>
          <a:lstStyle/>
          <a:p>
            <a:pPr algn="just">
              <a:lnSpc>
                <a:spcPct val="150000"/>
              </a:lnSpc>
            </a:pPr>
            <a:r>
              <a:rPr lang="en-US" sz="2800" dirty="0">
                <a:solidFill>
                  <a:schemeClr val="bg1"/>
                </a:solidFill>
                <a:latin typeface="Cambria Math" panose="02040503050406030204" pitchFamily="18" charset="0"/>
                <a:ea typeface="Cambria Math" panose="02040503050406030204" pitchFamily="18" charset="0"/>
              </a:rPr>
              <a:t>OBJECTIVE: </a:t>
            </a:r>
          </a:p>
          <a:p>
            <a:pPr algn="just">
              <a:lnSpc>
                <a:spcPct val="150000"/>
              </a:lnSpc>
            </a:pPr>
            <a:r>
              <a:rPr lang="en-US" sz="2400" dirty="0">
                <a:solidFill>
                  <a:schemeClr val="bg1"/>
                </a:solidFill>
              </a:rPr>
              <a:t>To create an HR analytics dashboard that provides insights into employee demographics, turnover rates, hiring trends, performance metrics, and satisfaction scores to improve HR decision-making</a:t>
            </a:r>
          </a:p>
          <a:p>
            <a:pPr algn="just">
              <a:lnSpc>
                <a:spcPct val="150000"/>
              </a:lnSpc>
            </a:pPr>
            <a:endParaRPr lang="en-US" sz="2000" dirty="0">
              <a:solidFill>
                <a:schemeClr val="bg1"/>
              </a:solidFill>
            </a:endParaRPr>
          </a:p>
          <a:p>
            <a:pPr algn="just">
              <a:lnSpc>
                <a:spcPct val="150000"/>
              </a:lnSpc>
            </a:pPr>
            <a:r>
              <a:rPr lang="en-IN" sz="2800" dirty="0">
                <a:solidFill>
                  <a:schemeClr val="bg1"/>
                </a:solidFill>
                <a:latin typeface="Cambria Math" panose="02040503050406030204" pitchFamily="18" charset="0"/>
                <a:ea typeface="Cambria Math" panose="02040503050406030204" pitchFamily="18" charset="0"/>
              </a:rPr>
              <a:t>DATA SOURCE:  </a:t>
            </a:r>
            <a:r>
              <a:rPr lang="en-IN" sz="2400" dirty="0">
                <a:solidFill>
                  <a:schemeClr val="bg1"/>
                </a:solidFill>
              </a:rPr>
              <a:t>Human Resource Analysis Dataset</a:t>
            </a:r>
          </a:p>
          <a:p>
            <a:pPr algn="just">
              <a:lnSpc>
                <a:spcPct val="150000"/>
              </a:lnSpc>
            </a:pPr>
            <a:endParaRPr lang="en-IN" sz="2400" dirty="0">
              <a:solidFill>
                <a:schemeClr val="bg1"/>
              </a:solidFill>
            </a:endParaRPr>
          </a:p>
          <a:p>
            <a:pPr algn="just">
              <a:lnSpc>
                <a:spcPct val="150000"/>
              </a:lnSpc>
            </a:pPr>
            <a:r>
              <a:rPr lang="en-IN" sz="2800" dirty="0">
                <a:solidFill>
                  <a:schemeClr val="bg1"/>
                </a:solidFill>
                <a:latin typeface="Cambria Math" panose="02040503050406030204" pitchFamily="18" charset="0"/>
                <a:ea typeface="Cambria Math" panose="02040503050406030204" pitchFamily="18" charset="0"/>
              </a:rPr>
              <a:t>TOOLS USED:   </a:t>
            </a:r>
            <a:r>
              <a:rPr lang="en-IN" sz="2400" dirty="0">
                <a:solidFill>
                  <a:schemeClr val="bg1"/>
                </a:solidFill>
                <a:ea typeface="Cambria Math" panose="02040503050406030204" pitchFamily="18" charset="0"/>
              </a:rPr>
              <a:t>Tableau, SQL</a:t>
            </a:r>
          </a:p>
          <a:p>
            <a:pPr algn="just">
              <a:lnSpc>
                <a:spcPct val="150000"/>
              </a:lnSpc>
            </a:pPr>
            <a:endParaRPr lang="en-IN" sz="2000" dirty="0">
              <a:solidFill>
                <a:schemeClr val="bg1"/>
              </a:solidFill>
            </a:endParaRPr>
          </a:p>
          <a:p>
            <a:pPr algn="just"/>
            <a:endParaRPr lang="en-IN" sz="2000" dirty="0">
              <a:solidFill>
                <a:schemeClr val="bg1"/>
              </a:solidFill>
            </a:endParaRPr>
          </a:p>
        </p:txBody>
      </p:sp>
    </p:spTree>
    <p:extLst>
      <p:ext uri="{BB962C8B-B14F-4D97-AF65-F5344CB8AC3E}">
        <p14:creationId xmlns:p14="http://schemas.microsoft.com/office/powerpoint/2010/main" val="2532677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F2B236-1048-B786-494C-C6C5EC39520F}"/>
              </a:ext>
            </a:extLst>
          </p:cNvPr>
          <p:cNvPicPr>
            <a:picLocks noChangeAspect="1"/>
          </p:cNvPicPr>
          <p:nvPr/>
        </p:nvPicPr>
        <p:blipFill>
          <a:blip r:embed="rId2">
            <a:extLst>
              <a:ext uri="{28A0092B-C50C-407E-A947-70E740481C1C}">
                <a14:useLocalDpi xmlns:a14="http://schemas.microsoft.com/office/drawing/2010/main" val="0"/>
              </a:ext>
            </a:extLst>
          </a:blip>
          <a:srcRect l="5348" t="5911" r="5296" b="4124"/>
          <a:stretch/>
        </p:blipFill>
        <p:spPr>
          <a:xfrm>
            <a:off x="0" y="0"/>
            <a:ext cx="12192000" cy="6920784"/>
          </a:xfrm>
          <a:prstGeom prst="rect">
            <a:avLst/>
          </a:prstGeom>
        </p:spPr>
      </p:pic>
    </p:spTree>
    <p:extLst>
      <p:ext uri="{BB962C8B-B14F-4D97-AF65-F5344CB8AC3E}">
        <p14:creationId xmlns:p14="http://schemas.microsoft.com/office/powerpoint/2010/main" val="150728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B5A463-8C5A-31F9-1463-EC967AA43B87}"/>
              </a:ext>
            </a:extLst>
          </p:cNvPr>
          <p:cNvPicPr>
            <a:picLocks noChangeAspect="1"/>
          </p:cNvPicPr>
          <p:nvPr/>
        </p:nvPicPr>
        <p:blipFill>
          <a:blip r:embed="rId2">
            <a:extLst>
              <a:ext uri="{28A0092B-C50C-407E-A947-70E740481C1C}">
                <a14:useLocalDpi xmlns:a14="http://schemas.microsoft.com/office/drawing/2010/main" val="0"/>
              </a:ext>
            </a:extLst>
          </a:blip>
          <a:srcRect t="5019" b="2938"/>
          <a:stretch/>
        </p:blipFill>
        <p:spPr>
          <a:xfrm>
            <a:off x="0" y="0"/>
            <a:ext cx="12192000" cy="6858000"/>
          </a:xfrm>
          <a:prstGeom prst="rect">
            <a:avLst/>
          </a:prstGeom>
        </p:spPr>
      </p:pic>
    </p:spTree>
    <p:extLst>
      <p:ext uri="{BB962C8B-B14F-4D97-AF65-F5344CB8AC3E}">
        <p14:creationId xmlns:p14="http://schemas.microsoft.com/office/powerpoint/2010/main" val="286003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5BCDF6-B2E1-F9BE-454F-362B78E0E362}"/>
              </a:ext>
            </a:extLst>
          </p:cNvPr>
          <p:cNvPicPr>
            <a:picLocks noChangeAspect="1"/>
          </p:cNvPicPr>
          <p:nvPr/>
        </p:nvPicPr>
        <p:blipFill>
          <a:blip r:embed="rId2">
            <a:extLst>
              <a:ext uri="{28A0092B-C50C-407E-A947-70E740481C1C}">
                <a14:useLocalDpi xmlns:a14="http://schemas.microsoft.com/office/drawing/2010/main" val="0"/>
              </a:ext>
            </a:extLst>
          </a:blip>
          <a:srcRect t="5304" b="2509"/>
          <a:stretch/>
        </p:blipFill>
        <p:spPr>
          <a:xfrm>
            <a:off x="0" y="0"/>
            <a:ext cx="12192000" cy="6858000"/>
          </a:xfrm>
          <a:prstGeom prst="rect">
            <a:avLst/>
          </a:prstGeom>
        </p:spPr>
      </p:pic>
    </p:spTree>
    <p:extLst>
      <p:ext uri="{BB962C8B-B14F-4D97-AF65-F5344CB8AC3E}">
        <p14:creationId xmlns:p14="http://schemas.microsoft.com/office/powerpoint/2010/main" val="63439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EBF40C-6739-20DB-57F2-CE4E6585BA32}"/>
              </a:ext>
            </a:extLst>
          </p:cNvPr>
          <p:cNvPicPr>
            <a:picLocks noChangeAspect="1"/>
          </p:cNvPicPr>
          <p:nvPr/>
        </p:nvPicPr>
        <p:blipFill>
          <a:blip r:embed="rId2">
            <a:extLst>
              <a:ext uri="{28A0092B-C50C-407E-A947-70E740481C1C}">
                <a14:useLocalDpi xmlns:a14="http://schemas.microsoft.com/office/drawing/2010/main" val="0"/>
              </a:ext>
            </a:extLst>
          </a:blip>
          <a:srcRect t="5305" b="3369"/>
          <a:stretch/>
        </p:blipFill>
        <p:spPr>
          <a:xfrm>
            <a:off x="0" y="0"/>
            <a:ext cx="12192000" cy="6858000"/>
          </a:xfrm>
          <a:prstGeom prst="rect">
            <a:avLst/>
          </a:prstGeom>
        </p:spPr>
      </p:pic>
    </p:spTree>
    <p:extLst>
      <p:ext uri="{BB962C8B-B14F-4D97-AF65-F5344CB8AC3E}">
        <p14:creationId xmlns:p14="http://schemas.microsoft.com/office/powerpoint/2010/main" val="128336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0A28E-AE1F-8D3D-A5F8-19D30D006757}"/>
              </a:ext>
            </a:extLst>
          </p:cNvPr>
          <p:cNvPicPr>
            <a:picLocks noChangeAspect="1"/>
          </p:cNvPicPr>
          <p:nvPr/>
        </p:nvPicPr>
        <p:blipFill>
          <a:blip r:embed="rId2">
            <a:extLst>
              <a:ext uri="{28A0092B-C50C-407E-A947-70E740481C1C}">
                <a14:useLocalDpi xmlns:a14="http://schemas.microsoft.com/office/drawing/2010/main" val="0"/>
              </a:ext>
            </a:extLst>
          </a:blip>
          <a:srcRect t="5448" b="2652"/>
          <a:stretch/>
        </p:blipFill>
        <p:spPr>
          <a:xfrm>
            <a:off x="0" y="0"/>
            <a:ext cx="12192000" cy="6858000"/>
          </a:xfrm>
          <a:prstGeom prst="rect">
            <a:avLst/>
          </a:prstGeom>
        </p:spPr>
      </p:pic>
    </p:spTree>
    <p:extLst>
      <p:ext uri="{BB962C8B-B14F-4D97-AF65-F5344CB8AC3E}">
        <p14:creationId xmlns:p14="http://schemas.microsoft.com/office/powerpoint/2010/main" val="326244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A75E3-7466-CCF3-C22C-7FB765811981}"/>
              </a:ext>
            </a:extLst>
          </p:cNvPr>
          <p:cNvPicPr>
            <a:picLocks noChangeAspect="1"/>
          </p:cNvPicPr>
          <p:nvPr/>
        </p:nvPicPr>
        <p:blipFill>
          <a:blip r:embed="rId2">
            <a:extLst>
              <a:ext uri="{28A0092B-C50C-407E-A947-70E740481C1C}">
                <a14:useLocalDpi xmlns:a14="http://schemas.microsoft.com/office/drawing/2010/main" val="0"/>
              </a:ext>
            </a:extLst>
          </a:blip>
          <a:srcRect t="5019" b="2651"/>
          <a:stretch/>
        </p:blipFill>
        <p:spPr>
          <a:xfrm>
            <a:off x="0" y="0"/>
            <a:ext cx="12192000" cy="6858000"/>
          </a:xfrm>
          <a:prstGeom prst="rect">
            <a:avLst/>
          </a:prstGeom>
        </p:spPr>
      </p:pic>
    </p:spTree>
    <p:extLst>
      <p:ext uri="{BB962C8B-B14F-4D97-AF65-F5344CB8AC3E}">
        <p14:creationId xmlns:p14="http://schemas.microsoft.com/office/powerpoint/2010/main" val="162299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D6EB36-3CA7-B3DF-AA58-47582BE32E10}"/>
              </a:ext>
            </a:extLst>
          </p:cNvPr>
          <p:cNvPicPr>
            <a:picLocks noChangeAspect="1"/>
          </p:cNvPicPr>
          <p:nvPr/>
        </p:nvPicPr>
        <p:blipFill>
          <a:blip r:embed="rId2">
            <a:extLst>
              <a:ext uri="{28A0092B-C50C-407E-A947-70E740481C1C}">
                <a14:useLocalDpi xmlns:a14="http://schemas.microsoft.com/office/drawing/2010/main" val="0"/>
              </a:ext>
            </a:extLst>
          </a:blip>
          <a:srcRect t="5161" b="2365"/>
          <a:stretch/>
        </p:blipFill>
        <p:spPr>
          <a:xfrm>
            <a:off x="0" y="-1"/>
            <a:ext cx="12192000" cy="6858001"/>
          </a:xfrm>
          <a:prstGeom prst="rect">
            <a:avLst/>
          </a:prstGeom>
        </p:spPr>
      </p:pic>
    </p:spTree>
    <p:extLst>
      <p:ext uri="{BB962C8B-B14F-4D97-AF65-F5344CB8AC3E}">
        <p14:creationId xmlns:p14="http://schemas.microsoft.com/office/powerpoint/2010/main" val="2442415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696</Words>
  <Application>Microsoft Office PowerPoint</Application>
  <PresentationFormat>Widescreen</PresentationFormat>
  <Paragraphs>98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Arial</vt:lpstr>
      <vt:lpstr>Bahnschrift</vt:lpstr>
      <vt:lpstr>Calibri</vt:lpstr>
      <vt:lpstr>Calibri Light</vt:lpstr>
      <vt:lpstr>Cambria Math</vt:lpstr>
      <vt:lpstr>Castellar</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Nimisha Jyothi</dc:creator>
  <cp:lastModifiedBy>Nimisha Jyothi</cp:lastModifiedBy>
  <cp:revision>5</cp:revision>
  <dcterms:created xsi:type="dcterms:W3CDTF">2025-03-21T00:48:49Z</dcterms:created>
  <dcterms:modified xsi:type="dcterms:W3CDTF">2025-03-23T03:25:15Z</dcterms:modified>
</cp:coreProperties>
</file>