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C3F5"/>
    <a:srgbClr val="F9ABA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0" d="100"/>
          <a:sy n="80" d="100"/>
        </p:scale>
        <p:origin x="5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BB530-11E0-422E-9940-F5C5A9773F8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2F7DFC-D1E9-CA0B-A3A6-DC3EB4E65C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3F68410-D53A-825A-9916-0484CDC4D640}"/>
              </a:ext>
            </a:extLst>
          </p:cNvPr>
          <p:cNvSpPr>
            <a:spLocks noGrp="1"/>
          </p:cNvSpPr>
          <p:nvPr>
            <p:ph type="dt" sz="half" idx="10"/>
          </p:nvPr>
        </p:nvSpPr>
        <p:spPr/>
        <p:txBody>
          <a:bodyPr/>
          <a:lstStyle/>
          <a:p>
            <a:fld id="{A8C2EA10-A187-4464-A50B-3785C2DA6C0C}" type="datetimeFigureOut">
              <a:rPr lang="en-IN" smtClean="0"/>
              <a:t>23-03-2025</a:t>
            </a:fld>
            <a:endParaRPr lang="en-IN"/>
          </a:p>
        </p:txBody>
      </p:sp>
      <p:sp>
        <p:nvSpPr>
          <p:cNvPr id="5" name="Footer Placeholder 4">
            <a:extLst>
              <a:ext uri="{FF2B5EF4-FFF2-40B4-BE49-F238E27FC236}">
                <a16:creationId xmlns:a16="http://schemas.microsoft.com/office/drawing/2014/main" id="{493578CE-0E12-3A53-E0A3-8203C68EA9E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67CC5D-A7FE-3B5A-F70B-6DBA6B974383}"/>
              </a:ext>
            </a:extLst>
          </p:cNvPr>
          <p:cNvSpPr>
            <a:spLocks noGrp="1"/>
          </p:cNvSpPr>
          <p:nvPr>
            <p:ph type="sldNum" sz="quarter" idx="12"/>
          </p:nvPr>
        </p:nvSpPr>
        <p:spPr/>
        <p:txBody>
          <a:bodyPr/>
          <a:lstStyle/>
          <a:p>
            <a:fld id="{AB373D82-7428-4249-903F-4048F31C6F14}" type="slidenum">
              <a:rPr lang="en-IN" smtClean="0"/>
              <a:t>‹#›</a:t>
            </a:fld>
            <a:endParaRPr lang="en-IN"/>
          </a:p>
        </p:txBody>
      </p:sp>
    </p:spTree>
    <p:extLst>
      <p:ext uri="{BB962C8B-B14F-4D97-AF65-F5344CB8AC3E}">
        <p14:creationId xmlns:p14="http://schemas.microsoft.com/office/powerpoint/2010/main" val="42506448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21915-B7C5-1507-C56C-A138422BFA9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D820B9C-06CA-5758-5DA8-640B89DE0A6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D32514-F467-5BE1-9A31-37CA3457AD72}"/>
              </a:ext>
            </a:extLst>
          </p:cNvPr>
          <p:cNvSpPr>
            <a:spLocks noGrp="1"/>
          </p:cNvSpPr>
          <p:nvPr>
            <p:ph type="dt" sz="half" idx="10"/>
          </p:nvPr>
        </p:nvSpPr>
        <p:spPr/>
        <p:txBody>
          <a:bodyPr/>
          <a:lstStyle/>
          <a:p>
            <a:fld id="{A8C2EA10-A187-4464-A50B-3785C2DA6C0C}" type="datetimeFigureOut">
              <a:rPr lang="en-IN" smtClean="0"/>
              <a:t>23-03-2025</a:t>
            </a:fld>
            <a:endParaRPr lang="en-IN"/>
          </a:p>
        </p:txBody>
      </p:sp>
      <p:sp>
        <p:nvSpPr>
          <p:cNvPr id="5" name="Footer Placeholder 4">
            <a:extLst>
              <a:ext uri="{FF2B5EF4-FFF2-40B4-BE49-F238E27FC236}">
                <a16:creationId xmlns:a16="http://schemas.microsoft.com/office/drawing/2014/main" id="{BEFE4A84-068B-7654-1A81-3D317C6524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67090B-3700-592C-C443-05298AA843F8}"/>
              </a:ext>
            </a:extLst>
          </p:cNvPr>
          <p:cNvSpPr>
            <a:spLocks noGrp="1"/>
          </p:cNvSpPr>
          <p:nvPr>
            <p:ph type="sldNum" sz="quarter" idx="12"/>
          </p:nvPr>
        </p:nvSpPr>
        <p:spPr/>
        <p:txBody>
          <a:bodyPr/>
          <a:lstStyle/>
          <a:p>
            <a:fld id="{AB373D82-7428-4249-903F-4048F31C6F14}" type="slidenum">
              <a:rPr lang="en-IN" smtClean="0"/>
              <a:t>‹#›</a:t>
            </a:fld>
            <a:endParaRPr lang="en-IN"/>
          </a:p>
        </p:txBody>
      </p:sp>
    </p:spTree>
    <p:extLst>
      <p:ext uri="{BB962C8B-B14F-4D97-AF65-F5344CB8AC3E}">
        <p14:creationId xmlns:p14="http://schemas.microsoft.com/office/powerpoint/2010/main" val="1256693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31992C-5712-77D5-02C3-6DB8EA83B7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ED4EF97-E8B5-B5AF-518E-3C0C0267A8F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F9392A-90C8-FFE2-E4B6-9A343909B28C}"/>
              </a:ext>
            </a:extLst>
          </p:cNvPr>
          <p:cNvSpPr>
            <a:spLocks noGrp="1"/>
          </p:cNvSpPr>
          <p:nvPr>
            <p:ph type="dt" sz="half" idx="10"/>
          </p:nvPr>
        </p:nvSpPr>
        <p:spPr/>
        <p:txBody>
          <a:bodyPr/>
          <a:lstStyle/>
          <a:p>
            <a:fld id="{A8C2EA10-A187-4464-A50B-3785C2DA6C0C}" type="datetimeFigureOut">
              <a:rPr lang="en-IN" smtClean="0"/>
              <a:t>23-03-2025</a:t>
            </a:fld>
            <a:endParaRPr lang="en-IN"/>
          </a:p>
        </p:txBody>
      </p:sp>
      <p:sp>
        <p:nvSpPr>
          <p:cNvPr id="5" name="Footer Placeholder 4">
            <a:extLst>
              <a:ext uri="{FF2B5EF4-FFF2-40B4-BE49-F238E27FC236}">
                <a16:creationId xmlns:a16="http://schemas.microsoft.com/office/drawing/2014/main" id="{685843FA-64CC-BBF7-3E29-EAE771EB873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A826EE-2779-8E22-C4E1-39C535653D58}"/>
              </a:ext>
            </a:extLst>
          </p:cNvPr>
          <p:cNvSpPr>
            <a:spLocks noGrp="1"/>
          </p:cNvSpPr>
          <p:nvPr>
            <p:ph type="sldNum" sz="quarter" idx="12"/>
          </p:nvPr>
        </p:nvSpPr>
        <p:spPr/>
        <p:txBody>
          <a:bodyPr/>
          <a:lstStyle/>
          <a:p>
            <a:fld id="{AB373D82-7428-4249-903F-4048F31C6F14}" type="slidenum">
              <a:rPr lang="en-IN" smtClean="0"/>
              <a:t>‹#›</a:t>
            </a:fld>
            <a:endParaRPr lang="en-IN"/>
          </a:p>
        </p:txBody>
      </p:sp>
    </p:spTree>
    <p:extLst>
      <p:ext uri="{BB962C8B-B14F-4D97-AF65-F5344CB8AC3E}">
        <p14:creationId xmlns:p14="http://schemas.microsoft.com/office/powerpoint/2010/main" val="9912137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C1ABDF-5523-2FAE-01F1-6973230B689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DD804F1-252F-C882-AD84-F6CAECBBB5E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865DAB-3729-3BDE-FDF2-2206C31B2E0B}"/>
              </a:ext>
            </a:extLst>
          </p:cNvPr>
          <p:cNvSpPr>
            <a:spLocks noGrp="1"/>
          </p:cNvSpPr>
          <p:nvPr>
            <p:ph type="dt" sz="half" idx="10"/>
          </p:nvPr>
        </p:nvSpPr>
        <p:spPr/>
        <p:txBody>
          <a:bodyPr/>
          <a:lstStyle/>
          <a:p>
            <a:fld id="{A8C2EA10-A187-4464-A50B-3785C2DA6C0C}" type="datetimeFigureOut">
              <a:rPr lang="en-IN" smtClean="0"/>
              <a:t>23-03-2025</a:t>
            </a:fld>
            <a:endParaRPr lang="en-IN"/>
          </a:p>
        </p:txBody>
      </p:sp>
      <p:sp>
        <p:nvSpPr>
          <p:cNvPr id="5" name="Footer Placeholder 4">
            <a:extLst>
              <a:ext uri="{FF2B5EF4-FFF2-40B4-BE49-F238E27FC236}">
                <a16:creationId xmlns:a16="http://schemas.microsoft.com/office/drawing/2014/main" id="{76B38BAF-359B-4CA6-7F20-4644A161F1E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53E8768-8FAD-C6C9-00BD-87CB1EC5950F}"/>
              </a:ext>
            </a:extLst>
          </p:cNvPr>
          <p:cNvSpPr>
            <a:spLocks noGrp="1"/>
          </p:cNvSpPr>
          <p:nvPr>
            <p:ph type="sldNum" sz="quarter" idx="12"/>
          </p:nvPr>
        </p:nvSpPr>
        <p:spPr/>
        <p:txBody>
          <a:bodyPr/>
          <a:lstStyle/>
          <a:p>
            <a:fld id="{AB373D82-7428-4249-903F-4048F31C6F14}" type="slidenum">
              <a:rPr lang="en-IN" smtClean="0"/>
              <a:t>‹#›</a:t>
            </a:fld>
            <a:endParaRPr lang="en-IN"/>
          </a:p>
        </p:txBody>
      </p:sp>
    </p:spTree>
    <p:extLst>
      <p:ext uri="{BB962C8B-B14F-4D97-AF65-F5344CB8AC3E}">
        <p14:creationId xmlns:p14="http://schemas.microsoft.com/office/powerpoint/2010/main" val="2632029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AD69B-546E-4A0E-47FE-361BD3D064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0C82758-B420-E369-792E-683B199C9C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EA771E7-D9B5-D357-EE85-492FC5904AAB}"/>
              </a:ext>
            </a:extLst>
          </p:cNvPr>
          <p:cNvSpPr>
            <a:spLocks noGrp="1"/>
          </p:cNvSpPr>
          <p:nvPr>
            <p:ph type="dt" sz="half" idx="10"/>
          </p:nvPr>
        </p:nvSpPr>
        <p:spPr/>
        <p:txBody>
          <a:bodyPr/>
          <a:lstStyle/>
          <a:p>
            <a:fld id="{A8C2EA10-A187-4464-A50B-3785C2DA6C0C}" type="datetimeFigureOut">
              <a:rPr lang="en-IN" smtClean="0"/>
              <a:t>23-03-2025</a:t>
            </a:fld>
            <a:endParaRPr lang="en-IN"/>
          </a:p>
        </p:txBody>
      </p:sp>
      <p:sp>
        <p:nvSpPr>
          <p:cNvPr id="5" name="Footer Placeholder 4">
            <a:extLst>
              <a:ext uri="{FF2B5EF4-FFF2-40B4-BE49-F238E27FC236}">
                <a16:creationId xmlns:a16="http://schemas.microsoft.com/office/drawing/2014/main" id="{A10D8C8B-00C6-70E0-5179-D807A7C8256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08FA375-4BFC-B8A1-9E27-E7D3C5E3B2D0}"/>
              </a:ext>
            </a:extLst>
          </p:cNvPr>
          <p:cNvSpPr>
            <a:spLocks noGrp="1"/>
          </p:cNvSpPr>
          <p:nvPr>
            <p:ph type="sldNum" sz="quarter" idx="12"/>
          </p:nvPr>
        </p:nvSpPr>
        <p:spPr/>
        <p:txBody>
          <a:bodyPr/>
          <a:lstStyle/>
          <a:p>
            <a:fld id="{AB373D82-7428-4249-903F-4048F31C6F14}" type="slidenum">
              <a:rPr lang="en-IN" smtClean="0"/>
              <a:t>‹#›</a:t>
            </a:fld>
            <a:endParaRPr lang="en-IN"/>
          </a:p>
        </p:txBody>
      </p:sp>
    </p:spTree>
    <p:extLst>
      <p:ext uri="{BB962C8B-B14F-4D97-AF65-F5344CB8AC3E}">
        <p14:creationId xmlns:p14="http://schemas.microsoft.com/office/powerpoint/2010/main" val="17443528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5405B-7E71-DB4B-DDE1-2CB6A2F17D2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8DE67F9-38A9-302A-0D4F-9D2BB4AD980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213955F5-B4BE-CD6C-2DA8-D6728240C1F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4732C9EE-19C4-4104-4323-4E7D03DC3DE1}"/>
              </a:ext>
            </a:extLst>
          </p:cNvPr>
          <p:cNvSpPr>
            <a:spLocks noGrp="1"/>
          </p:cNvSpPr>
          <p:nvPr>
            <p:ph type="dt" sz="half" idx="10"/>
          </p:nvPr>
        </p:nvSpPr>
        <p:spPr/>
        <p:txBody>
          <a:bodyPr/>
          <a:lstStyle/>
          <a:p>
            <a:fld id="{A8C2EA10-A187-4464-A50B-3785C2DA6C0C}" type="datetimeFigureOut">
              <a:rPr lang="en-IN" smtClean="0"/>
              <a:t>23-03-2025</a:t>
            </a:fld>
            <a:endParaRPr lang="en-IN"/>
          </a:p>
        </p:txBody>
      </p:sp>
      <p:sp>
        <p:nvSpPr>
          <p:cNvPr id="6" name="Footer Placeholder 5">
            <a:extLst>
              <a:ext uri="{FF2B5EF4-FFF2-40B4-BE49-F238E27FC236}">
                <a16:creationId xmlns:a16="http://schemas.microsoft.com/office/drawing/2014/main" id="{83A1B923-5A5D-6A5F-A992-BCDDACC284D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C0632E8-8642-4E8D-57E9-BBDE445B18B5}"/>
              </a:ext>
            </a:extLst>
          </p:cNvPr>
          <p:cNvSpPr>
            <a:spLocks noGrp="1"/>
          </p:cNvSpPr>
          <p:nvPr>
            <p:ph type="sldNum" sz="quarter" idx="12"/>
          </p:nvPr>
        </p:nvSpPr>
        <p:spPr/>
        <p:txBody>
          <a:bodyPr/>
          <a:lstStyle/>
          <a:p>
            <a:fld id="{AB373D82-7428-4249-903F-4048F31C6F14}" type="slidenum">
              <a:rPr lang="en-IN" smtClean="0"/>
              <a:t>‹#›</a:t>
            </a:fld>
            <a:endParaRPr lang="en-IN"/>
          </a:p>
        </p:txBody>
      </p:sp>
    </p:spTree>
    <p:extLst>
      <p:ext uri="{BB962C8B-B14F-4D97-AF65-F5344CB8AC3E}">
        <p14:creationId xmlns:p14="http://schemas.microsoft.com/office/powerpoint/2010/main" val="4109038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E6A6F-56DF-39C2-AC29-11B8865AC1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94488AA-7156-68E0-4A43-3D303154128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17C432-B313-27FF-8921-9F59F384AC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31850AA-3B18-AFAE-17B0-D927369B0F4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1DE7659-21E6-4068-D5F0-8EA56BC4139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7448C61-0D5E-43A5-4321-B1057BF38F63}"/>
              </a:ext>
            </a:extLst>
          </p:cNvPr>
          <p:cNvSpPr>
            <a:spLocks noGrp="1"/>
          </p:cNvSpPr>
          <p:nvPr>
            <p:ph type="dt" sz="half" idx="10"/>
          </p:nvPr>
        </p:nvSpPr>
        <p:spPr/>
        <p:txBody>
          <a:bodyPr/>
          <a:lstStyle/>
          <a:p>
            <a:fld id="{A8C2EA10-A187-4464-A50B-3785C2DA6C0C}" type="datetimeFigureOut">
              <a:rPr lang="en-IN" smtClean="0"/>
              <a:t>23-03-2025</a:t>
            </a:fld>
            <a:endParaRPr lang="en-IN"/>
          </a:p>
        </p:txBody>
      </p:sp>
      <p:sp>
        <p:nvSpPr>
          <p:cNvPr id="8" name="Footer Placeholder 7">
            <a:extLst>
              <a:ext uri="{FF2B5EF4-FFF2-40B4-BE49-F238E27FC236}">
                <a16:creationId xmlns:a16="http://schemas.microsoft.com/office/drawing/2014/main" id="{98E4300B-75E4-A74B-AA30-850145CD356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7AA4F50A-CC35-747C-F422-2AD1BE6364C7}"/>
              </a:ext>
            </a:extLst>
          </p:cNvPr>
          <p:cNvSpPr>
            <a:spLocks noGrp="1"/>
          </p:cNvSpPr>
          <p:nvPr>
            <p:ph type="sldNum" sz="quarter" idx="12"/>
          </p:nvPr>
        </p:nvSpPr>
        <p:spPr/>
        <p:txBody>
          <a:bodyPr/>
          <a:lstStyle/>
          <a:p>
            <a:fld id="{AB373D82-7428-4249-903F-4048F31C6F14}" type="slidenum">
              <a:rPr lang="en-IN" smtClean="0"/>
              <a:t>‹#›</a:t>
            </a:fld>
            <a:endParaRPr lang="en-IN"/>
          </a:p>
        </p:txBody>
      </p:sp>
    </p:spTree>
    <p:extLst>
      <p:ext uri="{BB962C8B-B14F-4D97-AF65-F5344CB8AC3E}">
        <p14:creationId xmlns:p14="http://schemas.microsoft.com/office/powerpoint/2010/main" val="29879042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37753-4591-12DE-213B-0801E1D392C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6D26CDC-ED2C-92F7-9750-08E289A7F837}"/>
              </a:ext>
            </a:extLst>
          </p:cNvPr>
          <p:cNvSpPr>
            <a:spLocks noGrp="1"/>
          </p:cNvSpPr>
          <p:nvPr>
            <p:ph type="dt" sz="half" idx="10"/>
          </p:nvPr>
        </p:nvSpPr>
        <p:spPr/>
        <p:txBody>
          <a:bodyPr/>
          <a:lstStyle/>
          <a:p>
            <a:fld id="{A8C2EA10-A187-4464-A50B-3785C2DA6C0C}" type="datetimeFigureOut">
              <a:rPr lang="en-IN" smtClean="0"/>
              <a:t>23-03-2025</a:t>
            </a:fld>
            <a:endParaRPr lang="en-IN"/>
          </a:p>
        </p:txBody>
      </p:sp>
      <p:sp>
        <p:nvSpPr>
          <p:cNvPr id="4" name="Footer Placeholder 3">
            <a:extLst>
              <a:ext uri="{FF2B5EF4-FFF2-40B4-BE49-F238E27FC236}">
                <a16:creationId xmlns:a16="http://schemas.microsoft.com/office/drawing/2014/main" id="{9C3BFF8C-FAB4-330B-800C-B2762703BB9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EF7A972-E9EB-F299-DB9B-F8377F60A3F0}"/>
              </a:ext>
            </a:extLst>
          </p:cNvPr>
          <p:cNvSpPr>
            <a:spLocks noGrp="1"/>
          </p:cNvSpPr>
          <p:nvPr>
            <p:ph type="sldNum" sz="quarter" idx="12"/>
          </p:nvPr>
        </p:nvSpPr>
        <p:spPr/>
        <p:txBody>
          <a:bodyPr/>
          <a:lstStyle/>
          <a:p>
            <a:fld id="{AB373D82-7428-4249-903F-4048F31C6F14}" type="slidenum">
              <a:rPr lang="en-IN" smtClean="0"/>
              <a:t>‹#›</a:t>
            </a:fld>
            <a:endParaRPr lang="en-IN"/>
          </a:p>
        </p:txBody>
      </p:sp>
    </p:spTree>
    <p:extLst>
      <p:ext uri="{BB962C8B-B14F-4D97-AF65-F5344CB8AC3E}">
        <p14:creationId xmlns:p14="http://schemas.microsoft.com/office/powerpoint/2010/main" val="11212612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8FF53E-AAC4-0368-7D64-0017D2D4E07E}"/>
              </a:ext>
            </a:extLst>
          </p:cNvPr>
          <p:cNvSpPr>
            <a:spLocks noGrp="1"/>
          </p:cNvSpPr>
          <p:nvPr>
            <p:ph type="dt" sz="half" idx="10"/>
          </p:nvPr>
        </p:nvSpPr>
        <p:spPr/>
        <p:txBody>
          <a:bodyPr/>
          <a:lstStyle/>
          <a:p>
            <a:fld id="{A8C2EA10-A187-4464-A50B-3785C2DA6C0C}" type="datetimeFigureOut">
              <a:rPr lang="en-IN" smtClean="0"/>
              <a:t>23-03-2025</a:t>
            </a:fld>
            <a:endParaRPr lang="en-IN"/>
          </a:p>
        </p:txBody>
      </p:sp>
      <p:sp>
        <p:nvSpPr>
          <p:cNvPr id="3" name="Footer Placeholder 2">
            <a:extLst>
              <a:ext uri="{FF2B5EF4-FFF2-40B4-BE49-F238E27FC236}">
                <a16:creationId xmlns:a16="http://schemas.microsoft.com/office/drawing/2014/main" id="{1F603729-8476-2D5F-2DF1-9DE25AE16EE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47A7318-04CC-3AC9-57B4-953358A15746}"/>
              </a:ext>
            </a:extLst>
          </p:cNvPr>
          <p:cNvSpPr>
            <a:spLocks noGrp="1"/>
          </p:cNvSpPr>
          <p:nvPr>
            <p:ph type="sldNum" sz="quarter" idx="12"/>
          </p:nvPr>
        </p:nvSpPr>
        <p:spPr/>
        <p:txBody>
          <a:bodyPr/>
          <a:lstStyle/>
          <a:p>
            <a:fld id="{AB373D82-7428-4249-903F-4048F31C6F14}" type="slidenum">
              <a:rPr lang="en-IN" smtClean="0"/>
              <a:t>‹#›</a:t>
            </a:fld>
            <a:endParaRPr lang="en-IN"/>
          </a:p>
        </p:txBody>
      </p:sp>
    </p:spTree>
    <p:extLst>
      <p:ext uri="{BB962C8B-B14F-4D97-AF65-F5344CB8AC3E}">
        <p14:creationId xmlns:p14="http://schemas.microsoft.com/office/powerpoint/2010/main" val="6444927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EC6953-2EC5-6C99-375E-8EA5B5EB6E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E94EFB-FACD-1876-7F48-EE535AC41E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B1998B6-A3C0-429C-81DD-53381AD884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920201-49A8-28A7-2A29-8AAF33E011D2}"/>
              </a:ext>
            </a:extLst>
          </p:cNvPr>
          <p:cNvSpPr>
            <a:spLocks noGrp="1"/>
          </p:cNvSpPr>
          <p:nvPr>
            <p:ph type="dt" sz="half" idx="10"/>
          </p:nvPr>
        </p:nvSpPr>
        <p:spPr/>
        <p:txBody>
          <a:bodyPr/>
          <a:lstStyle/>
          <a:p>
            <a:fld id="{A8C2EA10-A187-4464-A50B-3785C2DA6C0C}" type="datetimeFigureOut">
              <a:rPr lang="en-IN" smtClean="0"/>
              <a:t>23-03-2025</a:t>
            </a:fld>
            <a:endParaRPr lang="en-IN"/>
          </a:p>
        </p:txBody>
      </p:sp>
      <p:sp>
        <p:nvSpPr>
          <p:cNvPr id="6" name="Footer Placeholder 5">
            <a:extLst>
              <a:ext uri="{FF2B5EF4-FFF2-40B4-BE49-F238E27FC236}">
                <a16:creationId xmlns:a16="http://schemas.microsoft.com/office/drawing/2014/main" id="{202828F9-D441-B41A-9673-2D41739A98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1AB58C8-EA1E-6C1E-8A05-966E3F436B6B}"/>
              </a:ext>
            </a:extLst>
          </p:cNvPr>
          <p:cNvSpPr>
            <a:spLocks noGrp="1"/>
          </p:cNvSpPr>
          <p:nvPr>
            <p:ph type="sldNum" sz="quarter" idx="12"/>
          </p:nvPr>
        </p:nvSpPr>
        <p:spPr/>
        <p:txBody>
          <a:bodyPr/>
          <a:lstStyle/>
          <a:p>
            <a:fld id="{AB373D82-7428-4249-903F-4048F31C6F14}" type="slidenum">
              <a:rPr lang="en-IN" smtClean="0"/>
              <a:t>‹#›</a:t>
            </a:fld>
            <a:endParaRPr lang="en-IN"/>
          </a:p>
        </p:txBody>
      </p:sp>
    </p:spTree>
    <p:extLst>
      <p:ext uri="{BB962C8B-B14F-4D97-AF65-F5344CB8AC3E}">
        <p14:creationId xmlns:p14="http://schemas.microsoft.com/office/powerpoint/2010/main" val="545057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A88EE-36E1-240A-0113-133A25E53FF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1508EB6-2626-2F04-0EC1-43AF6E91BB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3082818-A3A5-B5AA-2286-7C7F402B53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10A9F-B9ED-F81F-9DEC-D707239C4CD9}"/>
              </a:ext>
            </a:extLst>
          </p:cNvPr>
          <p:cNvSpPr>
            <a:spLocks noGrp="1"/>
          </p:cNvSpPr>
          <p:nvPr>
            <p:ph type="dt" sz="half" idx="10"/>
          </p:nvPr>
        </p:nvSpPr>
        <p:spPr/>
        <p:txBody>
          <a:bodyPr/>
          <a:lstStyle/>
          <a:p>
            <a:fld id="{A8C2EA10-A187-4464-A50B-3785C2DA6C0C}" type="datetimeFigureOut">
              <a:rPr lang="en-IN" smtClean="0"/>
              <a:t>23-03-2025</a:t>
            </a:fld>
            <a:endParaRPr lang="en-IN"/>
          </a:p>
        </p:txBody>
      </p:sp>
      <p:sp>
        <p:nvSpPr>
          <p:cNvPr id="6" name="Footer Placeholder 5">
            <a:extLst>
              <a:ext uri="{FF2B5EF4-FFF2-40B4-BE49-F238E27FC236}">
                <a16:creationId xmlns:a16="http://schemas.microsoft.com/office/drawing/2014/main" id="{F07B3E17-7833-5C2C-A153-1052CB693B8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B1AB9B-6D66-A391-BFA6-F1CA93733546}"/>
              </a:ext>
            </a:extLst>
          </p:cNvPr>
          <p:cNvSpPr>
            <a:spLocks noGrp="1"/>
          </p:cNvSpPr>
          <p:nvPr>
            <p:ph type="sldNum" sz="quarter" idx="12"/>
          </p:nvPr>
        </p:nvSpPr>
        <p:spPr/>
        <p:txBody>
          <a:bodyPr/>
          <a:lstStyle/>
          <a:p>
            <a:fld id="{AB373D82-7428-4249-903F-4048F31C6F14}" type="slidenum">
              <a:rPr lang="en-IN" smtClean="0"/>
              <a:t>‹#›</a:t>
            </a:fld>
            <a:endParaRPr lang="en-IN"/>
          </a:p>
        </p:txBody>
      </p:sp>
    </p:spTree>
    <p:extLst>
      <p:ext uri="{BB962C8B-B14F-4D97-AF65-F5344CB8AC3E}">
        <p14:creationId xmlns:p14="http://schemas.microsoft.com/office/powerpoint/2010/main" val="15108105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tx1"/>
            </a:gs>
            <a:gs pos="87000">
              <a:srgbClr val="00589A"/>
            </a:gs>
            <a:gs pos="32000">
              <a:srgbClr val="160C5C"/>
            </a:gs>
            <a:gs pos="77000">
              <a:srgbClr val="0A418B"/>
            </a:gs>
            <a:gs pos="56000">
              <a:srgbClr val="1D126E"/>
            </a:gs>
            <a:gs pos="100000">
              <a:srgbClr val="00589A"/>
            </a:gs>
          </a:gsLst>
          <a:lin ang="0" scaled="0"/>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2C7EFA8-3EA9-DFFA-ACED-9E40B84DB2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316FA4-57E1-85E2-AF92-6F870E34AB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96C6974-7194-D01C-1DAE-27076EBB12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8C2EA10-A187-4464-A50B-3785C2DA6C0C}" type="datetimeFigureOut">
              <a:rPr lang="en-IN" smtClean="0"/>
              <a:t>23-03-2025</a:t>
            </a:fld>
            <a:endParaRPr lang="en-IN"/>
          </a:p>
        </p:txBody>
      </p:sp>
      <p:sp>
        <p:nvSpPr>
          <p:cNvPr id="5" name="Footer Placeholder 4">
            <a:extLst>
              <a:ext uri="{FF2B5EF4-FFF2-40B4-BE49-F238E27FC236}">
                <a16:creationId xmlns:a16="http://schemas.microsoft.com/office/drawing/2014/main" id="{8C098F9D-78F4-0F50-3391-EA31101CDE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EA48BA7-6AC5-1D84-2910-9E66E38014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73D82-7428-4249-903F-4048F31C6F14}" type="slidenum">
              <a:rPr lang="en-IN" smtClean="0"/>
              <a:t>‹#›</a:t>
            </a:fld>
            <a:endParaRPr lang="en-IN"/>
          </a:p>
        </p:txBody>
      </p:sp>
    </p:spTree>
    <p:extLst>
      <p:ext uri="{BB962C8B-B14F-4D97-AF65-F5344CB8AC3E}">
        <p14:creationId xmlns:p14="http://schemas.microsoft.com/office/powerpoint/2010/main" val="20085902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www.linkedin.com/in/nimishajyothi005" TargetMode="External"/><Relationship Id="rId2" Type="http://schemas.openxmlformats.org/officeDocument/2006/relationships/hyperlink" Target="https://app.powerbi.com/links/j9yu1NIVHt?ctid=64104084-6571-4713-9f7f-89d622f677f2&amp;pbi_source=linkShare"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03FC7EA-42B0-2144-C50F-EA868C5D1D22}"/>
              </a:ext>
            </a:extLst>
          </p:cNvPr>
          <p:cNvSpPr txBox="1"/>
          <p:nvPr/>
        </p:nvSpPr>
        <p:spPr>
          <a:xfrm>
            <a:off x="864025" y="427573"/>
            <a:ext cx="10985075" cy="3170099"/>
          </a:xfrm>
          <a:prstGeom prst="rect">
            <a:avLst/>
          </a:prstGeom>
          <a:noFill/>
        </p:spPr>
        <p:txBody>
          <a:bodyPr wrap="square" spcCol="108000" rtlCol="0">
            <a:spAutoFit/>
          </a:bodyPr>
          <a:lstStyle/>
          <a:p>
            <a:pPr algn="ctr"/>
            <a:r>
              <a:rPr lang="en-US" sz="6600" b="1" spc="50" dirty="0">
                <a:ln w="0"/>
                <a:solidFill>
                  <a:schemeClr val="bg1"/>
                </a:solidFill>
                <a:effectLst>
                  <a:innerShdw blurRad="63500" dist="50800" dir="13500000">
                    <a:srgbClr val="000000">
                      <a:alpha val="50000"/>
                    </a:srgbClr>
                  </a:innerShdw>
                </a:effectLst>
              </a:rPr>
              <a:t> </a:t>
            </a:r>
          </a:p>
          <a:p>
            <a:pPr algn="ctr"/>
            <a:r>
              <a:rPr lang="en-US" sz="6600" b="1" spc="50" dirty="0">
                <a:ln w="0"/>
                <a:solidFill>
                  <a:schemeClr val="bg1"/>
                </a:solidFill>
                <a:effectLst>
                  <a:innerShdw blurRad="63500" dist="50800" dir="13500000">
                    <a:srgbClr val="000000">
                      <a:alpha val="50000"/>
                    </a:srgbClr>
                  </a:innerShdw>
                </a:effectLst>
              </a:rPr>
              <a:t>Supply Chain Analysis:</a:t>
            </a:r>
          </a:p>
          <a:p>
            <a:pPr algn="just"/>
            <a:endParaRPr lang="en-US" sz="2400" b="1" spc="50" dirty="0">
              <a:ln w="0"/>
              <a:solidFill>
                <a:schemeClr val="bg1"/>
              </a:solidFill>
              <a:effectLst>
                <a:innerShdw blurRad="63500" dist="50800" dir="13500000">
                  <a:srgbClr val="000000">
                    <a:alpha val="50000"/>
                  </a:srgbClr>
                </a:innerShdw>
              </a:effectLst>
            </a:endParaRPr>
          </a:p>
          <a:p>
            <a:pPr algn="ctr"/>
            <a:r>
              <a:rPr lang="en-US" sz="4400" b="1" spc="50" dirty="0">
                <a:ln w="0">
                  <a:solidFill>
                    <a:schemeClr val="accent6">
                      <a:lumMod val="40000"/>
                      <a:lumOff val="60000"/>
                    </a:schemeClr>
                  </a:solidFill>
                </a:ln>
                <a:solidFill>
                  <a:schemeClr val="accent2">
                    <a:lumMod val="40000"/>
                    <a:lumOff val="60000"/>
                  </a:schemeClr>
                </a:solidFill>
                <a:effectLst>
                  <a:innerShdw blurRad="63500" dist="50800" dir="13500000">
                    <a:srgbClr val="000000">
                      <a:alpha val="50000"/>
                    </a:srgbClr>
                  </a:innerShdw>
                </a:effectLst>
              </a:rPr>
              <a:t>A Comprehensive Analysis Using Power BI</a:t>
            </a:r>
            <a:endParaRPr lang="en-IN" sz="4400" b="1" spc="50" dirty="0">
              <a:ln w="0">
                <a:solidFill>
                  <a:schemeClr val="accent6">
                    <a:lumMod val="40000"/>
                    <a:lumOff val="60000"/>
                  </a:schemeClr>
                </a:solidFill>
              </a:ln>
              <a:solidFill>
                <a:schemeClr val="accent2">
                  <a:lumMod val="40000"/>
                  <a:lumOff val="60000"/>
                </a:schemeClr>
              </a:solidFill>
              <a:effectLst>
                <a:innerShdw blurRad="63500" dist="50800" dir="13500000">
                  <a:srgbClr val="000000">
                    <a:alpha val="50000"/>
                  </a:srgbClr>
                </a:innerShdw>
              </a:effectLst>
            </a:endParaRPr>
          </a:p>
        </p:txBody>
      </p:sp>
      <p:sp>
        <p:nvSpPr>
          <p:cNvPr id="5" name="TextBox 4">
            <a:extLst>
              <a:ext uri="{FF2B5EF4-FFF2-40B4-BE49-F238E27FC236}">
                <a16:creationId xmlns:a16="http://schemas.microsoft.com/office/drawing/2014/main" id="{633C312A-65AA-4423-6C8D-7F225C729EE2}"/>
              </a:ext>
            </a:extLst>
          </p:cNvPr>
          <p:cNvSpPr txBox="1"/>
          <p:nvPr/>
        </p:nvSpPr>
        <p:spPr>
          <a:xfrm>
            <a:off x="1451728" y="4845377"/>
            <a:ext cx="5429839" cy="830997"/>
          </a:xfrm>
          <a:prstGeom prst="rect">
            <a:avLst/>
          </a:prstGeom>
          <a:noFill/>
        </p:spPr>
        <p:txBody>
          <a:bodyPr wrap="square" rtlCol="0">
            <a:spAutoFit/>
          </a:bodyPr>
          <a:lstStyle/>
          <a:p>
            <a:r>
              <a:rPr lang="en-US" sz="2400" dirty="0">
                <a:solidFill>
                  <a:schemeClr val="bg1"/>
                </a:solidFill>
                <a:latin typeface="Algerian" panose="04020705040A02060702" pitchFamily="82" charset="0"/>
              </a:rPr>
              <a:t>By </a:t>
            </a:r>
          </a:p>
          <a:p>
            <a:r>
              <a:rPr lang="en-US" sz="2400" dirty="0">
                <a:solidFill>
                  <a:schemeClr val="bg1"/>
                </a:solidFill>
                <a:latin typeface="Algerian" panose="04020705040A02060702" pitchFamily="82" charset="0"/>
              </a:rPr>
              <a:t>NIMISHA Jyothi</a:t>
            </a:r>
            <a:endParaRPr lang="en-IN" sz="2400" dirty="0">
              <a:solidFill>
                <a:schemeClr val="bg1"/>
              </a:solidFill>
              <a:latin typeface="Algerian" panose="04020705040A02060702" pitchFamily="82" charset="0"/>
            </a:endParaRPr>
          </a:p>
        </p:txBody>
      </p:sp>
    </p:spTree>
    <p:extLst>
      <p:ext uri="{BB962C8B-B14F-4D97-AF65-F5344CB8AC3E}">
        <p14:creationId xmlns:p14="http://schemas.microsoft.com/office/powerpoint/2010/main" val="39162673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5E4EEB-8BF2-D350-22A9-84B50E47D729}"/>
              </a:ext>
            </a:extLst>
          </p:cNvPr>
          <p:cNvSpPr txBox="1"/>
          <p:nvPr/>
        </p:nvSpPr>
        <p:spPr>
          <a:xfrm>
            <a:off x="1731390" y="584462"/>
            <a:ext cx="8729220" cy="5909310"/>
          </a:xfrm>
          <a:prstGeom prst="rect">
            <a:avLst/>
          </a:prstGeom>
          <a:noFill/>
        </p:spPr>
        <p:txBody>
          <a:bodyPr wrap="square" rtlCol="0">
            <a:spAutoFit/>
          </a:bodyPr>
          <a:lstStyle/>
          <a:p>
            <a:pPr algn="ctr">
              <a:buNone/>
            </a:pPr>
            <a:r>
              <a:rPr lang="en-US" sz="5400" b="1" dirty="0">
                <a:solidFill>
                  <a:srgbClr val="F0C3F5"/>
                </a:solidFill>
                <a:latin typeface="Algerian" panose="04020705040A02060702" pitchFamily="82" charset="0"/>
              </a:rPr>
              <a:t>Conclusion</a:t>
            </a:r>
          </a:p>
          <a:p>
            <a:pPr>
              <a:buNone/>
            </a:pPr>
            <a:endParaRPr lang="en-US" b="1" dirty="0">
              <a:solidFill>
                <a:srgbClr val="F0C3F5"/>
              </a:solidFill>
            </a:endParaRPr>
          </a:p>
          <a:p>
            <a:pPr algn="just">
              <a:lnSpc>
                <a:spcPct val="150000"/>
              </a:lnSpc>
            </a:pPr>
            <a:r>
              <a:rPr lang="en-US" sz="2400" dirty="0">
                <a:solidFill>
                  <a:srgbClr val="F0C3F5"/>
                </a:solidFill>
              </a:rPr>
              <a:t>The Power BI supply chain analysis highlights key inefficiencies, including delivery delays, high inspection failure rates, stock imbalances, and rising shipping costs. By leveraging data-driven insights, we can optimize logistics, enhance supplier performance, balance inventory levels, and reduce costs. Implementing these strategies will improve operational efficiency, minimize risks, and drive better decision-making, ensuring a more resilient and cost-effective supply chain</a:t>
            </a:r>
            <a:r>
              <a:rPr lang="en-US" dirty="0">
                <a:solidFill>
                  <a:srgbClr val="F0C3F5"/>
                </a:solidFill>
              </a:rPr>
              <a:t>.</a:t>
            </a:r>
          </a:p>
          <a:p>
            <a:endParaRPr lang="en-IN" dirty="0"/>
          </a:p>
        </p:txBody>
      </p:sp>
    </p:spTree>
    <p:extLst>
      <p:ext uri="{BB962C8B-B14F-4D97-AF65-F5344CB8AC3E}">
        <p14:creationId xmlns:p14="http://schemas.microsoft.com/office/powerpoint/2010/main" val="3923890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0931F41-D6EE-C1C7-3C35-E27B4AF4B69C}"/>
              </a:ext>
            </a:extLst>
          </p:cNvPr>
          <p:cNvSpPr txBox="1"/>
          <p:nvPr/>
        </p:nvSpPr>
        <p:spPr>
          <a:xfrm>
            <a:off x="586033" y="659874"/>
            <a:ext cx="11019934" cy="5059911"/>
          </a:xfrm>
          <a:prstGeom prst="rect">
            <a:avLst/>
          </a:prstGeom>
          <a:noFill/>
        </p:spPr>
        <p:txBody>
          <a:bodyPr wrap="square" rtlCol="0">
            <a:spAutoFit/>
          </a:bodyPr>
          <a:lstStyle/>
          <a:p>
            <a:r>
              <a:rPr lang="en-US" sz="2800" dirty="0">
                <a:solidFill>
                  <a:schemeClr val="bg1"/>
                </a:solidFill>
                <a:latin typeface="Cambria Math" panose="02040503050406030204" pitchFamily="18" charset="0"/>
                <a:ea typeface="Cambria Math" panose="02040503050406030204" pitchFamily="18" charset="0"/>
              </a:rPr>
              <a:t>OBJECTIVE:</a:t>
            </a:r>
          </a:p>
          <a:p>
            <a:pPr algn="just">
              <a:lnSpc>
                <a:spcPct val="150000"/>
              </a:lnSpc>
            </a:pPr>
            <a:r>
              <a:rPr lang="en-US" sz="2400" dirty="0">
                <a:solidFill>
                  <a:schemeClr val="bg1"/>
                </a:solidFill>
              </a:rPr>
              <a:t>To analyze and optimize the supply chain process by identifying key performance indicators (KPIs), monitoring inventory levels, evaluating supplier performance, and minimizing delivery delays using Power BI. The goal is to enhance operational efficiency, reduce costs, and improve customer satisfaction.</a:t>
            </a:r>
          </a:p>
          <a:p>
            <a:pPr algn="just">
              <a:lnSpc>
                <a:spcPct val="150000"/>
              </a:lnSpc>
            </a:pPr>
            <a:endParaRPr lang="en-US" sz="2400" dirty="0">
              <a:solidFill>
                <a:schemeClr val="bg1"/>
              </a:solidFill>
              <a:latin typeface="Cambria Math" panose="02040503050406030204" pitchFamily="18" charset="0"/>
              <a:ea typeface="Cambria Math" panose="02040503050406030204" pitchFamily="18" charset="0"/>
            </a:endParaRPr>
          </a:p>
          <a:p>
            <a:pPr algn="just">
              <a:lnSpc>
                <a:spcPct val="150000"/>
              </a:lnSpc>
            </a:pPr>
            <a:r>
              <a:rPr lang="en-IN" sz="2800" dirty="0">
                <a:solidFill>
                  <a:schemeClr val="bg1"/>
                </a:solidFill>
                <a:latin typeface="Cambria Math" panose="02040503050406030204" pitchFamily="18" charset="0"/>
                <a:ea typeface="Cambria Math" panose="02040503050406030204" pitchFamily="18" charset="0"/>
              </a:rPr>
              <a:t>DATA SOURCE: </a:t>
            </a:r>
            <a:r>
              <a:rPr lang="en-IN" sz="2400" dirty="0">
                <a:solidFill>
                  <a:schemeClr val="bg1"/>
                </a:solidFill>
                <a:ea typeface="Cambria Math" panose="02040503050406030204" pitchFamily="18" charset="0"/>
              </a:rPr>
              <a:t>Supply chain data </a:t>
            </a:r>
          </a:p>
          <a:p>
            <a:pPr algn="just">
              <a:lnSpc>
                <a:spcPct val="150000"/>
              </a:lnSpc>
            </a:pPr>
            <a:endParaRPr lang="en-IN" sz="2400" dirty="0">
              <a:solidFill>
                <a:schemeClr val="bg1"/>
              </a:solidFill>
              <a:latin typeface="Cambria Math" panose="02040503050406030204" pitchFamily="18" charset="0"/>
              <a:ea typeface="Cambria Math" panose="02040503050406030204" pitchFamily="18" charset="0"/>
            </a:endParaRPr>
          </a:p>
          <a:p>
            <a:pPr algn="just">
              <a:lnSpc>
                <a:spcPct val="150000"/>
              </a:lnSpc>
            </a:pPr>
            <a:r>
              <a:rPr lang="en-IN" sz="2800" dirty="0">
                <a:solidFill>
                  <a:schemeClr val="bg1"/>
                </a:solidFill>
                <a:latin typeface="Cambria Math" panose="02040503050406030204" pitchFamily="18" charset="0"/>
                <a:ea typeface="Cambria Math" panose="02040503050406030204" pitchFamily="18" charset="0"/>
              </a:rPr>
              <a:t>TOOLS USED: </a:t>
            </a:r>
            <a:r>
              <a:rPr lang="en-IN" sz="2400" dirty="0">
                <a:solidFill>
                  <a:schemeClr val="bg1"/>
                </a:solidFill>
                <a:ea typeface="Cambria Math" panose="02040503050406030204" pitchFamily="18" charset="0"/>
              </a:rPr>
              <a:t>Power BI, DAX</a:t>
            </a:r>
            <a:endParaRPr lang="en-IN" sz="2800" dirty="0">
              <a:solidFill>
                <a:schemeClr val="bg1"/>
              </a:solidFill>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840517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2AE2E2-658E-EF42-2EB1-E6FC9F88C66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22006"/>
            <a:ext cx="12192000" cy="6813988"/>
          </a:xfrm>
          <a:prstGeom prst="rect">
            <a:avLst/>
          </a:prstGeom>
        </p:spPr>
      </p:pic>
    </p:spTree>
    <p:extLst>
      <p:ext uri="{BB962C8B-B14F-4D97-AF65-F5344CB8AC3E}">
        <p14:creationId xmlns:p14="http://schemas.microsoft.com/office/powerpoint/2010/main" val="833603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BFD7FC7-C481-0F6A-E8BF-B44CA97CE2D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67109"/>
            <a:ext cx="12192000" cy="6723782"/>
          </a:xfrm>
          <a:prstGeom prst="rect">
            <a:avLst/>
          </a:prstGeom>
        </p:spPr>
      </p:pic>
    </p:spTree>
    <p:extLst>
      <p:ext uri="{BB962C8B-B14F-4D97-AF65-F5344CB8AC3E}">
        <p14:creationId xmlns:p14="http://schemas.microsoft.com/office/powerpoint/2010/main" val="4247887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0CF2810-4CCF-CF54-00CF-1AD10108B5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5794"/>
            <a:ext cx="12192000" cy="6826412"/>
          </a:xfrm>
          <a:prstGeom prst="rect">
            <a:avLst/>
          </a:prstGeom>
        </p:spPr>
      </p:pic>
    </p:spTree>
    <p:extLst>
      <p:ext uri="{BB962C8B-B14F-4D97-AF65-F5344CB8AC3E}">
        <p14:creationId xmlns:p14="http://schemas.microsoft.com/office/powerpoint/2010/main" val="2805773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6480A2A-C698-76D8-B911-4F7537D8C060}"/>
              </a:ext>
            </a:extLst>
          </p:cNvPr>
          <p:cNvSpPr txBox="1"/>
          <p:nvPr/>
        </p:nvSpPr>
        <p:spPr>
          <a:xfrm>
            <a:off x="1725104" y="810705"/>
            <a:ext cx="8220173" cy="5262979"/>
          </a:xfrm>
          <a:prstGeom prst="rect">
            <a:avLst/>
          </a:prstGeom>
          <a:noFill/>
        </p:spPr>
        <p:txBody>
          <a:bodyPr wrap="square" rtlCol="0">
            <a:spAutoFit/>
          </a:bodyPr>
          <a:lstStyle/>
          <a:p>
            <a:pPr algn="just">
              <a:buNone/>
            </a:pPr>
            <a:r>
              <a:rPr lang="en-IN" sz="2400" b="1" dirty="0">
                <a:solidFill>
                  <a:schemeClr val="accent2">
                    <a:lumMod val="20000"/>
                    <a:lumOff val="80000"/>
                  </a:schemeClr>
                </a:solidFill>
                <a:latin typeface="Algerian" panose="04020705040A02060702" pitchFamily="82" charset="0"/>
              </a:rPr>
              <a:t>Challenges:</a:t>
            </a:r>
          </a:p>
          <a:p>
            <a:pPr algn="just">
              <a:buNone/>
            </a:pPr>
            <a:endParaRPr lang="en-IN" sz="2400" dirty="0">
              <a:solidFill>
                <a:schemeClr val="accent2">
                  <a:lumMod val="20000"/>
                  <a:lumOff val="80000"/>
                </a:schemeClr>
              </a:solidFill>
            </a:endParaRPr>
          </a:p>
          <a:p>
            <a:pPr marL="342900" indent="-342900" algn="just">
              <a:buFont typeface="Arial" panose="020B0604020202020204" pitchFamily="34" charset="0"/>
              <a:buChar char="•"/>
            </a:pPr>
            <a:r>
              <a:rPr lang="en-IN" sz="2400" b="1" dirty="0">
                <a:solidFill>
                  <a:schemeClr val="accent2">
                    <a:lumMod val="20000"/>
                    <a:lumOff val="80000"/>
                  </a:schemeClr>
                </a:solidFill>
              </a:rPr>
              <a:t>Low On-Time Delivery (23%)</a:t>
            </a:r>
            <a:r>
              <a:rPr lang="en-IN" sz="2400" dirty="0">
                <a:solidFill>
                  <a:schemeClr val="accent2">
                    <a:lumMod val="20000"/>
                    <a:lumOff val="80000"/>
                  </a:schemeClr>
                </a:solidFill>
              </a:rPr>
              <a:t> → Supply chain delays.</a:t>
            </a:r>
          </a:p>
          <a:p>
            <a:pPr marL="342900" indent="-342900" algn="just">
              <a:buFont typeface="Arial" panose="020B0604020202020204" pitchFamily="34" charset="0"/>
              <a:buChar char="•"/>
            </a:pPr>
            <a:r>
              <a:rPr lang="en-IN" sz="2400" b="1" dirty="0">
                <a:solidFill>
                  <a:schemeClr val="accent2">
                    <a:lumMod val="20000"/>
                    <a:lumOff val="80000"/>
                  </a:schemeClr>
                </a:solidFill>
              </a:rPr>
              <a:t>High Inspection Failure (36%)</a:t>
            </a:r>
            <a:r>
              <a:rPr lang="en-IN" sz="2400" dirty="0">
                <a:solidFill>
                  <a:schemeClr val="accent2">
                    <a:lumMod val="20000"/>
                    <a:lumOff val="80000"/>
                  </a:schemeClr>
                </a:solidFill>
              </a:rPr>
              <a:t> → Supplier quality issues.</a:t>
            </a:r>
          </a:p>
          <a:p>
            <a:pPr marL="342900" indent="-342900" algn="just">
              <a:buFont typeface="Arial" panose="020B0604020202020204" pitchFamily="34" charset="0"/>
              <a:buChar char="•"/>
            </a:pPr>
            <a:r>
              <a:rPr lang="en-IN" sz="2400" b="1" dirty="0">
                <a:solidFill>
                  <a:schemeClr val="accent2">
                    <a:lumMod val="20000"/>
                    <a:lumOff val="80000"/>
                  </a:schemeClr>
                </a:solidFill>
              </a:rPr>
              <a:t>Stock Imbalance</a:t>
            </a:r>
            <a:r>
              <a:rPr lang="en-IN" sz="2400" dirty="0">
                <a:solidFill>
                  <a:schemeClr val="accent2">
                    <a:lumMod val="20000"/>
                    <a:lumOff val="80000"/>
                  </a:schemeClr>
                </a:solidFill>
              </a:rPr>
              <a:t> → Supplier 3 has low inventory.</a:t>
            </a:r>
          </a:p>
          <a:p>
            <a:pPr marL="342900" indent="-342900" algn="just">
              <a:buFont typeface="Arial" panose="020B0604020202020204" pitchFamily="34" charset="0"/>
              <a:buChar char="•"/>
            </a:pPr>
            <a:r>
              <a:rPr lang="en-IN" sz="2400" b="1" dirty="0">
                <a:solidFill>
                  <a:schemeClr val="accent2">
                    <a:lumMod val="20000"/>
                    <a:lumOff val="80000"/>
                  </a:schemeClr>
                </a:solidFill>
              </a:rPr>
              <a:t>Sales Drop</a:t>
            </a:r>
            <a:r>
              <a:rPr lang="en-IN" sz="2400" dirty="0">
                <a:solidFill>
                  <a:schemeClr val="accent2">
                    <a:lumMod val="20000"/>
                    <a:lumOff val="80000"/>
                  </a:schemeClr>
                </a:solidFill>
              </a:rPr>
              <a:t> → Delhi &amp; Bangalore underperforming.</a:t>
            </a:r>
          </a:p>
          <a:p>
            <a:pPr marL="342900" indent="-342900" algn="just">
              <a:buFont typeface="Arial" panose="020B0604020202020204" pitchFamily="34" charset="0"/>
              <a:buChar char="•"/>
            </a:pPr>
            <a:r>
              <a:rPr lang="en-IN" sz="2400" b="1" dirty="0">
                <a:solidFill>
                  <a:schemeClr val="accent2">
                    <a:lumMod val="20000"/>
                    <a:lumOff val="80000"/>
                  </a:schemeClr>
                </a:solidFill>
              </a:rPr>
              <a:t>High Shipping Costs</a:t>
            </a:r>
            <a:r>
              <a:rPr lang="en-IN" sz="2400" dirty="0">
                <a:solidFill>
                  <a:schemeClr val="accent2">
                    <a:lumMod val="20000"/>
                    <a:lumOff val="80000"/>
                  </a:schemeClr>
                </a:solidFill>
              </a:rPr>
              <a:t> → Route A is expensive.</a:t>
            </a:r>
          </a:p>
          <a:p>
            <a:pPr algn="just"/>
            <a:endParaRPr lang="en-IN" sz="2400" b="1" dirty="0">
              <a:solidFill>
                <a:schemeClr val="accent2">
                  <a:lumMod val="20000"/>
                  <a:lumOff val="80000"/>
                </a:schemeClr>
              </a:solidFill>
            </a:endParaRPr>
          </a:p>
          <a:p>
            <a:pPr algn="just"/>
            <a:r>
              <a:rPr lang="en-IN" sz="2400" b="1" dirty="0">
                <a:solidFill>
                  <a:schemeClr val="accent2">
                    <a:lumMod val="20000"/>
                    <a:lumOff val="80000"/>
                  </a:schemeClr>
                </a:solidFill>
              </a:rPr>
              <a:t>Solutions:</a:t>
            </a:r>
          </a:p>
          <a:p>
            <a:pPr marL="285750" indent="-285750" algn="just">
              <a:buFont typeface="Wingdings" panose="05000000000000000000" pitchFamily="2" charset="2"/>
              <a:buChar char="ü"/>
            </a:pPr>
            <a:r>
              <a:rPr lang="en-IN" sz="2400" dirty="0">
                <a:solidFill>
                  <a:schemeClr val="accent2">
                    <a:lumMod val="20000"/>
                    <a:lumOff val="80000"/>
                  </a:schemeClr>
                </a:solidFill>
              </a:rPr>
              <a:t>Optimize logistics &amp; supplier coordination.</a:t>
            </a:r>
          </a:p>
          <a:p>
            <a:pPr marL="285750" indent="-285750" algn="just">
              <a:buFont typeface="Wingdings" panose="05000000000000000000" pitchFamily="2" charset="2"/>
              <a:buChar char="ü"/>
            </a:pPr>
            <a:r>
              <a:rPr lang="en-IN" sz="2400" dirty="0">
                <a:solidFill>
                  <a:schemeClr val="accent2">
                    <a:lumMod val="20000"/>
                    <a:lumOff val="80000"/>
                  </a:schemeClr>
                </a:solidFill>
              </a:rPr>
              <a:t>Strengthen quality control to reduce failures.</a:t>
            </a:r>
          </a:p>
          <a:p>
            <a:pPr marL="285750" indent="-285750" algn="just">
              <a:buFont typeface="Wingdings" panose="05000000000000000000" pitchFamily="2" charset="2"/>
              <a:buChar char="ü"/>
            </a:pPr>
            <a:r>
              <a:rPr lang="en-IN" sz="2400" dirty="0">
                <a:solidFill>
                  <a:schemeClr val="accent2">
                    <a:lumMod val="20000"/>
                    <a:lumOff val="80000"/>
                  </a:schemeClr>
                </a:solidFill>
              </a:rPr>
              <a:t>Balance supplier stock levels. </a:t>
            </a:r>
          </a:p>
          <a:p>
            <a:pPr marL="285750" indent="-285750" algn="just">
              <a:buFont typeface="Wingdings" panose="05000000000000000000" pitchFamily="2" charset="2"/>
              <a:buChar char="ü"/>
            </a:pPr>
            <a:r>
              <a:rPr lang="en-IN" sz="2400" dirty="0">
                <a:solidFill>
                  <a:schemeClr val="accent2">
                    <a:lumMod val="20000"/>
                    <a:lumOff val="80000"/>
                  </a:schemeClr>
                </a:solidFill>
              </a:rPr>
              <a:t>Boost marketing &amp; distribution in weak locations.</a:t>
            </a:r>
          </a:p>
          <a:p>
            <a:pPr marL="285750" indent="-285750" algn="just">
              <a:buFont typeface="Wingdings" panose="05000000000000000000" pitchFamily="2" charset="2"/>
              <a:buChar char="ü"/>
            </a:pPr>
            <a:r>
              <a:rPr lang="en-IN" sz="2400" dirty="0">
                <a:solidFill>
                  <a:schemeClr val="accent2">
                    <a:lumMod val="20000"/>
                    <a:lumOff val="80000"/>
                  </a:schemeClr>
                </a:solidFill>
              </a:rPr>
              <a:t>Optimize shipping routes to cut costs.</a:t>
            </a:r>
          </a:p>
        </p:txBody>
      </p:sp>
    </p:spTree>
    <p:extLst>
      <p:ext uri="{BB962C8B-B14F-4D97-AF65-F5344CB8AC3E}">
        <p14:creationId xmlns:p14="http://schemas.microsoft.com/office/powerpoint/2010/main" val="27680129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15BA3FA-1F9E-7118-0B50-D4F750E29726}"/>
              </a:ext>
            </a:extLst>
          </p:cNvPr>
          <p:cNvSpPr txBox="1"/>
          <p:nvPr/>
        </p:nvSpPr>
        <p:spPr>
          <a:xfrm>
            <a:off x="1989056" y="772998"/>
            <a:ext cx="6551629" cy="5170646"/>
          </a:xfrm>
          <a:prstGeom prst="rect">
            <a:avLst/>
          </a:prstGeom>
          <a:noFill/>
        </p:spPr>
        <p:txBody>
          <a:bodyPr wrap="square" rtlCol="0">
            <a:spAutoFit/>
          </a:bodyPr>
          <a:lstStyle/>
          <a:p>
            <a:pPr>
              <a:buNone/>
            </a:pPr>
            <a:r>
              <a:rPr lang="en-US" sz="2400" b="1" dirty="0">
                <a:solidFill>
                  <a:schemeClr val="accent2">
                    <a:lumMod val="20000"/>
                    <a:lumOff val="80000"/>
                  </a:schemeClr>
                </a:solidFill>
                <a:latin typeface="Algerian" panose="04020705040A02060702" pitchFamily="82" charset="0"/>
              </a:rPr>
              <a:t>Manufacturing &amp; Supply Issues:</a:t>
            </a:r>
          </a:p>
          <a:p>
            <a:pPr>
              <a:buNone/>
            </a:pPr>
            <a:endParaRPr lang="en-US" sz="2400" dirty="0">
              <a:solidFill>
                <a:schemeClr val="accent2">
                  <a:lumMod val="20000"/>
                  <a:lumOff val="80000"/>
                </a:schemeClr>
              </a:solidFill>
            </a:endParaRPr>
          </a:p>
          <a:p>
            <a:pPr marL="342900" indent="-342900">
              <a:buFont typeface="Arial" panose="020B0604020202020204" pitchFamily="34" charset="0"/>
              <a:buChar char="•"/>
            </a:pPr>
            <a:r>
              <a:rPr lang="en-US" sz="2400" b="1" dirty="0">
                <a:solidFill>
                  <a:schemeClr val="accent2">
                    <a:lumMod val="20000"/>
                    <a:lumOff val="80000"/>
                  </a:schemeClr>
                </a:solidFill>
              </a:rPr>
              <a:t>Stock Shortages &amp; High Lead Time (15.96 days).</a:t>
            </a:r>
            <a:endParaRPr lang="en-US" sz="2400" dirty="0">
              <a:solidFill>
                <a:schemeClr val="accent2">
                  <a:lumMod val="20000"/>
                  <a:lumOff val="80000"/>
                </a:schemeClr>
              </a:solidFill>
            </a:endParaRPr>
          </a:p>
          <a:p>
            <a:pPr marL="342900" indent="-342900">
              <a:buFont typeface="Arial" panose="020B0604020202020204" pitchFamily="34" charset="0"/>
              <a:buChar char="•"/>
            </a:pPr>
            <a:r>
              <a:rPr lang="en-US" sz="2400" b="1" dirty="0">
                <a:solidFill>
                  <a:schemeClr val="accent2">
                    <a:lumMod val="20000"/>
                    <a:lumOff val="80000"/>
                  </a:schemeClr>
                </a:solidFill>
              </a:rPr>
              <a:t>Supplier 1 is the fastest but faces stock issues.</a:t>
            </a:r>
            <a:endParaRPr lang="en-US" sz="2400" dirty="0">
              <a:solidFill>
                <a:schemeClr val="accent2">
                  <a:lumMod val="20000"/>
                  <a:lumOff val="80000"/>
                </a:schemeClr>
              </a:solidFill>
            </a:endParaRPr>
          </a:p>
          <a:p>
            <a:pPr marL="342900" indent="-342900">
              <a:buFont typeface="Arial" panose="020B0604020202020204" pitchFamily="34" charset="0"/>
              <a:buChar char="•"/>
            </a:pPr>
            <a:r>
              <a:rPr lang="en-US" sz="2400" b="1" dirty="0">
                <a:solidFill>
                  <a:schemeClr val="accent2">
                    <a:lumMod val="20000"/>
                    <a:lumOff val="80000"/>
                  </a:schemeClr>
                </a:solidFill>
              </a:rPr>
              <a:t>Defect rate varies by supplier.</a:t>
            </a:r>
            <a:endParaRPr lang="en-US" sz="2400" dirty="0">
              <a:solidFill>
                <a:schemeClr val="accent2">
                  <a:lumMod val="20000"/>
                  <a:lumOff val="80000"/>
                </a:schemeClr>
              </a:solidFill>
            </a:endParaRPr>
          </a:p>
          <a:p>
            <a:pPr marL="342900" indent="-342900">
              <a:buFont typeface="Arial" panose="020B0604020202020204" pitchFamily="34" charset="0"/>
              <a:buChar char="•"/>
            </a:pPr>
            <a:r>
              <a:rPr lang="en-US" sz="2400" b="1" dirty="0">
                <a:solidFill>
                  <a:schemeClr val="accent2">
                    <a:lumMod val="20000"/>
                    <a:lumOff val="80000"/>
                  </a:schemeClr>
                </a:solidFill>
              </a:rPr>
              <a:t>Skincare has the highest production cost (41%).</a:t>
            </a:r>
          </a:p>
          <a:p>
            <a:pPr>
              <a:buFont typeface="Arial" panose="020B0604020202020204" pitchFamily="34" charset="0"/>
              <a:buChar char="•"/>
            </a:pPr>
            <a:endParaRPr lang="en-US" sz="2400" dirty="0">
              <a:solidFill>
                <a:schemeClr val="accent2">
                  <a:lumMod val="20000"/>
                  <a:lumOff val="80000"/>
                </a:schemeClr>
              </a:solidFill>
            </a:endParaRPr>
          </a:p>
          <a:p>
            <a:r>
              <a:rPr lang="en-US" sz="2400" b="1" dirty="0">
                <a:solidFill>
                  <a:schemeClr val="accent2">
                    <a:lumMod val="20000"/>
                    <a:lumOff val="80000"/>
                  </a:schemeClr>
                </a:solidFill>
              </a:rPr>
              <a:t>Solutions:</a:t>
            </a:r>
          </a:p>
          <a:p>
            <a:pPr marL="285750" indent="-285750">
              <a:buFont typeface="Wingdings" panose="05000000000000000000" pitchFamily="2" charset="2"/>
              <a:buChar char="ü"/>
            </a:pPr>
            <a:r>
              <a:rPr lang="en-US" sz="2400" dirty="0">
                <a:solidFill>
                  <a:schemeClr val="accent2">
                    <a:lumMod val="20000"/>
                    <a:lumOff val="80000"/>
                  </a:schemeClr>
                </a:solidFill>
              </a:rPr>
              <a:t>Optimize inventory &amp; supplier orders.</a:t>
            </a:r>
          </a:p>
          <a:p>
            <a:pPr marL="285750" indent="-285750">
              <a:buFont typeface="Wingdings" panose="05000000000000000000" pitchFamily="2" charset="2"/>
              <a:buChar char="ü"/>
            </a:pPr>
            <a:r>
              <a:rPr lang="en-US" sz="2400" dirty="0">
                <a:solidFill>
                  <a:schemeClr val="accent2">
                    <a:lumMod val="20000"/>
                    <a:lumOff val="80000"/>
                  </a:schemeClr>
                </a:solidFill>
              </a:rPr>
              <a:t>Reduce lead time via better supplier coordination.</a:t>
            </a:r>
          </a:p>
          <a:p>
            <a:pPr marL="285750" indent="-285750">
              <a:buFont typeface="Wingdings" panose="05000000000000000000" pitchFamily="2" charset="2"/>
              <a:buChar char="ü"/>
            </a:pPr>
            <a:r>
              <a:rPr lang="en-US" sz="2400" dirty="0">
                <a:solidFill>
                  <a:schemeClr val="accent2">
                    <a:lumMod val="20000"/>
                    <a:lumOff val="80000"/>
                  </a:schemeClr>
                </a:solidFill>
              </a:rPr>
              <a:t>Improve supplier quality &amp; performance.</a:t>
            </a:r>
          </a:p>
          <a:p>
            <a:pPr marL="285750" indent="-285750">
              <a:buFont typeface="Wingdings" panose="05000000000000000000" pitchFamily="2" charset="2"/>
              <a:buChar char="ü"/>
            </a:pPr>
            <a:r>
              <a:rPr lang="en-US" sz="2400" dirty="0">
                <a:solidFill>
                  <a:schemeClr val="accent2">
                    <a:lumMod val="20000"/>
                    <a:lumOff val="80000"/>
                  </a:schemeClr>
                </a:solidFill>
              </a:rPr>
              <a:t>Control production costs efficiently.</a:t>
            </a:r>
          </a:p>
          <a:p>
            <a:endParaRPr lang="en-IN" dirty="0">
              <a:solidFill>
                <a:schemeClr val="accent2">
                  <a:lumMod val="20000"/>
                  <a:lumOff val="80000"/>
                </a:schemeClr>
              </a:solidFill>
            </a:endParaRPr>
          </a:p>
        </p:txBody>
      </p:sp>
    </p:spTree>
    <p:extLst>
      <p:ext uri="{BB962C8B-B14F-4D97-AF65-F5344CB8AC3E}">
        <p14:creationId xmlns:p14="http://schemas.microsoft.com/office/powerpoint/2010/main" val="3296798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A7ABCF-775D-F6E6-FF27-3F7A3DB63B01}"/>
              </a:ext>
            </a:extLst>
          </p:cNvPr>
          <p:cNvSpPr txBox="1"/>
          <p:nvPr/>
        </p:nvSpPr>
        <p:spPr>
          <a:xfrm>
            <a:off x="1791093" y="820131"/>
            <a:ext cx="10039547" cy="4801314"/>
          </a:xfrm>
          <a:prstGeom prst="rect">
            <a:avLst/>
          </a:prstGeom>
          <a:noFill/>
        </p:spPr>
        <p:txBody>
          <a:bodyPr wrap="square" rtlCol="0">
            <a:spAutoFit/>
          </a:bodyPr>
          <a:lstStyle/>
          <a:p>
            <a:pPr algn="just">
              <a:buNone/>
            </a:pPr>
            <a:r>
              <a:rPr lang="en-IN" sz="2400" b="1" dirty="0">
                <a:solidFill>
                  <a:schemeClr val="accent2">
                    <a:lumMod val="20000"/>
                    <a:lumOff val="80000"/>
                  </a:schemeClr>
                </a:solidFill>
                <a:latin typeface="Algerian" panose="04020705040A02060702" pitchFamily="82" charset="0"/>
              </a:rPr>
              <a:t>Shipping &amp; Delivery Challenges:</a:t>
            </a:r>
          </a:p>
          <a:p>
            <a:pPr algn="just">
              <a:buNone/>
            </a:pPr>
            <a:endParaRPr lang="en-IN" sz="2400" dirty="0">
              <a:solidFill>
                <a:schemeClr val="accent2">
                  <a:lumMod val="20000"/>
                  <a:lumOff val="80000"/>
                </a:schemeClr>
              </a:solidFill>
              <a:latin typeface="Algerian" panose="04020705040A02060702" pitchFamily="82" charset="0"/>
            </a:endParaRPr>
          </a:p>
          <a:p>
            <a:pPr marL="285750" indent="-285750" algn="just">
              <a:buFont typeface="Arial" panose="020B0604020202020204" pitchFamily="34" charset="0"/>
              <a:buChar char="•"/>
            </a:pPr>
            <a:r>
              <a:rPr lang="en-IN" sz="2400" b="1" dirty="0">
                <a:solidFill>
                  <a:schemeClr val="accent2">
                    <a:lumMod val="20000"/>
                    <a:lumOff val="80000"/>
                  </a:schemeClr>
                </a:solidFill>
              </a:rPr>
              <a:t>High Costs (₹54.82K shipping, ₹52.92K delivery).</a:t>
            </a:r>
            <a:endParaRPr lang="en-IN" sz="2400" dirty="0">
              <a:solidFill>
                <a:schemeClr val="accent2">
                  <a:lumMod val="20000"/>
                  <a:lumOff val="80000"/>
                </a:schemeClr>
              </a:solidFill>
            </a:endParaRPr>
          </a:p>
          <a:p>
            <a:pPr marL="285750" indent="-285750" algn="just">
              <a:buFont typeface="Arial" panose="020B0604020202020204" pitchFamily="34" charset="0"/>
              <a:buChar char="•"/>
            </a:pPr>
            <a:r>
              <a:rPr lang="en-IN" sz="2400" b="1" dirty="0">
                <a:solidFill>
                  <a:schemeClr val="accent2">
                    <a:lumMod val="20000"/>
                    <a:lumOff val="80000"/>
                  </a:schemeClr>
                </a:solidFill>
              </a:rPr>
              <a:t>41 Pending &amp; 36 Failed Deliveries.</a:t>
            </a:r>
            <a:endParaRPr lang="en-IN" sz="2400" dirty="0">
              <a:solidFill>
                <a:schemeClr val="accent2">
                  <a:lumMod val="20000"/>
                  <a:lumOff val="80000"/>
                </a:schemeClr>
              </a:solidFill>
            </a:endParaRPr>
          </a:p>
          <a:p>
            <a:pPr marL="285750" indent="-285750" algn="just">
              <a:buFont typeface="Arial" panose="020B0604020202020204" pitchFamily="34" charset="0"/>
              <a:buChar char="•"/>
            </a:pPr>
            <a:r>
              <a:rPr lang="en-IN" sz="2400" b="1" dirty="0">
                <a:solidFill>
                  <a:schemeClr val="accent2">
                    <a:lumMod val="20000"/>
                    <a:lumOff val="80000"/>
                  </a:schemeClr>
                </a:solidFill>
              </a:rPr>
              <a:t>Route B is slow (17.22 days) &amp; expensive.</a:t>
            </a:r>
            <a:endParaRPr lang="en-IN" sz="2400" dirty="0">
              <a:solidFill>
                <a:schemeClr val="accent2">
                  <a:lumMod val="20000"/>
                  <a:lumOff val="80000"/>
                </a:schemeClr>
              </a:solidFill>
            </a:endParaRPr>
          </a:p>
          <a:p>
            <a:pPr marL="285750" indent="-285750" algn="just">
              <a:buFont typeface="Arial" panose="020B0604020202020204" pitchFamily="34" charset="0"/>
              <a:buChar char="•"/>
            </a:pPr>
            <a:r>
              <a:rPr lang="en-IN" sz="2400" b="1" dirty="0">
                <a:solidFill>
                  <a:schemeClr val="accent2">
                    <a:lumMod val="20000"/>
                    <a:lumOff val="80000"/>
                  </a:schemeClr>
                </a:solidFill>
              </a:rPr>
              <a:t>Road transport defect rate (2.6%).</a:t>
            </a:r>
          </a:p>
          <a:p>
            <a:pPr algn="just"/>
            <a:endParaRPr lang="en-IN" sz="2400" dirty="0">
              <a:solidFill>
                <a:schemeClr val="accent2">
                  <a:lumMod val="20000"/>
                  <a:lumOff val="80000"/>
                </a:schemeClr>
              </a:solidFill>
            </a:endParaRPr>
          </a:p>
          <a:p>
            <a:pPr algn="just"/>
            <a:r>
              <a:rPr lang="en-IN" sz="2400" dirty="0">
                <a:solidFill>
                  <a:schemeClr val="accent2">
                    <a:lumMod val="20000"/>
                    <a:lumOff val="80000"/>
                  </a:schemeClr>
                </a:solidFill>
              </a:rPr>
              <a:t> </a:t>
            </a:r>
            <a:r>
              <a:rPr lang="en-IN" sz="2400" b="1" dirty="0">
                <a:solidFill>
                  <a:schemeClr val="accent2">
                    <a:lumMod val="20000"/>
                    <a:lumOff val="80000"/>
                  </a:schemeClr>
                </a:solidFill>
              </a:rPr>
              <a:t>Solutions:</a:t>
            </a:r>
          </a:p>
          <a:p>
            <a:pPr marL="285750" indent="-285750" algn="just">
              <a:buFont typeface="Wingdings" panose="05000000000000000000" pitchFamily="2" charset="2"/>
              <a:buChar char="ü"/>
            </a:pPr>
            <a:r>
              <a:rPr lang="en-IN" sz="2400" dirty="0">
                <a:solidFill>
                  <a:schemeClr val="accent2">
                    <a:lumMod val="20000"/>
                    <a:lumOff val="80000"/>
                  </a:schemeClr>
                </a:solidFill>
              </a:rPr>
              <a:t>Optimize delivery routes &amp; reduce reliance on Route B.</a:t>
            </a:r>
          </a:p>
          <a:p>
            <a:pPr marL="285750" indent="-285750" algn="just">
              <a:buFont typeface="Wingdings" panose="05000000000000000000" pitchFamily="2" charset="2"/>
              <a:buChar char="ü"/>
            </a:pPr>
            <a:r>
              <a:rPr lang="en-IN" sz="2400" dirty="0">
                <a:solidFill>
                  <a:schemeClr val="accent2">
                    <a:lumMod val="20000"/>
                    <a:lumOff val="80000"/>
                  </a:schemeClr>
                </a:solidFill>
              </a:rPr>
              <a:t>Improve failed deliveries through logistics enhancements.</a:t>
            </a:r>
          </a:p>
          <a:p>
            <a:pPr marL="285750" indent="-285750" algn="just">
              <a:buFont typeface="Wingdings" panose="05000000000000000000" pitchFamily="2" charset="2"/>
              <a:buChar char="ü"/>
            </a:pPr>
            <a:r>
              <a:rPr lang="en-IN" sz="2400" dirty="0">
                <a:solidFill>
                  <a:schemeClr val="accent2">
                    <a:lumMod val="20000"/>
                    <a:lumOff val="80000"/>
                  </a:schemeClr>
                </a:solidFill>
              </a:rPr>
              <a:t>Minimize transport defects with better handling.</a:t>
            </a:r>
          </a:p>
          <a:p>
            <a:pPr marL="285750" indent="-285750" algn="just">
              <a:buFont typeface="Wingdings" panose="05000000000000000000" pitchFamily="2" charset="2"/>
              <a:buChar char="ü"/>
            </a:pPr>
            <a:r>
              <a:rPr lang="en-IN" sz="2400" dirty="0">
                <a:solidFill>
                  <a:schemeClr val="accent2">
                    <a:lumMod val="20000"/>
                    <a:lumOff val="80000"/>
                  </a:schemeClr>
                </a:solidFill>
              </a:rPr>
              <a:t>Focus on Route A for lower lead time &amp; moderate cost.</a:t>
            </a:r>
          </a:p>
          <a:p>
            <a:endParaRPr lang="en-IN" dirty="0">
              <a:solidFill>
                <a:schemeClr val="accent2">
                  <a:lumMod val="20000"/>
                  <a:lumOff val="80000"/>
                </a:schemeClr>
              </a:solidFill>
            </a:endParaRPr>
          </a:p>
        </p:txBody>
      </p:sp>
    </p:spTree>
    <p:extLst>
      <p:ext uri="{BB962C8B-B14F-4D97-AF65-F5344CB8AC3E}">
        <p14:creationId xmlns:p14="http://schemas.microsoft.com/office/powerpoint/2010/main" val="28929237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CFA2E63-82F0-59B1-44FD-7AFD24B4E2BC}"/>
              </a:ext>
            </a:extLst>
          </p:cNvPr>
          <p:cNvSpPr txBox="1"/>
          <p:nvPr/>
        </p:nvSpPr>
        <p:spPr>
          <a:xfrm>
            <a:off x="1706251" y="942681"/>
            <a:ext cx="9341963" cy="4555093"/>
          </a:xfrm>
          <a:prstGeom prst="rect">
            <a:avLst/>
          </a:prstGeom>
          <a:noFill/>
        </p:spPr>
        <p:txBody>
          <a:bodyPr wrap="square" rtlCol="0">
            <a:spAutoFit/>
          </a:bodyPr>
          <a:lstStyle/>
          <a:p>
            <a:r>
              <a:rPr lang="en-US" sz="2800" dirty="0">
                <a:solidFill>
                  <a:srgbClr val="F0C3F5"/>
                </a:solidFill>
              </a:rPr>
              <a:t>Power BI Dashboard Link:</a:t>
            </a:r>
          </a:p>
          <a:p>
            <a:endParaRPr lang="en-US" sz="2800" dirty="0">
              <a:solidFill>
                <a:srgbClr val="F0C3F5"/>
              </a:solidFill>
            </a:endParaRPr>
          </a:p>
          <a:p>
            <a:r>
              <a:rPr lang="en-US" sz="2800" dirty="0">
                <a:solidFill>
                  <a:schemeClr val="accent1">
                    <a:lumMod val="40000"/>
                    <a:lumOff val="60000"/>
                  </a:schemeClr>
                </a:solidFill>
              </a:rPr>
              <a:t>                           </a:t>
            </a:r>
            <a:r>
              <a:rPr lang="en-US" sz="2800" dirty="0">
                <a:solidFill>
                  <a:schemeClr val="accent1">
                    <a:lumMod val="40000"/>
                    <a:lumOff val="60000"/>
                  </a:schemeClr>
                </a:solidFill>
                <a:hlinkClick r:id="rId2">
                  <a:extLst>
                    <a:ext uri="{A12FA001-AC4F-418D-AE19-62706E023703}">
                      <ahyp:hlinkClr xmlns:ahyp="http://schemas.microsoft.com/office/drawing/2018/hyperlinkcolor" val="tx"/>
                    </a:ext>
                  </a:extLst>
                </a:hlinkClick>
              </a:rPr>
              <a:t>Supply Chain Analysis</a:t>
            </a:r>
            <a:endParaRPr lang="en-US" sz="2800" dirty="0">
              <a:solidFill>
                <a:schemeClr val="accent1">
                  <a:lumMod val="40000"/>
                  <a:lumOff val="60000"/>
                </a:schemeClr>
              </a:solidFill>
            </a:endParaRPr>
          </a:p>
          <a:p>
            <a:endParaRPr lang="en-US" sz="2800" dirty="0">
              <a:solidFill>
                <a:srgbClr val="F0C3F5"/>
              </a:solidFill>
            </a:endParaRPr>
          </a:p>
          <a:p>
            <a:endParaRPr lang="en-US" sz="2800" dirty="0">
              <a:solidFill>
                <a:srgbClr val="F0C3F5"/>
              </a:solidFill>
            </a:endParaRPr>
          </a:p>
          <a:p>
            <a:r>
              <a:rPr lang="en-US" sz="2800" dirty="0">
                <a:solidFill>
                  <a:srgbClr val="F0C3F5"/>
                </a:solidFill>
              </a:rPr>
              <a:t>LinkedIn Link:</a:t>
            </a:r>
          </a:p>
          <a:p>
            <a:r>
              <a:rPr lang="en-US" sz="2800" dirty="0">
                <a:solidFill>
                  <a:srgbClr val="F0C3F5"/>
                </a:solidFill>
              </a:rPr>
              <a:t>  </a:t>
            </a:r>
          </a:p>
          <a:p>
            <a:r>
              <a:rPr lang="en-US" sz="2800" dirty="0">
                <a:solidFill>
                  <a:schemeClr val="accent1">
                    <a:lumMod val="40000"/>
                    <a:lumOff val="60000"/>
                  </a:schemeClr>
                </a:solidFill>
              </a:rPr>
              <a:t>                                </a:t>
            </a:r>
            <a:r>
              <a:rPr lang="en-US" sz="2800" dirty="0">
                <a:solidFill>
                  <a:schemeClr val="accent1">
                    <a:lumMod val="40000"/>
                    <a:lumOff val="60000"/>
                  </a:schemeClr>
                </a:solidFill>
                <a:hlinkClick r:id="rId3">
                  <a:extLst>
                    <a:ext uri="{A12FA001-AC4F-418D-AE19-62706E023703}">
                      <ahyp:hlinkClr xmlns:ahyp="http://schemas.microsoft.com/office/drawing/2018/hyperlinkcolor" val="tx"/>
                    </a:ext>
                  </a:extLst>
                </a:hlinkClick>
              </a:rPr>
              <a:t>Nimisha Jyothi</a:t>
            </a:r>
            <a:endParaRPr lang="en-US" sz="2800" dirty="0">
              <a:solidFill>
                <a:schemeClr val="accent1">
                  <a:lumMod val="40000"/>
                  <a:lumOff val="60000"/>
                </a:schemeClr>
              </a:solidFill>
            </a:endParaRPr>
          </a:p>
          <a:p>
            <a:endParaRPr lang="en-US" sz="4800" dirty="0">
              <a:solidFill>
                <a:srgbClr val="F0C3F5"/>
              </a:solidFill>
            </a:endParaRPr>
          </a:p>
          <a:p>
            <a:endParaRPr lang="en-IN" dirty="0">
              <a:solidFill>
                <a:srgbClr val="F0C3F5"/>
              </a:solidFill>
            </a:endParaRPr>
          </a:p>
        </p:txBody>
      </p:sp>
    </p:spTree>
    <p:extLst>
      <p:ext uri="{BB962C8B-B14F-4D97-AF65-F5344CB8AC3E}">
        <p14:creationId xmlns:p14="http://schemas.microsoft.com/office/powerpoint/2010/main" val="33489861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TotalTime>
  <Words>400</Words>
  <Application>Microsoft Office PowerPoint</Application>
  <PresentationFormat>Widescreen</PresentationFormat>
  <Paragraphs>61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Algerian</vt: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Nimisha Jyothi</dc:creator>
  <cp:lastModifiedBy>Nimisha Jyothi</cp:lastModifiedBy>
  <cp:revision>3</cp:revision>
  <dcterms:created xsi:type="dcterms:W3CDTF">2025-03-21T02:32:01Z</dcterms:created>
  <dcterms:modified xsi:type="dcterms:W3CDTF">2025-03-23T03:44:07Z</dcterms:modified>
</cp:coreProperties>
</file>