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70" r:id="rId4"/>
    <p:sldId id="260" r:id="rId5"/>
    <p:sldId id="272" r:id="rId6"/>
    <p:sldId id="259" r:id="rId7"/>
    <p:sldId id="261" r:id="rId8"/>
    <p:sldId id="262" r:id="rId9"/>
    <p:sldId id="273" r:id="rId10"/>
    <p:sldId id="274" r:id="rId11"/>
    <p:sldId id="275" r:id="rId12"/>
    <p:sldId id="276" r:id="rId13"/>
    <p:sldId id="277" r:id="rId14"/>
    <p:sldId id="264"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CA204-2BBC-4646-9B09-1F5AE32803CD}" type="datetimeFigureOut">
              <a:rPr lang="en-IN" smtClean="0"/>
              <a:t>01-05-2020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AEDC-5A20-4DA9-8ECC-A1C7FD3CF5CB}" type="slidenum">
              <a:rPr lang="en-IN" smtClean="0"/>
              <a:t>‹#›</a:t>
            </a:fld>
            <a:endParaRPr lang="en-IN"/>
          </a:p>
        </p:txBody>
      </p:sp>
    </p:spTree>
    <p:extLst>
      <p:ext uri="{BB962C8B-B14F-4D97-AF65-F5344CB8AC3E}">
        <p14:creationId xmlns:p14="http://schemas.microsoft.com/office/powerpoint/2010/main" val="298784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37AEDC-5A20-4DA9-8ECC-A1C7FD3CF5CB}" type="slidenum">
              <a:rPr lang="en-IN" smtClean="0"/>
              <a:t>9</a:t>
            </a:fld>
            <a:endParaRPr lang="en-IN"/>
          </a:p>
        </p:txBody>
      </p:sp>
    </p:spTree>
    <p:extLst>
      <p:ext uri="{BB962C8B-B14F-4D97-AF65-F5344CB8AC3E}">
        <p14:creationId xmlns:p14="http://schemas.microsoft.com/office/powerpoint/2010/main" val="2834935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37AEDC-5A20-4DA9-8ECC-A1C7FD3CF5CB}" type="slidenum">
              <a:rPr lang="en-IN" smtClean="0"/>
              <a:t>14</a:t>
            </a:fld>
            <a:endParaRPr lang="en-IN"/>
          </a:p>
        </p:txBody>
      </p:sp>
    </p:spTree>
    <p:extLst>
      <p:ext uri="{BB962C8B-B14F-4D97-AF65-F5344CB8AC3E}">
        <p14:creationId xmlns:p14="http://schemas.microsoft.com/office/powerpoint/2010/main" val="318035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779AC4-8A31-49C1-92BF-BC2717CB9F40}" type="datetime1">
              <a:rPr lang="en-IN" smtClean="0"/>
              <a:t>01-05-2020</a:t>
            </a:fld>
            <a:endParaRPr lang="en-IN"/>
          </a:p>
        </p:txBody>
      </p:sp>
      <p:sp>
        <p:nvSpPr>
          <p:cNvPr id="5" name="Footer Placeholder 4"/>
          <p:cNvSpPr>
            <a:spLocks noGrp="1"/>
          </p:cNvSpPr>
          <p:nvPr>
            <p:ph type="ftr" sz="quarter" idx="11"/>
          </p:nvPr>
        </p:nvSpPr>
        <p:spPr/>
        <p:txBody>
          <a:bodyPr/>
          <a:lstStyle/>
          <a:p>
            <a:r>
              <a:rPr lang="en-US" smtClean="0"/>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75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BAD7B-597A-48AA-BDA1-935B3FC83BBD}" type="datetime1">
              <a:rPr lang="en-IN" smtClean="0"/>
              <a:t>01-05-2020</a:t>
            </a:fld>
            <a:endParaRPr lang="en-IN"/>
          </a:p>
        </p:txBody>
      </p:sp>
      <p:sp>
        <p:nvSpPr>
          <p:cNvPr id="5" name="Footer Placeholder 4"/>
          <p:cNvSpPr>
            <a:spLocks noGrp="1"/>
          </p:cNvSpPr>
          <p:nvPr>
            <p:ph type="ftr" sz="quarter" idx="11"/>
          </p:nvPr>
        </p:nvSpPr>
        <p:spPr/>
        <p:txBody>
          <a:bodyPr/>
          <a:lstStyle/>
          <a:p>
            <a:r>
              <a:rPr lang="en-US" smtClean="0"/>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5775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7B9EB-7CA5-46AF-88EC-2591B6C17E23}" type="datetime1">
              <a:rPr lang="en-IN" smtClean="0"/>
              <a:t>01-05-2020</a:t>
            </a:fld>
            <a:endParaRPr lang="en-IN"/>
          </a:p>
        </p:txBody>
      </p:sp>
      <p:sp>
        <p:nvSpPr>
          <p:cNvPr id="5" name="Footer Placeholder 4"/>
          <p:cNvSpPr>
            <a:spLocks noGrp="1"/>
          </p:cNvSpPr>
          <p:nvPr>
            <p:ph type="ftr" sz="quarter" idx="11"/>
          </p:nvPr>
        </p:nvSpPr>
        <p:spPr/>
        <p:txBody>
          <a:bodyPr/>
          <a:lstStyle/>
          <a:p>
            <a:r>
              <a:rPr lang="en-US" smtClean="0"/>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003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E2555-96A2-4B03-92E8-15BE09288366}" type="datetime1">
              <a:rPr lang="en-IN" smtClean="0"/>
              <a:t>01-05-2020</a:t>
            </a:fld>
            <a:endParaRPr lang="en-IN"/>
          </a:p>
        </p:txBody>
      </p:sp>
      <p:sp>
        <p:nvSpPr>
          <p:cNvPr id="5" name="Footer Placeholder 4"/>
          <p:cNvSpPr>
            <a:spLocks noGrp="1"/>
          </p:cNvSpPr>
          <p:nvPr>
            <p:ph type="ftr" sz="quarter" idx="11"/>
          </p:nvPr>
        </p:nvSpPr>
        <p:spPr/>
        <p:txBody>
          <a:bodyPr/>
          <a:lstStyle/>
          <a:p>
            <a:r>
              <a:rPr lang="en-US" smtClean="0"/>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46565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1A7117-7CF2-4347-BEBD-B912838F964D}" type="datetime1">
              <a:rPr lang="en-IN" smtClean="0"/>
              <a:t>01-05-2020</a:t>
            </a:fld>
            <a:endParaRPr lang="en-IN"/>
          </a:p>
        </p:txBody>
      </p:sp>
      <p:sp>
        <p:nvSpPr>
          <p:cNvPr id="5" name="Footer Placeholder 4"/>
          <p:cNvSpPr>
            <a:spLocks noGrp="1"/>
          </p:cNvSpPr>
          <p:nvPr>
            <p:ph type="ftr" sz="quarter" idx="11"/>
          </p:nvPr>
        </p:nvSpPr>
        <p:spPr/>
        <p:txBody>
          <a:bodyPr/>
          <a:lstStyle/>
          <a:p>
            <a:r>
              <a:rPr lang="en-US" smtClean="0"/>
              <a:t>UE17CS333-Project_Format_2020</a:t>
            </a:r>
            <a:endParaRPr lang="en-IN"/>
          </a:p>
        </p:txBody>
      </p:sp>
      <p:sp>
        <p:nvSpPr>
          <p:cNvPr id="6" name="Slide Number Placeholder 5"/>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3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BCBD2-8AB9-4419-9B37-B613C3A8A2F3}" type="datetime1">
              <a:rPr lang="en-IN" smtClean="0"/>
              <a:t>01-05-2020</a:t>
            </a:fld>
            <a:endParaRPr lang="en-IN"/>
          </a:p>
        </p:txBody>
      </p:sp>
      <p:sp>
        <p:nvSpPr>
          <p:cNvPr id="6" name="Footer Placeholder 5"/>
          <p:cNvSpPr>
            <a:spLocks noGrp="1"/>
          </p:cNvSpPr>
          <p:nvPr>
            <p:ph type="ftr" sz="quarter" idx="11"/>
          </p:nvPr>
        </p:nvSpPr>
        <p:spPr/>
        <p:txBody>
          <a:bodyPr/>
          <a:lstStyle/>
          <a:p>
            <a:r>
              <a:rPr lang="en-US" smtClean="0"/>
              <a:t>UE17CS333-Project_Format_2020</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382124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3DEDC0-09F5-4F29-9166-502B93B8D3AC}" type="datetime1">
              <a:rPr lang="en-IN" smtClean="0"/>
              <a:t>01-05-2020</a:t>
            </a:fld>
            <a:endParaRPr lang="en-IN"/>
          </a:p>
        </p:txBody>
      </p:sp>
      <p:sp>
        <p:nvSpPr>
          <p:cNvPr id="8" name="Footer Placeholder 7"/>
          <p:cNvSpPr>
            <a:spLocks noGrp="1"/>
          </p:cNvSpPr>
          <p:nvPr>
            <p:ph type="ftr" sz="quarter" idx="11"/>
          </p:nvPr>
        </p:nvSpPr>
        <p:spPr/>
        <p:txBody>
          <a:bodyPr/>
          <a:lstStyle/>
          <a:p>
            <a:r>
              <a:rPr lang="en-US" smtClean="0"/>
              <a:t>UE17CS333-Project_Format_2020</a:t>
            </a:r>
            <a:endParaRPr lang="en-IN"/>
          </a:p>
        </p:txBody>
      </p:sp>
      <p:sp>
        <p:nvSpPr>
          <p:cNvPr id="9" name="Slide Number Placeholder 8"/>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08857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BA473E-FACB-4D7C-A634-97C979826446}" type="datetime1">
              <a:rPr lang="en-IN" smtClean="0"/>
              <a:t>01-05-2020</a:t>
            </a:fld>
            <a:endParaRPr lang="en-IN"/>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60219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60656-BD8E-445F-8BC6-9496A5BCBC26}" type="datetime1">
              <a:rPr lang="en-IN" smtClean="0"/>
              <a:t>01-05-2020</a:t>
            </a:fld>
            <a:endParaRPr lang="en-IN"/>
          </a:p>
        </p:txBody>
      </p:sp>
      <p:sp>
        <p:nvSpPr>
          <p:cNvPr id="3" name="Footer Placeholder 2"/>
          <p:cNvSpPr>
            <a:spLocks noGrp="1"/>
          </p:cNvSpPr>
          <p:nvPr>
            <p:ph type="ftr" sz="quarter" idx="11"/>
          </p:nvPr>
        </p:nvSpPr>
        <p:spPr/>
        <p:txBody>
          <a:bodyPr/>
          <a:lstStyle/>
          <a:p>
            <a:r>
              <a:rPr lang="en-US" smtClean="0"/>
              <a:t>UE17CS333-Project_Format_2020</a:t>
            </a:r>
            <a:endParaRPr lang="en-IN"/>
          </a:p>
        </p:txBody>
      </p:sp>
      <p:sp>
        <p:nvSpPr>
          <p:cNvPr id="4" name="Slide Number Placeholder 3"/>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415978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5F29FA-DA3A-4D31-807A-7C7BE1E993A3}" type="datetime1">
              <a:rPr lang="en-IN" smtClean="0"/>
              <a:t>01-05-2020</a:t>
            </a:fld>
            <a:endParaRPr lang="en-IN"/>
          </a:p>
        </p:txBody>
      </p:sp>
      <p:sp>
        <p:nvSpPr>
          <p:cNvPr id="6" name="Footer Placeholder 5"/>
          <p:cNvSpPr>
            <a:spLocks noGrp="1"/>
          </p:cNvSpPr>
          <p:nvPr>
            <p:ph type="ftr" sz="quarter" idx="11"/>
          </p:nvPr>
        </p:nvSpPr>
        <p:spPr/>
        <p:txBody>
          <a:bodyPr/>
          <a:lstStyle/>
          <a:p>
            <a:r>
              <a:rPr lang="en-US" smtClean="0"/>
              <a:t>UE17CS333-Project_Format_2020</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spTree>
    <p:extLst>
      <p:ext uri="{BB962C8B-B14F-4D97-AF65-F5344CB8AC3E}">
        <p14:creationId xmlns:p14="http://schemas.microsoft.com/office/powerpoint/2010/main" val="18492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A6AAC-1199-47A1-8571-21877C77FAEC}" type="datetime1">
              <a:rPr lang="en-IN" smtClean="0"/>
              <a:t>01-05-2020</a:t>
            </a:fld>
            <a:endParaRPr lang="en-IN"/>
          </a:p>
        </p:txBody>
      </p:sp>
      <p:sp>
        <p:nvSpPr>
          <p:cNvPr id="6" name="Footer Placeholder 5"/>
          <p:cNvSpPr>
            <a:spLocks noGrp="1"/>
          </p:cNvSpPr>
          <p:nvPr>
            <p:ph type="ftr" sz="quarter" idx="11"/>
          </p:nvPr>
        </p:nvSpPr>
        <p:spPr/>
        <p:txBody>
          <a:bodyPr/>
          <a:lstStyle/>
          <a:p>
            <a:r>
              <a:rPr lang="en-US" smtClean="0"/>
              <a:t>UE17CS333-Project_Format_2020</a:t>
            </a:r>
            <a:endParaRPr lang="en-IN"/>
          </a:p>
        </p:txBody>
      </p:sp>
      <p:sp>
        <p:nvSpPr>
          <p:cNvPr id="7" name="Slide Number Placeholder 6"/>
          <p:cNvSpPr>
            <a:spLocks noGrp="1"/>
          </p:cNvSpPr>
          <p:nvPr>
            <p:ph type="sldNum" sz="quarter" idx="12"/>
          </p:nvPr>
        </p:nvSpPr>
        <p:spPr/>
        <p:txBody>
          <a:bodyPr/>
          <a:lstStyle/>
          <a:p>
            <a:fld id="{DE1490ED-1C2D-44ED-A77E-21F50DC09B1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16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1199F99-EC3B-4848-9DA0-178E39A14D7B}" type="datetime1">
              <a:rPr lang="en-IN" smtClean="0"/>
              <a:t>01-05-2020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UE17CS333-Project_Format_2020</a:t>
            </a:r>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1490ED-1C2D-44ED-A77E-21F50DC09B1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14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rmisra/news-headlines-dataset-for-sarcasm-detection#Sarcasm_Headlines_Dataset.js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077368"/>
            <a:ext cx="7772400" cy="1463040"/>
          </a:xfrm>
        </p:spPr>
        <p:txBody>
          <a:bodyPr>
            <a:normAutofit fontScale="90000"/>
          </a:bodyPr>
          <a:lstStyle/>
          <a:p>
            <a:r>
              <a:rPr lang="en-US" dirty="0" smtClean="0"/>
              <a:t>Hybrid model for sarcasm detection </a:t>
            </a:r>
            <a:r>
              <a:rPr lang="en-US" dirty="0"/>
              <a:t/>
            </a:r>
            <a:br>
              <a:rPr lang="en-US" dirty="0"/>
            </a:br>
            <a:endParaRPr lang="en-IN" dirty="0"/>
          </a:p>
        </p:txBody>
      </p:sp>
      <p:sp>
        <p:nvSpPr>
          <p:cNvPr id="3" name="Subtitle 2"/>
          <p:cNvSpPr>
            <a:spLocks noGrp="1"/>
          </p:cNvSpPr>
          <p:nvPr>
            <p:ph type="subTitle" idx="1"/>
          </p:nvPr>
        </p:nvSpPr>
        <p:spPr>
          <a:xfrm>
            <a:off x="8399585" y="5005754"/>
            <a:ext cx="3628292" cy="1335362"/>
          </a:xfrm>
        </p:spPr>
        <p:txBody>
          <a:bodyPr>
            <a:normAutofit/>
          </a:bodyPr>
          <a:lstStyle/>
          <a:p>
            <a:r>
              <a:rPr lang="en-US" dirty="0" err="1" smtClean="0"/>
              <a:t>Nimisha</a:t>
            </a:r>
            <a:r>
              <a:rPr lang="en-US" dirty="0" smtClean="0"/>
              <a:t> </a:t>
            </a:r>
            <a:r>
              <a:rPr lang="en-US" dirty="0" err="1" smtClean="0"/>
              <a:t>Katyayani</a:t>
            </a:r>
            <a:r>
              <a:rPr lang="en-US" dirty="0" smtClean="0"/>
              <a:t> PES1201700083</a:t>
            </a:r>
          </a:p>
          <a:p>
            <a:r>
              <a:rPr lang="en-US" dirty="0" err="1" smtClean="0"/>
              <a:t>Prathiba</a:t>
            </a:r>
            <a:r>
              <a:rPr lang="en-US" dirty="0" smtClean="0"/>
              <a:t> P             PES1201700112</a:t>
            </a:r>
          </a:p>
          <a:p>
            <a:endParaRPr lang="en-US" dirty="0"/>
          </a:p>
          <a:p>
            <a:r>
              <a:rPr lang="en-US" dirty="0" smtClean="0"/>
              <a:t>UE17CS333  </a:t>
            </a:r>
            <a:r>
              <a:rPr lang="en-US" dirty="0"/>
              <a:t>project submission</a:t>
            </a:r>
            <a:endParaRPr lang="en-IN" dirty="0"/>
          </a:p>
        </p:txBody>
      </p:sp>
    </p:spTree>
    <p:extLst>
      <p:ext uri="{BB962C8B-B14F-4D97-AF65-F5344CB8AC3E}">
        <p14:creationId xmlns:p14="http://schemas.microsoft.com/office/powerpoint/2010/main" val="25755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obtained</a:t>
            </a:r>
            <a:endParaRPr lang="en-US"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10</a:t>
            </a:fld>
            <a:endParaRPr lang="en-IN"/>
          </a:p>
        </p:txBody>
      </p:sp>
      <p:sp>
        <p:nvSpPr>
          <p:cNvPr id="7" name="TextBox 6"/>
          <p:cNvSpPr txBox="1"/>
          <p:nvPr/>
        </p:nvSpPr>
        <p:spPr>
          <a:xfrm>
            <a:off x="914400" y="1996225"/>
            <a:ext cx="3103808" cy="369332"/>
          </a:xfrm>
          <a:prstGeom prst="rect">
            <a:avLst/>
          </a:prstGeom>
          <a:noFill/>
        </p:spPr>
        <p:txBody>
          <a:bodyPr wrap="square" rtlCol="0">
            <a:spAutoFit/>
          </a:bodyPr>
          <a:lstStyle/>
          <a:p>
            <a:r>
              <a:rPr lang="en-US" dirty="0" smtClean="0"/>
              <a:t>Tables: Classification Reports</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0483" y="2588653"/>
            <a:ext cx="7212169" cy="3618963"/>
          </a:xfrm>
          <a:prstGeom prst="rect">
            <a:avLst/>
          </a:prstGeom>
        </p:spPr>
      </p:pic>
      <p:sp>
        <p:nvSpPr>
          <p:cNvPr id="11" name="TextBox 10"/>
          <p:cNvSpPr txBox="1"/>
          <p:nvPr/>
        </p:nvSpPr>
        <p:spPr>
          <a:xfrm>
            <a:off x="1030310" y="4065568"/>
            <a:ext cx="282047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         KNN Classifier</a:t>
            </a:r>
            <a:endParaRPr lang="en-US" dirty="0"/>
          </a:p>
        </p:txBody>
      </p:sp>
    </p:spTree>
    <p:extLst>
      <p:ext uri="{BB962C8B-B14F-4D97-AF65-F5344CB8AC3E}">
        <p14:creationId xmlns:p14="http://schemas.microsoft.com/office/powerpoint/2010/main" val="3629299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OBTAINED</a:t>
            </a:r>
            <a:endParaRPr lang="en-US"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11</a:t>
            </a:fld>
            <a:endParaRPr lang="en-IN"/>
          </a:p>
        </p:txBody>
      </p:sp>
      <p:sp>
        <p:nvSpPr>
          <p:cNvPr id="6" name="TextBox 5"/>
          <p:cNvSpPr txBox="1"/>
          <p:nvPr/>
        </p:nvSpPr>
        <p:spPr>
          <a:xfrm>
            <a:off x="991673" y="2047741"/>
            <a:ext cx="3773510" cy="369332"/>
          </a:xfrm>
          <a:prstGeom prst="rect">
            <a:avLst/>
          </a:prstGeom>
          <a:noFill/>
        </p:spPr>
        <p:txBody>
          <a:bodyPr wrap="square" rtlCol="0">
            <a:spAutoFit/>
          </a:bodyPr>
          <a:lstStyle/>
          <a:p>
            <a:r>
              <a:rPr lang="en-US" dirty="0" smtClean="0"/>
              <a:t>Tables : Classification Reports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758" y="2524259"/>
            <a:ext cx="6992326" cy="3709116"/>
          </a:xfrm>
          <a:prstGeom prst="rect">
            <a:avLst/>
          </a:prstGeom>
        </p:spPr>
      </p:pic>
      <p:sp>
        <p:nvSpPr>
          <p:cNvPr id="8" name="TextBox 7"/>
          <p:cNvSpPr txBox="1"/>
          <p:nvPr/>
        </p:nvSpPr>
        <p:spPr>
          <a:xfrm>
            <a:off x="1107583" y="4056845"/>
            <a:ext cx="279471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         SVM Classifier</a:t>
            </a:r>
            <a:endParaRPr lang="en-US" dirty="0"/>
          </a:p>
        </p:txBody>
      </p:sp>
    </p:spTree>
    <p:extLst>
      <p:ext uri="{BB962C8B-B14F-4D97-AF65-F5344CB8AC3E}">
        <p14:creationId xmlns:p14="http://schemas.microsoft.com/office/powerpoint/2010/main" val="1986656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obtained</a:t>
            </a:r>
            <a:endParaRPr lang="en-US"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12</a:t>
            </a:fld>
            <a:endParaRPr lang="en-IN"/>
          </a:p>
        </p:txBody>
      </p:sp>
      <p:sp>
        <p:nvSpPr>
          <p:cNvPr id="6" name="TextBox 5"/>
          <p:cNvSpPr txBox="1"/>
          <p:nvPr/>
        </p:nvSpPr>
        <p:spPr>
          <a:xfrm>
            <a:off x="953037" y="2060620"/>
            <a:ext cx="3567448" cy="369332"/>
          </a:xfrm>
          <a:prstGeom prst="rect">
            <a:avLst/>
          </a:prstGeom>
          <a:noFill/>
        </p:spPr>
        <p:txBody>
          <a:bodyPr wrap="square" rtlCol="0">
            <a:spAutoFit/>
          </a:bodyPr>
          <a:lstStyle/>
          <a:p>
            <a:r>
              <a:rPr lang="en-US" dirty="0" smtClean="0"/>
              <a:t>Tables : Classification Reports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0485" y="2541127"/>
            <a:ext cx="6935168" cy="3576337"/>
          </a:xfrm>
          <a:prstGeom prst="rect">
            <a:avLst/>
          </a:prstGeom>
        </p:spPr>
      </p:pic>
      <p:sp>
        <p:nvSpPr>
          <p:cNvPr id="9" name="TextBox 8"/>
          <p:cNvSpPr txBox="1"/>
          <p:nvPr/>
        </p:nvSpPr>
        <p:spPr>
          <a:xfrm>
            <a:off x="1094704" y="3799268"/>
            <a:ext cx="267880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    Naïve Bayes Classifier</a:t>
            </a:r>
            <a:endParaRPr lang="en-US" dirty="0"/>
          </a:p>
        </p:txBody>
      </p:sp>
    </p:spTree>
    <p:extLst>
      <p:ext uri="{BB962C8B-B14F-4D97-AF65-F5344CB8AC3E}">
        <p14:creationId xmlns:p14="http://schemas.microsoft.com/office/powerpoint/2010/main" val="3251325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obtained</a:t>
            </a:r>
            <a:endParaRPr lang="en-US"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13</a:t>
            </a:fld>
            <a:endParaRPr lang="en-IN"/>
          </a:p>
        </p:txBody>
      </p:sp>
      <p:sp>
        <p:nvSpPr>
          <p:cNvPr id="6" name="TextBox 5"/>
          <p:cNvSpPr txBox="1"/>
          <p:nvPr/>
        </p:nvSpPr>
        <p:spPr>
          <a:xfrm>
            <a:off x="978794" y="1996225"/>
            <a:ext cx="3348507" cy="369332"/>
          </a:xfrm>
          <a:prstGeom prst="rect">
            <a:avLst/>
          </a:prstGeom>
          <a:noFill/>
        </p:spPr>
        <p:txBody>
          <a:bodyPr wrap="square" rtlCol="0">
            <a:spAutoFit/>
          </a:bodyPr>
          <a:lstStyle/>
          <a:p>
            <a:r>
              <a:rPr lang="en-US" dirty="0" smtClean="0"/>
              <a:t>TABLES : Classification Reports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163" y="2472744"/>
            <a:ext cx="6973273" cy="3490174"/>
          </a:xfrm>
          <a:prstGeom prst="rect">
            <a:avLst/>
          </a:prstGeom>
        </p:spPr>
      </p:pic>
      <p:sp>
        <p:nvSpPr>
          <p:cNvPr id="8" name="TextBox 7"/>
          <p:cNvSpPr txBox="1"/>
          <p:nvPr/>
        </p:nvSpPr>
        <p:spPr>
          <a:xfrm>
            <a:off x="1133341" y="3940935"/>
            <a:ext cx="292350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         Logistic Regression</a:t>
            </a:r>
            <a:endParaRPr lang="en-US" dirty="0"/>
          </a:p>
        </p:txBody>
      </p:sp>
    </p:spTree>
    <p:extLst>
      <p:ext uri="{BB962C8B-B14F-4D97-AF65-F5344CB8AC3E}">
        <p14:creationId xmlns:p14="http://schemas.microsoft.com/office/powerpoint/2010/main" val="2230295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top three learning in this project  </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Any classifier that uses the probability at the base of it, works the best on any kind of dataset.</a:t>
            </a:r>
            <a:endParaRPr lang="en-US" dirty="0"/>
          </a:p>
          <a:p>
            <a:pPr marL="457200" indent="-457200">
              <a:buFont typeface="+mj-lt"/>
              <a:buAutoNum type="arabicPeriod"/>
            </a:pPr>
            <a:r>
              <a:rPr lang="en-US" dirty="0" smtClean="0"/>
              <a:t>Hybrid model, no matter what the classifier is, improves upon the quality of predictions depending upon the dataset.</a:t>
            </a:r>
            <a:endParaRPr lang="en-US" dirty="0"/>
          </a:p>
          <a:p>
            <a:pPr marL="457200" indent="-457200">
              <a:buFont typeface="+mj-lt"/>
              <a:buAutoNum type="arabicPeriod"/>
            </a:pPr>
            <a:r>
              <a:rPr lang="en-US" dirty="0" smtClean="0"/>
              <a:t>Using direct modules available in python, and implementing the same modules from scratch, gives us a huge difference, in the accuracy measures, as the former takes regularization into account to prevent </a:t>
            </a:r>
            <a:r>
              <a:rPr lang="en-US" dirty="0" err="1" smtClean="0"/>
              <a:t>overfitting</a:t>
            </a:r>
            <a:r>
              <a:rPr lang="en-US" dirty="0" smtClean="0"/>
              <a:t> and thus  takes in a more normalized approach to the classification.</a:t>
            </a:r>
            <a:endParaRPr lang="en-IN"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14</a:t>
            </a:fld>
            <a:endParaRPr lang="en-IN"/>
          </a:p>
        </p:txBody>
      </p:sp>
    </p:spTree>
    <p:extLst>
      <p:ext uri="{BB962C8B-B14F-4D97-AF65-F5344CB8AC3E}">
        <p14:creationId xmlns:p14="http://schemas.microsoft.com/office/powerpoint/2010/main" val="3032635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Challenges unresolved so far </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Twitter datasets gave a very poor accuracy with this trained hybrid model as this model is trained on less noisy news headlines dataset unlike twitter datasets. </a:t>
            </a:r>
            <a:endParaRPr lang="en-US" sz="2800" dirty="0"/>
          </a:p>
          <a:p>
            <a:pPr marL="514350" indent="-514350">
              <a:buFont typeface="+mj-lt"/>
              <a:buAutoNum type="arabicPeriod"/>
            </a:pPr>
            <a:r>
              <a:rPr lang="en-US" sz="2800" dirty="0" smtClean="0"/>
              <a:t>RNN classifier couldn’t be included in this hybrid model due to the non compatible values of delta and the number of arguments. Thus the implementation of neural network approach couldn’t be done. </a:t>
            </a:r>
            <a:endParaRPr lang="en-US" sz="2800" dirty="0"/>
          </a:p>
          <a:p>
            <a:pPr marL="514350" indent="-514350">
              <a:buFont typeface="+mj-lt"/>
              <a:buAutoNum type="arabicPeriod"/>
            </a:pPr>
            <a:endParaRPr lang="en-US" sz="2800" dirty="0"/>
          </a:p>
          <a:p>
            <a:pPr marL="0" indent="0">
              <a:buNone/>
            </a:pPr>
            <a:endParaRPr lang="en-US" sz="2800" dirty="0"/>
          </a:p>
          <a:p>
            <a:pPr marL="514350" indent="-514350">
              <a:buFont typeface="+mj-lt"/>
              <a:buAutoNum type="arabicPeriod"/>
            </a:pPr>
            <a:endParaRPr lang="en-IN" sz="2800"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15</a:t>
            </a:fld>
            <a:endParaRPr lang="en-IN"/>
          </a:p>
        </p:txBody>
      </p:sp>
    </p:spTree>
    <p:extLst>
      <p:ext uri="{BB962C8B-B14F-4D97-AF65-F5344CB8AC3E}">
        <p14:creationId xmlns:p14="http://schemas.microsoft.com/office/powerpoint/2010/main" val="1331139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project</a:t>
            </a:r>
            <a:endParaRPr lang="en-IN" dirty="0"/>
          </a:p>
        </p:txBody>
      </p:sp>
      <p:sp>
        <p:nvSpPr>
          <p:cNvPr id="3" name="Content Placeholder 2"/>
          <p:cNvSpPr>
            <a:spLocks noGrp="1"/>
          </p:cNvSpPr>
          <p:nvPr>
            <p:ph idx="1"/>
          </p:nvPr>
        </p:nvSpPr>
        <p:spPr>
          <a:xfrm>
            <a:off x="944229" y="1744462"/>
            <a:ext cx="9720073" cy="4726241"/>
          </a:xfrm>
        </p:spPr>
        <p:txBody>
          <a:bodyPr>
            <a:normAutofit/>
          </a:bodyPr>
          <a:lstStyle/>
          <a:p>
            <a:pPr marL="0" indent="0">
              <a:buNone/>
            </a:pPr>
            <a:r>
              <a:rPr lang="en-US" sz="2800" dirty="0"/>
              <a:t>Project idea: </a:t>
            </a:r>
          </a:p>
          <a:p>
            <a:pPr>
              <a:buFont typeface="Wingdings" pitchFamily="2" charset="2"/>
              <a:buChar char="Ø"/>
            </a:pPr>
            <a:r>
              <a:rPr lang="en-US" sz="2800" dirty="0" smtClean="0"/>
              <a:t>Using one of the aspects of the sentimental analysis, the project </a:t>
            </a:r>
            <a:r>
              <a:rPr lang="en-US" sz="2800" dirty="0" err="1" smtClean="0"/>
              <a:t>i</a:t>
            </a:r>
            <a:r>
              <a:rPr lang="en-IN" sz="2800" dirty="0" smtClean="0"/>
              <a:t>s about building a hybrid model for sarcasm detection using the dataset for the same.</a:t>
            </a:r>
          </a:p>
          <a:p>
            <a:pPr>
              <a:buFont typeface="Wingdings" pitchFamily="2" charset="2"/>
              <a:buChar char="Ø"/>
            </a:pPr>
            <a:r>
              <a:rPr lang="en-IN" sz="2800" dirty="0" smtClean="0"/>
              <a:t>The dataset used is a news headline dataset, stored in JSON  format.</a:t>
            </a:r>
          </a:p>
          <a:p>
            <a:pPr>
              <a:buFont typeface="Wingdings" pitchFamily="2" charset="2"/>
              <a:buChar char="Ø"/>
            </a:pPr>
            <a:r>
              <a:rPr lang="en-IN" sz="2800" dirty="0" smtClean="0"/>
              <a:t>At the end , we have a hybrid model which gives us the most accurate way of analysing the dataset in the most accurate measure.</a:t>
            </a:r>
          </a:p>
          <a:p>
            <a:pPr>
              <a:buFont typeface="Wingdings" pitchFamily="2" charset="2"/>
              <a:buChar char="Ø"/>
            </a:pPr>
            <a:endParaRPr lang="en-IN" sz="2800" dirty="0" smtClean="0"/>
          </a:p>
          <a:p>
            <a:pPr marL="0" indent="0">
              <a:buNone/>
            </a:pPr>
            <a:endParaRPr lang="en-US" sz="2800"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2</a:t>
            </a:fld>
            <a:endParaRPr lang="en-IN"/>
          </a:p>
        </p:txBody>
      </p:sp>
    </p:spTree>
    <p:extLst>
      <p:ext uri="{BB962C8B-B14F-4D97-AF65-F5344CB8AC3E}">
        <p14:creationId xmlns:p14="http://schemas.microsoft.com/office/powerpoint/2010/main" val="4241279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A9410C-879A-40C1-8E05-49CF13E8569F}"/>
              </a:ext>
            </a:extLst>
          </p:cNvPr>
          <p:cNvSpPr>
            <a:spLocks noGrp="1"/>
          </p:cNvSpPr>
          <p:nvPr>
            <p:ph type="title"/>
          </p:nvPr>
        </p:nvSpPr>
        <p:spPr/>
        <p:txBody>
          <a:bodyPr/>
          <a:lstStyle/>
          <a:p>
            <a:r>
              <a:rPr lang="en-IN" dirty="0"/>
              <a:t>Uniqueness and analysis </a:t>
            </a:r>
          </a:p>
        </p:txBody>
      </p:sp>
      <p:sp>
        <p:nvSpPr>
          <p:cNvPr id="4" name="Footer Placeholder 3">
            <a:extLst>
              <a:ext uri="{FF2B5EF4-FFF2-40B4-BE49-F238E27FC236}">
                <a16:creationId xmlns:a16="http://schemas.microsoft.com/office/drawing/2014/main" xmlns="" id="{D81A918E-D71A-4144-95AB-DA7DCBDC9849}"/>
              </a:ext>
            </a:extLst>
          </p:cNvPr>
          <p:cNvSpPr>
            <a:spLocks noGrp="1"/>
          </p:cNvSpPr>
          <p:nvPr>
            <p:ph type="ftr" sz="quarter" idx="11"/>
          </p:nvPr>
        </p:nvSpPr>
        <p:spPr/>
        <p:txBody>
          <a:bodyPr/>
          <a:lstStyle/>
          <a:p>
            <a:r>
              <a:rPr lang="en-US" smtClean="0"/>
              <a:t>UE17CS333-Project_Format_2020</a:t>
            </a:r>
            <a:endParaRPr lang="en-IN"/>
          </a:p>
        </p:txBody>
      </p:sp>
      <p:sp>
        <p:nvSpPr>
          <p:cNvPr id="5" name="Slide Number Placeholder 4">
            <a:extLst>
              <a:ext uri="{FF2B5EF4-FFF2-40B4-BE49-F238E27FC236}">
                <a16:creationId xmlns:a16="http://schemas.microsoft.com/office/drawing/2014/main" xmlns="" id="{FFC09119-F5A4-47CB-9F33-F258F94ACFE0}"/>
              </a:ext>
            </a:extLst>
          </p:cNvPr>
          <p:cNvSpPr>
            <a:spLocks noGrp="1"/>
          </p:cNvSpPr>
          <p:nvPr>
            <p:ph type="sldNum" sz="quarter" idx="12"/>
          </p:nvPr>
        </p:nvSpPr>
        <p:spPr/>
        <p:txBody>
          <a:bodyPr/>
          <a:lstStyle/>
          <a:p>
            <a:fld id="{DE1490ED-1C2D-44ED-A77E-21F50DC09B14}" type="slidenum">
              <a:rPr lang="en-IN" smtClean="0"/>
              <a:t>3</a:t>
            </a:fld>
            <a:endParaRPr lang="en-IN"/>
          </a:p>
        </p:txBody>
      </p:sp>
      <p:sp>
        <p:nvSpPr>
          <p:cNvPr id="6" name="TextBox 5"/>
          <p:cNvSpPr txBox="1"/>
          <p:nvPr/>
        </p:nvSpPr>
        <p:spPr>
          <a:xfrm>
            <a:off x="759854" y="2034862"/>
            <a:ext cx="10779616" cy="32316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Wingdings" pitchFamily="2" charset="2"/>
              <a:buChar char="q"/>
            </a:pPr>
            <a:r>
              <a:rPr lang="en-US" sz="2800" dirty="0" smtClean="0"/>
              <a:t>Building hybrid model from scratch.</a:t>
            </a:r>
          </a:p>
          <a:p>
            <a:pPr marL="285750" indent="-285750">
              <a:buFont typeface="Wingdings" pitchFamily="2" charset="2"/>
              <a:buChar char="q"/>
            </a:pPr>
            <a:r>
              <a:rPr lang="en-US" sz="2800" b="1" dirty="0" smtClean="0"/>
              <a:t>Dataset Ratio: The output of a machine learning classifier is well analyzed and the proportion of the predicted target values of test set and original train set is being input to the next ML classifier in the 80:20 on each pass.</a:t>
            </a:r>
            <a:endParaRPr lang="en-US" sz="2800" b="1" dirty="0" smtClean="0"/>
          </a:p>
          <a:p>
            <a:pPr marL="285750" indent="-285750">
              <a:buFont typeface="Wingdings" pitchFamily="2" charset="2"/>
              <a:buChar char="q"/>
            </a:pPr>
            <a:r>
              <a:rPr lang="en-US" sz="2800" dirty="0" smtClean="0"/>
              <a:t>More accurate with final accuracy being more than 80%.</a:t>
            </a:r>
          </a:p>
          <a:p>
            <a:endParaRPr lang="en-US" sz="3600" dirty="0"/>
          </a:p>
        </p:txBody>
      </p:sp>
    </p:spTree>
    <p:extLst>
      <p:ext uri="{BB962C8B-B14F-4D97-AF65-F5344CB8AC3E}">
        <p14:creationId xmlns:p14="http://schemas.microsoft.com/office/powerpoint/2010/main" val="2923686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source and preprocessing done</a:t>
            </a:r>
            <a:endParaRPr lang="en-IN" dirty="0"/>
          </a:p>
        </p:txBody>
      </p:sp>
      <p:sp>
        <p:nvSpPr>
          <p:cNvPr id="3" name="Content Placeholder 2"/>
          <p:cNvSpPr>
            <a:spLocks noGrp="1"/>
          </p:cNvSpPr>
          <p:nvPr>
            <p:ph idx="1"/>
          </p:nvPr>
        </p:nvSpPr>
        <p:spPr/>
        <p:txBody>
          <a:bodyPr/>
          <a:lstStyle/>
          <a:p>
            <a:pPr marL="0" indent="0">
              <a:buNone/>
            </a:pPr>
            <a:r>
              <a:rPr lang="en-US" dirty="0"/>
              <a:t>Dataset source </a:t>
            </a:r>
            <a:r>
              <a:rPr lang="en-US" dirty="0" smtClean="0"/>
              <a:t>:</a:t>
            </a:r>
            <a:endParaRPr lang="en-US" dirty="0"/>
          </a:p>
          <a:p>
            <a:pPr marL="0" indent="0">
              <a:buNone/>
            </a:pPr>
            <a:r>
              <a:rPr lang="en-US" dirty="0" smtClean="0"/>
              <a:t>	</a:t>
            </a:r>
            <a:r>
              <a:rPr lang="en-US" dirty="0">
                <a:hlinkClick r:id="rId2"/>
              </a:rPr>
              <a:t>https://www.kaggle.com/rmisra/news-headlines-dataset-for-sarcasm-detection#Sarcasm_Headlines_Dataset.json</a:t>
            </a:r>
            <a:endParaRPr lang="en-US" dirty="0"/>
          </a:p>
          <a:p>
            <a:pPr marL="0" indent="0">
              <a:buNone/>
            </a:pPr>
            <a:r>
              <a:rPr lang="en-US" dirty="0" smtClean="0"/>
              <a:t>Any pre-processing </a:t>
            </a:r>
            <a:r>
              <a:rPr lang="en-US" dirty="0"/>
              <a:t>steps </a:t>
            </a:r>
            <a:r>
              <a:rPr lang="en-US" dirty="0" smtClean="0"/>
              <a:t>performed:</a:t>
            </a:r>
          </a:p>
          <a:p>
            <a:pPr marL="1225296" lvl="8" indent="0">
              <a:buNone/>
            </a:pPr>
            <a:endParaRPr lang="en-US" dirty="0" smtClean="0"/>
          </a:p>
          <a:p>
            <a:pPr lvl="8">
              <a:buFont typeface="Wingdings" pitchFamily="2" charset="2"/>
              <a:buChar char="q"/>
            </a:pPr>
            <a:r>
              <a:rPr lang="en-US" dirty="0"/>
              <a:t> </a:t>
            </a:r>
            <a:r>
              <a:rPr lang="en-US" sz="2000" dirty="0" smtClean="0"/>
              <a:t>Lemmatization of text in the dataset</a:t>
            </a:r>
          </a:p>
          <a:p>
            <a:pPr lvl="8">
              <a:buFont typeface="Wingdings" pitchFamily="2" charset="2"/>
              <a:buChar char="q"/>
            </a:pPr>
            <a:r>
              <a:rPr lang="en-US" dirty="0" smtClean="0"/>
              <a:t> </a:t>
            </a:r>
            <a:r>
              <a:rPr lang="en-US" sz="2000" dirty="0" smtClean="0"/>
              <a:t>Removal of </a:t>
            </a:r>
            <a:r>
              <a:rPr lang="en-US" sz="2000" dirty="0" err="1" smtClean="0"/>
              <a:t>stopwords</a:t>
            </a:r>
            <a:endParaRPr lang="en-US" sz="2000" dirty="0" smtClean="0"/>
          </a:p>
          <a:p>
            <a:pPr marL="0" indent="0">
              <a:buNone/>
            </a:pPr>
            <a:r>
              <a:rPr lang="en-US" dirty="0" smtClean="0"/>
              <a:t> </a:t>
            </a:r>
            <a:endParaRPr lang="en-IN"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4</a:t>
            </a:fld>
            <a:endParaRPr lang="en-IN"/>
          </a:p>
        </p:txBody>
      </p:sp>
    </p:spTree>
    <p:extLst>
      <p:ext uri="{BB962C8B-B14F-4D97-AF65-F5344CB8AC3E}">
        <p14:creationId xmlns:p14="http://schemas.microsoft.com/office/powerpoint/2010/main" val="1415699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a:t>
            </a:r>
            <a:endParaRPr lang="en-IN" dirty="0"/>
          </a:p>
        </p:txBody>
      </p:sp>
      <p:sp>
        <p:nvSpPr>
          <p:cNvPr id="3" name="Content Placeholder 2"/>
          <p:cNvSpPr>
            <a:spLocks noGrp="1"/>
          </p:cNvSpPr>
          <p:nvPr>
            <p:ph idx="1"/>
          </p:nvPr>
        </p:nvSpPr>
        <p:spPr>
          <a:xfrm>
            <a:off x="985492" y="1680693"/>
            <a:ext cx="9720073" cy="4023360"/>
          </a:xfrm>
        </p:spPr>
        <p:txBody>
          <a:bodyPr>
            <a:normAutofit fontScale="92500" lnSpcReduction="10000"/>
          </a:bodyPr>
          <a:lstStyle/>
          <a:p>
            <a:pPr>
              <a:buFont typeface="Wingdings" pitchFamily="2" charset="2"/>
              <a:buChar char="§"/>
            </a:pPr>
            <a:r>
              <a:rPr lang="en-IN" dirty="0" smtClean="0"/>
              <a:t>Previous studies on sarcasm detection mostly make use of twitter datasets collected using hash tag based supervision but such datasets are noisy in terms of labels and languages.</a:t>
            </a:r>
          </a:p>
          <a:p>
            <a:pPr>
              <a:buFont typeface="Wingdings" pitchFamily="2" charset="2"/>
              <a:buChar char="§"/>
            </a:pPr>
            <a:r>
              <a:rPr lang="en-IN" dirty="0" smtClean="0"/>
              <a:t>However a proposal to use a CNN to automatically extract relevant features from tweets and augment them with user embedding to provide more contextual features during sarcasm detection</a:t>
            </a:r>
            <a:r>
              <a:rPr lang="en-IN" dirty="0" smtClean="0"/>
              <a:t>.</a:t>
            </a:r>
            <a:endParaRPr lang="en-IN" dirty="0" smtClean="0"/>
          </a:p>
          <a:p>
            <a:pPr>
              <a:buFont typeface="Wingdings" pitchFamily="2" charset="2"/>
              <a:buChar char="§"/>
            </a:pPr>
            <a:r>
              <a:rPr lang="en-IN" dirty="0" smtClean="0"/>
              <a:t>Therefore to obtain a better accuracy, we have taken the machine learning classifiers approach rather than neural networks approach. </a:t>
            </a:r>
            <a:endParaRPr lang="en-IN" dirty="0" smtClean="0"/>
          </a:p>
          <a:p>
            <a:pPr>
              <a:buFont typeface="Wingdings" pitchFamily="2" charset="2"/>
              <a:buChar char="§"/>
            </a:pPr>
            <a:r>
              <a:rPr lang="en-IN" dirty="0" smtClean="0"/>
              <a:t>Few important References:</a:t>
            </a:r>
            <a:r>
              <a:rPr lang="en-IN" dirty="0"/>
              <a:t> </a:t>
            </a:r>
            <a:endParaRPr lang="en-IN" dirty="0" smtClean="0"/>
          </a:p>
          <a:p>
            <a:pPr marL="982980" lvl="4" indent="-342900">
              <a:buAutoNum type="arabicPeriod"/>
            </a:pPr>
            <a:r>
              <a:rPr lang="en-US" dirty="0" err="1" smtClean="0"/>
              <a:t>Aditya</a:t>
            </a:r>
            <a:r>
              <a:rPr lang="en-US" dirty="0" smtClean="0"/>
              <a:t> </a:t>
            </a:r>
            <a:r>
              <a:rPr lang="en-US" dirty="0"/>
              <a:t>Joshi, </a:t>
            </a:r>
            <a:r>
              <a:rPr lang="en-US" dirty="0" err="1"/>
              <a:t>Pushpak</a:t>
            </a:r>
            <a:r>
              <a:rPr lang="en-US" dirty="0"/>
              <a:t> Bhattacharyya, and Mark J Carman. 2017. Automatic sarcasm detection: A survey. ACM Computing Surveys (CSUR) 50(5):73</a:t>
            </a:r>
            <a:r>
              <a:rPr lang="en-US" dirty="0" smtClean="0"/>
              <a:t>.</a:t>
            </a:r>
          </a:p>
          <a:p>
            <a:pPr marL="982980" lvl="4" indent="-342900">
              <a:buAutoNum type="arabicPeriod"/>
            </a:pPr>
            <a:r>
              <a:rPr lang="en-US" dirty="0" err="1"/>
              <a:t>Wenpeng</a:t>
            </a:r>
            <a:r>
              <a:rPr lang="en-US" dirty="0"/>
              <a:t> Yin, Katharina </a:t>
            </a:r>
            <a:r>
              <a:rPr lang="en-US" dirty="0" err="1"/>
              <a:t>Kann</a:t>
            </a:r>
            <a:r>
              <a:rPr lang="en-US" dirty="0"/>
              <a:t>, Mo Yu, and </a:t>
            </a:r>
            <a:r>
              <a:rPr lang="en-US" dirty="0" err="1"/>
              <a:t>Hinrich</a:t>
            </a:r>
            <a:r>
              <a:rPr lang="en-US" dirty="0"/>
              <a:t> </a:t>
            </a:r>
            <a:r>
              <a:rPr lang="en-US" dirty="0" err="1"/>
              <a:t>Schütze</a:t>
            </a:r>
            <a:r>
              <a:rPr lang="en-US" dirty="0"/>
              <a:t>. 2017. Comparative study of </a:t>
            </a:r>
            <a:r>
              <a:rPr lang="en-US" dirty="0" err="1"/>
              <a:t>cnn</a:t>
            </a:r>
            <a:r>
              <a:rPr lang="en-US" dirty="0"/>
              <a:t> and </a:t>
            </a:r>
            <a:r>
              <a:rPr lang="en-US" dirty="0" err="1"/>
              <a:t>rnn</a:t>
            </a:r>
            <a:r>
              <a:rPr lang="en-US" dirty="0"/>
              <a:t> ¨ for natural language processing. </a:t>
            </a:r>
            <a:r>
              <a:rPr lang="en-US" dirty="0" err="1"/>
              <a:t>arXiv</a:t>
            </a:r>
            <a:r>
              <a:rPr lang="en-US" dirty="0"/>
              <a:t> preprint arXiv:1702.01923 </a:t>
            </a:r>
            <a:r>
              <a:rPr lang="en-US" dirty="0" smtClean="0"/>
              <a:t>.</a:t>
            </a:r>
          </a:p>
          <a:p>
            <a:pPr marL="982980" lvl="4" indent="-342900">
              <a:buAutoNum type="arabicPeriod"/>
            </a:pPr>
            <a:r>
              <a:rPr lang="en-US" dirty="0" err="1"/>
              <a:t>Ashwin</a:t>
            </a:r>
            <a:r>
              <a:rPr lang="en-US" dirty="0"/>
              <a:t> </a:t>
            </a:r>
            <a:r>
              <a:rPr lang="en-US" dirty="0" err="1"/>
              <a:t>Rajadesingan</a:t>
            </a:r>
            <a:r>
              <a:rPr lang="en-US" dirty="0"/>
              <a:t>, Reza </a:t>
            </a:r>
            <a:r>
              <a:rPr lang="en-US" dirty="0" err="1"/>
              <a:t>Zafarani</a:t>
            </a:r>
            <a:r>
              <a:rPr lang="en-US" dirty="0"/>
              <a:t>, and </a:t>
            </a:r>
            <a:r>
              <a:rPr lang="en-US" dirty="0" err="1"/>
              <a:t>Huan</a:t>
            </a:r>
            <a:r>
              <a:rPr lang="en-US" dirty="0"/>
              <a:t> Liu. 2015. Sarcasm detection on twitter: A behavioral modeling approach. In Proceedings of the Eighth ACM International Conference on Web Search and Data Mining, pages 97–106. ACM.</a:t>
            </a:r>
            <a:endParaRPr lang="en-US" dirty="0" smtClean="0"/>
          </a:p>
          <a:p>
            <a:pPr lvl="4">
              <a:buFont typeface="Wingdings" pitchFamily="2" charset="2"/>
              <a:buChar char="§"/>
            </a:pPr>
            <a:endParaRPr lang="en-IN" dirty="0" smtClean="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5</a:t>
            </a:fld>
            <a:endParaRPr lang="en-IN"/>
          </a:p>
        </p:txBody>
      </p:sp>
    </p:spTree>
    <p:extLst>
      <p:ext uri="{BB962C8B-B14F-4D97-AF65-F5344CB8AC3E}">
        <p14:creationId xmlns:p14="http://schemas.microsoft.com/office/powerpoint/2010/main" val="226251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744" y="537979"/>
            <a:ext cx="9720072" cy="1499616"/>
          </a:xfrm>
        </p:spPr>
        <p:txBody>
          <a:bodyPr/>
          <a:lstStyle/>
          <a:p>
            <a:r>
              <a:rPr lang="en-US" dirty="0"/>
              <a:t>Quantity of work - High level block diagram  of our implementation </a:t>
            </a:r>
            <a:endParaRPr lang="en-IN" dirty="0"/>
          </a:p>
        </p:txBody>
      </p:sp>
      <p:sp>
        <p:nvSpPr>
          <p:cNvPr id="7" name="Down Arrow 6"/>
          <p:cNvSpPr/>
          <p:nvPr/>
        </p:nvSpPr>
        <p:spPr>
          <a:xfrm>
            <a:off x="1184856" y="1931831"/>
            <a:ext cx="283336" cy="73409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785611" y="2665926"/>
            <a:ext cx="2743200" cy="92333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smtClean="0"/>
              <a:t>   Clean the dataset</a:t>
            </a:r>
          </a:p>
          <a:p>
            <a:r>
              <a:rPr lang="en-US" dirty="0" smtClean="0"/>
              <a:t>(Lemmatization + removal of stop words)</a:t>
            </a:r>
            <a:endParaRPr lang="en-US" dirty="0"/>
          </a:p>
        </p:txBody>
      </p:sp>
      <p:sp>
        <p:nvSpPr>
          <p:cNvPr id="11" name="Down Arrow 10"/>
          <p:cNvSpPr/>
          <p:nvPr/>
        </p:nvSpPr>
        <p:spPr>
          <a:xfrm>
            <a:off x="1184856" y="3589255"/>
            <a:ext cx="283336" cy="64789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785611" y="4237148"/>
            <a:ext cx="2743200" cy="120032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smtClean="0"/>
              <a:t>         KNN classifier</a:t>
            </a:r>
          </a:p>
          <a:p>
            <a:r>
              <a:rPr lang="en-US" dirty="0" smtClean="0"/>
              <a:t>(Split into Train + Test &gt;&gt; Train the model &gt;&gt; Obtain prediction for test dataset)</a:t>
            </a:r>
            <a:endParaRPr lang="en-US" dirty="0"/>
          </a:p>
        </p:txBody>
      </p:sp>
      <p:sp>
        <p:nvSpPr>
          <p:cNvPr id="13" name="Bent-Up Arrow 12"/>
          <p:cNvSpPr/>
          <p:nvPr/>
        </p:nvSpPr>
        <p:spPr>
          <a:xfrm rot="5400000">
            <a:off x="2081234" y="4592618"/>
            <a:ext cx="1066354" cy="2756079"/>
          </a:xfrm>
          <a:prstGeom prst="bentUpArrow">
            <a:avLst>
              <a:gd name="adj1" fmla="val 16546"/>
              <a:gd name="adj2" fmla="val 24396"/>
              <a:gd name="adj3" fmla="val 2137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3992451" y="5550794"/>
            <a:ext cx="3142445" cy="120032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smtClean="0"/>
              <a:t>             SVM classifier</a:t>
            </a:r>
          </a:p>
          <a:p>
            <a:r>
              <a:rPr lang="en-US" dirty="0" smtClean="0"/>
              <a:t>(Split into Train + Test &gt;&gt; Train the model &gt;&gt;&gt; Obtain prediction for test set)</a:t>
            </a:r>
            <a:endParaRPr lang="en-US" dirty="0"/>
          </a:p>
        </p:txBody>
      </p:sp>
      <p:sp>
        <p:nvSpPr>
          <p:cNvPr id="15" name="Right Arrow 14"/>
          <p:cNvSpPr/>
          <p:nvPr/>
        </p:nvSpPr>
        <p:spPr>
          <a:xfrm>
            <a:off x="7134896" y="6111050"/>
            <a:ext cx="1584101" cy="3528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8718996" y="5219819"/>
            <a:ext cx="2730322" cy="120032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smtClean="0"/>
              <a:t>   Naïve Bayes classifier</a:t>
            </a:r>
          </a:p>
          <a:p>
            <a:r>
              <a:rPr lang="en-US" dirty="0" smtClean="0"/>
              <a:t>(Split into Train + Test &gt;&gt; Train the model &gt;&gt; Obtain a prediction for test set)</a:t>
            </a:r>
            <a:endParaRPr lang="en-US" dirty="0"/>
          </a:p>
        </p:txBody>
      </p:sp>
      <p:sp>
        <p:nvSpPr>
          <p:cNvPr id="17" name="Up Arrow 16"/>
          <p:cNvSpPr/>
          <p:nvPr/>
        </p:nvSpPr>
        <p:spPr>
          <a:xfrm>
            <a:off x="10599312" y="3866255"/>
            <a:ext cx="321972" cy="1353564"/>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p:cNvSpPr txBox="1"/>
          <p:nvPr/>
        </p:nvSpPr>
        <p:spPr>
          <a:xfrm>
            <a:off x="8371267" y="2665926"/>
            <a:ext cx="3078051" cy="120032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smtClean="0"/>
              <a:t>  Logistic Regression Classifier</a:t>
            </a:r>
          </a:p>
          <a:p>
            <a:r>
              <a:rPr lang="en-US" dirty="0" smtClean="0"/>
              <a:t>(Split into Train + Test &gt;&gt; Train the model &gt;&gt; Obtain a prediction for the test set)</a:t>
            </a:r>
          </a:p>
        </p:txBody>
      </p:sp>
      <p:sp>
        <p:nvSpPr>
          <p:cNvPr id="19" name="TextBox 18"/>
          <p:cNvSpPr txBox="1"/>
          <p:nvPr/>
        </p:nvSpPr>
        <p:spPr>
          <a:xfrm>
            <a:off x="1674254" y="1931831"/>
            <a:ext cx="1957588" cy="646331"/>
          </a:xfrm>
          <a:prstGeom prst="rect">
            <a:avLst/>
          </a:prstGeom>
          <a:noFill/>
        </p:spPr>
        <p:txBody>
          <a:bodyPr wrap="square" rtlCol="0">
            <a:spAutoFit/>
          </a:bodyPr>
          <a:lstStyle/>
          <a:p>
            <a:r>
              <a:rPr lang="en-US" dirty="0" smtClean="0"/>
              <a:t>Original dataset in JSON format</a:t>
            </a:r>
            <a:endParaRPr lang="en-US" dirty="0"/>
          </a:p>
        </p:txBody>
      </p:sp>
      <p:sp>
        <p:nvSpPr>
          <p:cNvPr id="20" name="TextBox 19"/>
          <p:cNvSpPr txBox="1"/>
          <p:nvPr/>
        </p:nvSpPr>
        <p:spPr>
          <a:xfrm>
            <a:off x="1777285" y="3696237"/>
            <a:ext cx="1751526" cy="369332"/>
          </a:xfrm>
          <a:prstGeom prst="rect">
            <a:avLst/>
          </a:prstGeom>
          <a:noFill/>
        </p:spPr>
        <p:txBody>
          <a:bodyPr wrap="square" rtlCol="0">
            <a:spAutoFit/>
          </a:bodyPr>
          <a:lstStyle/>
          <a:p>
            <a:r>
              <a:rPr lang="en-US" dirty="0" smtClean="0"/>
              <a:t>Filtered text</a:t>
            </a:r>
            <a:endParaRPr lang="en-US" dirty="0"/>
          </a:p>
        </p:txBody>
      </p:sp>
      <p:sp>
        <p:nvSpPr>
          <p:cNvPr id="21" name="TextBox 20"/>
          <p:cNvSpPr txBox="1"/>
          <p:nvPr/>
        </p:nvSpPr>
        <p:spPr>
          <a:xfrm>
            <a:off x="1584101" y="5437480"/>
            <a:ext cx="2047741" cy="769441"/>
          </a:xfrm>
          <a:prstGeom prst="rect">
            <a:avLst/>
          </a:prstGeom>
          <a:noFill/>
        </p:spPr>
        <p:txBody>
          <a:bodyPr wrap="square" rtlCol="0">
            <a:spAutoFit/>
          </a:bodyPr>
          <a:lstStyle/>
          <a:p>
            <a:r>
              <a:rPr lang="en-US" sz="1100" dirty="0" smtClean="0"/>
              <a:t>New data frame which has previous training data as well as newly predicted target labels for test data.</a:t>
            </a:r>
            <a:endParaRPr lang="en-US" sz="1100" dirty="0"/>
          </a:p>
        </p:txBody>
      </p:sp>
      <p:sp>
        <p:nvSpPr>
          <p:cNvPr id="23" name="TextBox 22"/>
          <p:cNvSpPr txBox="1"/>
          <p:nvPr/>
        </p:nvSpPr>
        <p:spPr>
          <a:xfrm>
            <a:off x="7134896" y="4510612"/>
            <a:ext cx="1584100" cy="1815882"/>
          </a:xfrm>
          <a:prstGeom prst="rect">
            <a:avLst/>
          </a:prstGeom>
          <a:noFill/>
        </p:spPr>
        <p:txBody>
          <a:bodyPr wrap="square" rtlCol="0">
            <a:spAutoFit/>
          </a:bodyPr>
          <a:lstStyle/>
          <a:p>
            <a:r>
              <a:rPr lang="en-US" sz="1400" dirty="0" smtClean="0"/>
              <a:t> </a:t>
            </a:r>
          </a:p>
          <a:p>
            <a:r>
              <a:rPr lang="en-US" sz="1400" dirty="0" smtClean="0"/>
              <a:t>New data frame </a:t>
            </a:r>
            <a:r>
              <a:rPr lang="en-US" sz="1400" dirty="0"/>
              <a:t>which has previous training data as well as newly predicted target labels for test data.</a:t>
            </a:r>
          </a:p>
          <a:p>
            <a:endParaRPr lang="en-US" sz="1400" dirty="0"/>
          </a:p>
        </p:txBody>
      </p:sp>
      <p:sp>
        <p:nvSpPr>
          <p:cNvPr id="24" name="TextBox 23"/>
          <p:cNvSpPr txBox="1"/>
          <p:nvPr/>
        </p:nvSpPr>
        <p:spPr>
          <a:xfrm>
            <a:off x="8809149" y="4065569"/>
            <a:ext cx="1687133" cy="1292662"/>
          </a:xfrm>
          <a:prstGeom prst="rect">
            <a:avLst/>
          </a:prstGeom>
          <a:noFill/>
        </p:spPr>
        <p:txBody>
          <a:bodyPr wrap="square" rtlCol="0">
            <a:spAutoFit/>
          </a:bodyPr>
          <a:lstStyle/>
          <a:p>
            <a:r>
              <a:rPr lang="en-US" sz="1200" dirty="0"/>
              <a:t>New </a:t>
            </a:r>
            <a:r>
              <a:rPr lang="en-US" sz="1200" dirty="0" smtClean="0"/>
              <a:t>data frame </a:t>
            </a:r>
            <a:r>
              <a:rPr lang="en-US" sz="1200" dirty="0"/>
              <a:t>which has previous training data as well as newly predicted target labels for test data.</a:t>
            </a:r>
          </a:p>
          <a:p>
            <a:endParaRPr lang="en-US" dirty="0"/>
          </a:p>
        </p:txBody>
      </p:sp>
      <p:sp>
        <p:nvSpPr>
          <p:cNvPr id="25" name="TextBox 24"/>
          <p:cNvSpPr txBox="1"/>
          <p:nvPr/>
        </p:nvSpPr>
        <p:spPr>
          <a:xfrm>
            <a:off x="4559120" y="3550826"/>
            <a:ext cx="300077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BLOCK DIAGRAM</a:t>
            </a:r>
            <a:endParaRPr lang="en-US" dirty="0"/>
          </a:p>
        </p:txBody>
      </p:sp>
    </p:spTree>
    <p:extLst>
      <p:ext uri="{BB962C8B-B14F-4D97-AF65-F5344CB8AC3E}">
        <p14:creationId xmlns:p14="http://schemas.microsoft.com/office/powerpoint/2010/main" val="180145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9961551" cy="1499616"/>
          </a:xfrm>
        </p:spPr>
        <p:txBody>
          <a:bodyPr/>
          <a:lstStyle/>
          <a:p>
            <a:r>
              <a:rPr lang="en-US" dirty="0"/>
              <a:t>Quantity of work – the main code modules ( what they do) </a:t>
            </a:r>
            <a:endParaRPr lang="en-IN"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7</a:t>
            </a:fld>
            <a:endParaRPr lang="en-IN"/>
          </a:p>
        </p:txBody>
      </p:sp>
      <p:graphicFrame>
        <p:nvGraphicFramePr>
          <p:cNvPr id="9" name="Content Placeholder 3">
            <a:extLst>
              <a:ext uri="{FF2B5EF4-FFF2-40B4-BE49-F238E27FC236}">
                <a16:creationId xmlns:a16="http://schemas.microsoft.com/office/drawing/2014/main" xmlns="" id="{3F8028D3-BD9F-4D0A-99C2-8E5B07E7F2A5}"/>
              </a:ext>
            </a:extLst>
          </p:cNvPr>
          <p:cNvGraphicFramePr>
            <a:graphicFrameLocks noGrp="1"/>
          </p:cNvGraphicFramePr>
          <p:nvPr>
            <p:ph idx="1"/>
            <p:extLst>
              <p:ext uri="{D42A27DB-BD31-4B8C-83A1-F6EECF244321}">
                <p14:modId xmlns:p14="http://schemas.microsoft.com/office/powerpoint/2010/main" val="2920805684"/>
              </p:ext>
            </p:extLst>
          </p:nvPr>
        </p:nvGraphicFramePr>
        <p:xfrm>
          <a:off x="1081824" y="1956043"/>
          <a:ext cx="9623929" cy="4754880"/>
        </p:xfrm>
        <a:graphic>
          <a:graphicData uri="http://schemas.openxmlformats.org/drawingml/2006/table">
            <a:tbl>
              <a:tblPr firstRow="1" bandRow="1">
                <a:tableStyleId>{5C22544A-7EE6-4342-B048-85BDC9FD1C3A}</a:tableStyleId>
              </a:tblPr>
              <a:tblGrid>
                <a:gridCol w="962651">
                  <a:extLst>
                    <a:ext uri="{9D8B030D-6E8A-4147-A177-3AD203B41FA5}">
                      <a16:colId xmlns:a16="http://schemas.microsoft.com/office/drawing/2014/main" xmlns="" val="20000"/>
                    </a:ext>
                  </a:extLst>
                </a:gridCol>
                <a:gridCol w="4229077">
                  <a:extLst>
                    <a:ext uri="{9D8B030D-6E8A-4147-A177-3AD203B41FA5}">
                      <a16:colId xmlns:a16="http://schemas.microsoft.com/office/drawing/2014/main" xmlns="" val="20001"/>
                    </a:ext>
                  </a:extLst>
                </a:gridCol>
                <a:gridCol w="1190197">
                  <a:extLst>
                    <a:ext uri="{9D8B030D-6E8A-4147-A177-3AD203B41FA5}">
                      <a16:colId xmlns:a16="http://schemas.microsoft.com/office/drawing/2014/main" xmlns="" val="20002"/>
                    </a:ext>
                  </a:extLst>
                </a:gridCol>
                <a:gridCol w="3242004">
                  <a:extLst>
                    <a:ext uri="{9D8B030D-6E8A-4147-A177-3AD203B41FA5}">
                      <a16:colId xmlns:a16="http://schemas.microsoft.com/office/drawing/2014/main" xmlns="" val="20003"/>
                    </a:ext>
                  </a:extLst>
                </a:gridCol>
              </a:tblGrid>
              <a:tr h="622535">
                <a:tc>
                  <a:txBody>
                    <a:bodyPr/>
                    <a:lstStyle/>
                    <a:p>
                      <a:r>
                        <a:rPr lang="en-US" dirty="0"/>
                        <a:t>Serial no </a:t>
                      </a:r>
                      <a:endParaRPr lang="en-IN" dirty="0"/>
                    </a:p>
                  </a:txBody>
                  <a:tcPr/>
                </a:tc>
                <a:tc>
                  <a:txBody>
                    <a:bodyPr/>
                    <a:lstStyle/>
                    <a:p>
                      <a:r>
                        <a:rPr lang="en-US" dirty="0"/>
                        <a:t>Code module  description</a:t>
                      </a:r>
                      <a:endParaRPr lang="en-IN" dirty="0"/>
                    </a:p>
                  </a:txBody>
                  <a:tcPr/>
                </a:tc>
                <a:tc>
                  <a:txBody>
                    <a:bodyPr/>
                    <a:lstStyle/>
                    <a:p>
                      <a:r>
                        <a:rPr lang="en-US" dirty="0"/>
                        <a:t>Status (% complete) </a:t>
                      </a:r>
                      <a:endParaRPr lang="en-IN" dirty="0"/>
                    </a:p>
                  </a:txBody>
                  <a:tcPr/>
                </a:tc>
                <a:tc>
                  <a:txBody>
                    <a:bodyPr/>
                    <a:lstStyle/>
                    <a:p>
                      <a:r>
                        <a:rPr lang="en-US" dirty="0"/>
                        <a:t>What it does ? </a:t>
                      </a:r>
                      <a:endParaRPr lang="en-IN" dirty="0"/>
                    </a:p>
                  </a:txBody>
                  <a:tcPr/>
                </a:tc>
                <a:extLst>
                  <a:ext uri="{0D108BD9-81ED-4DB2-BD59-A6C34878D82A}">
                    <a16:rowId xmlns:a16="http://schemas.microsoft.com/office/drawing/2014/main" xmlns="" val="10000"/>
                  </a:ext>
                </a:extLst>
              </a:tr>
              <a:tr h="889336">
                <a:tc>
                  <a:txBody>
                    <a:bodyPr/>
                    <a:lstStyle/>
                    <a:p>
                      <a:r>
                        <a:rPr lang="en-IN" dirty="0" smtClean="0"/>
                        <a:t>1.</a:t>
                      </a:r>
                      <a:endParaRPr lang="en-IN" dirty="0"/>
                    </a:p>
                  </a:txBody>
                  <a:tcPr/>
                </a:tc>
                <a:tc>
                  <a:txBody>
                    <a:bodyPr/>
                    <a:lstStyle/>
                    <a:p>
                      <a:r>
                        <a:rPr lang="en-IN" dirty="0" err="1" smtClean="0"/>
                        <a:t>lemmatize_text</a:t>
                      </a:r>
                      <a:r>
                        <a:rPr lang="en-IN" dirty="0" smtClean="0"/>
                        <a:t>, </a:t>
                      </a:r>
                      <a:r>
                        <a:rPr lang="en-IN" dirty="0" err="1" smtClean="0"/>
                        <a:t>remove_stopwords</a:t>
                      </a:r>
                      <a:endParaRPr lang="en-IN" dirty="0"/>
                    </a:p>
                  </a:txBody>
                  <a:tcPr/>
                </a:tc>
                <a:tc>
                  <a:txBody>
                    <a:bodyPr/>
                    <a:lstStyle/>
                    <a:p>
                      <a:r>
                        <a:rPr lang="en-IN" dirty="0" smtClean="0"/>
                        <a:t>Done</a:t>
                      </a:r>
                      <a:endParaRPr lang="en-IN" dirty="0"/>
                    </a:p>
                  </a:txBody>
                  <a:tcPr/>
                </a:tc>
                <a:tc>
                  <a:txBody>
                    <a:bodyPr/>
                    <a:lstStyle/>
                    <a:p>
                      <a:r>
                        <a:rPr lang="en-IN" dirty="0" smtClean="0"/>
                        <a:t>Does </a:t>
                      </a:r>
                      <a:r>
                        <a:rPr lang="en-IN" dirty="0" err="1" smtClean="0"/>
                        <a:t>preprocessing</a:t>
                      </a:r>
                      <a:r>
                        <a:rPr lang="en-IN" dirty="0" smtClean="0"/>
                        <a:t>.</a:t>
                      </a:r>
                    </a:p>
                    <a:p>
                      <a:r>
                        <a:rPr lang="en-IN" dirty="0" smtClean="0"/>
                        <a:t>Lemmatizes</a:t>
                      </a:r>
                      <a:r>
                        <a:rPr lang="en-IN" baseline="0" dirty="0" smtClean="0"/>
                        <a:t> the text and removes </a:t>
                      </a:r>
                      <a:r>
                        <a:rPr lang="en-IN" baseline="0" dirty="0" err="1" smtClean="0"/>
                        <a:t>stopwords</a:t>
                      </a:r>
                      <a:r>
                        <a:rPr lang="en-IN" baseline="0" dirty="0" smtClean="0"/>
                        <a:t>.</a:t>
                      </a:r>
                      <a:endParaRPr lang="en-IN" dirty="0"/>
                    </a:p>
                  </a:txBody>
                  <a:tcPr/>
                </a:tc>
                <a:extLst>
                  <a:ext uri="{0D108BD9-81ED-4DB2-BD59-A6C34878D82A}">
                    <a16:rowId xmlns:a16="http://schemas.microsoft.com/office/drawing/2014/main" xmlns="" val="10001"/>
                  </a:ext>
                </a:extLst>
              </a:tr>
              <a:tr h="622535">
                <a:tc>
                  <a:txBody>
                    <a:bodyPr/>
                    <a:lstStyle/>
                    <a:p>
                      <a:r>
                        <a:rPr lang="en-IN" dirty="0" smtClean="0"/>
                        <a:t>2.</a:t>
                      </a:r>
                      <a:endParaRPr lang="en-IN" dirty="0"/>
                    </a:p>
                  </a:txBody>
                  <a:tcPr/>
                </a:tc>
                <a:tc>
                  <a:txBody>
                    <a:bodyPr/>
                    <a:lstStyle/>
                    <a:p>
                      <a:r>
                        <a:rPr lang="en-IN" dirty="0" err="1" smtClean="0"/>
                        <a:t>wordCloudGen</a:t>
                      </a:r>
                      <a:endParaRPr lang="en-IN" dirty="0"/>
                    </a:p>
                  </a:txBody>
                  <a:tcPr/>
                </a:tc>
                <a:tc>
                  <a:txBody>
                    <a:bodyPr/>
                    <a:lstStyle/>
                    <a:p>
                      <a:r>
                        <a:rPr lang="en-IN" dirty="0" smtClean="0"/>
                        <a:t>Done</a:t>
                      </a:r>
                      <a:endParaRPr lang="en-IN" dirty="0"/>
                    </a:p>
                  </a:txBody>
                  <a:tcPr/>
                </a:tc>
                <a:tc>
                  <a:txBody>
                    <a:bodyPr/>
                    <a:lstStyle/>
                    <a:p>
                      <a:r>
                        <a:rPr lang="en-IN" dirty="0" smtClean="0"/>
                        <a:t>Generates </a:t>
                      </a:r>
                      <a:r>
                        <a:rPr lang="en-IN" dirty="0" err="1" smtClean="0"/>
                        <a:t>wordcloud</a:t>
                      </a:r>
                      <a:r>
                        <a:rPr lang="en-IN" baseline="0" dirty="0" smtClean="0"/>
                        <a:t> charts based on the text category</a:t>
                      </a:r>
                      <a:endParaRPr lang="en-IN" dirty="0"/>
                    </a:p>
                  </a:txBody>
                  <a:tcPr/>
                </a:tc>
                <a:extLst>
                  <a:ext uri="{0D108BD9-81ED-4DB2-BD59-A6C34878D82A}">
                    <a16:rowId xmlns:a16="http://schemas.microsoft.com/office/drawing/2014/main" xmlns="" val="10002"/>
                  </a:ext>
                </a:extLst>
              </a:tr>
              <a:tr h="355734">
                <a:tc>
                  <a:txBody>
                    <a:bodyPr/>
                    <a:lstStyle/>
                    <a:p>
                      <a:r>
                        <a:rPr lang="en-IN" dirty="0" smtClean="0"/>
                        <a:t>3.</a:t>
                      </a:r>
                      <a:endParaRPr lang="en-IN" dirty="0"/>
                    </a:p>
                  </a:txBody>
                  <a:tcPr/>
                </a:tc>
                <a:tc>
                  <a:txBody>
                    <a:bodyPr/>
                    <a:lstStyle/>
                    <a:p>
                      <a:r>
                        <a:rPr lang="en-IN" dirty="0" err="1" smtClean="0"/>
                        <a:t>knn</a:t>
                      </a:r>
                      <a:endParaRPr lang="en-IN" dirty="0"/>
                    </a:p>
                  </a:txBody>
                  <a:tcPr/>
                </a:tc>
                <a:tc>
                  <a:txBody>
                    <a:bodyPr/>
                    <a:lstStyle/>
                    <a:p>
                      <a:r>
                        <a:rPr lang="en-IN" dirty="0" smtClean="0"/>
                        <a:t>Done</a:t>
                      </a:r>
                      <a:endParaRPr lang="en-IN" dirty="0"/>
                    </a:p>
                  </a:txBody>
                  <a:tcPr/>
                </a:tc>
                <a:tc>
                  <a:txBody>
                    <a:bodyPr/>
                    <a:lstStyle/>
                    <a:p>
                      <a:r>
                        <a:rPr lang="en-IN" dirty="0" smtClean="0"/>
                        <a:t>Implements</a:t>
                      </a:r>
                      <a:r>
                        <a:rPr lang="en-IN" baseline="0" dirty="0" smtClean="0"/>
                        <a:t> KNN classifier</a:t>
                      </a:r>
                      <a:endParaRPr lang="en-IN" dirty="0"/>
                    </a:p>
                  </a:txBody>
                  <a:tcPr/>
                </a:tc>
                <a:extLst>
                  <a:ext uri="{0D108BD9-81ED-4DB2-BD59-A6C34878D82A}">
                    <a16:rowId xmlns:a16="http://schemas.microsoft.com/office/drawing/2014/main" xmlns="" val="10003"/>
                  </a:ext>
                </a:extLst>
              </a:tr>
              <a:tr h="355734">
                <a:tc>
                  <a:txBody>
                    <a:bodyPr/>
                    <a:lstStyle/>
                    <a:p>
                      <a:r>
                        <a:rPr lang="en-IN" dirty="0" smtClean="0"/>
                        <a:t>4.</a:t>
                      </a:r>
                      <a:endParaRPr lang="en-IN" dirty="0"/>
                    </a:p>
                  </a:txBody>
                  <a:tcPr/>
                </a:tc>
                <a:tc>
                  <a:txBody>
                    <a:bodyPr/>
                    <a:lstStyle/>
                    <a:p>
                      <a:r>
                        <a:rPr lang="en-IN" dirty="0" err="1" smtClean="0"/>
                        <a:t>svm</a:t>
                      </a:r>
                      <a:endParaRPr lang="en-IN" dirty="0"/>
                    </a:p>
                  </a:txBody>
                  <a:tcPr/>
                </a:tc>
                <a:tc>
                  <a:txBody>
                    <a:bodyPr/>
                    <a:lstStyle/>
                    <a:p>
                      <a:r>
                        <a:rPr lang="en-IN" dirty="0" smtClean="0"/>
                        <a:t>Done</a:t>
                      </a:r>
                      <a:endParaRPr lang="en-IN" dirty="0"/>
                    </a:p>
                  </a:txBody>
                  <a:tcPr/>
                </a:tc>
                <a:tc>
                  <a:txBody>
                    <a:bodyPr/>
                    <a:lstStyle/>
                    <a:p>
                      <a:r>
                        <a:rPr lang="en-IN" dirty="0" smtClean="0"/>
                        <a:t>Implements SVM</a:t>
                      </a:r>
                      <a:r>
                        <a:rPr lang="en-IN" baseline="0" dirty="0" smtClean="0"/>
                        <a:t> classifier</a:t>
                      </a:r>
                      <a:endParaRPr lang="en-IN" dirty="0"/>
                    </a:p>
                  </a:txBody>
                  <a:tcPr/>
                </a:tc>
                <a:extLst>
                  <a:ext uri="{0D108BD9-81ED-4DB2-BD59-A6C34878D82A}">
                    <a16:rowId xmlns:a16="http://schemas.microsoft.com/office/drawing/2014/main" xmlns="" val="10004"/>
                  </a:ext>
                </a:extLst>
              </a:tr>
              <a:tr h="355734">
                <a:tc>
                  <a:txBody>
                    <a:bodyPr/>
                    <a:lstStyle/>
                    <a:p>
                      <a:r>
                        <a:rPr lang="en-IN" dirty="0" smtClean="0"/>
                        <a:t>5.</a:t>
                      </a:r>
                      <a:endParaRPr lang="en-IN" dirty="0"/>
                    </a:p>
                  </a:txBody>
                  <a:tcPr/>
                </a:tc>
                <a:tc>
                  <a:txBody>
                    <a:bodyPr/>
                    <a:lstStyle/>
                    <a:p>
                      <a:r>
                        <a:rPr lang="en-IN" dirty="0" err="1" smtClean="0"/>
                        <a:t>NaiveBayesClassifier</a:t>
                      </a:r>
                      <a:endParaRPr lang="en-IN" dirty="0"/>
                    </a:p>
                  </a:txBody>
                  <a:tcPr/>
                </a:tc>
                <a:tc>
                  <a:txBody>
                    <a:bodyPr/>
                    <a:lstStyle/>
                    <a:p>
                      <a:r>
                        <a:rPr lang="en-IN" dirty="0" smtClean="0"/>
                        <a:t>Done</a:t>
                      </a:r>
                      <a:endParaRPr lang="en-IN" dirty="0"/>
                    </a:p>
                  </a:txBody>
                  <a:tcPr/>
                </a:tc>
                <a:tc>
                  <a:txBody>
                    <a:bodyPr/>
                    <a:lstStyle/>
                    <a:p>
                      <a:r>
                        <a:rPr lang="en-IN" dirty="0" smtClean="0"/>
                        <a:t>Implements Naïve Bayes</a:t>
                      </a:r>
                      <a:r>
                        <a:rPr lang="en-IN" baseline="0" dirty="0" smtClean="0"/>
                        <a:t> classifier</a:t>
                      </a:r>
                      <a:endParaRPr lang="en-IN" dirty="0"/>
                    </a:p>
                  </a:txBody>
                  <a:tcPr/>
                </a:tc>
                <a:extLst>
                  <a:ext uri="{0D108BD9-81ED-4DB2-BD59-A6C34878D82A}">
                    <a16:rowId xmlns:a16="http://schemas.microsoft.com/office/drawing/2014/main" xmlns="" val="10005"/>
                  </a:ext>
                </a:extLst>
              </a:tr>
              <a:tr h="355734">
                <a:tc>
                  <a:txBody>
                    <a:bodyPr/>
                    <a:lstStyle/>
                    <a:p>
                      <a:r>
                        <a:rPr lang="en-IN" dirty="0" smtClean="0"/>
                        <a:t>6.</a:t>
                      </a:r>
                      <a:endParaRPr lang="en-IN" dirty="0"/>
                    </a:p>
                  </a:txBody>
                  <a:tcPr/>
                </a:tc>
                <a:tc>
                  <a:txBody>
                    <a:bodyPr/>
                    <a:lstStyle/>
                    <a:p>
                      <a:r>
                        <a:rPr lang="en-IN" dirty="0" err="1" smtClean="0"/>
                        <a:t>logisticReg</a:t>
                      </a:r>
                      <a:endParaRPr lang="en-IN" dirty="0"/>
                    </a:p>
                  </a:txBody>
                  <a:tcPr/>
                </a:tc>
                <a:tc>
                  <a:txBody>
                    <a:bodyPr/>
                    <a:lstStyle/>
                    <a:p>
                      <a:r>
                        <a:rPr lang="en-IN" dirty="0" smtClean="0"/>
                        <a:t>Done</a:t>
                      </a:r>
                      <a:endParaRPr lang="en-IN" dirty="0"/>
                    </a:p>
                  </a:txBody>
                  <a:tcPr/>
                </a:tc>
                <a:tc>
                  <a:txBody>
                    <a:bodyPr/>
                    <a:lstStyle/>
                    <a:p>
                      <a:r>
                        <a:rPr lang="en-IN" dirty="0" smtClean="0"/>
                        <a:t>Implements Logistic regression</a:t>
                      </a:r>
                      <a:endParaRPr lang="en-IN" dirty="0"/>
                    </a:p>
                  </a:txBody>
                  <a:tcPr/>
                </a:tc>
                <a:extLst>
                  <a:ext uri="{0D108BD9-81ED-4DB2-BD59-A6C34878D82A}">
                    <a16:rowId xmlns:a16="http://schemas.microsoft.com/office/drawing/2014/main" xmlns="" val="10006"/>
                  </a:ext>
                </a:extLst>
              </a:tr>
              <a:tr h="355734">
                <a:tc>
                  <a:txBody>
                    <a:bodyPr/>
                    <a:lstStyle/>
                    <a:p>
                      <a:r>
                        <a:rPr lang="en-IN" dirty="0" smtClean="0"/>
                        <a:t>7.</a:t>
                      </a:r>
                      <a:endParaRPr lang="en-IN" dirty="0"/>
                    </a:p>
                  </a:txBody>
                  <a:tcPr/>
                </a:tc>
                <a:tc>
                  <a:txBody>
                    <a:bodyPr/>
                    <a:lstStyle/>
                    <a:p>
                      <a:r>
                        <a:rPr lang="en-IN" dirty="0" smtClean="0"/>
                        <a:t>visualization</a:t>
                      </a:r>
                      <a:endParaRPr lang="en-IN" dirty="0"/>
                    </a:p>
                  </a:txBody>
                  <a:tcPr/>
                </a:tc>
                <a:tc>
                  <a:txBody>
                    <a:bodyPr/>
                    <a:lstStyle/>
                    <a:p>
                      <a:r>
                        <a:rPr lang="en-IN" dirty="0" smtClean="0"/>
                        <a:t>Done</a:t>
                      </a:r>
                      <a:endParaRPr lang="en-IN" dirty="0"/>
                    </a:p>
                  </a:txBody>
                  <a:tcPr/>
                </a:tc>
                <a:tc>
                  <a:txBody>
                    <a:bodyPr/>
                    <a:lstStyle/>
                    <a:p>
                      <a:r>
                        <a:rPr lang="en-IN" dirty="0" smtClean="0"/>
                        <a:t>A graph with accuracies</a:t>
                      </a:r>
                      <a:endParaRPr lang="en-IN" dirty="0"/>
                    </a:p>
                  </a:txBody>
                  <a:tcPr/>
                </a:tc>
                <a:extLst>
                  <a:ext uri="{0D108BD9-81ED-4DB2-BD59-A6C34878D82A}">
                    <a16:rowId xmlns:a16="http://schemas.microsoft.com/office/drawing/2014/main" xmlns="" val="10007"/>
                  </a:ext>
                </a:extLst>
              </a:tr>
              <a:tr h="355734">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0008"/>
                  </a:ext>
                </a:extLst>
              </a:tr>
              <a:tr h="355734">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611662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64397136"/>
              </p:ext>
            </p:extLst>
          </p:nvPr>
        </p:nvGraphicFramePr>
        <p:xfrm>
          <a:off x="1024128" y="1566909"/>
          <a:ext cx="9720264" cy="6400800"/>
        </p:xfrm>
        <a:graphic>
          <a:graphicData uri="http://schemas.openxmlformats.org/drawingml/2006/table">
            <a:tbl>
              <a:tblPr firstRow="1" bandRow="1">
                <a:tableStyleId>{5C22544A-7EE6-4342-B048-85BDC9FD1C3A}</a:tableStyleId>
              </a:tblPr>
              <a:tblGrid>
                <a:gridCol w="972287">
                  <a:extLst>
                    <a:ext uri="{9D8B030D-6E8A-4147-A177-3AD203B41FA5}">
                      <a16:colId xmlns:a16="http://schemas.microsoft.com/office/drawing/2014/main" xmlns="" val="20000"/>
                    </a:ext>
                  </a:extLst>
                </a:gridCol>
                <a:gridCol w="4271410">
                  <a:extLst>
                    <a:ext uri="{9D8B030D-6E8A-4147-A177-3AD203B41FA5}">
                      <a16:colId xmlns:a16="http://schemas.microsoft.com/office/drawing/2014/main" xmlns="" val="20001"/>
                    </a:ext>
                  </a:extLst>
                </a:gridCol>
                <a:gridCol w="1202111">
                  <a:extLst>
                    <a:ext uri="{9D8B030D-6E8A-4147-A177-3AD203B41FA5}">
                      <a16:colId xmlns:a16="http://schemas.microsoft.com/office/drawing/2014/main" xmlns="" val="20002"/>
                    </a:ext>
                  </a:extLst>
                </a:gridCol>
                <a:gridCol w="3274456">
                  <a:extLst>
                    <a:ext uri="{9D8B030D-6E8A-4147-A177-3AD203B41FA5}">
                      <a16:colId xmlns:a16="http://schemas.microsoft.com/office/drawing/2014/main" xmlns="" val="20003"/>
                    </a:ext>
                  </a:extLst>
                </a:gridCol>
              </a:tblGrid>
              <a:tr h="549071">
                <a:tc>
                  <a:txBody>
                    <a:bodyPr/>
                    <a:lstStyle/>
                    <a:p>
                      <a:r>
                        <a:rPr lang="en-US" dirty="0"/>
                        <a:t>Serial no </a:t>
                      </a:r>
                      <a:endParaRPr lang="en-IN" dirty="0"/>
                    </a:p>
                  </a:txBody>
                  <a:tcPr/>
                </a:tc>
                <a:tc>
                  <a:txBody>
                    <a:bodyPr/>
                    <a:lstStyle/>
                    <a:p>
                      <a:r>
                        <a:rPr lang="en-US" dirty="0"/>
                        <a:t>Milestone description</a:t>
                      </a:r>
                      <a:endParaRPr lang="en-IN" dirty="0"/>
                    </a:p>
                  </a:txBody>
                  <a:tcPr/>
                </a:tc>
                <a:tc>
                  <a:txBody>
                    <a:bodyPr/>
                    <a:lstStyle/>
                    <a:p>
                      <a:r>
                        <a:rPr lang="en-US" dirty="0"/>
                        <a:t>Status (% complete) </a:t>
                      </a:r>
                      <a:endParaRPr lang="en-IN" dirty="0"/>
                    </a:p>
                  </a:txBody>
                  <a:tcPr/>
                </a:tc>
                <a:tc>
                  <a:txBody>
                    <a:bodyPr/>
                    <a:lstStyle/>
                    <a:p>
                      <a:r>
                        <a:rPr lang="en-US" dirty="0"/>
                        <a:t>C</a:t>
                      </a:r>
                      <a:r>
                        <a:rPr lang="en-US"/>
                        <a:t>omments</a:t>
                      </a:r>
                      <a:endParaRPr lang="en-IN" dirty="0"/>
                    </a:p>
                  </a:txBody>
                  <a:tcPr/>
                </a:tc>
                <a:extLst>
                  <a:ext uri="{0D108BD9-81ED-4DB2-BD59-A6C34878D82A}">
                    <a16:rowId xmlns:a16="http://schemas.microsoft.com/office/drawing/2014/main" xmlns="" val="10000"/>
                  </a:ext>
                </a:extLst>
              </a:tr>
              <a:tr h="549071">
                <a:tc>
                  <a:txBody>
                    <a:bodyPr/>
                    <a:lstStyle/>
                    <a:p>
                      <a:r>
                        <a:rPr lang="en-IN" dirty="0" smtClean="0"/>
                        <a:t>1.</a:t>
                      </a:r>
                      <a:endParaRPr lang="en-IN" dirty="0"/>
                    </a:p>
                  </a:txBody>
                  <a:tcPr/>
                </a:tc>
                <a:tc>
                  <a:txBody>
                    <a:bodyPr/>
                    <a:lstStyle/>
                    <a:p>
                      <a:r>
                        <a:rPr lang="en-IN" dirty="0" err="1" smtClean="0"/>
                        <a:t>Preprocessing</a:t>
                      </a:r>
                      <a:endParaRPr lang="en-IN" dirty="0"/>
                    </a:p>
                  </a:txBody>
                  <a:tcPr/>
                </a:tc>
                <a:tc>
                  <a:txBody>
                    <a:bodyPr/>
                    <a:lstStyle/>
                    <a:p>
                      <a:r>
                        <a:rPr lang="en-IN" dirty="0" smtClean="0"/>
                        <a:t>10%</a:t>
                      </a:r>
                      <a:endParaRPr lang="en-IN" dirty="0"/>
                    </a:p>
                  </a:txBody>
                  <a:tcPr/>
                </a:tc>
                <a:tc>
                  <a:txBody>
                    <a:bodyPr/>
                    <a:lstStyle/>
                    <a:p>
                      <a:r>
                        <a:rPr lang="en-IN" dirty="0" smtClean="0"/>
                        <a:t>Text</a:t>
                      </a:r>
                      <a:r>
                        <a:rPr lang="en-IN" baseline="0" dirty="0" smtClean="0"/>
                        <a:t> lemmatization and stop words removal</a:t>
                      </a:r>
                      <a:endParaRPr lang="en-IN" dirty="0"/>
                    </a:p>
                  </a:txBody>
                  <a:tcPr/>
                </a:tc>
                <a:extLst>
                  <a:ext uri="{0D108BD9-81ED-4DB2-BD59-A6C34878D82A}">
                    <a16:rowId xmlns:a16="http://schemas.microsoft.com/office/drawing/2014/main" xmlns="" val="10001"/>
                  </a:ext>
                </a:extLst>
              </a:tr>
              <a:tr h="1255020">
                <a:tc>
                  <a:txBody>
                    <a:bodyPr/>
                    <a:lstStyle/>
                    <a:p>
                      <a:r>
                        <a:rPr lang="en-IN" dirty="0" smtClean="0"/>
                        <a:t>2.</a:t>
                      </a:r>
                      <a:endParaRPr lang="en-IN" dirty="0"/>
                    </a:p>
                  </a:txBody>
                  <a:tcPr/>
                </a:tc>
                <a:tc>
                  <a:txBody>
                    <a:bodyPr/>
                    <a:lstStyle/>
                    <a:p>
                      <a:r>
                        <a:rPr lang="en-IN" dirty="0" smtClean="0"/>
                        <a:t>Building the first classifier KNN</a:t>
                      </a:r>
                      <a:endParaRPr lang="en-IN" dirty="0"/>
                    </a:p>
                  </a:txBody>
                  <a:tcPr/>
                </a:tc>
                <a:tc>
                  <a:txBody>
                    <a:bodyPr/>
                    <a:lstStyle/>
                    <a:p>
                      <a:r>
                        <a:rPr lang="en-IN" dirty="0" smtClean="0"/>
                        <a:t>30%</a:t>
                      </a:r>
                      <a:endParaRPr lang="en-IN" dirty="0"/>
                    </a:p>
                  </a:txBody>
                  <a:tcPr/>
                </a:tc>
                <a:tc>
                  <a:txBody>
                    <a:bodyPr/>
                    <a:lstStyle/>
                    <a:p>
                      <a:r>
                        <a:rPr lang="en-IN" dirty="0" smtClean="0"/>
                        <a:t>A machine learning classifier built with input</a:t>
                      </a:r>
                      <a:r>
                        <a:rPr lang="en-IN" baseline="0" dirty="0" smtClean="0"/>
                        <a:t> as the original dataset and output as the original training set combined with trained test set.</a:t>
                      </a:r>
                      <a:endParaRPr lang="en-IN" dirty="0"/>
                    </a:p>
                  </a:txBody>
                  <a:tcPr/>
                </a:tc>
                <a:extLst>
                  <a:ext uri="{0D108BD9-81ED-4DB2-BD59-A6C34878D82A}">
                    <a16:rowId xmlns:a16="http://schemas.microsoft.com/office/drawing/2014/main" xmlns="" val="10002"/>
                  </a:ext>
                </a:extLst>
              </a:tr>
              <a:tr h="784388">
                <a:tc>
                  <a:txBody>
                    <a:bodyPr/>
                    <a:lstStyle/>
                    <a:p>
                      <a:r>
                        <a:rPr lang="en-IN" dirty="0" smtClean="0"/>
                        <a:t>3.</a:t>
                      </a:r>
                      <a:endParaRPr lang="en-IN" dirty="0"/>
                    </a:p>
                  </a:txBody>
                  <a:tcPr/>
                </a:tc>
                <a:tc>
                  <a:txBody>
                    <a:bodyPr/>
                    <a:lstStyle/>
                    <a:p>
                      <a:r>
                        <a:rPr lang="en-IN" dirty="0" smtClean="0"/>
                        <a:t>Building</a:t>
                      </a:r>
                      <a:r>
                        <a:rPr lang="en-IN" baseline="0" dirty="0" smtClean="0"/>
                        <a:t> the next classifier SVM</a:t>
                      </a:r>
                      <a:endParaRPr lang="en-IN" dirty="0"/>
                    </a:p>
                  </a:txBody>
                  <a:tcPr/>
                </a:tc>
                <a:tc>
                  <a:txBody>
                    <a:bodyPr/>
                    <a:lstStyle/>
                    <a:p>
                      <a:r>
                        <a:rPr lang="en-IN" dirty="0" smtClean="0"/>
                        <a:t>50%</a:t>
                      </a:r>
                      <a:endParaRPr lang="en-IN" dirty="0"/>
                    </a:p>
                  </a:txBody>
                  <a:tcPr/>
                </a:tc>
                <a:tc>
                  <a:txBody>
                    <a:bodyPr/>
                    <a:lstStyle/>
                    <a:p>
                      <a:r>
                        <a:rPr lang="en-IN" dirty="0" smtClean="0"/>
                        <a:t>Machine learning classifier with the same implementation as above</a:t>
                      </a:r>
                      <a:endParaRPr lang="en-IN" dirty="0"/>
                    </a:p>
                  </a:txBody>
                  <a:tcPr/>
                </a:tc>
                <a:extLst>
                  <a:ext uri="{0D108BD9-81ED-4DB2-BD59-A6C34878D82A}">
                    <a16:rowId xmlns:a16="http://schemas.microsoft.com/office/drawing/2014/main" xmlns="" val="10003"/>
                  </a:ext>
                </a:extLst>
              </a:tr>
              <a:tr h="313755">
                <a:tc>
                  <a:txBody>
                    <a:bodyPr/>
                    <a:lstStyle/>
                    <a:p>
                      <a:r>
                        <a:rPr lang="en-IN" dirty="0" smtClean="0"/>
                        <a:t>4.</a:t>
                      </a:r>
                      <a:endParaRPr lang="en-IN" dirty="0"/>
                    </a:p>
                  </a:txBody>
                  <a:tcPr/>
                </a:tc>
                <a:tc>
                  <a:txBody>
                    <a:bodyPr/>
                    <a:lstStyle/>
                    <a:p>
                      <a:r>
                        <a:rPr lang="en-IN" dirty="0" smtClean="0"/>
                        <a:t>Building the third classifier Naïve Bayes</a:t>
                      </a:r>
                      <a:endParaRPr lang="en-IN" dirty="0"/>
                    </a:p>
                  </a:txBody>
                  <a:tcPr/>
                </a:tc>
                <a:tc>
                  <a:txBody>
                    <a:bodyPr/>
                    <a:lstStyle/>
                    <a:p>
                      <a:r>
                        <a:rPr lang="en-IN" dirty="0" smtClean="0"/>
                        <a:t>70%</a:t>
                      </a:r>
                      <a:endParaRPr lang="en-IN" dirty="0"/>
                    </a:p>
                  </a:txBody>
                  <a:tcPr/>
                </a:tc>
                <a:tc>
                  <a:txBody>
                    <a:bodyPr/>
                    <a:lstStyle/>
                    <a:p>
                      <a:r>
                        <a:rPr lang="en-IN" dirty="0" smtClean="0"/>
                        <a:t>Third ML classifier</a:t>
                      </a:r>
                      <a:endParaRPr lang="en-IN" dirty="0"/>
                    </a:p>
                  </a:txBody>
                  <a:tcPr/>
                </a:tc>
                <a:extLst>
                  <a:ext uri="{0D108BD9-81ED-4DB2-BD59-A6C34878D82A}">
                    <a16:rowId xmlns:a16="http://schemas.microsoft.com/office/drawing/2014/main" xmlns="" val="10004"/>
                  </a:ext>
                </a:extLst>
              </a:tr>
              <a:tr h="313755">
                <a:tc>
                  <a:txBody>
                    <a:bodyPr/>
                    <a:lstStyle/>
                    <a:p>
                      <a:r>
                        <a:rPr lang="en-IN" dirty="0" smtClean="0"/>
                        <a:t>5.</a:t>
                      </a:r>
                      <a:endParaRPr lang="en-IN" dirty="0"/>
                    </a:p>
                  </a:txBody>
                  <a:tcPr/>
                </a:tc>
                <a:tc>
                  <a:txBody>
                    <a:bodyPr/>
                    <a:lstStyle/>
                    <a:p>
                      <a:r>
                        <a:rPr lang="en-IN" dirty="0" smtClean="0"/>
                        <a:t>Building the final classifier Logistic regression</a:t>
                      </a:r>
                      <a:endParaRPr lang="en-IN" dirty="0"/>
                    </a:p>
                  </a:txBody>
                  <a:tcPr/>
                </a:tc>
                <a:tc>
                  <a:txBody>
                    <a:bodyPr/>
                    <a:lstStyle/>
                    <a:p>
                      <a:r>
                        <a:rPr lang="en-IN" dirty="0" smtClean="0"/>
                        <a:t>90%</a:t>
                      </a:r>
                      <a:endParaRPr lang="en-IN" dirty="0"/>
                    </a:p>
                  </a:txBody>
                  <a:tcPr/>
                </a:tc>
                <a:tc>
                  <a:txBody>
                    <a:bodyPr/>
                    <a:lstStyle/>
                    <a:p>
                      <a:r>
                        <a:rPr lang="en-IN" dirty="0" smtClean="0"/>
                        <a:t>Final ML classifier</a:t>
                      </a:r>
                      <a:endParaRPr lang="en-IN" dirty="0"/>
                    </a:p>
                  </a:txBody>
                  <a:tcPr/>
                </a:tc>
                <a:extLst>
                  <a:ext uri="{0D108BD9-81ED-4DB2-BD59-A6C34878D82A}">
                    <a16:rowId xmlns:a16="http://schemas.microsoft.com/office/drawing/2014/main" xmlns="" val="10005"/>
                  </a:ext>
                </a:extLst>
              </a:tr>
              <a:tr h="784388">
                <a:tc>
                  <a:txBody>
                    <a:bodyPr/>
                    <a:lstStyle/>
                    <a:p>
                      <a:r>
                        <a:rPr lang="en-IN" dirty="0" smtClean="0"/>
                        <a:t>6.</a:t>
                      </a:r>
                      <a:endParaRPr lang="en-IN" dirty="0"/>
                    </a:p>
                  </a:txBody>
                  <a:tcPr/>
                </a:tc>
                <a:tc>
                  <a:txBody>
                    <a:bodyPr/>
                    <a:lstStyle/>
                    <a:p>
                      <a:r>
                        <a:rPr lang="en-IN" dirty="0" smtClean="0"/>
                        <a:t>Working</a:t>
                      </a:r>
                      <a:r>
                        <a:rPr lang="en-IN" baseline="0" dirty="0" smtClean="0"/>
                        <a:t> hybrid model with implementation of all the above</a:t>
                      </a:r>
                      <a:endParaRPr lang="en-IN" dirty="0"/>
                    </a:p>
                  </a:txBody>
                  <a:tcPr/>
                </a:tc>
                <a:tc>
                  <a:txBody>
                    <a:bodyPr/>
                    <a:lstStyle/>
                    <a:p>
                      <a:r>
                        <a:rPr lang="en-IN" dirty="0" smtClean="0"/>
                        <a:t>100%</a:t>
                      </a:r>
                      <a:endParaRPr lang="en-IN" dirty="0"/>
                    </a:p>
                  </a:txBody>
                  <a:tcPr/>
                </a:tc>
                <a:tc>
                  <a:txBody>
                    <a:bodyPr/>
                    <a:lstStyle/>
                    <a:p>
                      <a:r>
                        <a:rPr lang="en-IN" dirty="0" smtClean="0"/>
                        <a:t>A working hybrid model for sarcasm detection</a:t>
                      </a:r>
                      <a:r>
                        <a:rPr lang="en-IN" baseline="0" dirty="0" smtClean="0"/>
                        <a:t> with an accuracy of 83%</a:t>
                      </a:r>
                      <a:endParaRPr lang="en-IN" dirty="0"/>
                    </a:p>
                  </a:txBody>
                  <a:tcPr/>
                </a:tc>
                <a:extLst>
                  <a:ext uri="{0D108BD9-81ED-4DB2-BD59-A6C34878D82A}">
                    <a16:rowId xmlns:a16="http://schemas.microsoft.com/office/drawing/2014/main" xmlns="" val="10006"/>
                  </a:ext>
                </a:extLst>
              </a:tr>
              <a:tr h="313755">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0007"/>
                  </a:ext>
                </a:extLst>
              </a:tr>
              <a:tr h="313755">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10008"/>
                  </a:ext>
                </a:extLst>
              </a:tr>
              <a:tr h="313755">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0009"/>
                  </a:ext>
                </a:extLst>
              </a:tr>
            </a:tbl>
          </a:graphicData>
        </a:graphic>
      </p:graphicFrame>
      <p:sp>
        <p:nvSpPr>
          <p:cNvPr id="2" name="Title 1"/>
          <p:cNvSpPr>
            <a:spLocks noGrp="1"/>
          </p:cNvSpPr>
          <p:nvPr>
            <p:ph type="title"/>
          </p:nvPr>
        </p:nvSpPr>
        <p:spPr>
          <a:xfrm>
            <a:off x="890963" y="176843"/>
            <a:ext cx="9720072" cy="1499616"/>
          </a:xfrm>
        </p:spPr>
        <p:txBody>
          <a:bodyPr/>
          <a:lstStyle/>
          <a:p>
            <a:r>
              <a:rPr lang="en-US" dirty="0"/>
              <a:t>Quality of work – Milestones that are done and working</a:t>
            </a:r>
            <a:endParaRPr lang="en-IN" dirty="0"/>
          </a:p>
        </p:txBody>
      </p:sp>
      <p:sp>
        <p:nvSpPr>
          <p:cNvPr id="5" name="Slide Number Placeholder 4"/>
          <p:cNvSpPr>
            <a:spLocks noGrp="1"/>
          </p:cNvSpPr>
          <p:nvPr>
            <p:ph type="sldNum" sz="quarter" idx="12"/>
          </p:nvPr>
        </p:nvSpPr>
        <p:spPr/>
        <p:txBody>
          <a:bodyPr/>
          <a:lstStyle/>
          <a:p>
            <a:fld id="{DE1490ED-1C2D-44ED-A77E-21F50DC09B14}" type="slidenum">
              <a:rPr lang="en-IN" smtClean="0"/>
              <a:t>8</a:t>
            </a:fld>
            <a:endParaRPr lang="en-IN"/>
          </a:p>
        </p:txBody>
      </p:sp>
    </p:spTree>
    <p:extLst>
      <p:ext uri="{BB962C8B-B14F-4D97-AF65-F5344CB8AC3E}">
        <p14:creationId xmlns:p14="http://schemas.microsoft.com/office/powerpoint/2010/main" val="335464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Obtained</a:t>
            </a:r>
            <a:endParaRPr lang="en-IN" dirty="0"/>
          </a:p>
        </p:txBody>
      </p:sp>
      <p:sp>
        <p:nvSpPr>
          <p:cNvPr id="4" name="Footer Placeholder 3"/>
          <p:cNvSpPr>
            <a:spLocks noGrp="1"/>
          </p:cNvSpPr>
          <p:nvPr>
            <p:ph type="ftr" sz="quarter" idx="11"/>
          </p:nvPr>
        </p:nvSpPr>
        <p:spPr/>
        <p:txBody>
          <a:bodyPr/>
          <a:lstStyle/>
          <a:p>
            <a:r>
              <a:rPr lang="en-US" smtClean="0"/>
              <a:t>UE17CS333-Project_Format_2020</a:t>
            </a:r>
            <a:endParaRPr lang="en-IN"/>
          </a:p>
        </p:txBody>
      </p:sp>
      <p:sp>
        <p:nvSpPr>
          <p:cNvPr id="5" name="Slide Number Placeholder 4"/>
          <p:cNvSpPr>
            <a:spLocks noGrp="1"/>
          </p:cNvSpPr>
          <p:nvPr>
            <p:ph type="sldNum" sz="quarter" idx="12"/>
          </p:nvPr>
        </p:nvSpPr>
        <p:spPr/>
        <p:txBody>
          <a:bodyPr/>
          <a:lstStyle/>
          <a:p>
            <a:fld id="{DE1490ED-1C2D-44ED-A77E-21F50DC09B14}" type="slidenum">
              <a:rPr lang="en-IN" smtClean="0"/>
              <a:t>9</a:t>
            </a:fld>
            <a:endParaRPr lang="en-IN"/>
          </a:p>
        </p:txBody>
      </p:sp>
      <p:sp>
        <p:nvSpPr>
          <p:cNvPr id="7" name="Rectangle 6"/>
          <p:cNvSpPr/>
          <p:nvPr/>
        </p:nvSpPr>
        <p:spPr>
          <a:xfrm>
            <a:off x="1004552" y="1893194"/>
            <a:ext cx="7186411" cy="4520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8306873" y="1893194"/>
            <a:ext cx="3631842" cy="4520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TextBox 8"/>
          <p:cNvSpPr txBox="1"/>
          <p:nvPr/>
        </p:nvSpPr>
        <p:spPr>
          <a:xfrm>
            <a:off x="2215166" y="2112135"/>
            <a:ext cx="452048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     CHARTS OBTAINED : WORDCLOUDS</a:t>
            </a:r>
            <a:endParaRPr lang="en-US" dirty="0"/>
          </a:p>
        </p:txBody>
      </p:sp>
      <p:cxnSp>
        <p:nvCxnSpPr>
          <p:cNvPr id="11" name="Straight Connector 10"/>
          <p:cNvCxnSpPr/>
          <p:nvPr/>
        </p:nvCxnSpPr>
        <p:spPr>
          <a:xfrm>
            <a:off x="4604196" y="3520291"/>
            <a:ext cx="0" cy="2163651"/>
          </a:xfrm>
          <a:prstGeom prst="line">
            <a:avLst/>
          </a:prstGeom>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595" y="2965359"/>
            <a:ext cx="3269221" cy="280987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3106" y="2965359"/>
            <a:ext cx="3179069" cy="2809875"/>
          </a:xfrm>
          <a:prstGeom prst="rect">
            <a:avLst/>
          </a:prstGeom>
        </p:spPr>
      </p:pic>
      <p:sp>
        <p:nvSpPr>
          <p:cNvPr id="14" name="TextBox 13"/>
          <p:cNvSpPr txBox="1"/>
          <p:nvPr/>
        </p:nvSpPr>
        <p:spPr>
          <a:xfrm>
            <a:off x="8731876" y="2112135"/>
            <a:ext cx="27432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t>     GRAPH : BAR GRAPH</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6873" y="3046321"/>
            <a:ext cx="3648075" cy="2647950"/>
          </a:xfrm>
          <a:prstGeom prst="rect">
            <a:avLst/>
          </a:prstGeom>
        </p:spPr>
      </p:pic>
      <p:sp>
        <p:nvSpPr>
          <p:cNvPr id="16" name="TextBox 15"/>
          <p:cNvSpPr txBox="1"/>
          <p:nvPr/>
        </p:nvSpPr>
        <p:spPr>
          <a:xfrm>
            <a:off x="1545465" y="5791131"/>
            <a:ext cx="2331076" cy="369332"/>
          </a:xfrm>
          <a:prstGeom prst="rect">
            <a:avLst/>
          </a:prstGeom>
          <a:noFill/>
        </p:spPr>
        <p:txBody>
          <a:bodyPr wrap="square" rtlCol="0">
            <a:spAutoFit/>
          </a:bodyPr>
          <a:lstStyle/>
          <a:p>
            <a:r>
              <a:rPr lang="en-US" dirty="0" smtClean="0"/>
              <a:t>          Sarcastic</a:t>
            </a:r>
            <a:endParaRPr lang="en-US" dirty="0"/>
          </a:p>
        </p:txBody>
      </p:sp>
      <p:sp>
        <p:nvSpPr>
          <p:cNvPr id="17" name="TextBox 16"/>
          <p:cNvSpPr txBox="1"/>
          <p:nvPr/>
        </p:nvSpPr>
        <p:spPr>
          <a:xfrm>
            <a:off x="5331854" y="5791131"/>
            <a:ext cx="2459864" cy="369332"/>
          </a:xfrm>
          <a:prstGeom prst="rect">
            <a:avLst/>
          </a:prstGeom>
          <a:noFill/>
        </p:spPr>
        <p:txBody>
          <a:bodyPr wrap="square" rtlCol="0">
            <a:spAutoFit/>
          </a:bodyPr>
          <a:lstStyle/>
          <a:p>
            <a:r>
              <a:rPr lang="en-US" dirty="0" smtClean="0"/>
              <a:t>       Non Sarcastic</a:t>
            </a:r>
            <a:endParaRPr lang="en-US" dirty="0"/>
          </a:p>
        </p:txBody>
      </p:sp>
    </p:spTree>
    <p:extLst>
      <p:ext uri="{BB962C8B-B14F-4D97-AF65-F5344CB8AC3E}">
        <p14:creationId xmlns:p14="http://schemas.microsoft.com/office/powerpoint/2010/main" val="2563945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355</TotalTime>
  <Words>991</Words>
  <Application>Microsoft Office PowerPoint</Application>
  <PresentationFormat>Custom</PresentationFormat>
  <Paragraphs>163</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Integral</vt:lpstr>
      <vt:lpstr>Hybrid model for sarcasm detection  </vt:lpstr>
      <vt:lpstr>About the project</vt:lpstr>
      <vt:lpstr>Uniqueness and analysis </vt:lpstr>
      <vt:lpstr>Dataset source and preprocessing done</vt:lpstr>
      <vt:lpstr>Literature Review</vt:lpstr>
      <vt:lpstr>Quantity of work - High level block diagram  of our implementation </vt:lpstr>
      <vt:lpstr>Quantity of work – the main code modules ( what they do) </vt:lpstr>
      <vt:lpstr>Quality of work – Milestones that are done and working</vt:lpstr>
      <vt:lpstr>Results Obtained</vt:lpstr>
      <vt:lpstr>Results obtained</vt:lpstr>
      <vt:lpstr>RESULTS OBTAINED</vt:lpstr>
      <vt:lpstr>Results obtained</vt:lpstr>
      <vt:lpstr>Results obtained</vt:lpstr>
      <vt:lpstr>Our top three learning in this project  </vt:lpstr>
      <vt:lpstr>Top Challenges unresolved so far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submission Natural Language Processing (2018 CSE 6th Semester)</dc:title>
  <dc:creator>Admin</dc:creator>
  <cp:lastModifiedBy>Admin</cp:lastModifiedBy>
  <cp:revision>68</cp:revision>
  <dcterms:created xsi:type="dcterms:W3CDTF">2018-04-13T03:13:56Z</dcterms:created>
  <dcterms:modified xsi:type="dcterms:W3CDTF">2020-05-01T12:22:16Z</dcterms:modified>
</cp:coreProperties>
</file>