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0DAF9-1D35-44D4-B1C3-4E5AEF389D13}"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A6875-729D-44A5-BCAA-C431F370C759}" type="slidenum">
              <a:rPr lang="en-IN" smtClean="0"/>
              <a:t>‹#›</a:t>
            </a:fld>
            <a:endParaRPr lang="en-IN"/>
          </a:p>
        </p:txBody>
      </p:sp>
    </p:spTree>
    <p:extLst>
      <p:ext uri="{BB962C8B-B14F-4D97-AF65-F5344CB8AC3E}">
        <p14:creationId xmlns:p14="http://schemas.microsoft.com/office/powerpoint/2010/main" val="49729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3</a:t>
            </a:fld>
            <a:endParaRPr lang="en-IN"/>
          </a:p>
        </p:txBody>
      </p:sp>
    </p:spTree>
    <p:extLst>
      <p:ext uri="{BB962C8B-B14F-4D97-AF65-F5344CB8AC3E}">
        <p14:creationId xmlns:p14="http://schemas.microsoft.com/office/powerpoint/2010/main" val="2800788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13</a:t>
            </a:fld>
            <a:endParaRPr lang="en-IN"/>
          </a:p>
        </p:txBody>
      </p:sp>
    </p:spTree>
    <p:extLst>
      <p:ext uri="{BB962C8B-B14F-4D97-AF65-F5344CB8AC3E}">
        <p14:creationId xmlns:p14="http://schemas.microsoft.com/office/powerpoint/2010/main" val="132340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4</a:t>
            </a:fld>
            <a:endParaRPr lang="en-IN"/>
          </a:p>
        </p:txBody>
      </p:sp>
    </p:spTree>
    <p:extLst>
      <p:ext uri="{BB962C8B-B14F-4D97-AF65-F5344CB8AC3E}">
        <p14:creationId xmlns:p14="http://schemas.microsoft.com/office/powerpoint/2010/main" val="199177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6</a:t>
            </a:fld>
            <a:endParaRPr lang="en-IN"/>
          </a:p>
        </p:txBody>
      </p:sp>
    </p:spTree>
    <p:extLst>
      <p:ext uri="{BB962C8B-B14F-4D97-AF65-F5344CB8AC3E}">
        <p14:creationId xmlns:p14="http://schemas.microsoft.com/office/powerpoint/2010/main" val="187876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7</a:t>
            </a:fld>
            <a:endParaRPr lang="en-IN"/>
          </a:p>
        </p:txBody>
      </p:sp>
    </p:spTree>
    <p:extLst>
      <p:ext uri="{BB962C8B-B14F-4D97-AF65-F5344CB8AC3E}">
        <p14:creationId xmlns:p14="http://schemas.microsoft.com/office/powerpoint/2010/main" val="82104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8</a:t>
            </a:fld>
            <a:endParaRPr lang="en-IN"/>
          </a:p>
        </p:txBody>
      </p:sp>
    </p:spTree>
    <p:extLst>
      <p:ext uri="{BB962C8B-B14F-4D97-AF65-F5344CB8AC3E}">
        <p14:creationId xmlns:p14="http://schemas.microsoft.com/office/powerpoint/2010/main" val="150340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9</a:t>
            </a:fld>
            <a:endParaRPr lang="en-IN"/>
          </a:p>
        </p:txBody>
      </p:sp>
    </p:spTree>
    <p:extLst>
      <p:ext uri="{BB962C8B-B14F-4D97-AF65-F5344CB8AC3E}">
        <p14:creationId xmlns:p14="http://schemas.microsoft.com/office/powerpoint/2010/main" val="176742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10</a:t>
            </a:fld>
            <a:endParaRPr lang="en-IN"/>
          </a:p>
        </p:txBody>
      </p:sp>
    </p:spTree>
    <p:extLst>
      <p:ext uri="{BB962C8B-B14F-4D97-AF65-F5344CB8AC3E}">
        <p14:creationId xmlns:p14="http://schemas.microsoft.com/office/powerpoint/2010/main" val="2879266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11</a:t>
            </a:fld>
            <a:endParaRPr lang="en-IN"/>
          </a:p>
        </p:txBody>
      </p:sp>
    </p:spTree>
    <p:extLst>
      <p:ext uri="{BB962C8B-B14F-4D97-AF65-F5344CB8AC3E}">
        <p14:creationId xmlns:p14="http://schemas.microsoft.com/office/powerpoint/2010/main" val="369737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12</a:t>
            </a:fld>
            <a:endParaRPr lang="en-IN"/>
          </a:p>
        </p:txBody>
      </p:sp>
    </p:spTree>
    <p:extLst>
      <p:ext uri="{BB962C8B-B14F-4D97-AF65-F5344CB8AC3E}">
        <p14:creationId xmlns:p14="http://schemas.microsoft.com/office/powerpoint/2010/main" val="291855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ADA2-25BA-6833-B98F-E961F22793C6}"/>
              </a:ext>
            </a:extLst>
          </p:cNvPr>
          <p:cNvSpPr>
            <a:spLocks noGrp="1"/>
          </p:cNvSpPr>
          <p:nvPr>
            <p:ph type="ctrTitle"/>
          </p:nvPr>
        </p:nvSpPr>
        <p:spPr/>
        <p:txBody>
          <a:bodyPr/>
          <a:lstStyle/>
          <a:p>
            <a:r>
              <a:rPr lang="en-US" sz="7200" dirty="0">
                <a:latin typeface="Bahnschrift Condensed" panose="020B0502040204020203" pitchFamily="34" charset="0"/>
              </a:rPr>
              <a:t>PYTHON CONCEPTS</a:t>
            </a:r>
            <a:endParaRPr lang="en-IN" sz="72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97D18299-4D0C-2332-5F1F-E68E31879D4B}"/>
              </a:ext>
            </a:extLst>
          </p:cNvPr>
          <p:cNvSpPr>
            <a:spLocks noGrp="1"/>
          </p:cNvSpPr>
          <p:nvPr>
            <p:ph type="subTitle" idx="1"/>
          </p:nvPr>
        </p:nvSpPr>
        <p:spPr/>
        <p:txBody>
          <a:bodyPr/>
          <a:lstStyle/>
          <a:p>
            <a:r>
              <a:rPr lang="en-US" dirty="0"/>
              <a:t>By- Pratham Gupta &amp; Priyanshu Batham</a:t>
            </a:r>
            <a:endParaRPr lang="en-IN" dirty="0"/>
          </a:p>
        </p:txBody>
      </p:sp>
    </p:spTree>
    <p:extLst>
      <p:ext uri="{BB962C8B-B14F-4D97-AF65-F5344CB8AC3E}">
        <p14:creationId xmlns:p14="http://schemas.microsoft.com/office/powerpoint/2010/main" val="185738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GENERATORS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dirty="0">
                <a:solidFill>
                  <a:schemeClr val="tx1"/>
                </a:solidFill>
                <a:latin typeface="Bahnschrift Condensed" panose="020B0502040204020203" pitchFamily="34" charset="0"/>
              </a:rPr>
              <a:t>Generators in Python are a type of iterator that generates values on the fly. </a:t>
            </a:r>
          </a:p>
          <a:p>
            <a:pPr algn="just"/>
            <a:r>
              <a:rPr lang="en-US" sz="2000" dirty="0">
                <a:solidFill>
                  <a:schemeClr val="tx1"/>
                </a:solidFill>
                <a:latin typeface="Bahnschrift Condensed" panose="020B0502040204020203" pitchFamily="34" charset="0"/>
              </a:rPr>
              <a:t>They are defined like normal functions but use the yield keyword instead of return. </a:t>
            </a:r>
          </a:p>
          <a:p>
            <a:pPr algn="just"/>
            <a:r>
              <a:rPr lang="en-US" sz="2000" dirty="0">
                <a:solidFill>
                  <a:schemeClr val="tx1"/>
                </a:solidFill>
                <a:latin typeface="Bahnschrift Condensed" panose="020B0502040204020203" pitchFamily="34" charset="0"/>
              </a:rPr>
              <a:t>This allows them to produce a sequence of results over time, rather than computing them at once and sending them back like a list.</a:t>
            </a:r>
          </a:p>
          <a:p>
            <a:pPr algn="just"/>
            <a:r>
              <a:rPr lang="en-US" sz="2000" dirty="0">
                <a:solidFill>
                  <a:schemeClr val="tx1"/>
                </a:solidFill>
                <a:latin typeface="Bahnschrift Condensed" panose="020B0502040204020203" pitchFamily="34" charset="0"/>
              </a:rPr>
              <a:t>Example: (x**2 for x in range(10)) is a generator that generates squares of numbers from 0 to 9.</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count_up_to</a:t>
            </a:r>
            <a:r>
              <a:rPr lang="en-US" sz="2000" dirty="0">
                <a:solidFill>
                  <a:schemeClr val="tx1"/>
                </a:solidFill>
                <a:latin typeface="Bahnschrift Condensed" panose="020B0502040204020203" pitchFamily="34" charset="0"/>
              </a:rPr>
              <a:t>(n):         </a:t>
            </a:r>
          </a:p>
          <a:p>
            <a:pPr marL="0" indent="0" algn="just">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 1         </a:t>
            </a:r>
          </a:p>
          <a:p>
            <a:pPr marL="0" indent="0" algn="just">
              <a:buNone/>
            </a:pPr>
            <a:r>
              <a:rPr lang="en-US" sz="2000" dirty="0">
                <a:solidFill>
                  <a:schemeClr val="tx1"/>
                </a:solidFill>
                <a:latin typeface="Bahnschrift Condensed" panose="020B0502040204020203" pitchFamily="34" charset="0"/>
              </a:rPr>
              <a:t>	while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&lt;= n:</a:t>
            </a:r>
          </a:p>
          <a:p>
            <a:pPr marL="0" indent="0" algn="just">
              <a:buNone/>
            </a:pPr>
            <a:r>
              <a:rPr lang="en-US" sz="2000" dirty="0">
                <a:solidFill>
                  <a:schemeClr val="tx1"/>
                </a:solidFill>
                <a:latin typeface="Bahnschrift Condensed" panose="020B0502040204020203" pitchFamily="34" charset="0"/>
              </a:rPr>
              <a:t>             yield </a:t>
            </a:r>
            <a:r>
              <a:rPr lang="en-US" sz="2000" dirty="0" err="1">
                <a:solidFill>
                  <a:schemeClr val="tx1"/>
                </a:solidFill>
                <a:latin typeface="Bahnschrift Condensed" panose="020B0502040204020203" pitchFamily="34" charset="0"/>
              </a:rPr>
              <a:t>i</a:t>
            </a:r>
            <a:endParaRPr lang="en-US" sz="2000" dirty="0">
              <a:solidFill>
                <a:schemeClr val="tx1"/>
              </a:solidFill>
              <a:latin typeface="Bahnschrift Condensed" panose="020B0502040204020203" pitchFamily="34" charset="0"/>
            </a:endParaRPr>
          </a:p>
          <a:p>
            <a:pPr marL="0" indent="0" algn="just">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 1</a:t>
            </a:r>
          </a:p>
          <a:p>
            <a:pPr marL="0" indent="0" algn="just">
              <a:buNone/>
            </a:pPr>
            <a:r>
              <a:rPr lang="en-US" sz="2000" dirty="0">
                <a:solidFill>
                  <a:schemeClr val="tx1"/>
                </a:solidFill>
                <a:latin typeface="Bahnschrift Condensed" panose="020B0502040204020203" pitchFamily="34" charset="0"/>
              </a:rPr>
              <a:t>for number in </a:t>
            </a:r>
            <a:r>
              <a:rPr lang="en-US" sz="2000" dirty="0" err="1">
                <a:solidFill>
                  <a:schemeClr val="tx1"/>
                </a:solidFill>
                <a:latin typeface="Bahnschrift Condensed" panose="020B0502040204020203" pitchFamily="34" charset="0"/>
              </a:rPr>
              <a:t>count_up_to</a:t>
            </a:r>
            <a:r>
              <a:rPr lang="en-US" sz="2000" dirty="0">
                <a:solidFill>
                  <a:schemeClr val="tx1"/>
                </a:solidFill>
                <a:latin typeface="Bahnschrift Condensed" panose="020B0502040204020203" pitchFamily="34" charset="0"/>
              </a:rPr>
              <a:t>(5):</a:t>
            </a:r>
          </a:p>
          <a:p>
            <a:pPr marL="0" indent="0" algn="just">
              <a:buNone/>
            </a:pPr>
            <a:r>
              <a:rPr lang="en-US" sz="2000" dirty="0">
                <a:solidFill>
                  <a:schemeClr val="tx1"/>
                </a:solidFill>
                <a:latin typeface="Bahnschrift Condensed" panose="020B0502040204020203" pitchFamily="34" charset="0"/>
              </a:rPr>
              <a:t>      print(number)         </a:t>
            </a:r>
          </a:p>
          <a:p>
            <a:pPr algn="just"/>
            <a:r>
              <a:rPr lang="en-US" sz="2000" dirty="0">
                <a:solidFill>
                  <a:schemeClr val="tx1"/>
                </a:solidFill>
                <a:latin typeface="Bahnschrift Condensed" panose="020B0502040204020203" pitchFamily="34" charset="0"/>
              </a:rPr>
              <a:t>This will print the numbers 1 through 5, one at a time.</a:t>
            </a:r>
          </a:p>
        </p:txBody>
      </p:sp>
    </p:spTree>
    <p:extLst>
      <p:ext uri="{BB962C8B-B14F-4D97-AF65-F5344CB8AC3E}">
        <p14:creationId xmlns:p14="http://schemas.microsoft.com/office/powerpoint/2010/main" val="1006553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r>
              <a:rPr lang="en-US" sz="2000" dirty="0">
                <a:solidFill>
                  <a:schemeClr val="tx1"/>
                </a:solidFill>
                <a:latin typeface="Bahnschrift Condensed" panose="020B0502040204020203" pitchFamily="34" charset="0"/>
              </a:rPr>
              <a:t>The generator function </a:t>
            </a:r>
            <a:r>
              <a:rPr lang="en-US" sz="2000" dirty="0" err="1">
                <a:solidFill>
                  <a:schemeClr val="tx1"/>
                </a:solidFill>
                <a:latin typeface="Bahnschrift Condensed" panose="020B0502040204020203" pitchFamily="34" charset="0"/>
              </a:rPr>
              <a:t>count_up_to</a:t>
            </a:r>
            <a:r>
              <a:rPr lang="en-US" sz="2000" dirty="0">
                <a:solidFill>
                  <a:schemeClr val="tx1"/>
                </a:solidFill>
                <a:latin typeface="Bahnschrift Condensed" panose="020B0502040204020203" pitchFamily="34" charset="0"/>
              </a:rPr>
              <a:t>(n) uses a while loop to yield numbers from 1 up to n one at a time.</a:t>
            </a:r>
          </a:p>
          <a:p>
            <a:pPr algn="just"/>
            <a:r>
              <a:rPr lang="en-US" sz="2000" dirty="0">
                <a:solidFill>
                  <a:schemeClr val="tx1"/>
                </a:solidFill>
                <a:latin typeface="Bahnschrift Condensed" panose="020B0502040204020203" pitchFamily="34" charset="0"/>
              </a:rPr>
              <a:t>Each time the generator's __next__() method is called (implicitly when looping over the generator), it yields the next number, then pauses until the next number is needed.</a:t>
            </a:r>
          </a:p>
        </p:txBody>
      </p:sp>
    </p:spTree>
    <p:extLst>
      <p:ext uri="{BB962C8B-B14F-4D97-AF65-F5344CB8AC3E}">
        <p14:creationId xmlns:p14="http://schemas.microsoft.com/office/powerpoint/2010/main" val="69720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REGULAR EXPRESSIONS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dirty="0">
                <a:solidFill>
                  <a:schemeClr val="tx1"/>
                </a:solidFill>
                <a:latin typeface="Bahnschrift Condensed" panose="020B0502040204020203" pitchFamily="34" charset="0"/>
              </a:rPr>
              <a:t>A regular expression, often referred to as a "regex" or "</a:t>
            </a:r>
            <a:r>
              <a:rPr lang="en-US" sz="2000" dirty="0" err="1">
                <a:solidFill>
                  <a:schemeClr val="tx1"/>
                </a:solidFill>
                <a:latin typeface="Bahnschrift Condensed" panose="020B0502040204020203" pitchFamily="34" charset="0"/>
              </a:rPr>
              <a:t>regexp</a:t>
            </a:r>
            <a:r>
              <a:rPr lang="en-US" sz="2000" dirty="0">
                <a:solidFill>
                  <a:schemeClr val="tx1"/>
                </a:solidFill>
                <a:latin typeface="Bahnschrift Condensed" panose="020B0502040204020203" pitchFamily="34" charset="0"/>
              </a:rPr>
              <a:t>," is a powerful and concise way to perform pattern matching and search operations on strings in Python.</a:t>
            </a:r>
          </a:p>
          <a:p>
            <a:pPr algn="just"/>
            <a:r>
              <a:rPr lang="en-US" sz="2000" dirty="0">
                <a:solidFill>
                  <a:schemeClr val="tx1"/>
                </a:solidFill>
                <a:latin typeface="Bahnschrift Condensed" panose="020B0502040204020203" pitchFamily="34" charset="0"/>
              </a:rPr>
              <a:t>It is a special sequence of characters that defines a search pattern. </a:t>
            </a:r>
          </a:p>
          <a:p>
            <a:pPr algn="just"/>
            <a:r>
              <a:rPr lang="en-US" sz="2000" dirty="0">
                <a:solidFill>
                  <a:schemeClr val="tx1"/>
                </a:solidFill>
                <a:latin typeface="Bahnschrift Condensed" panose="020B0502040204020203" pitchFamily="34" charset="0"/>
              </a:rPr>
              <a:t>Regular expressions are widely used for tasks such as validating input, searching for specific patterns in text, and manipulating strings.</a:t>
            </a:r>
          </a:p>
          <a:p>
            <a:pPr algn="just"/>
            <a:r>
              <a:rPr lang="en-US" sz="2000" dirty="0">
                <a:solidFill>
                  <a:schemeClr val="tx1"/>
                </a:solidFill>
                <a:latin typeface="Bahnschrift Condensed" panose="020B0502040204020203" pitchFamily="34" charset="0"/>
              </a:rPr>
              <a:t>In Python, the `re` module provides support for regular expressions. You can use it to perform various operations, such as searching, matching, and replacing text based on patterns. Here are some common functions and methods associated with regular expressions in Python:</a:t>
            </a:r>
          </a:p>
          <a:p>
            <a:pPr algn="just"/>
            <a:endParaRPr lang="en-US" sz="2000" dirty="0">
              <a:solidFill>
                <a:schemeClr val="tx1"/>
              </a:solidFill>
              <a:latin typeface="Bahnschrift Condensed" panose="020B0502040204020203" pitchFamily="34" charset="0"/>
            </a:endParaRPr>
          </a:p>
          <a:p>
            <a:pPr algn="just"/>
            <a:r>
              <a:rPr lang="en-US" sz="2000" dirty="0" err="1">
                <a:solidFill>
                  <a:schemeClr val="tx1"/>
                </a:solidFill>
                <a:latin typeface="Bahnschrift Condensed" panose="020B0502040204020203" pitchFamily="34" charset="0"/>
              </a:rPr>
              <a:t>re.compile</a:t>
            </a:r>
            <a:r>
              <a:rPr lang="en-US" sz="2000" dirty="0">
                <a:solidFill>
                  <a:schemeClr val="tx1"/>
                </a:solidFill>
                <a:latin typeface="Bahnschrift Condensed" panose="020B0502040204020203" pitchFamily="34" charset="0"/>
              </a:rPr>
              <a:t>(pattern, flags): Compiles a regular expression pattern into a regex object, which can be used for multiple searches.</a:t>
            </a:r>
          </a:p>
          <a:p>
            <a:pPr algn="just"/>
            <a:endParaRPr lang="en-US" sz="20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re.search</a:t>
            </a:r>
            <a:r>
              <a:rPr lang="en-US" sz="2000" dirty="0">
                <a:solidFill>
                  <a:schemeClr val="tx1"/>
                </a:solidFill>
                <a:latin typeface="Bahnschrift Condensed" panose="020B0502040204020203" pitchFamily="34" charset="0"/>
              </a:rPr>
              <a:t>(pattern, string, flags): Searches for the pattern within the given string and returns the first match found.</a:t>
            </a:r>
          </a:p>
        </p:txBody>
      </p:sp>
    </p:spTree>
    <p:extLst>
      <p:ext uri="{BB962C8B-B14F-4D97-AF65-F5344CB8AC3E}">
        <p14:creationId xmlns:p14="http://schemas.microsoft.com/office/powerpoint/2010/main" val="2992258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r>
              <a:rPr lang="en-US" sz="2000" dirty="0" err="1">
                <a:solidFill>
                  <a:schemeClr val="tx1"/>
                </a:solidFill>
                <a:latin typeface="Bahnschrift Condensed" panose="020B0502040204020203" pitchFamily="34" charset="0"/>
              </a:rPr>
              <a:t>re.match</a:t>
            </a:r>
            <a:r>
              <a:rPr lang="en-US" sz="2000" dirty="0">
                <a:solidFill>
                  <a:schemeClr val="tx1"/>
                </a:solidFill>
                <a:latin typeface="Bahnschrift Condensed" panose="020B0502040204020203" pitchFamily="34" charset="0"/>
              </a:rPr>
              <a:t>(pattern, string, flags): Matches the pattern at the beginning of the string and returns a match object if a match is found.</a:t>
            </a:r>
          </a:p>
          <a:p>
            <a:pPr algn="just"/>
            <a:r>
              <a:rPr lang="en-US" sz="2000" dirty="0" err="1">
                <a:solidFill>
                  <a:schemeClr val="tx1"/>
                </a:solidFill>
                <a:latin typeface="Bahnschrift Condensed" panose="020B0502040204020203" pitchFamily="34" charset="0"/>
              </a:rPr>
              <a:t>re.fullmatch</a:t>
            </a:r>
            <a:r>
              <a:rPr lang="en-US" sz="2000" dirty="0">
                <a:solidFill>
                  <a:schemeClr val="tx1"/>
                </a:solidFill>
                <a:latin typeface="Bahnschrift Condensed" panose="020B0502040204020203" pitchFamily="34" charset="0"/>
              </a:rPr>
              <a:t>(pattern, string, flags): Matches the entire string against the pattern and returns a match object if the whole string matches.</a:t>
            </a:r>
          </a:p>
          <a:p>
            <a:pPr algn="just"/>
            <a:r>
              <a:rPr lang="en-US" sz="2000" dirty="0" err="1">
                <a:solidFill>
                  <a:schemeClr val="tx1"/>
                </a:solidFill>
                <a:latin typeface="Bahnschrift Condensed" panose="020B0502040204020203" pitchFamily="34" charset="0"/>
              </a:rPr>
              <a:t>re.findall</a:t>
            </a:r>
            <a:r>
              <a:rPr lang="en-US" sz="2000" dirty="0">
                <a:solidFill>
                  <a:schemeClr val="tx1"/>
                </a:solidFill>
                <a:latin typeface="Bahnschrift Condensed" panose="020B0502040204020203" pitchFamily="34" charset="0"/>
              </a:rPr>
              <a:t>(pattern, string, flags): Finds all occurrences of the pattern in the string and returns them as a list.</a:t>
            </a:r>
          </a:p>
          <a:p>
            <a:pPr algn="just"/>
            <a:r>
              <a:rPr lang="en-US" sz="2000" dirty="0" err="1">
                <a:solidFill>
                  <a:schemeClr val="tx1"/>
                </a:solidFill>
                <a:latin typeface="Bahnschrift Condensed" panose="020B0502040204020203" pitchFamily="34" charset="0"/>
              </a:rPr>
              <a:t>re.finditer</a:t>
            </a:r>
            <a:r>
              <a:rPr lang="en-US" sz="2000" dirty="0">
                <a:solidFill>
                  <a:schemeClr val="tx1"/>
                </a:solidFill>
                <a:latin typeface="Bahnschrift Condensed" panose="020B0502040204020203" pitchFamily="34" charset="0"/>
              </a:rPr>
              <a:t>(pattern, string, flags): Finds all occurrences of the pattern in the string and returns an iterator of match objects.</a:t>
            </a:r>
          </a:p>
          <a:p>
            <a:pPr algn="just"/>
            <a:r>
              <a:rPr lang="en-US" sz="2000" dirty="0" err="1">
                <a:solidFill>
                  <a:schemeClr val="tx1"/>
                </a:solidFill>
                <a:latin typeface="Bahnschrift Condensed" panose="020B0502040204020203" pitchFamily="34" charset="0"/>
              </a:rPr>
              <a:t>re.split</a:t>
            </a:r>
            <a:r>
              <a:rPr lang="en-US" sz="2000" dirty="0">
                <a:solidFill>
                  <a:schemeClr val="tx1"/>
                </a:solidFill>
                <a:latin typeface="Bahnschrift Condensed" panose="020B0502040204020203" pitchFamily="34" charset="0"/>
              </a:rPr>
              <a:t>(pattern, string, </a:t>
            </a:r>
            <a:r>
              <a:rPr lang="en-US" sz="2000" dirty="0" err="1">
                <a:solidFill>
                  <a:schemeClr val="tx1"/>
                </a:solidFill>
                <a:latin typeface="Bahnschrift Condensed" panose="020B0502040204020203" pitchFamily="34" charset="0"/>
              </a:rPr>
              <a:t>maxsplit</a:t>
            </a:r>
            <a:r>
              <a:rPr lang="en-US" sz="2000" dirty="0">
                <a:solidFill>
                  <a:schemeClr val="tx1"/>
                </a:solidFill>
                <a:latin typeface="Bahnschrift Condensed" panose="020B0502040204020203" pitchFamily="34" charset="0"/>
              </a:rPr>
              <a:t>, flags): Splits the string into a list of substrings based on the pattern.</a:t>
            </a:r>
          </a:p>
          <a:p>
            <a:pPr algn="just"/>
            <a:r>
              <a:rPr lang="en-US" sz="2000" dirty="0" err="1">
                <a:solidFill>
                  <a:schemeClr val="tx1"/>
                </a:solidFill>
                <a:latin typeface="Bahnschrift Condensed" panose="020B0502040204020203" pitchFamily="34" charset="0"/>
              </a:rPr>
              <a:t>re.sub</a:t>
            </a:r>
            <a:r>
              <a:rPr lang="en-US" sz="2000" dirty="0">
                <a:solidFill>
                  <a:schemeClr val="tx1"/>
                </a:solidFill>
                <a:latin typeface="Bahnschrift Condensed" panose="020B0502040204020203" pitchFamily="34" charset="0"/>
              </a:rPr>
              <a:t>(pattern, replacement, string, count, flags): Replaces occurrences of the pattern in the string with the specified replacement.</a:t>
            </a:r>
          </a:p>
          <a:p>
            <a:pPr algn="just"/>
            <a:r>
              <a:rPr lang="en-US" sz="2000" dirty="0">
                <a:solidFill>
                  <a:schemeClr val="tx1"/>
                </a:solidFill>
                <a:latin typeface="Bahnschrift Condensed" panose="020B0502040204020203" pitchFamily="34" charset="0"/>
              </a:rPr>
              <a:t>Regular expressions use special characters and metacharacters to define patterns. Some common metacharacters and their meanings include:</a:t>
            </a:r>
          </a:p>
          <a:p>
            <a:pPr algn="just"/>
            <a:r>
              <a:rPr lang="en-US" sz="2000" dirty="0">
                <a:solidFill>
                  <a:schemeClr val="tx1"/>
                </a:solidFill>
                <a:latin typeface="Bahnschrift Condensed" panose="020B0502040204020203" pitchFamily="34" charset="0"/>
              </a:rPr>
              <a:t>`.` : Matches any character except a newline.</a:t>
            </a:r>
          </a:p>
          <a:p>
            <a:pPr algn="just"/>
            <a:r>
              <a:rPr lang="en-US" sz="2000" dirty="0">
                <a:solidFill>
                  <a:schemeClr val="tx1"/>
                </a:solidFill>
                <a:latin typeface="Bahnschrift Condensed" panose="020B0502040204020203" pitchFamily="34" charset="0"/>
              </a:rPr>
              <a:t> `*` : Matches 0 or more repetitions of the preceding character or group.</a:t>
            </a:r>
          </a:p>
          <a:p>
            <a:pPr algn="just"/>
            <a:r>
              <a:rPr lang="en-US" sz="2000" dirty="0">
                <a:solidFill>
                  <a:schemeClr val="tx1"/>
                </a:solidFill>
                <a:latin typeface="Bahnschrift Condensed" panose="020B0502040204020203" pitchFamily="34" charset="0"/>
              </a:rPr>
              <a:t> `+` : Matches 1 or more repetitions of the preceding character or group.</a:t>
            </a:r>
          </a:p>
        </p:txBody>
      </p:sp>
    </p:spTree>
    <p:extLst>
      <p:ext uri="{BB962C8B-B14F-4D97-AF65-F5344CB8AC3E}">
        <p14:creationId xmlns:p14="http://schemas.microsoft.com/office/powerpoint/2010/main" val="184692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2F658-0089-90EB-C4B1-CC049E4AA35A}"/>
              </a:ext>
            </a:extLst>
          </p:cNvPr>
          <p:cNvSpPr txBox="1"/>
          <p:nvPr/>
        </p:nvSpPr>
        <p:spPr>
          <a:xfrm>
            <a:off x="251927" y="340511"/>
            <a:ext cx="11719249" cy="5324535"/>
          </a:xfrm>
          <a:prstGeom prst="rect">
            <a:avLst/>
          </a:prstGeom>
          <a:noFill/>
        </p:spPr>
        <p:txBody>
          <a:bodyPr wrap="square">
            <a:spAutoFit/>
          </a:bodyPr>
          <a:lstStyle/>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Matches 0 or 1 repetition of the preceding character or group.</a:t>
            </a: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 Defines a character class, matching any one character listed inside.</a:t>
            </a: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 Acts as an OR operator to match either of two patterns.</a:t>
            </a: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 Groups patterns together for more complex matching.</a:t>
            </a:r>
          </a:p>
          <a:p>
            <a:pPr marL="342900" indent="-342900" algn="just">
              <a:buClr>
                <a:schemeClr val="accent1"/>
              </a:buClr>
              <a:buFont typeface="Wingdings 3" panose="05040102010807070707" pitchFamily="18" charset="2"/>
              <a:buChar char=""/>
            </a:pPr>
            <a:endParaRPr lang="en-US" sz="2000" dirty="0">
              <a:solidFill>
                <a:schemeClr val="tx1"/>
              </a:solidFill>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For example, if you want to match all email addresses in a given text, you can use a regular expression like this:</a:t>
            </a:r>
            <a:endParaRPr lang="en-US" sz="2000" dirty="0">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import re</a:t>
            </a:r>
          </a:p>
          <a:p>
            <a:pPr algn="just"/>
            <a:r>
              <a:rPr lang="en-US" sz="2000" dirty="0">
                <a:solidFill>
                  <a:schemeClr val="tx1"/>
                </a:solidFill>
                <a:latin typeface="Bahnschrift Condensed" panose="020B0502040204020203" pitchFamily="34" charset="0"/>
              </a:rPr>
              <a:t>text = "Contact us at support@example.com or info@company.com"</a:t>
            </a:r>
          </a:p>
          <a:p>
            <a:pPr algn="just"/>
            <a:r>
              <a:rPr lang="en-US" sz="2000" dirty="0">
                <a:solidFill>
                  <a:schemeClr val="tx1"/>
                </a:solidFill>
                <a:latin typeface="Bahnschrift Condensed" panose="020B0502040204020203" pitchFamily="34" charset="0"/>
              </a:rPr>
              <a:t>pattern = r'\S+@\S+'</a:t>
            </a:r>
          </a:p>
          <a:p>
            <a:pPr algn="just"/>
            <a:r>
              <a:rPr lang="en-US" sz="2000" dirty="0" err="1">
                <a:solidFill>
                  <a:schemeClr val="tx1"/>
                </a:solidFill>
                <a:latin typeface="Bahnschrift Condensed" panose="020B0502040204020203" pitchFamily="34" charset="0"/>
              </a:rPr>
              <a:t>email_addresses</a:t>
            </a:r>
            <a:r>
              <a:rPr lang="en-US" sz="2000" dirty="0">
                <a:solidFill>
                  <a:schemeClr val="tx1"/>
                </a:solidFill>
                <a:latin typeface="Bahnschrift Condensed" panose="020B0502040204020203" pitchFamily="34" charset="0"/>
              </a:rPr>
              <a:t> = </a:t>
            </a:r>
            <a:r>
              <a:rPr lang="en-US" sz="2000" dirty="0" err="1">
                <a:solidFill>
                  <a:schemeClr val="tx1"/>
                </a:solidFill>
                <a:latin typeface="Bahnschrift Condensed" panose="020B0502040204020203" pitchFamily="34" charset="0"/>
              </a:rPr>
              <a:t>re.findall</a:t>
            </a:r>
            <a:r>
              <a:rPr lang="en-US" sz="2000" dirty="0">
                <a:solidFill>
                  <a:schemeClr val="tx1"/>
                </a:solidFill>
                <a:latin typeface="Bahnschrift Condensed" panose="020B0502040204020203" pitchFamily="34" charset="0"/>
              </a:rPr>
              <a:t>(pattern, text)</a:t>
            </a:r>
          </a:p>
          <a:p>
            <a:pPr algn="just"/>
            <a:r>
              <a:rPr lang="en-US" sz="2000" dirty="0">
                <a:solidFill>
                  <a:schemeClr val="tx1"/>
                </a:solidFill>
                <a:latin typeface="Bahnschrift Condensed" panose="020B0502040204020203" pitchFamily="34" charset="0"/>
              </a:rPr>
              <a:t>print(</a:t>
            </a:r>
            <a:r>
              <a:rPr lang="en-US" sz="2000" dirty="0" err="1">
                <a:solidFill>
                  <a:schemeClr val="tx1"/>
                </a:solidFill>
                <a:latin typeface="Bahnschrift Condensed" panose="020B0502040204020203" pitchFamily="34" charset="0"/>
              </a:rPr>
              <a:t>email_addresses</a:t>
            </a:r>
            <a:r>
              <a:rPr lang="en-US" sz="2000" dirty="0">
                <a:solidFill>
                  <a:schemeClr val="tx1"/>
                </a:solidFill>
                <a:latin typeface="Bahnschrift Condensed" panose="020B0502040204020203" pitchFamily="34" charset="0"/>
              </a:rPr>
              <a:t>)</a:t>
            </a:r>
          </a:p>
          <a:p>
            <a:pPr algn="just"/>
            <a:endParaRPr lang="en-US" sz="2000" dirty="0">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This code would find and print all the email addresses in the `text` variable.</a:t>
            </a:r>
          </a:p>
          <a:p>
            <a:pPr marL="342900" indent="-342900" algn="just">
              <a:buClr>
                <a:schemeClr val="accent1"/>
              </a:buClr>
              <a:buFont typeface="Wingdings 3" panose="05040102010807070707" pitchFamily="18" charset="2"/>
              <a:buChar char=""/>
            </a:pPr>
            <a:endParaRPr lang="en-US" sz="2000" dirty="0">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Regular expressions can be quite powerful and flexible but may also become complex for more advanced patterns.</a:t>
            </a:r>
          </a:p>
          <a:p>
            <a:pPr marL="342900" indent="-342900" algn="just">
              <a:buClr>
                <a:schemeClr val="accent1"/>
              </a:buClr>
              <a:buFont typeface="Wingdings 3" panose="05040102010807070707" pitchFamily="18" charset="2"/>
              <a:buChar char=""/>
            </a:pPr>
            <a:endParaRPr lang="en-US" sz="2000" dirty="0">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It's essential to understand regular expression syntax to use them effectively in Python.</a:t>
            </a:r>
          </a:p>
        </p:txBody>
      </p:sp>
    </p:spTree>
    <p:extLst>
      <p:ext uri="{BB962C8B-B14F-4D97-AF65-F5344CB8AC3E}">
        <p14:creationId xmlns:p14="http://schemas.microsoft.com/office/powerpoint/2010/main" val="1323992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CE4FB9-97CF-4E06-80B3-D1B924847389}"/>
              </a:ext>
            </a:extLst>
          </p:cNvPr>
          <p:cNvSpPr txBox="1">
            <a:spLocks/>
          </p:cNvSpPr>
          <p:nvPr/>
        </p:nvSpPr>
        <p:spPr>
          <a:xfrm>
            <a:off x="3609220" y="1731038"/>
            <a:ext cx="4061579" cy="295102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800" dirty="0">
                <a:latin typeface="Bahnschrift Condensed" panose="020B0502040204020203" pitchFamily="34" charset="0"/>
              </a:rPr>
              <a:t>THANK YOU </a:t>
            </a:r>
            <a:endParaRPr lang="en-IN" sz="8800" dirty="0">
              <a:latin typeface="Bahnschrift Condensed" panose="020B0502040204020203" pitchFamily="34" charset="0"/>
            </a:endParaRPr>
          </a:p>
        </p:txBody>
      </p:sp>
    </p:spTree>
    <p:extLst>
      <p:ext uri="{BB962C8B-B14F-4D97-AF65-F5344CB8AC3E}">
        <p14:creationId xmlns:p14="http://schemas.microsoft.com/office/powerpoint/2010/main" val="273663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297-34A5-6BCC-FEE3-EC404CC42A16}"/>
              </a:ext>
            </a:extLst>
          </p:cNvPr>
          <p:cNvSpPr>
            <a:spLocks noGrp="1"/>
          </p:cNvSpPr>
          <p:nvPr>
            <p:ph type="title"/>
          </p:nvPr>
        </p:nvSpPr>
        <p:spPr/>
        <p:txBody>
          <a:bodyPr>
            <a:normAutofit/>
          </a:bodyPr>
          <a:lstStyle/>
          <a:p>
            <a:r>
              <a:rPr lang="en-US" sz="6600" dirty="0">
                <a:latin typeface="Bahnschrift Condensed" panose="020B0502040204020203" pitchFamily="34" charset="0"/>
              </a:rPr>
              <a:t>CONCEPTS COVERED:</a:t>
            </a:r>
            <a:endParaRPr lang="en-IN" sz="66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51A046C4-55F2-F9EC-1251-BA3AB023CE1D}"/>
              </a:ext>
            </a:extLst>
          </p:cNvPr>
          <p:cNvSpPr>
            <a:spLocks noGrp="1"/>
          </p:cNvSpPr>
          <p:nvPr>
            <p:ph idx="1"/>
          </p:nvPr>
        </p:nvSpPr>
        <p:spPr>
          <a:xfrm>
            <a:off x="677334" y="1852679"/>
            <a:ext cx="8596668" cy="3880773"/>
          </a:xfrm>
        </p:spPr>
        <p:txBody>
          <a:bodyPr>
            <a:normAutofit/>
          </a:bodyPr>
          <a:lstStyle/>
          <a:p>
            <a:pPr algn="just"/>
            <a:r>
              <a:rPr lang="en-US" sz="3200" dirty="0">
                <a:latin typeface="Bahnschrift Condensed" panose="020B0502040204020203" pitchFamily="34" charset="0"/>
              </a:rPr>
              <a:t>Garbage Collection</a:t>
            </a:r>
          </a:p>
          <a:p>
            <a:pPr algn="just"/>
            <a:r>
              <a:rPr lang="en-US" sz="3200" dirty="0">
                <a:latin typeface="Bahnschrift Condensed" panose="020B0502040204020203" pitchFamily="34" charset="0"/>
              </a:rPr>
              <a:t>Multi-threading</a:t>
            </a:r>
          </a:p>
          <a:p>
            <a:pPr algn="just"/>
            <a:r>
              <a:rPr lang="en-US" sz="3200" dirty="0">
                <a:latin typeface="Bahnschrift Condensed" panose="020B0502040204020203" pitchFamily="34" charset="0"/>
              </a:rPr>
              <a:t>Decorators</a:t>
            </a:r>
          </a:p>
          <a:p>
            <a:pPr algn="just"/>
            <a:r>
              <a:rPr lang="en-US" sz="3200" dirty="0">
                <a:latin typeface="Bahnschrift Condensed" panose="020B0502040204020203" pitchFamily="34" charset="0"/>
              </a:rPr>
              <a:t>Closures</a:t>
            </a:r>
          </a:p>
          <a:p>
            <a:pPr algn="just"/>
            <a:r>
              <a:rPr lang="en-US" sz="3200" dirty="0">
                <a:latin typeface="Bahnschrift Condensed" panose="020B0502040204020203" pitchFamily="34" charset="0"/>
              </a:rPr>
              <a:t>Generators</a:t>
            </a:r>
          </a:p>
          <a:p>
            <a:pPr algn="just"/>
            <a:r>
              <a:rPr lang="en-US" sz="3200" dirty="0">
                <a:latin typeface="Bahnschrift Condensed" panose="020B0502040204020203" pitchFamily="34" charset="0"/>
              </a:rPr>
              <a:t>Use of Regular Expressions in Python</a:t>
            </a:r>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1200800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GARBAGE COLLECTIONS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b="0" i="0" dirty="0">
                <a:solidFill>
                  <a:schemeClr val="tx1"/>
                </a:solidFill>
                <a:effectLst/>
                <a:latin typeface="Bahnschrift Condensed" panose="020B0502040204020203" pitchFamily="34" charset="0"/>
              </a:rPr>
              <a:t>Garbage collection is the process of automatically identifying and reclaiming memory that is no longer in use by a program. </a:t>
            </a:r>
          </a:p>
          <a:p>
            <a:pPr algn="just"/>
            <a:r>
              <a:rPr lang="en-US" sz="2000" b="0" i="0" dirty="0">
                <a:solidFill>
                  <a:schemeClr val="tx1"/>
                </a:solidFill>
                <a:effectLst/>
                <a:latin typeface="Bahnschrift Condensed" panose="020B0502040204020203" pitchFamily="34" charset="0"/>
              </a:rPr>
              <a:t>It helps prevent memory leaks, optimize memory usage, and ensure efficient memory allocation for the program.</a:t>
            </a:r>
          </a:p>
          <a:p>
            <a:pPr algn="just"/>
            <a:r>
              <a:rPr lang="en-US" sz="2000" dirty="0">
                <a:solidFill>
                  <a:schemeClr val="tx1"/>
                </a:solidFill>
                <a:latin typeface="Bahnschrift Condensed" panose="020B0502040204020203" pitchFamily="34" charset="0"/>
              </a:rPr>
              <a:t>Example: If you create an object x = [1, 2, 3] and then do del x, the list [1, 2, 3] becomes un-referenceable and its memory is freed up.</a:t>
            </a:r>
          </a:p>
          <a:p>
            <a:pPr algn="just"/>
            <a:endParaRPr lang="en-US" sz="20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Python's garbage collector cleans up objects that are no longer in use.  </a:t>
            </a:r>
          </a:p>
          <a:p>
            <a:pPr algn="just"/>
            <a:r>
              <a:rPr lang="en-US" sz="2000" dirty="0">
                <a:solidFill>
                  <a:schemeClr val="tx1"/>
                </a:solidFill>
                <a:latin typeface="Bahnschrift Condensed" panose="020B0502040204020203" pitchFamily="34" charset="0"/>
              </a:rPr>
              <a:t> Example: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create_big_object</a:t>
            </a:r>
            <a:r>
              <a:rPr lang="en-US" sz="2000" dirty="0">
                <a:solidFill>
                  <a:schemeClr val="tx1"/>
                </a:solidFill>
                <a:latin typeface="Bahnschrift Condensed" panose="020B0502040204020203" pitchFamily="34" charset="0"/>
              </a:rPr>
              <a:t>():</a:t>
            </a:r>
          </a:p>
          <a:p>
            <a:pPr marL="0" indent="0" algn="just">
              <a:buNone/>
            </a:pPr>
            <a:r>
              <a:rPr lang="en-US" sz="2000" dirty="0">
                <a:solidFill>
                  <a:schemeClr val="tx1"/>
                </a:solidFill>
                <a:latin typeface="Bahnschrift Condensed" panose="020B0502040204020203" pitchFamily="34" charset="0"/>
              </a:rPr>
              <a:t>         return list(range(1000000))     </a:t>
            </a:r>
          </a:p>
          <a:p>
            <a:pPr marL="0" indent="0" algn="just">
              <a:buNone/>
            </a:pPr>
            <a:r>
              <a:rPr lang="en-US" sz="2000" dirty="0">
                <a:solidFill>
                  <a:schemeClr val="tx1"/>
                </a:solidFill>
                <a:latin typeface="Bahnschrift Condensed" panose="020B0502040204020203" pitchFamily="34" charset="0"/>
              </a:rPr>
              <a:t>	x = </a:t>
            </a:r>
            <a:r>
              <a:rPr lang="en-US" sz="2000" dirty="0" err="1">
                <a:solidFill>
                  <a:schemeClr val="tx1"/>
                </a:solidFill>
                <a:latin typeface="Bahnschrift Condensed" panose="020B0502040204020203" pitchFamily="34" charset="0"/>
              </a:rPr>
              <a:t>create_big_object</a:t>
            </a:r>
            <a:r>
              <a:rPr lang="en-US" sz="2000" dirty="0">
                <a:solidFill>
                  <a:schemeClr val="tx1"/>
                </a:solidFill>
                <a:latin typeface="Bahnschrift Condensed" panose="020B0502040204020203" pitchFamily="34" charset="0"/>
              </a:rPr>
              <a:t>()  # Creates a big object    </a:t>
            </a:r>
          </a:p>
          <a:p>
            <a:pPr marL="0" indent="0" algn="just">
              <a:buNone/>
            </a:pPr>
            <a:r>
              <a:rPr lang="en-US" sz="2000" dirty="0">
                <a:solidFill>
                  <a:schemeClr val="tx1"/>
                </a:solidFill>
                <a:latin typeface="Bahnschrift Condensed" panose="020B0502040204020203" pitchFamily="34" charset="0"/>
              </a:rPr>
              <a:t>         del x  # The object is no longer needed and can be garbage collected       </a:t>
            </a:r>
          </a:p>
          <a:p>
            <a:pPr marL="0" indent="0" algn="just">
              <a:buNone/>
            </a:pPr>
            <a:r>
              <a:rPr lang="en-US" sz="2000" dirty="0">
                <a:solidFill>
                  <a:schemeClr val="tx1"/>
                </a:solidFill>
                <a:latin typeface="Bahnschrift Condensed" panose="020B0502040204020203" pitchFamily="34" charset="0"/>
              </a:rPr>
              <a:t> </a:t>
            </a:r>
          </a:p>
          <a:p>
            <a:pPr algn="just"/>
            <a:r>
              <a:rPr lang="en-US" sz="2000" dirty="0">
                <a:solidFill>
                  <a:schemeClr val="tx1"/>
                </a:solidFill>
                <a:latin typeface="Bahnschrift Condensed" panose="020B0502040204020203" pitchFamily="34" charset="0"/>
              </a:rPr>
              <a:t> After del x, the big list is no longer accessible and can be cleaned up by the garbage collector.</a:t>
            </a:r>
            <a:endParaRPr lang="en-IN" sz="20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705632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MULTI-THREADING</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5233227"/>
          </a:xfrm>
        </p:spPr>
        <p:txBody>
          <a:bodyPr>
            <a:noAutofit/>
          </a:bodyPr>
          <a:lstStyle/>
          <a:p>
            <a:pPr algn="just"/>
            <a:r>
              <a:rPr lang="en-US" sz="2000" dirty="0">
                <a:solidFill>
                  <a:schemeClr val="tx1"/>
                </a:solidFill>
                <a:latin typeface="Bahnschrift Condensed" panose="020B0502040204020203" pitchFamily="34" charset="0"/>
              </a:rPr>
              <a:t>Multithreading is a way of achieving multitasking.   </a:t>
            </a:r>
          </a:p>
          <a:p>
            <a:pPr algn="just"/>
            <a:r>
              <a:rPr lang="en-US" sz="2000" dirty="0">
                <a:solidFill>
                  <a:schemeClr val="tx1"/>
                </a:solidFill>
                <a:latin typeface="Bahnschrift Condensed" panose="020B0502040204020203" pitchFamily="34" charset="0"/>
              </a:rPr>
              <a:t>Threads are entities within a process that can be scheduled for execution. </a:t>
            </a:r>
          </a:p>
          <a:p>
            <a:pPr algn="just"/>
            <a:r>
              <a:rPr lang="en-US" sz="2000" dirty="0">
                <a:solidFill>
                  <a:schemeClr val="tx1"/>
                </a:solidFill>
                <a:latin typeface="Bahnschrift Condensed" panose="020B0502040204020203" pitchFamily="34" charset="0"/>
              </a:rPr>
              <a:t>Example:</a:t>
            </a:r>
          </a:p>
          <a:p>
            <a:pPr marL="0" indent="0" algn="just">
              <a:buNone/>
            </a:pPr>
            <a:r>
              <a:rPr lang="en-US" sz="2000" dirty="0">
                <a:solidFill>
                  <a:schemeClr val="tx1"/>
                </a:solidFill>
                <a:latin typeface="Bahnschrift Condensed" panose="020B0502040204020203" pitchFamily="34" charset="0"/>
              </a:rPr>
              <a:t> If you have a function that downloads a file and another function that processes the file, these two functions can be run in separate threads simultaneously.</a:t>
            </a:r>
          </a:p>
          <a:p>
            <a:pPr algn="just"/>
            <a:r>
              <a:rPr lang="en-US" sz="2000" dirty="0">
                <a:solidFill>
                  <a:schemeClr val="tx1"/>
                </a:solidFill>
                <a:latin typeface="Bahnschrift Condensed" panose="020B0502040204020203" pitchFamily="34" charset="0"/>
              </a:rPr>
              <a:t>Python's threading module allows for concurrent operations.</a:t>
            </a:r>
          </a:p>
          <a:p>
            <a:pPr marL="0" indent="0" algn="just">
              <a:buNone/>
            </a:pPr>
            <a:r>
              <a:rPr lang="en-US" sz="2000" dirty="0">
                <a:solidFill>
                  <a:schemeClr val="tx1"/>
                </a:solidFill>
                <a:latin typeface="Bahnschrift Condensed" panose="020B0502040204020203" pitchFamily="34" charset="0"/>
              </a:rPr>
              <a:t> Example:</a:t>
            </a:r>
          </a:p>
          <a:p>
            <a:pPr marL="0" indent="0" algn="just">
              <a:buNone/>
            </a:pPr>
            <a:r>
              <a:rPr lang="en-US" sz="2000" dirty="0">
                <a:solidFill>
                  <a:schemeClr val="tx1"/>
                </a:solidFill>
                <a:latin typeface="Bahnschrift Condensed" panose="020B0502040204020203" pitchFamily="34" charset="0"/>
              </a:rPr>
              <a:t>import threading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print_numbers</a:t>
            </a:r>
            <a:r>
              <a:rPr lang="en-US" sz="2000" dirty="0">
                <a:solidFill>
                  <a:schemeClr val="tx1"/>
                </a:solidFill>
                <a:latin typeface="Bahnschrift Condensed" panose="020B0502040204020203" pitchFamily="34" charset="0"/>
              </a:rPr>
              <a:t>():</a:t>
            </a:r>
          </a:p>
          <a:p>
            <a:pPr marL="0" indent="0" algn="just">
              <a:buNone/>
            </a:pPr>
            <a:r>
              <a:rPr lang="en-US" sz="2000" dirty="0">
                <a:solidFill>
                  <a:schemeClr val="tx1"/>
                </a:solidFill>
                <a:latin typeface="Bahnschrift Condensed" panose="020B0502040204020203" pitchFamily="34" charset="0"/>
              </a:rPr>
              <a:t>        for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in range(10):             </a:t>
            </a:r>
          </a:p>
          <a:p>
            <a:pPr marL="0" indent="0" algn="just">
              <a:buNone/>
            </a:pPr>
            <a:r>
              <a:rPr lang="en-US" sz="2000" dirty="0">
                <a:solidFill>
                  <a:schemeClr val="tx1"/>
                </a:solidFill>
                <a:latin typeface="Bahnschrift Condensed" panose="020B0502040204020203" pitchFamily="34" charset="0"/>
              </a:rPr>
              <a:t>        print(</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print_letters</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a:t>
            </a:r>
          </a:p>
        </p:txBody>
      </p:sp>
    </p:spTree>
    <p:extLst>
      <p:ext uri="{BB962C8B-B14F-4D97-AF65-F5344CB8AC3E}">
        <p14:creationId xmlns:p14="http://schemas.microsoft.com/office/powerpoint/2010/main" val="3545154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A3202-97DE-1263-4BE0-DDF43CC462CC}"/>
              </a:ext>
            </a:extLst>
          </p:cNvPr>
          <p:cNvSpPr txBox="1"/>
          <p:nvPr/>
        </p:nvSpPr>
        <p:spPr>
          <a:xfrm>
            <a:off x="455644" y="944438"/>
            <a:ext cx="11280711" cy="4646400"/>
          </a:xfrm>
          <a:prstGeom prst="rect">
            <a:avLst/>
          </a:prstGeom>
          <a:noFill/>
        </p:spPr>
        <p:txBody>
          <a:bodyPr wrap="square">
            <a:spAutoFit/>
          </a:bodyPr>
          <a:lstStyle/>
          <a:p>
            <a:pPr marL="0" indent="0" algn="just">
              <a:lnSpc>
                <a:spcPct val="150000"/>
              </a:lnSpc>
              <a:buNone/>
            </a:pPr>
            <a:r>
              <a:rPr lang="en-US" sz="2000" dirty="0">
                <a:solidFill>
                  <a:schemeClr val="tx1"/>
                </a:solidFill>
                <a:latin typeface="Bahnschrift Condensed" panose="020B0502040204020203" pitchFamily="34" charset="0"/>
              </a:rPr>
              <a:t>	for letter in '</a:t>
            </a:r>
            <a:r>
              <a:rPr lang="en-US" sz="2000" dirty="0" err="1">
                <a:solidFill>
                  <a:schemeClr val="tx1"/>
                </a:solidFill>
                <a:latin typeface="Bahnschrift Condensed" panose="020B0502040204020203" pitchFamily="34" charset="0"/>
              </a:rPr>
              <a:t>abcdefghij</a:t>
            </a:r>
            <a:r>
              <a:rPr lang="en-US" sz="2000" dirty="0">
                <a:solidFill>
                  <a:schemeClr val="tx1"/>
                </a:solidFill>
                <a:latin typeface="Bahnschrift Condensed" panose="020B0502040204020203" pitchFamily="34" charset="0"/>
              </a:rPr>
              <a:t>':             </a:t>
            </a:r>
          </a:p>
          <a:p>
            <a:pPr marL="0" indent="0" algn="just">
              <a:lnSpc>
                <a:spcPct val="150000"/>
              </a:lnSpc>
              <a:buNone/>
            </a:pPr>
            <a:r>
              <a:rPr lang="en-US" sz="2000" dirty="0">
                <a:solidFill>
                  <a:schemeClr val="tx1"/>
                </a:solidFill>
                <a:latin typeface="Bahnschrift Condensed" panose="020B0502040204020203" pitchFamily="34" charset="0"/>
              </a:rPr>
              <a:t>		print(letter)     </a:t>
            </a:r>
          </a:p>
          <a:p>
            <a:pPr marL="0" indent="0" algn="just">
              <a:lnSpc>
                <a:spcPct val="150000"/>
              </a:lnSpc>
              <a:buNone/>
            </a:pPr>
            <a:r>
              <a:rPr lang="en-US" sz="2000" dirty="0">
                <a:solidFill>
                  <a:schemeClr val="tx1"/>
                </a:solidFill>
                <a:latin typeface="Bahnschrift Condensed" panose="020B0502040204020203" pitchFamily="34" charset="0"/>
              </a:rPr>
              <a:t>	t1 = </a:t>
            </a:r>
            <a:r>
              <a:rPr lang="en-US" sz="2000" dirty="0" err="1">
                <a:solidFill>
                  <a:schemeClr val="tx1"/>
                </a:solidFill>
                <a:latin typeface="Bahnschrift Condensed" panose="020B0502040204020203" pitchFamily="34" charset="0"/>
              </a:rPr>
              <a:t>threading.Thread</a:t>
            </a:r>
            <a:r>
              <a:rPr lang="en-US" sz="2000" dirty="0">
                <a:solidFill>
                  <a:schemeClr val="tx1"/>
                </a:solidFill>
                <a:latin typeface="Bahnschrift Condensed" panose="020B0502040204020203" pitchFamily="34" charset="0"/>
              </a:rPr>
              <a:t>(target=</a:t>
            </a:r>
            <a:r>
              <a:rPr lang="en-US" sz="2000" dirty="0" err="1">
                <a:solidFill>
                  <a:schemeClr val="tx1"/>
                </a:solidFill>
                <a:latin typeface="Bahnschrift Condensed" panose="020B0502040204020203" pitchFamily="34" charset="0"/>
              </a:rPr>
              <a:t>print_numbers</a:t>
            </a:r>
            <a:r>
              <a:rPr lang="en-US" sz="2000" dirty="0">
                <a:solidFill>
                  <a:schemeClr val="tx1"/>
                </a:solidFill>
                <a:latin typeface="Bahnschrift Condensed" panose="020B0502040204020203" pitchFamily="34" charset="0"/>
              </a:rPr>
              <a:t>)     </a:t>
            </a:r>
          </a:p>
          <a:p>
            <a:pPr marL="0" indent="0" algn="just">
              <a:lnSpc>
                <a:spcPct val="150000"/>
              </a:lnSpc>
              <a:buNone/>
            </a:pPr>
            <a:r>
              <a:rPr lang="en-US" sz="2000" dirty="0">
                <a:solidFill>
                  <a:schemeClr val="tx1"/>
                </a:solidFill>
                <a:latin typeface="Bahnschrift Condensed" panose="020B0502040204020203" pitchFamily="34" charset="0"/>
              </a:rPr>
              <a:t>	t2 = </a:t>
            </a:r>
            <a:r>
              <a:rPr lang="en-US" sz="2000" dirty="0" err="1">
                <a:solidFill>
                  <a:schemeClr val="tx1"/>
                </a:solidFill>
                <a:latin typeface="Bahnschrift Condensed" panose="020B0502040204020203" pitchFamily="34" charset="0"/>
              </a:rPr>
              <a:t>threading.Thread</a:t>
            </a:r>
            <a:r>
              <a:rPr lang="en-US" sz="2000" dirty="0">
                <a:solidFill>
                  <a:schemeClr val="tx1"/>
                </a:solidFill>
                <a:latin typeface="Bahnschrift Condensed" panose="020B0502040204020203" pitchFamily="34" charset="0"/>
              </a:rPr>
              <a:t>(target=</a:t>
            </a:r>
            <a:r>
              <a:rPr lang="en-US" sz="2000" dirty="0" err="1">
                <a:solidFill>
                  <a:schemeClr val="tx1"/>
                </a:solidFill>
                <a:latin typeface="Bahnschrift Condensed" panose="020B0502040204020203" pitchFamily="34" charset="0"/>
              </a:rPr>
              <a:t>print_letters</a:t>
            </a:r>
            <a:r>
              <a:rPr lang="en-US" sz="2000" dirty="0">
                <a:solidFill>
                  <a:schemeClr val="tx1"/>
                </a:solidFill>
                <a:latin typeface="Bahnschrift Condensed" panose="020B0502040204020203" pitchFamily="34" charset="0"/>
              </a:rPr>
              <a:t>)     </a:t>
            </a:r>
          </a:p>
          <a:p>
            <a:pPr marL="0" indent="0" algn="just">
              <a:lnSpc>
                <a:spcPct val="150000"/>
              </a:lnSpc>
              <a:buNone/>
            </a:pPr>
            <a:r>
              <a:rPr lang="en-US" sz="2000" dirty="0">
                <a:solidFill>
                  <a:schemeClr val="tx1"/>
                </a:solidFill>
                <a:latin typeface="Bahnschrift Condensed" panose="020B0502040204020203" pitchFamily="34" charset="0"/>
              </a:rPr>
              <a:t>	t1.start()     </a:t>
            </a:r>
          </a:p>
          <a:p>
            <a:pPr marL="0" indent="0" algn="just">
              <a:lnSpc>
                <a:spcPct val="150000"/>
              </a:lnSpc>
              <a:buNone/>
            </a:pPr>
            <a:r>
              <a:rPr lang="en-US" sz="2000" dirty="0">
                <a:solidFill>
                  <a:schemeClr val="tx1"/>
                </a:solidFill>
                <a:latin typeface="Bahnschrift Condensed" panose="020B0502040204020203" pitchFamily="34" charset="0"/>
              </a:rPr>
              <a:t>	t2.start()   </a:t>
            </a:r>
          </a:p>
          <a:p>
            <a:pPr algn="just">
              <a:lnSpc>
                <a:spcPct val="150000"/>
              </a:lnSpc>
            </a:pPr>
            <a:r>
              <a:rPr lang="en-US" sz="2000" dirty="0">
                <a:solidFill>
                  <a:schemeClr val="tx1"/>
                </a:solidFill>
                <a:latin typeface="Bahnschrift Condensed" panose="020B0502040204020203" pitchFamily="34" charset="0"/>
              </a:rPr>
              <a:t> This will print a mix of numbers and letters as both functions run concurrently.</a:t>
            </a:r>
          </a:p>
          <a:p>
            <a:pPr marL="342900" indent="-342900" algn="just">
              <a:lnSpc>
                <a:spcPct val="150000"/>
              </a:lnSpc>
              <a:buClr>
                <a:schemeClr val="accent2"/>
              </a:buClr>
              <a:buSzPct val="100000"/>
              <a:buFont typeface="Wingdings 3" panose="05040102010807070707" pitchFamily="18" charset="2"/>
              <a:buChar char=""/>
            </a:pPr>
            <a:r>
              <a:rPr lang="en-US" sz="2000" dirty="0">
                <a:solidFill>
                  <a:schemeClr val="tx1"/>
                </a:solidFill>
                <a:latin typeface="Bahnschrift Condensed" panose="020B0502040204020203" pitchFamily="34" charset="0"/>
              </a:rPr>
              <a:t>- The example creates two threads: one to print numbers and one to print letters.</a:t>
            </a:r>
          </a:p>
          <a:p>
            <a:pPr marL="342900" indent="-342900" algn="just">
              <a:lnSpc>
                <a:spcPct val="150000"/>
              </a:lnSpc>
              <a:buClr>
                <a:schemeClr val="accent2"/>
              </a:buClr>
              <a:buSzPct val="100000"/>
              <a:buFont typeface="Wingdings 3" panose="05040102010807070707" pitchFamily="18" charset="2"/>
              <a:buChar char=""/>
            </a:pPr>
            <a:r>
              <a:rPr lang="en-US" sz="2000" dirty="0">
                <a:solidFill>
                  <a:schemeClr val="tx1"/>
                </a:solidFill>
                <a:latin typeface="Bahnschrift Condensed" panose="020B0502040204020203" pitchFamily="34" charset="0"/>
              </a:rPr>
              <a:t>The start() method starts a thread by calling the target function (in this case </a:t>
            </a:r>
            <a:r>
              <a:rPr lang="en-US" sz="2000" dirty="0" err="1">
                <a:solidFill>
                  <a:schemeClr val="tx1"/>
                </a:solidFill>
                <a:latin typeface="Bahnschrift Condensed" panose="020B0502040204020203" pitchFamily="34" charset="0"/>
              </a:rPr>
              <a:t>print_numbers</a:t>
            </a:r>
            <a:r>
              <a:rPr lang="en-US" sz="2000" dirty="0">
                <a:solidFill>
                  <a:schemeClr val="tx1"/>
                </a:solidFill>
                <a:latin typeface="Bahnschrift Condensed" panose="020B0502040204020203" pitchFamily="34" charset="0"/>
              </a:rPr>
              <a:t> and </a:t>
            </a:r>
            <a:r>
              <a:rPr lang="en-US" sz="2000" dirty="0" err="1">
                <a:solidFill>
                  <a:schemeClr val="tx1"/>
                </a:solidFill>
                <a:latin typeface="Bahnschrift Condensed" panose="020B0502040204020203" pitchFamily="34" charset="0"/>
              </a:rPr>
              <a:t>print_letters</a:t>
            </a:r>
            <a:r>
              <a:rPr lang="en-US" sz="2000" dirty="0">
                <a:solidFill>
                  <a:schemeClr val="tx1"/>
                </a:solidFill>
                <a:latin typeface="Bahnschrift Condensed" panose="020B0502040204020203" pitchFamily="34" charset="0"/>
              </a:rPr>
              <a:t>) in a new thread. </a:t>
            </a:r>
          </a:p>
          <a:p>
            <a:pPr marL="342900" indent="-342900" algn="just">
              <a:lnSpc>
                <a:spcPct val="150000"/>
              </a:lnSpc>
              <a:buClr>
                <a:schemeClr val="accent2"/>
              </a:buClr>
              <a:buSzPct val="100000"/>
              <a:buFont typeface="Wingdings 3" panose="05040102010807070707" pitchFamily="18" charset="2"/>
              <a:buChar char=""/>
            </a:pPr>
            <a:r>
              <a:rPr lang="en-US" sz="2000" dirty="0">
                <a:solidFill>
                  <a:schemeClr val="tx1"/>
                </a:solidFill>
                <a:latin typeface="Bahnschrift Condensed" panose="020B0502040204020203" pitchFamily="34" charset="0"/>
              </a:rPr>
              <a:t> As a result, the numbers and letters are printed concurrently, not sequentially.</a:t>
            </a:r>
          </a:p>
        </p:txBody>
      </p:sp>
    </p:spTree>
    <p:extLst>
      <p:ext uri="{BB962C8B-B14F-4D97-AF65-F5344CB8AC3E}">
        <p14:creationId xmlns:p14="http://schemas.microsoft.com/office/powerpoint/2010/main" val="401960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DECORATORS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5224760"/>
          </a:xfrm>
        </p:spPr>
        <p:txBody>
          <a:bodyPr>
            <a:noAutofit/>
          </a:bodyPr>
          <a:lstStyle/>
          <a:p>
            <a:pPr algn="just"/>
            <a:r>
              <a:rPr lang="en-US" sz="2000" dirty="0">
                <a:solidFill>
                  <a:schemeClr val="tx1"/>
                </a:solidFill>
                <a:latin typeface="Bahnschrift Condensed" panose="020B0502040204020203" pitchFamily="34" charset="0"/>
              </a:rPr>
              <a:t>Decorators in Python are a very powerful tool as they allow programmers to modify the behavior of function or class. </a:t>
            </a:r>
          </a:p>
          <a:p>
            <a:pPr algn="just"/>
            <a:r>
              <a:rPr lang="en-US" sz="2000" dirty="0">
                <a:solidFill>
                  <a:schemeClr val="tx1"/>
                </a:solidFill>
                <a:latin typeface="Bahnschrift Condensed" panose="020B0502040204020203" pitchFamily="34" charset="0"/>
              </a:rPr>
              <a:t>They allow us to wrap another function in order to extend the behavior of the wrapped function, without permanently modifying it</a:t>
            </a:r>
          </a:p>
          <a:p>
            <a:pPr algn="just"/>
            <a:r>
              <a:rPr lang="en-US" sz="2000" dirty="0">
                <a:solidFill>
                  <a:schemeClr val="tx1"/>
                </a:solidFill>
                <a:latin typeface="Bahnschrift Condensed" panose="020B0502040204020203" pitchFamily="34" charset="0"/>
              </a:rPr>
              <a:t>The @staticmethod decorator in Python allows us to call a method without instantiating the class first.</a:t>
            </a:r>
          </a:p>
          <a:p>
            <a:pPr algn="just"/>
            <a:r>
              <a:rPr lang="en-US" sz="2000" dirty="0">
                <a:solidFill>
                  <a:schemeClr val="tx1"/>
                </a:solidFill>
                <a:latin typeface="Bahnschrift Condensed" panose="020B0502040204020203" pitchFamily="34" charset="0"/>
              </a:rPr>
              <a:t> Example: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a:t>
            </a:r>
            <a:r>
              <a:rPr lang="en-US" sz="2000" dirty="0" err="1">
                <a:solidFill>
                  <a:schemeClr val="tx1"/>
                </a:solidFill>
                <a:latin typeface="Bahnschrift Condensed" panose="020B0502040204020203" pitchFamily="34" charset="0"/>
              </a:rPr>
              <a:t>func</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def wrapper():</a:t>
            </a:r>
          </a:p>
          <a:p>
            <a:pPr marL="0" indent="0" algn="just">
              <a:buNone/>
            </a:pPr>
            <a:r>
              <a:rPr lang="en-US" sz="2000" dirty="0">
                <a:solidFill>
                  <a:schemeClr val="tx1"/>
                </a:solidFill>
                <a:latin typeface="Bahnschrift Condensed" panose="020B0502040204020203" pitchFamily="34" charset="0"/>
              </a:rPr>
              <a:t>         print("Before function call”)</a:t>
            </a:r>
          </a:p>
          <a:p>
            <a:pPr marL="0" indent="0" algn="just">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func</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print("After function call") </a:t>
            </a:r>
          </a:p>
          <a:p>
            <a:pPr marL="0" indent="0" algn="just">
              <a:buNone/>
            </a:pPr>
            <a:r>
              <a:rPr lang="en-US" sz="2000" dirty="0">
                <a:solidFill>
                  <a:schemeClr val="tx1"/>
                </a:solidFill>
                <a:latin typeface="Bahnschrift Condensed" panose="020B0502040204020203" pitchFamily="34" charset="0"/>
              </a:rPr>
              <a:t>         return wrapper    </a:t>
            </a:r>
          </a:p>
        </p:txBody>
      </p:sp>
    </p:spTree>
    <p:extLst>
      <p:ext uri="{BB962C8B-B14F-4D97-AF65-F5344CB8AC3E}">
        <p14:creationId xmlns:p14="http://schemas.microsoft.com/office/powerpoint/2010/main" val="1588534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r>
              <a:rPr lang="en-US" sz="2000" dirty="0">
                <a:solidFill>
                  <a:schemeClr val="tx1"/>
                </a:solidFill>
                <a:latin typeface="Bahnschrift Condensed" panose="020B0502040204020203" pitchFamily="34" charset="0"/>
              </a:rPr>
              <a:t>@my_decorator     </a:t>
            </a:r>
          </a:p>
          <a:p>
            <a:pPr marL="0" indent="0" algn="just">
              <a:buNone/>
            </a:pPr>
            <a:r>
              <a:rPr lang="en-US" sz="2000" dirty="0">
                <a:solidFill>
                  <a:schemeClr val="tx1"/>
                </a:solidFill>
                <a:latin typeface="Bahnschrift Condensed" panose="020B0502040204020203" pitchFamily="34" charset="0"/>
              </a:rPr>
              <a:t>	</a:t>
            </a:r>
            <a:r>
              <a:rPr lang="en-US" sz="1800" dirty="0">
                <a:solidFill>
                  <a:schemeClr val="tx1"/>
                </a:solidFill>
                <a:latin typeface="Bahnschrift Condensed" panose="020B0502040204020203" pitchFamily="34" charset="0"/>
              </a:rPr>
              <a:t>def </a:t>
            </a:r>
            <a:r>
              <a:rPr lang="en-US" sz="1800" dirty="0" err="1">
                <a:solidFill>
                  <a:schemeClr val="tx1"/>
                </a:solidFill>
                <a:latin typeface="Bahnschrift Condensed" panose="020B0502040204020203" pitchFamily="34" charset="0"/>
              </a:rPr>
              <a:t>say_hello</a:t>
            </a:r>
            <a:r>
              <a:rPr lang="en-US" sz="18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a:t>
            </a:r>
            <a:r>
              <a:rPr lang="en-US" sz="1800" dirty="0">
                <a:solidFill>
                  <a:schemeClr val="tx1"/>
                </a:solidFill>
                <a:latin typeface="Bahnschrift Condensed" panose="020B0502040204020203" pitchFamily="34" charset="0"/>
              </a:rPr>
              <a:t>print("Hello!")    </a:t>
            </a:r>
          </a:p>
          <a:p>
            <a:pPr marL="0" indent="0" algn="just">
              <a:buNone/>
            </a:pPr>
            <a:r>
              <a:rPr lang="en-US" sz="1800" dirty="0">
                <a:solidFill>
                  <a:schemeClr val="tx1"/>
                </a:solidFill>
                <a:latin typeface="Bahnschrift Condensed" panose="020B0502040204020203" pitchFamily="34" charset="0"/>
              </a:rPr>
              <a:t>	</a:t>
            </a:r>
            <a:r>
              <a:rPr lang="en-US" sz="1800" dirty="0" err="1">
                <a:solidFill>
                  <a:schemeClr val="tx1"/>
                </a:solidFill>
                <a:latin typeface="Bahnschrift Condensed" panose="020B0502040204020203" pitchFamily="34" charset="0"/>
              </a:rPr>
              <a:t>say_hello</a:t>
            </a:r>
            <a:r>
              <a:rPr lang="en-US" sz="1800" dirty="0">
                <a:solidFill>
                  <a:schemeClr val="tx1"/>
                </a:solidFill>
                <a:latin typeface="Bahnschrift Condensed" panose="020B0502040204020203" pitchFamily="34" charset="0"/>
              </a:rPr>
              <a:t>()        </a:t>
            </a:r>
          </a:p>
          <a:p>
            <a:pPr marL="0" indent="0" algn="just">
              <a:buNone/>
            </a:pPr>
            <a:endParaRPr lang="en-US" dirty="0">
              <a:solidFill>
                <a:schemeClr val="tx1"/>
              </a:solidFill>
              <a:latin typeface="Bahnschrift Condensed" panose="020B0502040204020203" pitchFamily="34" charset="0"/>
            </a:endParaRPr>
          </a:p>
          <a:p>
            <a:pPr marL="0" indent="0" algn="just">
              <a:buNone/>
            </a:pPr>
            <a:r>
              <a:rPr lang="en-US" sz="1800" dirty="0">
                <a:solidFill>
                  <a:schemeClr val="tx1"/>
                </a:solidFill>
                <a:latin typeface="Bahnschrift Condensed" panose="020B0502040204020203" pitchFamily="34" charset="0"/>
              </a:rPr>
              <a:t>	This will print:  "Before function call", "Hello!", and "After function call".</a:t>
            </a:r>
          </a:p>
          <a:p>
            <a:pPr marL="0" indent="0" algn="just">
              <a:buNone/>
            </a:pPr>
            <a:endParaRPr lang="en-US" sz="18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The decorator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 is defined, which takes a function as an argument and defines a new function wrapper that adds some behavior (printing "Before function call" and "After function call") before and after calling the original function.</a:t>
            </a:r>
          </a:p>
          <a:p>
            <a:pPr algn="just"/>
            <a:r>
              <a:rPr lang="en-US" sz="2000" dirty="0">
                <a:solidFill>
                  <a:schemeClr val="tx1"/>
                </a:solidFill>
                <a:latin typeface="Bahnschrift Condensed" panose="020B0502040204020203" pitchFamily="34" charset="0"/>
              </a:rPr>
              <a:t>The @my_decorator syntax is just an easier way of saying </a:t>
            </a:r>
            <a:r>
              <a:rPr lang="en-US" sz="2000" dirty="0" err="1">
                <a:solidFill>
                  <a:schemeClr val="tx1"/>
                </a:solidFill>
                <a:latin typeface="Bahnschrift Condensed" panose="020B0502040204020203" pitchFamily="34" charset="0"/>
              </a:rPr>
              <a:t>say_hello</a:t>
            </a:r>
            <a:r>
              <a:rPr lang="en-US" sz="2000" dirty="0">
                <a:solidFill>
                  <a:schemeClr val="tx1"/>
                </a:solidFill>
                <a:latin typeface="Bahnschrift Condensed" panose="020B0502040204020203" pitchFamily="34" charset="0"/>
              </a:rPr>
              <a:t> =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a:t>
            </a:r>
            <a:r>
              <a:rPr lang="en-US" sz="2000" dirty="0" err="1">
                <a:solidFill>
                  <a:schemeClr val="tx1"/>
                </a:solidFill>
                <a:latin typeface="Bahnschrift Condensed" panose="020B0502040204020203" pitchFamily="34" charset="0"/>
              </a:rPr>
              <a:t>say_hello</a:t>
            </a:r>
            <a:r>
              <a:rPr lang="en-US" sz="2000" dirty="0">
                <a:solidFill>
                  <a:schemeClr val="tx1"/>
                </a:solidFill>
                <a:latin typeface="Bahnschrift Condensed" panose="020B0502040204020203" pitchFamily="34" charset="0"/>
              </a:rPr>
              <a:t>).</a:t>
            </a:r>
          </a:p>
          <a:p>
            <a:pPr algn="just"/>
            <a:r>
              <a:rPr lang="en-US" sz="2000" dirty="0">
                <a:solidFill>
                  <a:schemeClr val="tx1"/>
                </a:solidFill>
                <a:latin typeface="Bahnschrift Condensed" panose="020B0502040204020203" pitchFamily="34" charset="0"/>
              </a:rPr>
              <a:t> It wraps </a:t>
            </a:r>
            <a:r>
              <a:rPr lang="en-US" sz="2000" dirty="0" err="1">
                <a:solidFill>
                  <a:schemeClr val="tx1"/>
                </a:solidFill>
                <a:latin typeface="Bahnschrift Condensed" panose="020B0502040204020203" pitchFamily="34" charset="0"/>
              </a:rPr>
              <a:t>say_hello</a:t>
            </a:r>
            <a:r>
              <a:rPr lang="en-US" sz="2000" dirty="0">
                <a:solidFill>
                  <a:schemeClr val="tx1"/>
                </a:solidFill>
                <a:latin typeface="Bahnschrift Condensed" panose="020B0502040204020203" pitchFamily="34" charset="0"/>
              </a:rPr>
              <a:t> with the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 function, adding the new behavior.</a:t>
            </a:r>
          </a:p>
        </p:txBody>
      </p:sp>
    </p:spTree>
    <p:extLst>
      <p:ext uri="{BB962C8B-B14F-4D97-AF65-F5344CB8AC3E}">
        <p14:creationId xmlns:p14="http://schemas.microsoft.com/office/powerpoint/2010/main" val="821944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CLOSURES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dirty="0">
                <a:solidFill>
                  <a:schemeClr val="tx1"/>
                </a:solidFill>
                <a:latin typeface="Bahnschrift Condensed" panose="020B0502040204020203" pitchFamily="34" charset="0"/>
              </a:rPr>
              <a:t>In Python, a closure is a nested function that references one or more variables from its enclosing scope even if they are not present in memory.</a:t>
            </a:r>
          </a:p>
          <a:p>
            <a:pPr algn="just"/>
            <a:r>
              <a:rPr lang="en-US" sz="2000" dirty="0">
                <a:solidFill>
                  <a:schemeClr val="tx1"/>
                </a:solidFill>
                <a:latin typeface="Bahnschrift Condensed" panose="020B0502040204020203" pitchFamily="34" charset="0"/>
              </a:rPr>
              <a:t> It's a record that stores a function together with an environment.</a:t>
            </a:r>
          </a:p>
          <a:p>
            <a:pPr algn="just"/>
            <a:r>
              <a:rPr lang="en-US" sz="2000" dirty="0">
                <a:solidFill>
                  <a:schemeClr val="tx1"/>
                </a:solidFill>
                <a:latin typeface="Bahnschrift Condensed" panose="020B0502040204020203" pitchFamily="34" charset="0"/>
              </a:rPr>
              <a:t> A nested function referencing variables from its enclosing scope. </a:t>
            </a:r>
          </a:p>
          <a:p>
            <a:pPr algn="just"/>
            <a:r>
              <a:rPr lang="en-US" sz="2000" dirty="0">
                <a:solidFill>
                  <a:schemeClr val="tx1"/>
                </a:solidFill>
                <a:latin typeface="Bahnschrift Condensed" panose="020B0502040204020203" pitchFamily="34" charset="0"/>
              </a:rPr>
              <a:t> Example: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in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 referencing x from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(x):</a:t>
            </a:r>
          </a:p>
          <a:p>
            <a:pPr marL="0" indent="0" algn="just">
              <a:buNone/>
            </a:pPr>
            <a:r>
              <a:rPr lang="en-US" sz="2000" dirty="0">
                <a:solidFill>
                  <a:schemeClr val="tx1"/>
                </a:solidFill>
                <a:latin typeface="Bahnschrift Condensed" panose="020B0502040204020203" pitchFamily="34" charset="0"/>
              </a:rPr>
              <a:t>         def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(y):</a:t>
            </a:r>
          </a:p>
          <a:p>
            <a:pPr marL="0" indent="0" algn="just">
              <a:buNone/>
            </a:pPr>
            <a:r>
              <a:rPr lang="en-US" sz="2000" dirty="0">
                <a:solidFill>
                  <a:schemeClr val="tx1"/>
                </a:solidFill>
                <a:latin typeface="Bahnschrift Condensed" panose="020B0502040204020203" pitchFamily="34" charset="0"/>
              </a:rPr>
              <a:t>      	      return x + y</a:t>
            </a:r>
          </a:p>
          <a:p>
            <a:pPr marL="0" indent="0" algn="just">
              <a:buNone/>
            </a:pPr>
            <a:r>
              <a:rPr lang="en-US" sz="2000" dirty="0">
                <a:solidFill>
                  <a:schemeClr val="tx1"/>
                </a:solidFill>
                <a:latin typeface="Bahnschrift Condensed" panose="020B0502040204020203" pitchFamily="34" charset="0"/>
              </a:rPr>
              <a:t>         return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add_10 =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(10)     </a:t>
            </a:r>
          </a:p>
          <a:p>
            <a:pPr marL="0" indent="0" algn="just">
              <a:buNone/>
            </a:pPr>
            <a:r>
              <a:rPr lang="en-US" sz="2000" dirty="0">
                <a:solidFill>
                  <a:schemeClr val="tx1"/>
                </a:solidFill>
                <a:latin typeface="Bahnschrift Condensed" panose="020B0502040204020203" pitchFamily="34" charset="0"/>
              </a:rPr>
              <a:t>print(add_10(5))  # Outputs 15  </a:t>
            </a:r>
          </a:p>
          <a:p>
            <a:pPr algn="just"/>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is an enclosure that has access to x from its enclosing function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a:t>
            </a:r>
          </a:p>
        </p:txBody>
      </p:sp>
    </p:spTree>
    <p:extLst>
      <p:ext uri="{BB962C8B-B14F-4D97-AF65-F5344CB8AC3E}">
        <p14:creationId xmlns:p14="http://schemas.microsoft.com/office/powerpoint/2010/main" val="2182018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endParaRPr lang="en-US" sz="2000" dirty="0">
              <a:solidFill>
                <a:schemeClr val="tx1"/>
              </a:solidFill>
              <a:latin typeface="Bahnschrift Condensed" panose="020B0502040204020203" pitchFamily="34" charset="0"/>
            </a:endParaRPr>
          </a:p>
          <a:p>
            <a:pPr algn="just"/>
            <a:endParaRPr lang="en-US" sz="20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In this example,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 takes an argument x and defines a new function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that takes another argument y.   -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adds x and y together. </a:t>
            </a:r>
          </a:p>
          <a:p>
            <a:pPr algn="just"/>
            <a:r>
              <a:rPr lang="en-US" sz="2000" dirty="0">
                <a:solidFill>
                  <a:schemeClr val="tx1"/>
                </a:solidFill>
                <a:latin typeface="Bahnschrift Condensed" panose="020B0502040204020203" pitchFamily="34" charset="0"/>
              </a:rPr>
              <a:t>Even though x is defined in the outer function,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still has access to it. This is what makes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an enclosure.</a:t>
            </a:r>
          </a:p>
        </p:txBody>
      </p:sp>
    </p:spTree>
    <p:extLst>
      <p:ext uri="{BB962C8B-B14F-4D97-AF65-F5344CB8AC3E}">
        <p14:creationId xmlns:p14="http://schemas.microsoft.com/office/powerpoint/2010/main" val="27679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250</TotalTime>
  <Words>2089</Words>
  <Application>Microsoft Office PowerPoint</Application>
  <PresentationFormat>Widescreen</PresentationFormat>
  <Paragraphs>164</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Bahnschrift Condensed</vt:lpstr>
      <vt:lpstr>Calibri</vt:lpstr>
      <vt:lpstr>Google Sans</vt:lpstr>
      <vt:lpstr>Trebuchet MS</vt:lpstr>
      <vt:lpstr>Wingdings 3</vt:lpstr>
      <vt:lpstr>Facet</vt:lpstr>
      <vt:lpstr>PYTHON CONCEPTS</vt:lpstr>
      <vt:lpstr>CONCEPTS COVERED:</vt:lpstr>
      <vt:lpstr>GARBAGE COLLECTIONS</vt:lpstr>
      <vt:lpstr>MULTI-THREADING</vt:lpstr>
      <vt:lpstr>PowerPoint Presentation</vt:lpstr>
      <vt:lpstr>DECORATORS</vt:lpstr>
      <vt:lpstr>PowerPoint Presentation</vt:lpstr>
      <vt:lpstr>CLOSURES</vt:lpstr>
      <vt:lpstr>PowerPoint Presentation</vt:lpstr>
      <vt:lpstr>GENERATORS</vt:lpstr>
      <vt:lpstr>PowerPoint Presentation</vt:lpstr>
      <vt:lpstr>REGULAR EXPRESSIONS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CONCEPTS</dc:title>
  <dc:creator>Pratham Gupta</dc:creator>
  <cp:lastModifiedBy>priyanshu batham</cp:lastModifiedBy>
  <cp:revision>7</cp:revision>
  <dcterms:created xsi:type="dcterms:W3CDTF">2023-10-24T14:56:06Z</dcterms:created>
  <dcterms:modified xsi:type="dcterms:W3CDTF">2023-10-29T15:59:59Z</dcterms:modified>
</cp:coreProperties>
</file>