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84" r:id="rId3"/>
    <p:sldId id="294" r:id="rId4"/>
    <p:sldId id="293" r:id="rId5"/>
    <p:sldId id="295" r:id="rId6"/>
    <p:sldId id="308" r:id="rId7"/>
    <p:sldId id="309" r:id="rId8"/>
    <p:sldId id="296" r:id="rId9"/>
    <p:sldId id="297" r:id="rId10"/>
    <p:sldId id="307" r:id="rId11"/>
    <p:sldId id="310" r:id="rId12"/>
    <p:sldId id="311" r:id="rId13"/>
    <p:sldId id="312" r:id="rId14"/>
    <p:sldId id="313" r:id="rId15"/>
    <p:sldId id="314" r:id="rId16"/>
    <p:sldId id="331" r:id="rId17"/>
    <p:sldId id="315" r:id="rId18"/>
    <p:sldId id="316" r:id="rId19"/>
    <p:sldId id="317" r:id="rId20"/>
    <p:sldId id="318" r:id="rId21"/>
    <p:sldId id="319" r:id="rId22"/>
    <p:sldId id="320" r:id="rId23"/>
    <p:sldId id="322" r:id="rId24"/>
    <p:sldId id="323" r:id="rId25"/>
    <p:sldId id="327" r:id="rId26"/>
    <p:sldId id="324" r:id="rId27"/>
    <p:sldId id="325" r:id="rId28"/>
    <p:sldId id="326" r:id="rId29"/>
    <p:sldId id="328" r:id="rId30"/>
    <p:sldId id="329" r:id="rId31"/>
    <p:sldId id="330" r:id="rId32"/>
    <p:sldId id="332" r:id="rId33"/>
    <p:sldId id="333" r:id="rId34"/>
    <p:sldId id="334" r:id="rId35"/>
    <p:sldId id="335" r:id="rId36"/>
    <p:sldId id="336" r:id="rId37"/>
    <p:sldId id="337" r:id="rId38"/>
    <p:sldId id="338" r:id="rId39"/>
    <p:sldId id="340" r:id="rId40"/>
    <p:sldId id="33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4" autoAdjust="0"/>
    <p:restoredTop sz="94660"/>
  </p:normalViewPr>
  <p:slideViewPr>
    <p:cSldViewPr snapToGrid="0">
      <p:cViewPr varScale="1">
        <p:scale>
          <a:sx n="45" d="100"/>
          <a:sy n="45" d="100"/>
        </p:scale>
        <p:origin x="25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6013C-0EA4-400C-9FC6-AA5DC8F1C8B3}"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4702DF9-A09B-478B-AF7F-C65A605DDBA1}" type="slidenum">
              <a:rPr lang="en-IN" smtClean="0"/>
              <a:t>‹#›</a:t>
            </a:fld>
            <a:endParaRPr lang="en-IN"/>
          </a:p>
        </p:txBody>
      </p:sp>
    </p:spTree>
    <p:extLst>
      <p:ext uri="{BB962C8B-B14F-4D97-AF65-F5344CB8AC3E}">
        <p14:creationId xmlns:p14="http://schemas.microsoft.com/office/powerpoint/2010/main" val="84412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6013C-0EA4-400C-9FC6-AA5DC8F1C8B3}"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702DF9-A09B-478B-AF7F-C65A605DDBA1}" type="slidenum">
              <a:rPr lang="en-IN" smtClean="0"/>
              <a:t>‹#›</a:t>
            </a:fld>
            <a:endParaRPr lang="en-IN"/>
          </a:p>
        </p:txBody>
      </p:sp>
    </p:spTree>
    <p:extLst>
      <p:ext uri="{BB962C8B-B14F-4D97-AF65-F5344CB8AC3E}">
        <p14:creationId xmlns:p14="http://schemas.microsoft.com/office/powerpoint/2010/main" val="106185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6013C-0EA4-400C-9FC6-AA5DC8F1C8B3}"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702DF9-A09B-478B-AF7F-C65A605DDBA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2639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3F6013C-0EA4-400C-9FC6-AA5DC8F1C8B3}"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702DF9-A09B-478B-AF7F-C65A605DDBA1}" type="slidenum">
              <a:rPr lang="en-IN" smtClean="0"/>
              <a:t>‹#›</a:t>
            </a:fld>
            <a:endParaRPr lang="en-IN"/>
          </a:p>
        </p:txBody>
      </p:sp>
    </p:spTree>
    <p:extLst>
      <p:ext uri="{BB962C8B-B14F-4D97-AF65-F5344CB8AC3E}">
        <p14:creationId xmlns:p14="http://schemas.microsoft.com/office/powerpoint/2010/main" val="2160686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3F6013C-0EA4-400C-9FC6-AA5DC8F1C8B3}"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702DF9-A09B-478B-AF7F-C65A605DDBA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81252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3F6013C-0EA4-400C-9FC6-AA5DC8F1C8B3}"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702DF9-A09B-478B-AF7F-C65A605DDBA1}" type="slidenum">
              <a:rPr lang="en-IN" smtClean="0"/>
              <a:t>‹#›</a:t>
            </a:fld>
            <a:endParaRPr lang="en-IN"/>
          </a:p>
        </p:txBody>
      </p:sp>
    </p:spTree>
    <p:extLst>
      <p:ext uri="{BB962C8B-B14F-4D97-AF65-F5344CB8AC3E}">
        <p14:creationId xmlns:p14="http://schemas.microsoft.com/office/powerpoint/2010/main" val="657862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6013C-0EA4-400C-9FC6-AA5DC8F1C8B3}"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702DF9-A09B-478B-AF7F-C65A605DDBA1}" type="slidenum">
              <a:rPr lang="en-IN" smtClean="0"/>
              <a:t>‹#›</a:t>
            </a:fld>
            <a:endParaRPr lang="en-IN"/>
          </a:p>
        </p:txBody>
      </p:sp>
    </p:spTree>
    <p:extLst>
      <p:ext uri="{BB962C8B-B14F-4D97-AF65-F5344CB8AC3E}">
        <p14:creationId xmlns:p14="http://schemas.microsoft.com/office/powerpoint/2010/main" val="2135718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6013C-0EA4-400C-9FC6-AA5DC8F1C8B3}"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702DF9-A09B-478B-AF7F-C65A605DDBA1}" type="slidenum">
              <a:rPr lang="en-IN" smtClean="0"/>
              <a:t>‹#›</a:t>
            </a:fld>
            <a:endParaRPr lang="en-IN"/>
          </a:p>
        </p:txBody>
      </p:sp>
    </p:spTree>
    <p:extLst>
      <p:ext uri="{BB962C8B-B14F-4D97-AF65-F5344CB8AC3E}">
        <p14:creationId xmlns:p14="http://schemas.microsoft.com/office/powerpoint/2010/main" val="211091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lvl1pPr algn="ctr">
              <a:defRPr sz="3200" b="1"/>
            </a:lvl1p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normAutofit/>
          </a:bodyPr>
          <a:lstStyle>
            <a:lvl1pPr>
              <a:defRPr sz="1800" b="1"/>
            </a:lvl1pPr>
            <a:lvl2pPr>
              <a:defRPr sz="1800" b="1"/>
            </a:lvl2pPr>
            <a:lvl3pPr>
              <a:defRPr sz="18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6013C-0EA4-400C-9FC6-AA5DC8F1C8B3}" type="datetimeFigureOut">
              <a:rPr lang="en-IN" smtClean="0"/>
              <a:t>08-09-2023</a:t>
            </a:fld>
            <a:endParaRPr lang="en-IN"/>
          </a:p>
        </p:txBody>
      </p:sp>
      <p:sp>
        <p:nvSpPr>
          <p:cNvPr id="5" name="Footer Placeholder 4"/>
          <p:cNvSpPr>
            <a:spLocks noGrp="1"/>
          </p:cNvSpPr>
          <p:nvPr>
            <p:ph type="ftr" sz="quarter" idx="11"/>
          </p:nvPr>
        </p:nvSpPr>
        <p:spPr>
          <a:xfrm>
            <a:off x="166523" y="6492875"/>
            <a:ext cx="7619999" cy="365125"/>
          </a:xfrm>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702DF9-A09B-478B-AF7F-C65A605DDBA1}" type="slidenum">
              <a:rPr lang="en-IN" smtClean="0"/>
              <a:t>‹#›</a:t>
            </a:fld>
            <a:endParaRPr lang="en-IN"/>
          </a:p>
        </p:txBody>
      </p:sp>
    </p:spTree>
    <p:extLst>
      <p:ext uri="{BB962C8B-B14F-4D97-AF65-F5344CB8AC3E}">
        <p14:creationId xmlns:p14="http://schemas.microsoft.com/office/powerpoint/2010/main" val="343732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6013C-0EA4-400C-9FC6-AA5DC8F1C8B3}"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702DF9-A09B-478B-AF7F-C65A605DDBA1}" type="slidenum">
              <a:rPr lang="en-IN" smtClean="0"/>
              <a:t>‹#›</a:t>
            </a:fld>
            <a:endParaRPr lang="en-IN"/>
          </a:p>
        </p:txBody>
      </p:sp>
    </p:spTree>
    <p:extLst>
      <p:ext uri="{BB962C8B-B14F-4D97-AF65-F5344CB8AC3E}">
        <p14:creationId xmlns:p14="http://schemas.microsoft.com/office/powerpoint/2010/main" val="412016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F6013C-0EA4-400C-9FC6-AA5DC8F1C8B3}"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4702DF9-A09B-478B-AF7F-C65A605DDBA1}" type="slidenum">
              <a:rPr lang="en-IN" smtClean="0"/>
              <a:t>‹#›</a:t>
            </a:fld>
            <a:endParaRPr lang="en-IN"/>
          </a:p>
        </p:txBody>
      </p:sp>
    </p:spTree>
    <p:extLst>
      <p:ext uri="{BB962C8B-B14F-4D97-AF65-F5344CB8AC3E}">
        <p14:creationId xmlns:p14="http://schemas.microsoft.com/office/powerpoint/2010/main" val="118859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F6013C-0EA4-400C-9FC6-AA5DC8F1C8B3}" type="datetimeFigureOut">
              <a:rPr lang="en-IN" smtClean="0"/>
              <a:t>08-09-2023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4702DF9-A09B-478B-AF7F-C65A605DDBA1}" type="slidenum">
              <a:rPr lang="en-IN" smtClean="0"/>
              <a:t>‹#›</a:t>
            </a:fld>
            <a:endParaRPr lang="en-IN"/>
          </a:p>
        </p:txBody>
      </p:sp>
    </p:spTree>
    <p:extLst>
      <p:ext uri="{BB962C8B-B14F-4D97-AF65-F5344CB8AC3E}">
        <p14:creationId xmlns:p14="http://schemas.microsoft.com/office/powerpoint/2010/main" val="236905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F6013C-0EA4-400C-9FC6-AA5DC8F1C8B3}" type="datetimeFigureOut">
              <a:rPr lang="en-IN" smtClean="0"/>
              <a:t>08-09-2023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4702DF9-A09B-478B-AF7F-C65A605DDBA1}" type="slidenum">
              <a:rPr lang="en-IN" smtClean="0"/>
              <a:t>‹#›</a:t>
            </a:fld>
            <a:endParaRPr lang="en-IN"/>
          </a:p>
        </p:txBody>
      </p:sp>
    </p:spTree>
    <p:extLst>
      <p:ext uri="{BB962C8B-B14F-4D97-AF65-F5344CB8AC3E}">
        <p14:creationId xmlns:p14="http://schemas.microsoft.com/office/powerpoint/2010/main" val="230715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F6013C-0EA4-400C-9FC6-AA5DC8F1C8B3}" type="datetimeFigureOut">
              <a:rPr lang="en-IN" smtClean="0"/>
              <a:t>08-09-2023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4702DF9-A09B-478B-AF7F-C65A605DDBA1}" type="slidenum">
              <a:rPr lang="en-IN" smtClean="0"/>
              <a:t>‹#›</a:t>
            </a:fld>
            <a:endParaRPr lang="en-IN"/>
          </a:p>
        </p:txBody>
      </p:sp>
    </p:spTree>
    <p:extLst>
      <p:ext uri="{BB962C8B-B14F-4D97-AF65-F5344CB8AC3E}">
        <p14:creationId xmlns:p14="http://schemas.microsoft.com/office/powerpoint/2010/main" val="4150105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F6013C-0EA4-400C-9FC6-AA5DC8F1C8B3}"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4702DF9-A09B-478B-AF7F-C65A605DDBA1}" type="slidenum">
              <a:rPr lang="en-IN" smtClean="0"/>
              <a:t>‹#›</a:t>
            </a:fld>
            <a:endParaRPr lang="en-IN"/>
          </a:p>
        </p:txBody>
      </p:sp>
    </p:spTree>
    <p:extLst>
      <p:ext uri="{BB962C8B-B14F-4D97-AF65-F5344CB8AC3E}">
        <p14:creationId xmlns:p14="http://schemas.microsoft.com/office/powerpoint/2010/main" val="3336457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F6013C-0EA4-400C-9FC6-AA5DC8F1C8B3}"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702DF9-A09B-478B-AF7F-C65A605DDBA1}" type="slidenum">
              <a:rPr lang="en-IN" smtClean="0"/>
              <a:t>‹#›</a:t>
            </a:fld>
            <a:endParaRPr lang="en-IN"/>
          </a:p>
        </p:txBody>
      </p:sp>
    </p:spTree>
    <p:extLst>
      <p:ext uri="{BB962C8B-B14F-4D97-AF65-F5344CB8AC3E}">
        <p14:creationId xmlns:p14="http://schemas.microsoft.com/office/powerpoint/2010/main" val="91172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3F6013C-0EA4-400C-9FC6-AA5DC8F1C8B3}" type="datetimeFigureOut">
              <a:rPr lang="en-IN" smtClean="0"/>
              <a:t>08-09-2023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4702DF9-A09B-478B-AF7F-C65A605DDBA1}" type="slidenum">
              <a:rPr lang="en-IN" smtClean="0"/>
              <a:t>‹#›</a:t>
            </a:fld>
            <a:endParaRPr lang="en-IN"/>
          </a:p>
        </p:txBody>
      </p:sp>
    </p:spTree>
    <p:extLst>
      <p:ext uri="{BB962C8B-B14F-4D97-AF65-F5344CB8AC3E}">
        <p14:creationId xmlns:p14="http://schemas.microsoft.com/office/powerpoint/2010/main" val="763811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rogramiz.com/python-programming/string" TargetMode="External"/><Relationship Id="rId2" Type="http://schemas.openxmlformats.org/officeDocument/2006/relationships/hyperlink" Target="https://www.programiz.com/python-programming/tup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F2640-A663-4F53-8FAF-F632F81F6941}"/>
              </a:ext>
            </a:extLst>
          </p:cNvPr>
          <p:cNvSpPr>
            <a:spLocks noGrp="1"/>
          </p:cNvSpPr>
          <p:nvPr>
            <p:ph type="ctrTitle"/>
          </p:nvPr>
        </p:nvSpPr>
        <p:spPr>
          <a:xfrm>
            <a:off x="1009650" y="1914525"/>
            <a:ext cx="11182350" cy="986431"/>
          </a:xfrm>
        </p:spPr>
        <p:txBody>
          <a:bodyPr>
            <a:normAutofit/>
          </a:bodyPr>
          <a:lstStyle/>
          <a:p>
            <a:r>
              <a:rPr lang="en-IN" sz="4800" dirty="0"/>
              <a:t>Department Of Computer Science</a:t>
            </a:r>
          </a:p>
        </p:txBody>
      </p:sp>
      <p:sp>
        <p:nvSpPr>
          <p:cNvPr id="3" name="Subtitle 2">
            <a:extLst>
              <a:ext uri="{FF2B5EF4-FFF2-40B4-BE49-F238E27FC236}">
                <a16:creationId xmlns:a16="http://schemas.microsoft.com/office/drawing/2014/main" id="{2CA5A861-0D82-46B1-BB18-A8E77A8EDA69}"/>
              </a:ext>
            </a:extLst>
          </p:cNvPr>
          <p:cNvSpPr>
            <a:spLocks noGrp="1"/>
          </p:cNvSpPr>
          <p:nvPr>
            <p:ph type="subTitle" idx="1"/>
          </p:nvPr>
        </p:nvSpPr>
        <p:spPr>
          <a:xfrm>
            <a:off x="4352925" y="3075675"/>
            <a:ext cx="3933825" cy="442321"/>
          </a:xfrm>
        </p:spPr>
        <p:txBody>
          <a:bodyPr>
            <a:noAutofit/>
          </a:bodyPr>
          <a:lstStyle/>
          <a:p>
            <a:r>
              <a:rPr lang="en-IN" sz="2400" b="1" dirty="0"/>
              <a:t>Programming in Python</a:t>
            </a:r>
          </a:p>
          <a:p>
            <a:endParaRPr lang="en-IN" sz="2400" b="1" dirty="0"/>
          </a:p>
          <a:p>
            <a:endParaRPr lang="en-IN" sz="2400" b="1" dirty="0"/>
          </a:p>
        </p:txBody>
      </p:sp>
      <p:sp>
        <p:nvSpPr>
          <p:cNvPr id="4" name="Footer Placeholder 3">
            <a:extLst>
              <a:ext uri="{FF2B5EF4-FFF2-40B4-BE49-F238E27FC236}">
                <a16:creationId xmlns:a16="http://schemas.microsoft.com/office/drawing/2014/main" id="{D438296C-D15E-41B5-B127-B9FC86F3F796}"/>
              </a:ext>
            </a:extLst>
          </p:cNvPr>
          <p:cNvSpPr>
            <a:spLocks noGrp="1"/>
          </p:cNvSpPr>
          <p:nvPr>
            <p:ph type="ftr" sz="quarter" idx="11"/>
          </p:nvPr>
        </p:nvSpPr>
        <p:spPr/>
        <p:txBody>
          <a:bodyPr/>
          <a:lstStyle/>
          <a:p>
            <a:r>
              <a:rPr lang="en-IN"/>
              <a:t>By, Shweta Sinha, Asst. Prof. , NPGC, LKO</a:t>
            </a:r>
          </a:p>
        </p:txBody>
      </p:sp>
      <p:sp>
        <p:nvSpPr>
          <p:cNvPr id="7" name="Slide Number Placeholder 6">
            <a:extLst>
              <a:ext uri="{FF2B5EF4-FFF2-40B4-BE49-F238E27FC236}">
                <a16:creationId xmlns:a16="http://schemas.microsoft.com/office/drawing/2014/main" id="{62E491F6-8E7B-429F-95F7-EC2721854E5D}"/>
              </a:ext>
            </a:extLst>
          </p:cNvPr>
          <p:cNvSpPr>
            <a:spLocks noGrp="1"/>
          </p:cNvSpPr>
          <p:nvPr>
            <p:ph type="sldNum" sz="quarter" idx="12"/>
          </p:nvPr>
        </p:nvSpPr>
        <p:spPr/>
        <p:txBody>
          <a:bodyPr/>
          <a:lstStyle/>
          <a:p>
            <a:fld id="{600358EE-3457-431D-95D8-60EA2F287AA3}" type="slidenum">
              <a:rPr lang="en-IN" smtClean="0"/>
              <a:t>1</a:t>
            </a:fld>
            <a:endParaRPr lang="en-IN"/>
          </a:p>
        </p:txBody>
      </p:sp>
      <p:pic>
        <p:nvPicPr>
          <p:cNvPr id="5" name="Picture 4">
            <a:extLst>
              <a:ext uri="{FF2B5EF4-FFF2-40B4-BE49-F238E27FC236}">
                <a16:creationId xmlns:a16="http://schemas.microsoft.com/office/drawing/2014/main" id="{667D05BD-B6C9-4009-B630-2E24EB2B3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975" y="112120"/>
            <a:ext cx="8305800" cy="1373779"/>
          </a:xfrm>
          <a:prstGeom prst="rect">
            <a:avLst/>
          </a:prstGeom>
        </p:spPr>
      </p:pic>
      <p:pic>
        <p:nvPicPr>
          <p:cNvPr id="6" name="Picture 5">
            <a:extLst>
              <a:ext uri="{FF2B5EF4-FFF2-40B4-BE49-F238E27FC236}">
                <a16:creationId xmlns:a16="http://schemas.microsoft.com/office/drawing/2014/main" id="{AE1C2192-D740-45D7-8D6F-377AA576C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3268" y="4442467"/>
            <a:ext cx="5185464" cy="1741887"/>
          </a:xfrm>
          <a:prstGeom prst="rect">
            <a:avLst/>
          </a:prstGeom>
        </p:spPr>
      </p:pic>
      <p:sp>
        <p:nvSpPr>
          <p:cNvPr id="8" name="Subtitle 2">
            <a:extLst>
              <a:ext uri="{FF2B5EF4-FFF2-40B4-BE49-F238E27FC236}">
                <a16:creationId xmlns:a16="http://schemas.microsoft.com/office/drawing/2014/main" id="{D8D2A2C4-EC74-411A-893F-0DE05D29A814}"/>
              </a:ext>
            </a:extLst>
          </p:cNvPr>
          <p:cNvSpPr txBox="1">
            <a:spLocks/>
          </p:cNvSpPr>
          <p:nvPr/>
        </p:nvSpPr>
        <p:spPr>
          <a:xfrm>
            <a:off x="2915926" y="3692715"/>
            <a:ext cx="6645897" cy="44232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IN" sz="2400" b="1" dirty="0"/>
              <a:t>Dictionary and SET in PYTHON</a:t>
            </a:r>
          </a:p>
          <a:p>
            <a:endParaRPr lang="en-IN" sz="2400" b="1" dirty="0"/>
          </a:p>
          <a:p>
            <a:endParaRPr lang="en-IN" sz="2400" b="1" dirty="0"/>
          </a:p>
        </p:txBody>
      </p:sp>
    </p:spTree>
    <p:extLst>
      <p:ext uri="{BB962C8B-B14F-4D97-AF65-F5344CB8AC3E}">
        <p14:creationId xmlns:p14="http://schemas.microsoft.com/office/powerpoint/2010/main" val="1781642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A8A3A-CD4A-48D7-B786-84FDA5B14B9B}"/>
              </a:ext>
            </a:extLst>
          </p:cNvPr>
          <p:cNvSpPr>
            <a:spLocks noGrp="1"/>
          </p:cNvSpPr>
          <p:nvPr>
            <p:ph idx="1"/>
          </p:nvPr>
        </p:nvSpPr>
        <p:spPr>
          <a:xfrm>
            <a:off x="1908313" y="1262269"/>
            <a:ext cx="9387577" cy="5327374"/>
          </a:xfrm>
        </p:spPr>
        <p:txBody>
          <a:bodyPr>
            <a:normAutofit lnSpcReduction="10000"/>
          </a:bodyPr>
          <a:lstStyle/>
          <a:p>
            <a:r>
              <a:rPr lang="en-IN" dirty="0"/>
              <a:t>Traversal of dictionary is accessing and processing each element of dictionary using loops.</a:t>
            </a:r>
          </a:p>
          <a:p>
            <a:r>
              <a:rPr lang="en-IN" dirty="0">
                <a:solidFill>
                  <a:srgbClr val="C00000"/>
                </a:solidFill>
              </a:rPr>
              <a:t>Syntax:</a:t>
            </a:r>
          </a:p>
          <a:p>
            <a:pPr marL="0" indent="0">
              <a:buNone/>
            </a:pPr>
            <a:r>
              <a:rPr lang="en-IN" dirty="0">
                <a:solidFill>
                  <a:srgbClr val="C00000"/>
                </a:solidFill>
              </a:rPr>
              <a:t>	for&lt;item&gt; in &lt;Dictionary&gt;:</a:t>
            </a:r>
          </a:p>
          <a:p>
            <a:pPr marL="0" indent="0">
              <a:buNone/>
            </a:pPr>
            <a:r>
              <a:rPr lang="en-IN" dirty="0">
                <a:solidFill>
                  <a:srgbClr val="C00000"/>
                </a:solidFill>
              </a:rPr>
              <a:t>		process each item here.</a:t>
            </a:r>
          </a:p>
          <a:p>
            <a:pPr marL="0" indent="0">
              <a:buNone/>
            </a:pPr>
            <a:r>
              <a:rPr lang="en-IN" dirty="0"/>
              <a:t>The loop variable &lt;item&gt; will be assigned the keys of &lt;dictionary&gt; one by one which can be used inside the loop.</a:t>
            </a:r>
          </a:p>
          <a:p>
            <a:pPr marL="0" indent="0">
              <a:buNone/>
            </a:pPr>
            <a:r>
              <a:rPr lang="en-IN" dirty="0">
                <a:solidFill>
                  <a:srgbClr val="002060"/>
                </a:solidFill>
              </a:rPr>
              <a:t>Example:</a:t>
            </a:r>
          </a:p>
          <a:p>
            <a:pPr marL="0" indent="0">
              <a:buNone/>
            </a:pPr>
            <a:r>
              <a:rPr lang="en-IN" dirty="0">
                <a:solidFill>
                  <a:srgbClr val="002060"/>
                </a:solidFill>
              </a:rPr>
              <a:t>d1={5:”number”,”a”:”string”,(3,4),”tuple”}</a:t>
            </a:r>
          </a:p>
          <a:p>
            <a:pPr marL="0" indent="0">
              <a:buNone/>
            </a:pPr>
            <a:r>
              <a:rPr lang="en-IN" dirty="0">
                <a:solidFill>
                  <a:srgbClr val="002060"/>
                </a:solidFill>
              </a:rPr>
              <a:t>for key in d1:</a:t>
            </a:r>
          </a:p>
          <a:p>
            <a:pPr marL="0" indent="0">
              <a:buNone/>
            </a:pPr>
            <a:r>
              <a:rPr lang="en-IN" dirty="0">
                <a:solidFill>
                  <a:srgbClr val="002060"/>
                </a:solidFill>
              </a:rPr>
              <a:t>	print(key,”:”,d1[key])</a:t>
            </a:r>
          </a:p>
          <a:p>
            <a:pPr marL="0" indent="0" algn="just">
              <a:buNone/>
            </a:pPr>
            <a:r>
              <a:rPr lang="en-IN" dirty="0"/>
              <a:t>The loop variable key will be assigned one key at a time, the corresponding value is printed along with the key inside the loop-body using through statement. As dictionary elements are unordered , the order of assignment of keys may be different from that what is stored.</a:t>
            </a:r>
          </a:p>
          <a:p>
            <a:pPr marL="0" indent="0">
              <a:buNone/>
            </a:pPr>
            <a:endParaRPr lang="en-IN" dirty="0"/>
          </a:p>
        </p:txBody>
      </p:sp>
      <p:sp>
        <p:nvSpPr>
          <p:cNvPr id="4" name="Title 1">
            <a:extLst>
              <a:ext uri="{FF2B5EF4-FFF2-40B4-BE49-F238E27FC236}">
                <a16:creationId xmlns:a16="http://schemas.microsoft.com/office/drawing/2014/main" id="{89032054-FA21-4013-B792-01BF4BF7C59B}"/>
              </a:ext>
            </a:extLst>
          </p:cNvPr>
          <p:cNvSpPr>
            <a:spLocks noGrp="1"/>
          </p:cNvSpPr>
          <p:nvPr>
            <p:ph type="title"/>
          </p:nvPr>
        </p:nvSpPr>
        <p:spPr>
          <a:xfrm>
            <a:off x="2592925" y="624110"/>
            <a:ext cx="8911687" cy="578525"/>
          </a:xfrm>
        </p:spPr>
        <p:txBody>
          <a:bodyPr>
            <a:normAutofit fontScale="90000"/>
          </a:bodyPr>
          <a:lstStyle/>
          <a:p>
            <a:r>
              <a:rPr lang="en-IN" dirty="0"/>
              <a:t>Traversal of a Dictionary</a:t>
            </a:r>
          </a:p>
        </p:txBody>
      </p:sp>
    </p:spTree>
    <p:extLst>
      <p:ext uri="{BB962C8B-B14F-4D97-AF65-F5344CB8AC3E}">
        <p14:creationId xmlns:p14="http://schemas.microsoft.com/office/powerpoint/2010/main" val="367231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491D-A909-4577-A126-BCDF10DE7AA6}"/>
              </a:ext>
            </a:extLst>
          </p:cNvPr>
          <p:cNvSpPr>
            <a:spLocks noGrp="1"/>
          </p:cNvSpPr>
          <p:nvPr>
            <p:ph type="title"/>
          </p:nvPr>
        </p:nvSpPr>
        <p:spPr>
          <a:xfrm>
            <a:off x="2185420" y="296119"/>
            <a:ext cx="8911687" cy="568586"/>
          </a:xfrm>
        </p:spPr>
        <p:txBody>
          <a:bodyPr>
            <a:normAutofit fontScale="90000"/>
          </a:bodyPr>
          <a:lstStyle/>
          <a:p>
            <a:r>
              <a:rPr lang="en-IN" dirty="0"/>
              <a:t>Adding/Updating elements to Dictionary</a:t>
            </a:r>
          </a:p>
        </p:txBody>
      </p:sp>
      <p:sp>
        <p:nvSpPr>
          <p:cNvPr id="3" name="Content Placeholder 2">
            <a:extLst>
              <a:ext uri="{FF2B5EF4-FFF2-40B4-BE49-F238E27FC236}">
                <a16:creationId xmlns:a16="http://schemas.microsoft.com/office/drawing/2014/main" id="{AA1EC218-5470-4759-ABB5-008569D623D3}"/>
              </a:ext>
            </a:extLst>
          </p:cNvPr>
          <p:cNvSpPr>
            <a:spLocks noGrp="1"/>
          </p:cNvSpPr>
          <p:nvPr>
            <p:ph idx="1"/>
          </p:nvPr>
        </p:nvSpPr>
        <p:spPr>
          <a:xfrm>
            <a:off x="1192695" y="864705"/>
            <a:ext cx="10734261" cy="5993295"/>
          </a:xfrm>
        </p:spPr>
        <p:txBody>
          <a:bodyPr>
            <a:noAutofit/>
          </a:bodyPr>
          <a:lstStyle/>
          <a:p>
            <a:r>
              <a:rPr lang="en-IN" dirty="0"/>
              <a:t>New Elements (</a:t>
            </a:r>
            <a:r>
              <a:rPr lang="en-IN" dirty="0" err="1"/>
              <a:t>key:value</a:t>
            </a:r>
            <a:r>
              <a:rPr lang="en-IN" dirty="0"/>
              <a:t> pair) can be added to a dictionary using assignment but the key being added must be unique. If the key already exists, then this statement will change the value of existing key and no new entry will be added to dictionary.</a:t>
            </a:r>
          </a:p>
          <a:p>
            <a:pPr marL="0" indent="0">
              <a:buNone/>
            </a:pPr>
            <a:r>
              <a:rPr lang="en-IN" dirty="0"/>
              <a:t>	&lt;dictionary&gt;[key]=&lt;value&gt;</a:t>
            </a:r>
          </a:p>
          <a:p>
            <a:pPr marL="0" indent="0">
              <a:buNone/>
            </a:pPr>
            <a:r>
              <a:rPr lang="en-IN" dirty="0"/>
              <a:t>	Example:</a:t>
            </a:r>
          </a:p>
          <a:p>
            <a:pPr marL="0" indent="0">
              <a:buNone/>
            </a:pPr>
            <a:r>
              <a:rPr lang="en-US" i="0" dirty="0">
                <a:solidFill>
                  <a:srgbClr val="3B3835"/>
                </a:solidFill>
                <a:effectLst/>
              </a:rPr>
              <a:t>	dict1 = {'Name': 'Zara', 'Age’: 16, 'Class’: ‘Tenth’}; </a:t>
            </a:r>
          </a:p>
          <a:p>
            <a:pPr marL="0" indent="0">
              <a:buNone/>
            </a:pPr>
            <a:r>
              <a:rPr lang="en-IN" dirty="0"/>
              <a:t>	dict1[‘</a:t>
            </a:r>
            <a:r>
              <a:rPr lang="en-IN" dirty="0" err="1"/>
              <a:t>fname</a:t>
            </a:r>
            <a:r>
              <a:rPr lang="en-IN" dirty="0"/>
              <a:t>’]=‘John’</a:t>
            </a:r>
          </a:p>
          <a:p>
            <a:pPr marL="0" indent="0">
              <a:buNone/>
            </a:pPr>
            <a:r>
              <a:rPr lang="en-IN" dirty="0"/>
              <a:t>	</a:t>
            </a:r>
            <a:r>
              <a:rPr lang="en-US" i="0" dirty="0">
                <a:solidFill>
                  <a:srgbClr val="3B3835"/>
                </a:solidFill>
                <a:effectLst/>
              </a:rPr>
              <a:t>dict1 = {'Name': 'Zara’, ‘</a:t>
            </a:r>
            <a:r>
              <a:rPr lang="en-US" i="0" dirty="0" err="1">
                <a:solidFill>
                  <a:srgbClr val="3B3835"/>
                </a:solidFill>
                <a:effectLst/>
              </a:rPr>
              <a:t>fname</a:t>
            </a:r>
            <a:r>
              <a:rPr lang="en-US" i="0" dirty="0">
                <a:solidFill>
                  <a:srgbClr val="3B3835"/>
                </a:solidFill>
                <a:effectLst/>
              </a:rPr>
              <a:t>’:</a:t>
            </a:r>
            <a:r>
              <a:rPr lang="en-US" dirty="0">
                <a:solidFill>
                  <a:srgbClr val="3B3835"/>
                </a:solidFill>
              </a:rPr>
              <a:t>’</a:t>
            </a:r>
            <a:r>
              <a:rPr lang="en-US" dirty="0" err="1">
                <a:solidFill>
                  <a:srgbClr val="3B3835"/>
                </a:solidFill>
              </a:rPr>
              <a:t>John’,</a:t>
            </a:r>
            <a:r>
              <a:rPr lang="en-US" i="0" dirty="0" err="1">
                <a:solidFill>
                  <a:srgbClr val="3B3835"/>
                </a:solidFill>
                <a:effectLst/>
              </a:rPr>
              <a:t>'Age</a:t>
            </a:r>
            <a:r>
              <a:rPr lang="en-US" i="0" dirty="0">
                <a:solidFill>
                  <a:srgbClr val="3B3835"/>
                </a:solidFill>
                <a:effectLst/>
              </a:rPr>
              <a:t>’: 16, 'Class’: ‘Tenth’}; </a:t>
            </a:r>
          </a:p>
          <a:p>
            <a:r>
              <a:rPr lang="en-US" dirty="0">
                <a:solidFill>
                  <a:srgbClr val="3B3835"/>
                </a:solidFill>
              </a:rPr>
              <a:t>Dictionaries can be added as values (not as keys) inside the dictionary resulting into nested dictionary.</a:t>
            </a:r>
            <a:endParaRPr lang="en-US" i="0" dirty="0">
              <a:solidFill>
                <a:srgbClr val="3B3835"/>
              </a:solidFill>
              <a:effectLst/>
            </a:endParaRPr>
          </a:p>
          <a:p>
            <a:r>
              <a:rPr lang="en-IN" dirty="0" err="1"/>
              <a:t>Updation</a:t>
            </a:r>
            <a:r>
              <a:rPr lang="en-IN" dirty="0"/>
              <a:t> in dictionary in existing key is done by assignment. If, does not exist then new entry will be added to the dictionary. Syntax:</a:t>
            </a:r>
          </a:p>
          <a:p>
            <a:pPr marL="0" indent="0">
              <a:buNone/>
            </a:pPr>
            <a:r>
              <a:rPr lang="en-IN" dirty="0"/>
              <a:t>	&lt;dictionary&gt;[key]=&lt;value&gt;</a:t>
            </a:r>
          </a:p>
          <a:p>
            <a:pPr marL="0" indent="0">
              <a:buNone/>
            </a:pPr>
            <a:r>
              <a:rPr lang="en-IN" dirty="0"/>
              <a:t>	Example:</a:t>
            </a:r>
          </a:p>
          <a:p>
            <a:pPr marL="0" indent="0">
              <a:buNone/>
            </a:pPr>
            <a:r>
              <a:rPr lang="en-IN" dirty="0"/>
              <a:t>	dict1[‘Age’]=17</a:t>
            </a:r>
          </a:p>
          <a:p>
            <a:pPr marL="0" indent="0">
              <a:buNone/>
            </a:pPr>
            <a:r>
              <a:rPr lang="en-IN" dirty="0"/>
              <a:t>	</a:t>
            </a:r>
            <a:r>
              <a:rPr lang="en-US" i="0" dirty="0">
                <a:solidFill>
                  <a:srgbClr val="3B3835"/>
                </a:solidFill>
                <a:effectLst/>
              </a:rPr>
              <a:t> {'Name': 'Zara’, ‘</a:t>
            </a:r>
            <a:r>
              <a:rPr lang="en-US" i="0" dirty="0" err="1">
                <a:solidFill>
                  <a:srgbClr val="3B3835"/>
                </a:solidFill>
                <a:effectLst/>
              </a:rPr>
              <a:t>fname</a:t>
            </a:r>
            <a:r>
              <a:rPr lang="en-US" i="0" dirty="0">
                <a:solidFill>
                  <a:srgbClr val="3B3835"/>
                </a:solidFill>
                <a:effectLst/>
              </a:rPr>
              <a:t>’:</a:t>
            </a:r>
            <a:r>
              <a:rPr lang="en-US" dirty="0">
                <a:solidFill>
                  <a:srgbClr val="3B3835"/>
                </a:solidFill>
              </a:rPr>
              <a:t>’</a:t>
            </a:r>
            <a:r>
              <a:rPr lang="en-US" dirty="0" err="1">
                <a:solidFill>
                  <a:srgbClr val="3B3835"/>
                </a:solidFill>
              </a:rPr>
              <a:t>John’,</a:t>
            </a:r>
            <a:r>
              <a:rPr lang="en-US" i="0" dirty="0" err="1">
                <a:solidFill>
                  <a:srgbClr val="3B3835"/>
                </a:solidFill>
                <a:effectLst/>
              </a:rPr>
              <a:t>'Age</a:t>
            </a:r>
            <a:r>
              <a:rPr lang="en-US" i="0" dirty="0">
                <a:solidFill>
                  <a:srgbClr val="3B3835"/>
                </a:solidFill>
                <a:effectLst/>
              </a:rPr>
              <a:t>’: 17, 'Class’: ‘Tenth’}; </a:t>
            </a:r>
            <a:endParaRPr lang="en-IN" dirty="0"/>
          </a:p>
        </p:txBody>
      </p:sp>
    </p:spTree>
    <p:extLst>
      <p:ext uri="{BB962C8B-B14F-4D97-AF65-F5344CB8AC3E}">
        <p14:creationId xmlns:p14="http://schemas.microsoft.com/office/powerpoint/2010/main" val="203237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46EB-C342-47E3-85A8-B82BEC450196}"/>
              </a:ext>
            </a:extLst>
          </p:cNvPr>
          <p:cNvSpPr>
            <a:spLocks noGrp="1"/>
          </p:cNvSpPr>
          <p:nvPr>
            <p:ph type="title"/>
          </p:nvPr>
        </p:nvSpPr>
        <p:spPr>
          <a:xfrm>
            <a:off x="2523351" y="226544"/>
            <a:ext cx="8911687" cy="469194"/>
          </a:xfrm>
        </p:spPr>
        <p:txBody>
          <a:bodyPr>
            <a:normAutofit fontScale="90000"/>
          </a:bodyPr>
          <a:lstStyle/>
          <a:p>
            <a:r>
              <a:rPr lang="en-IN" dirty="0"/>
              <a:t>Deleting elements from dictionary</a:t>
            </a:r>
          </a:p>
        </p:txBody>
      </p:sp>
      <p:sp>
        <p:nvSpPr>
          <p:cNvPr id="3" name="Content Placeholder 2">
            <a:extLst>
              <a:ext uri="{FF2B5EF4-FFF2-40B4-BE49-F238E27FC236}">
                <a16:creationId xmlns:a16="http://schemas.microsoft.com/office/drawing/2014/main" id="{6D4E5F63-C81D-46FF-902A-901742E2D6CA}"/>
              </a:ext>
            </a:extLst>
          </p:cNvPr>
          <p:cNvSpPr>
            <a:spLocks noGrp="1"/>
          </p:cNvSpPr>
          <p:nvPr>
            <p:ph idx="1"/>
          </p:nvPr>
        </p:nvSpPr>
        <p:spPr>
          <a:xfrm>
            <a:off x="655984" y="1182756"/>
            <a:ext cx="11201400" cy="5754757"/>
          </a:xfrm>
        </p:spPr>
        <p:txBody>
          <a:bodyPr>
            <a:normAutofit/>
          </a:bodyPr>
          <a:lstStyle/>
          <a:p>
            <a:pPr>
              <a:spcBef>
                <a:spcPts val="0"/>
              </a:spcBef>
            </a:pPr>
            <a:r>
              <a:rPr lang="en-IN" dirty="0">
                <a:solidFill>
                  <a:schemeClr val="tx1"/>
                </a:solidFill>
              </a:rPr>
              <a:t>To delete a dictionary element or a dictionary entry ,del command is used. The syntax is:</a:t>
            </a:r>
          </a:p>
          <a:p>
            <a:pPr marL="457200" lvl="1" indent="0">
              <a:spcBef>
                <a:spcPts val="0"/>
              </a:spcBef>
              <a:buNone/>
            </a:pPr>
            <a:r>
              <a:rPr lang="en-IN" dirty="0">
                <a:solidFill>
                  <a:schemeClr val="tx1"/>
                </a:solidFill>
              </a:rPr>
              <a:t>del &lt;dictionary&gt;[&lt;key&gt;]</a:t>
            </a:r>
          </a:p>
          <a:p>
            <a:pPr marL="457200" lvl="1" indent="0">
              <a:spcBef>
                <a:spcPts val="0"/>
              </a:spcBef>
              <a:buNone/>
            </a:pPr>
            <a:r>
              <a:rPr lang="en-IN" dirty="0">
                <a:solidFill>
                  <a:schemeClr val="tx1"/>
                </a:solidFill>
              </a:rPr>
              <a:t>The key provided must exist in the dictionary otherwise, </a:t>
            </a:r>
            <a:r>
              <a:rPr lang="en-IN" dirty="0" err="1">
                <a:solidFill>
                  <a:schemeClr val="tx1"/>
                </a:solidFill>
              </a:rPr>
              <a:t>KeyError</a:t>
            </a:r>
            <a:r>
              <a:rPr lang="en-IN" dirty="0">
                <a:solidFill>
                  <a:schemeClr val="tx1"/>
                </a:solidFill>
              </a:rPr>
              <a:t> exception is raised.</a:t>
            </a:r>
          </a:p>
          <a:p>
            <a:pPr marL="457200" lvl="1" indent="0">
              <a:spcBef>
                <a:spcPts val="0"/>
              </a:spcBef>
              <a:buNone/>
            </a:pPr>
            <a:r>
              <a:rPr lang="en-IN" dirty="0">
                <a:solidFill>
                  <a:schemeClr val="tx1"/>
                </a:solidFill>
              </a:rPr>
              <a:t>Example:</a:t>
            </a:r>
          </a:p>
          <a:p>
            <a:pPr marL="457200" lvl="1" indent="0">
              <a:spcBef>
                <a:spcPts val="0"/>
              </a:spcBef>
              <a:buNone/>
            </a:pPr>
            <a:r>
              <a:rPr lang="en-US" i="0" dirty="0">
                <a:solidFill>
                  <a:schemeClr val="tx1"/>
                </a:solidFill>
                <a:effectLst/>
              </a:rPr>
              <a:t>&gt;&gt;&gt;dict1 = {'Name': 'Zara’, ‘</a:t>
            </a:r>
            <a:r>
              <a:rPr lang="en-US" i="0" dirty="0" err="1">
                <a:solidFill>
                  <a:schemeClr val="tx1"/>
                </a:solidFill>
                <a:effectLst/>
              </a:rPr>
              <a:t>fname</a:t>
            </a:r>
            <a:r>
              <a:rPr lang="en-US" i="0" dirty="0">
                <a:solidFill>
                  <a:schemeClr val="tx1"/>
                </a:solidFill>
                <a:effectLst/>
              </a:rPr>
              <a:t>’:</a:t>
            </a:r>
            <a:r>
              <a:rPr lang="en-US" dirty="0">
                <a:solidFill>
                  <a:schemeClr val="tx1"/>
                </a:solidFill>
              </a:rPr>
              <a:t>’</a:t>
            </a:r>
            <a:r>
              <a:rPr lang="en-US" dirty="0" err="1">
                <a:solidFill>
                  <a:schemeClr val="tx1"/>
                </a:solidFill>
              </a:rPr>
              <a:t>John’,</a:t>
            </a:r>
            <a:r>
              <a:rPr lang="en-US" i="0" dirty="0" err="1">
                <a:solidFill>
                  <a:schemeClr val="tx1"/>
                </a:solidFill>
                <a:effectLst/>
              </a:rPr>
              <a:t>'Age</a:t>
            </a:r>
            <a:r>
              <a:rPr lang="en-US" i="0" dirty="0">
                <a:solidFill>
                  <a:schemeClr val="tx1"/>
                </a:solidFill>
                <a:effectLst/>
              </a:rPr>
              <a:t>’: 16, 'Class’: ‘Tenth’}; </a:t>
            </a:r>
          </a:p>
          <a:p>
            <a:pPr marL="0" indent="0">
              <a:spcBef>
                <a:spcPts val="0"/>
              </a:spcBef>
              <a:buNone/>
            </a:pPr>
            <a:r>
              <a:rPr lang="en-IN" dirty="0">
                <a:solidFill>
                  <a:schemeClr val="tx1"/>
                </a:solidFill>
              </a:rPr>
              <a:t>	&gt;&gt;&gt;del dict1[‘</a:t>
            </a:r>
            <a:r>
              <a:rPr lang="en-IN" dirty="0" err="1">
                <a:solidFill>
                  <a:schemeClr val="tx1"/>
                </a:solidFill>
              </a:rPr>
              <a:t>fname</a:t>
            </a:r>
            <a:r>
              <a:rPr lang="en-IN" dirty="0">
                <a:solidFill>
                  <a:schemeClr val="tx1"/>
                </a:solidFill>
              </a:rPr>
              <a:t>’]</a:t>
            </a:r>
          </a:p>
          <a:p>
            <a:pPr marL="0" indent="0">
              <a:spcBef>
                <a:spcPts val="0"/>
              </a:spcBef>
              <a:buNone/>
            </a:pPr>
            <a:r>
              <a:rPr lang="en-IN" dirty="0">
                <a:solidFill>
                  <a:schemeClr val="tx1"/>
                </a:solidFill>
              </a:rPr>
              <a:t>	&gt;&gt;&gt;dict1</a:t>
            </a:r>
          </a:p>
          <a:p>
            <a:pPr marL="457200" lvl="1" indent="0">
              <a:spcBef>
                <a:spcPts val="0"/>
              </a:spcBef>
              <a:buNone/>
            </a:pPr>
            <a:r>
              <a:rPr lang="en-US" i="0" dirty="0">
                <a:solidFill>
                  <a:schemeClr val="tx1"/>
                </a:solidFill>
                <a:effectLst/>
              </a:rPr>
              <a:t>dict1 = {'Name': 'Zara', 'Age’: 16, 'Class’: ‘Tenth’}; </a:t>
            </a:r>
          </a:p>
          <a:p>
            <a:pPr>
              <a:spcBef>
                <a:spcPts val="0"/>
              </a:spcBef>
            </a:pPr>
            <a:r>
              <a:rPr lang="en-IN" dirty="0">
                <a:solidFill>
                  <a:schemeClr val="tx1"/>
                </a:solidFill>
              </a:rPr>
              <a:t>Another method, pop() is also used to delete element from a dictionary. The syntax is:</a:t>
            </a:r>
          </a:p>
          <a:p>
            <a:pPr marL="0" indent="0">
              <a:spcBef>
                <a:spcPts val="0"/>
              </a:spcBef>
              <a:buNone/>
            </a:pPr>
            <a:r>
              <a:rPr lang="en-IN" dirty="0">
                <a:solidFill>
                  <a:schemeClr val="tx1"/>
                </a:solidFill>
              </a:rPr>
              <a:t>	&lt;dictionary&gt;.pop(&lt;key&gt;)</a:t>
            </a:r>
          </a:p>
          <a:p>
            <a:pPr marL="0" indent="0">
              <a:spcBef>
                <a:spcPts val="0"/>
              </a:spcBef>
              <a:buNone/>
            </a:pPr>
            <a:r>
              <a:rPr lang="en-IN" dirty="0">
                <a:solidFill>
                  <a:schemeClr val="tx1"/>
                </a:solidFill>
              </a:rPr>
              <a:t>	This method deletes the </a:t>
            </a:r>
            <a:r>
              <a:rPr lang="en-IN" dirty="0" err="1">
                <a:solidFill>
                  <a:schemeClr val="tx1"/>
                </a:solidFill>
              </a:rPr>
              <a:t>key:value</a:t>
            </a:r>
            <a:r>
              <a:rPr lang="en-IN" dirty="0">
                <a:solidFill>
                  <a:schemeClr val="tx1"/>
                </a:solidFill>
              </a:rPr>
              <a:t> pair for specified key and also return the corresponding value. The key provided must exist in the dictionary otherwise, </a:t>
            </a:r>
            <a:r>
              <a:rPr lang="en-IN" dirty="0" err="1">
                <a:solidFill>
                  <a:schemeClr val="tx1"/>
                </a:solidFill>
              </a:rPr>
              <a:t>KeyError</a:t>
            </a:r>
            <a:r>
              <a:rPr lang="en-IN" dirty="0">
                <a:solidFill>
                  <a:schemeClr val="tx1"/>
                </a:solidFill>
              </a:rPr>
              <a:t> exception is raised.</a:t>
            </a:r>
          </a:p>
          <a:p>
            <a:pPr marL="0" indent="0">
              <a:spcBef>
                <a:spcPts val="0"/>
              </a:spcBef>
              <a:buNone/>
            </a:pPr>
            <a:r>
              <a:rPr lang="en-IN" dirty="0">
                <a:solidFill>
                  <a:schemeClr val="tx1"/>
                </a:solidFill>
              </a:rPr>
              <a:t>Example:</a:t>
            </a:r>
          </a:p>
          <a:p>
            <a:pPr marL="0" indent="0">
              <a:spcBef>
                <a:spcPts val="0"/>
              </a:spcBef>
              <a:buNone/>
            </a:pPr>
            <a:r>
              <a:rPr lang="en-IN" dirty="0">
                <a:solidFill>
                  <a:schemeClr val="tx1"/>
                </a:solidFill>
              </a:rPr>
              <a:t>&gt;&gt;&gt;dict1.pop(‘Age’)</a:t>
            </a:r>
          </a:p>
          <a:p>
            <a:pPr marL="0" indent="0">
              <a:spcBef>
                <a:spcPts val="0"/>
              </a:spcBef>
              <a:buNone/>
            </a:pPr>
            <a:r>
              <a:rPr lang="en-IN" dirty="0">
                <a:solidFill>
                  <a:schemeClr val="tx1"/>
                </a:solidFill>
              </a:rPr>
              <a:t>16</a:t>
            </a:r>
          </a:p>
          <a:p>
            <a:pPr marL="0" indent="0">
              <a:spcBef>
                <a:spcPts val="0"/>
              </a:spcBef>
              <a:buNone/>
            </a:pPr>
            <a:r>
              <a:rPr lang="en-IN" dirty="0">
                <a:solidFill>
                  <a:schemeClr val="tx1"/>
                </a:solidFill>
              </a:rPr>
              <a:t>&gt;&gt;&gt;dict1</a:t>
            </a:r>
          </a:p>
          <a:p>
            <a:pPr marL="0" indent="0">
              <a:spcBef>
                <a:spcPts val="0"/>
              </a:spcBef>
              <a:buNone/>
            </a:pPr>
            <a:r>
              <a:rPr lang="en-US" i="0" dirty="0">
                <a:solidFill>
                  <a:schemeClr val="tx1"/>
                </a:solidFill>
                <a:effectLst/>
              </a:rPr>
              <a:t>{'Name': 'Zara', 'Class’: ‘Tenth’}; </a:t>
            </a:r>
          </a:p>
          <a:p>
            <a:pPr marL="0" indent="0">
              <a:spcBef>
                <a:spcPts val="0"/>
              </a:spcBef>
              <a:buNone/>
            </a:pPr>
            <a:r>
              <a:rPr lang="en-IN" dirty="0">
                <a:solidFill>
                  <a:schemeClr val="tx1"/>
                </a:solidFill>
              </a:rPr>
              <a:t> However, the user message can be displayed instead of default error message when the given key does not exist</a:t>
            </a:r>
            <a:r>
              <a:rPr lang="en-IN" dirty="0">
                <a:solidFill>
                  <a:srgbClr val="C00000"/>
                </a:solidFill>
              </a:rPr>
              <a:t>. &lt;dictionary&gt;.pop(&lt;key&gt;,&lt;message in case of error&gt;)</a:t>
            </a:r>
          </a:p>
          <a:p>
            <a:pPr marL="0" indent="0">
              <a:spcBef>
                <a:spcPts val="0"/>
              </a:spcBef>
              <a:buNone/>
            </a:pPr>
            <a:r>
              <a:rPr lang="en-IN" dirty="0">
                <a:solidFill>
                  <a:schemeClr val="tx1"/>
                </a:solidFill>
              </a:rPr>
              <a:t>Example:dict1.pop(‘</a:t>
            </a:r>
            <a:r>
              <a:rPr lang="en-IN" dirty="0" err="1">
                <a:solidFill>
                  <a:schemeClr val="tx1"/>
                </a:solidFill>
              </a:rPr>
              <a:t>new’,”Not</a:t>
            </a:r>
            <a:r>
              <a:rPr lang="en-IN" dirty="0">
                <a:solidFill>
                  <a:schemeClr val="tx1"/>
                </a:solidFill>
              </a:rPr>
              <a:t> found”)</a:t>
            </a:r>
          </a:p>
          <a:p>
            <a:pPr marL="0" indent="0">
              <a:spcBef>
                <a:spcPts val="0"/>
              </a:spcBef>
              <a:buNone/>
            </a:pPr>
            <a:endParaRPr lang="en-IN" dirty="0">
              <a:solidFill>
                <a:schemeClr val="tx1"/>
              </a:solidFill>
            </a:endParaRPr>
          </a:p>
          <a:p>
            <a:pPr marL="0" indent="0">
              <a:spcBef>
                <a:spcPts val="0"/>
              </a:spcBef>
              <a:buNone/>
            </a:pPr>
            <a:endParaRPr lang="en-IN" dirty="0">
              <a:solidFill>
                <a:schemeClr val="tx1"/>
              </a:solidFill>
            </a:endParaRPr>
          </a:p>
        </p:txBody>
      </p:sp>
    </p:spTree>
    <p:extLst>
      <p:ext uri="{BB962C8B-B14F-4D97-AF65-F5344CB8AC3E}">
        <p14:creationId xmlns:p14="http://schemas.microsoft.com/office/powerpoint/2010/main" val="1372852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9E1D-A624-4543-877C-2611B0306A1E}"/>
              </a:ext>
            </a:extLst>
          </p:cNvPr>
          <p:cNvSpPr>
            <a:spLocks noGrp="1"/>
          </p:cNvSpPr>
          <p:nvPr>
            <p:ph type="title"/>
          </p:nvPr>
        </p:nvSpPr>
        <p:spPr>
          <a:xfrm>
            <a:off x="2215238" y="325937"/>
            <a:ext cx="8911687" cy="538768"/>
          </a:xfrm>
        </p:spPr>
        <p:txBody>
          <a:bodyPr>
            <a:normAutofit fontScale="90000"/>
          </a:bodyPr>
          <a:lstStyle/>
          <a:p>
            <a:r>
              <a:rPr lang="en-IN" dirty="0"/>
              <a:t>Dictionary Functions</a:t>
            </a:r>
          </a:p>
        </p:txBody>
      </p:sp>
      <p:sp>
        <p:nvSpPr>
          <p:cNvPr id="3" name="Content Placeholder 2">
            <a:extLst>
              <a:ext uri="{FF2B5EF4-FFF2-40B4-BE49-F238E27FC236}">
                <a16:creationId xmlns:a16="http://schemas.microsoft.com/office/drawing/2014/main" id="{5F4443B0-4347-49B5-B26F-9B2D44F2B355}"/>
              </a:ext>
            </a:extLst>
          </p:cNvPr>
          <p:cNvSpPr>
            <a:spLocks noGrp="1"/>
          </p:cNvSpPr>
          <p:nvPr>
            <p:ph idx="1"/>
          </p:nvPr>
        </p:nvSpPr>
        <p:spPr>
          <a:xfrm>
            <a:off x="616226" y="1278834"/>
            <a:ext cx="11360426" cy="5253230"/>
          </a:xfrm>
        </p:spPr>
        <p:txBody>
          <a:bodyPr/>
          <a:lstStyle/>
          <a:p>
            <a:r>
              <a:rPr lang="en-IN" dirty="0" err="1">
                <a:solidFill>
                  <a:schemeClr val="tx1"/>
                </a:solidFill>
              </a:rPr>
              <a:t>len</a:t>
            </a:r>
            <a:r>
              <a:rPr lang="en-IN" dirty="0">
                <a:solidFill>
                  <a:schemeClr val="tx1"/>
                </a:solidFill>
              </a:rPr>
              <a:t>() :</a:t>
            </a:r>
          </a:p>
          <a:p>
            <a:pPr marL="0" indent="0">
              <a:buNone/>
            </a:pPr>
            <a:r>
              <a:rPr lang="en-IN" dirty="0">
                <a:solidFill>
                  <a:schemeClr val="tx1"/>
                </a:solidFill>
              </a:rPr>
              <a:t>It returns the length of the dictionary (an integer), i.e. the count of elements in the dictionary.</a:t>
            </a:r>
          </a:p>
          <a:p>
            <a:pPr marL="0" indent="0">
              <a:buNone/>
            </a:pPr>
            <a:r>
              <a:rPr lang="en-IN" dirty="0">
                <a:solidFill>
                  <a:schemeClr val="tx1"/>
                </a:solidFill>
              </a:rPr>
              <a:t>Syntax: </a:t>
            </a:r>
            <a:r>
              <a:rPr lang="en-IN" dirty="0" err="1">
                <a:solidFill>
                  <a:schemeClr val="tx1"/>
                </a:solidFill>
              </a:rPr>
              <a:t>len</a:t>
            </a:r>
            <a:r>
              <a:rPr lang="en-IN" dirty="0">
                <a:solidFill>
                  <a:schemeClr val="tx1"/>
                </a:solidFill>
              </a:rPr>
              <a:t>(&lt;dictionary&gt;)</a:t>
            </a:r>
          </a:p>
          <a:p>
            <a:pPr marL="0" indent="0">
              <a:buNone/>
            </a:pPr>
            <a:r>
              <a:rPr lang="en-IN" dirty="0">
                <a:solidFill>
                  <a:schemeClr val="tx1"/>
                </a:solidFill>
              </a:rPr>
              <a:t>Example:</a:t>
            </a:r>
          </a:p>
          <a:p>
            <a:pPr marL="0" indent="0">
              <a:buNone/>
            </a:pPr>
            <a:r>
              <a:rPr lang="en-US" i="0" dirty="0">
                <a:solidFill>
                  <a:schemeClr val="tx1"/>
                </a:solidFill>
                <a:effectLst/>
              </a:rPr>
              <a:t>&gt;&gt;&gt;dict1 = {'Name': 'Zara’, ‘</a:t>
            </a:r>
            <a:r>
              <a:rPr lang="en-US" i="0" dirty="0" err="1">
                <a:solidFill>
                  <a:schemeClr val="tx1"/>
                </a:solidFill>
                <a:effectLst/>
              </a:rPr>
              <a:t>fname</a:t>
            </a:r>
            <a:r>
              <a:rPr lang="en-US" i="0" dirty="0">
                <a:solidFill>
                  <a:schemeClr val="tx1"/>
                </a:solidFill>
                <a:effectLst/>
              </a:rPr>
              <a:t>’:</a:t>
            </a:r>
            <a:r>
              <a:rPr lang="en-US" dirty="0">
                <a:solidFill>
                  <a:schemeClr val="tx1"/>
                </a:solidFill>
              </a:rPr>
              <a:t>’</a:t>
            </a:r>
            <a:r>
              <a:rPr lang="en-US" dirty="0" err="1">
                <a:solidFill>
                  <a:schemeClr val="tx1"/>
                </a:solidFill>
              </a:rPr>
              <a:t>John’,</a:t>
            </a:r>
            <a:r>
              <a:rPr lang="en-US" i="0" dirty="0" err="1">
                <a:solidFill>
                  <a:schemeClr val="tx1"/>
                </a:solidFill>
                <a:effectLst/>
              </a:rPr>
              <a:t>'Age</a:t>
            </a:r>
            <a:r>
              <a:rPr lang="en-US" i="0" dirty="0">
                <a:solidFill>
                  <a:schemeClr val="tx1"/>
                </a:solidFill>
                <a:effectLst/>
              </a:rPr>
              <a:t>’: 16, 'Class’: ‘Tenth’}; </a:t>
            </a:r>
          </a:p>
          <a:p>
            <a:pPr marL="0" indent="0">
              <a:buNone/>
            </a:pPr>
            <a:r>
              <a:rPr lang="en-IN" dirty="0">
                <a:solidFill>
                  <a:schemeClr val="tx1"/>
                </a:solidFill>
              </a:rPr>
              <a:t>&gt;&gt;&gt;</a:t>
            </a:r>
            <a:r>
              <a:rPr lang="en-IN" dirty="0" err="1">
                <a:solidFill>
                  <a:schemeClr val="tx1"/>
                </a:solidFill>
              </a:rPr>
              <a:t>len</a:t>
            </a:r>
            <a:r>
              <a:rPr lang="en-IN" dirty="0">
                <a:solidFill>
                  <a:schemeClr val="tx1"/>
                </a:solidFill>
              </a:rPr>
              <a:t>(dict1)</a:t>
            </a:r>
          </a:p>
          <a:p>
            <a:pPr marL="0" indent="0">
              <a:buNone/>
            </a:pPr>
            <a:r>
              <a:rPr lang="en-IN" dirty="0">
                <a:solidFill>
                  <a:schemeClr val="tx1"/>
                </a:solidFill>
              </a:rPr>
              <a:t>4</a:t>
            </a:r>
          </a:p>
          <a:p>
            <a:r>
              <a:rPr lang="en-IN" dirty="0">
                <a:solidFill>
                  <a:schemeClr val="tx1"/>
                </a:solidFill>
              </a:rPr>
              <a:t>clear():</a:t>
            </a:r>
          </a:p>
          <a:p>
            <a:pPr marL="0" indent="0">
              <a:buNone/>
            </a:pPr>
            <a:r>
              <a:rPr lang="en-IN" dirty="0">
                <a:solidFill>
                  <a:schemeClr val="tx1"/>
                </a:solidFill>
              </a:rPr>
              <a:t>It removes all items from the dictionary and the dictionary becomes empty dictionary after this method. It returns nothing. The syntax is:</a:t>
            </a:r>
          </a:p>
          <a:p>
            <a:pPr marL="0" indent="0">
              <a:buNone/>
            </a:pPr>
            <a:r>
              <a:rPr lang="en-IN" dirty="0">
                <a:solidFill>
                  <a:srgbClr val="C00000"/>
                </a:solidFill>
              </a:rPr>
              <a:t>&lt;dictionary&gt;.clear()</a:t>
            </a:r>
          </a:p>
          <a:p>
            <a:pPr marL="0" indent="0">
              <a:buNone/>
            </a:pPr>
            <a:r>
              <a:rPr lang="en-IN" dirty="0">
                <a:solidFill>
                  <a:schemeClr val="tx1"/>
                </a:solidFill>
              </a:rPr>
              <a:t>In order to remove the complete dictionary as an object, del statement is used as: </a:t>
            </a:r>
          </a:p>
          <a:p>
            <a:pPr marL="0" indent="0">
              <a:buNone/>
            </a:pPr>
            <a:r>
              <a:rPr lang="en-IN" dirty="0">
                <a:solidFill>
                  <a:schemeClr val="tx1"/>
                </a:solidFill>
              </a:rPr>
              <a:t>del &lt;dictionary name&gt;</a:t>
            </a:r>
          </a:p>
        </p:txBody>
      </p:sp>
    </p:spTree>
    <p:extLst>
      <p:ext uri="{BB962C8B-B14F-4D97-AF65-F5344CB8AC3E}">
        <p14:creationId xmlns:p14="http://schemas.microsoft.com/office/powerpoint/2010/main" val="529299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1C9B2-7EF3-48C2-AFA4-A6CA80B92B80}"/>
              </a:ext>
            </a:extLst>
          </p:cNvPr>
          <p:cNvSpPr>
            <a:spLocks noGrp="1"/>
          </p:cNvSpPr>
          <p:nvPr>
            <p:ph idx="1"/>
          </p:nvPr>
        </p:nvSpPr>
        <p:spPr>
          <a:xfrm>
            <a:off x="416084" y="1257699"/>
            <a:ext cx="11461177" cy="5420139"/>
          </a:xfrm>
        </p:spPr>
        <p:txBody>
          <a:bodyPr>
            <a:normAutofit/>
          </a:bodyPr>
          <a:lstStyle/>
          <a:p>
            <a:r>
              <a:rPr lang="en-IN" dirty="0">
                <a:solidFill>
                  <a:schemeClr val="tx1"/>
                </a:solidFill>
              </a:rPr>
              <a:t>get(): 	We can get the item with the given key, similar to dictionary[key], If the key is not present, error will be raised which can be replaced by the user own message through default argument in the syntax:</a:t>
            </a:r>
          </a:p>
          <a:p>
            <a:pPr marL="0" indent="0">
              <a:buNone/>
            </a:pPr>
            <a:r>
              <a:rPr lang="en-IN" dirty="0">
                <a:solidFill>
                  <a:schemeClr val="tx1"/>
                </a:solidFill>
              </a:rPr>
              <a:t>&lt;dictionary&gt;.get(key,[default])</a:t>
            </a:r>
          </a:p>
          <a:p>
            <a:pPr marL="0" indent="0">
              <a:buNone/>
            </a:pPr>
            <a:r>
              <a:rPr lang="en-IN" dirty="0">
                <a:solidFill>
                  <a:schemeClr val="tx1"/>
                </a:solidFill>
              </a:rPr>
              <a:t>Takes key as essential argument and returns corresponding value if the key exists or when key does not exist, it returns Python error, if default argument is missing otherwise returns default argument.</a:t>
            </a:r>
          </a:p>
          <a:p>
            <a:pPr marL="0" indent="0">
              <a:buNone/>
            </a:pPr>
            <a:r>
              <a:rPr lang="en-US" i="0" dirty="0">
                <a:solidFill>
                  <a:schemeClr val="tx1"/>
                </a:solidFill>
                <a:effectLst/>
              </a:rPr>
              <a:t>Example:</a:t>
            </a:r>
          </a:p>
          <a:p>
            <a:pPr marL="0" indent="0">
              <a:buNone/>
            </a:pPr>
            <a:r>
              <a:rPr lang="en-US" i="0" dirty="0">
                <a:solidFill>
                  <a:schemeClr val="tx1"/>
                </a:solidFill>
                <a:effectLst/>
              </a:rPr>
              <a:t>dict1 = {'Name': 'Zara’, ‘</a:t>
            </a:r>
            <a:r>
              <a:rPr lang="en-US" i="0" dirty="0" err="1">
                <a:solidFill>
                  <a:schemeClr val="tx1"/>
                </a:solidFill>
                <a:effectLst/>
              </a:rPr>
              <a:t>fname</a:t>
            </a:r>
            <a:r>
              <a:rPr lang="en-US" i="0" dirty="0">
                <a:solidFill>
                  <a:schemeClr val="tx1"/>
                </a:solidFill>
                <a:effectLst/>
              </a:rPr>
              <a:t>’:</a:t>
            </a:r>
            <a:r>
              <a:rPr lang="en-US" dirty="0">
                <a:solidFill>
                  <a:schemeClr val="tx1"/>
                </a:solidFill>
              </a:rPr>
              <a:t>’</a:t>
            </a:r>
            <a:r>
              <a:rPr lang="en-US" dirty="0" err="1">
                <a:solidFill>
                  <a:schemeClr val="tx1"/>
                </a:solidFill>
              </a:rPr>
              <a:t>John’,</a:t>
            </a:r>
            <a:r>
              <a:rPr lang="en-US" i="0" dirty="0" err="1">
                <a:solidFill>
                  <a:schemeClr val="tx1"/>
                </a:solidFill>
                <a:effectLst/>
              </a:rPr>
              <a:t>'Age</a:t>
            </a:r>
            <a:r>
              <a:rPr lang="en-US" i="0" dirty="0">
                <a:solidFill>
                  <a:schemeClr val="tx1"/>
                </a:solidFill>
                <a:effectLst/>
              </a:rPr>
              <a:t>’: 16, 'Class’: ‘Tenth’}; </a:t>
            </a:r>
          </a:p>
          <a:p>
            <a:pPr marL="0" indent="0">
              <a:buNone/>
            </a:pPr>
            <a:r>
              <a:rPr lang="en-US" dirty="0">
                <a:solidFill>
                  <a:schemeClr val="tx1"/>
                </a:solidFill>
              </a:rPr>
              <a:t>dict1.get(‘Age’)</a:t>
            </a:r>
          </a:p>
          <a:p>
            <a:pPr marL="0" indent="0">
              <a:buNone/>
            </a:pPr>
            <a:r>
              <a:rPr lang="en-US" i="0" dirty="0">
                <a:solidFill>
                  <a:schemeClr val="tx1"/>
                </a:solidFill>
                <a:effectLst/>
              </a:rPr>
              <a:t>16</a:t>
            </a:r>
          </a:p>
          <a:p>
            <a:r>
              <a:rPr lang="en-US" dirty="0">
                <a:solidFill>
                  <a:schemeClr val="tx1"/>
                </a:solidFill>
              </a:rPr>
              <a:t>Update(): </a:t>
            </a:r>
            <a:r>
              <a:rPr lang="en-US" i="0" dirty="0">
                <a:solidFill>
                  <a:schemeClr val="tx1"/>
                </a:solidFill>
                <a:effectLst/>
              </a:rPr>
              <a:t>This method merges </a:t>
            </a:r>
            <a:r>
              <a:rPr lang="en-US" i="0" dirty="0" err="1">
                <a:solidFill>
                  <a:schemeClr val="tx1"/>
                </a:solidFill>
                <a:effectLst/>
              </a:rPr>
              <a:t>key:value</a:t>
            </a:r>
            <a:r>
              <a:rPr lang="en-US" i="0" dirty="0">
                <a:solidFill>
                  <a:schemeClr val="tx1"/>
                </a:solidFill>
                <a:effectLst/>
              </a:rPr>
              <a:t> pairs from the new dictionary into the original dictionary, adding or replacing as needed. The items in the new dictionary are added to the old one and override any items already there with the same keys. This method is equivalent to :</a:t>
            </a:r>
          </a:p>
          <a:p>
            <a:pPr marL="0" indent="0">
              <a:buNone/>
            </a:pPr>
            <a:r>
              <a:rPr lang="en-US" dirty="0">
                <a:solidFill>
                  <a:schemeClr val="tx1"/>
                </a:solidFill>
              </a:rPr>
              <a:t>	for key in </a:t>
            </a:r>
            <a:r>
              <a:rPr lang="en-US" dirty="0" err="1">
                <a:solidFill>
                  <a:schemeClr val="tx1"/>
                </a:solidFill>
              </a:rPr>
              <a:t>newDict.keys</a:t>
            </a:r>
            <a:r>
              <a:rPr lang="en-US" dirty="0">
                <a:solidFill>
                  <a:schemeClr val="tx1"/>
                </a:solidFill>
              </a:rPr>
              <a:t>():</a:t>
            </a:r>
            <a:endParaRPr lang="en-US" i="0" dirty="0">
              <a:solidFill>
                <a:schemeClr val="tx1"/>
              </a:solidFill>
              <a:effectLst/>
            </a:endParaRPr>
          </a:p>
          <a:p>
            <a:pPr marL="0" indent="0">
              <a:buNone/>
            </a:pPr>
            <a:r>
              <a:rPr lang="en-IN" dirty="0">
                <a:solidFill>
                  <a:schemeClr val="tx1"/>
                </a:solidFill>
              </a:rPr>
              <a:t>		dict1[k]=</a:t>
            </a:r>
            <a:r>
              <a:rPr lang="en-IN" dirty="0" err="1">
                <a:solidFill>
                  <a:schemeClr val="tx1"/>
                </a:solidFill>
              </a:rPr>
              <a:t>newDict</a:t>
            </a:r>
            <a:r>
              <a:rPr lang="en-IN" dirty="0">
                <a:solidFill>
                  <a:schemeClr val="tx1"/>
                </a:solidFill>
              </a:rPr>
              <a:t>[k]</a:t>
            </a:r>
          </a:p>
        </p:txBody>
      </p:sp>
      <p:sp>
        <p:nvSpPr>
          <p:cNvPr id="4" name="Title 1">
            <a:extLst>
              <a:ext uri="{FF2B5EF4-FFF2-40B4-BE49-F238E27FC236}">
                <a16:creationId xmlns:a16="http://schemas.microsoft.com/office/drawing/2014/main" id="{42AD2B30-20A4-4B33-BEB1-73B72CACB18E}"/>
              </a:ext>
            </a:extLst>
          </p:cNvPr>
          <p:cNvSpPr>
            <a:spLocks noGrp="1"/>
          </p:cNvSpPr>
          <p:nvPr>
            <p:ph type="title"/>
          </p:nvPr>
        </p:nvSpPr>
        <p:spPr>
          <a:xfrm>
            <a:off x="2195359" y="180162"/>
            <a:ext cx="8911687" cy="538768"/>
          </a:xfrm>
        </p:spPr>
        <p:txBody>
          <a:bodyPr>
            <a:normAutofit fontScale="90000"/>
          </a:bodyPr>
          <a:lstStyle/>
          <a:p>
            <a:r>
              <a:rPr lang="en-IN" dirty="0"/>
              <a:t>Dictionary Functions</a:t>
            </a:r>
          </a:p>
        </p:txBody>
      </p:sp>
    </p:spTree>
    <p:extLst>
      <p:ext uri="{BB962C8B-B14F-4D97-AF65-F5344CB8AC3E}">
        <p14:creationId xmlns:p14="http://schemas.microsoft.com/office/powerpoint/2010/main" val="2869014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EC28EE-2707-4B0D-B38C-13A7F5EC788A}"/>
              </a:ext>
            </a:extLst>
          </p:cNvPr>
          <p:cNvSpPr>
            <a:spLocks noGrp="1"/>
          </p:cNvSpPr>
          <p:nvPr>
            <p:ph idx="1"/>
          </p:nvPr>
        </p:nvSpPr>
        <p:spPr>
          <a:xfrm>
            <a:off x="904461" y="1338469"/>
            <a:ext cx="10565295" cy="5339369"/>
          </a:xfrm>
        </p:spPr>
        <p:txBody>
          <a:bodyPr/>
          <a:lstStyle/>
          <a:p>
            <a:pPr algn="just"/>
            <a:r>
              <a:rPr lang="en-IN" dirty="0">
                <a:solidFill>
                  <a:schemeClr val="tx1"/>
                </a:solidFill>
              </a:rPr>
              <a:t>items(): It returns all the items in the dictionary as a sequence of (</a:t>
            </a:r>
            <a:r>
              <a:rPr lang="en-IN" dirty="0" err="1">
                <a:solidFill>
                  <a:schemeClr val="tx1"/>
                </a:solidFill>
              </a:rPr>
              <a:t>key,value</a:t>
            </a:r>
            <a:r>
              <a:rPr lang="en-IN" dirty="0">
                <a:solidFill>
                  <a:schemeClr val="tx1"/>
                </a:solidFill>
              </a:rPr>
              <a:t>) tuples which is returned in no particular order. This method takes no argument but returns a sequence of (</a:t>
            </a:r>
            <a:r>
              <a:rPr lang="en-IN" dirty="0" err="1">
                <a:solidFill>
                  <a:schemeClr val="tx1"/>
                </a:solidFill>
              </a:rPr>
              <a:t>key,value</a:t>
            </a:r>
            <a:r>
              <a:rPr lang="en-IN" dirty="0">
                <a:solidFill>
                  <a:schemeClr val="tx1"/>
                </a:solidFill>
              </a:rPr>
              <a:t>) pairs which can be accessed and stored in two variables using a loop.</a:t>
            </a:r>
          </a:p>
          <a:p>
            <a:pPr marL="0" indent="0">
              <a:buNone/>
            </a:pPr>
            <a:r>
              <a:rPr lang="en-IN" dirty="0">
                <a:solidFill>
                  <a:schemeClr val="tx1"/>
                </a:solidFill>
              </a:rPr>
              <a:t>	Syntax: &lt;dictionary&gt;.items()</a:t>
            </a:r>
          </a:p>
          <a:p>
            <a:pPr marL="0" indent="0">
              <a:buNone/>
            </a:pPr>
            <a:r>
              <a:rPr lang="en-IN" dirty="0">
                <a:solidFill>
                  <a:schemeClr val="tx1"/>
                </a:solidFill>
              </a:rPr>
              <a:t>	</a:t>
            </a:r>
            <a:r>
              <a:rPr lang="en-US" i="0" dirty="0">
                <a:solidFill>
                  <a:srgbClr val="C00000"/>
                </a:solidFill>
                <a:effectLst/>
              </a:rPr>
              <a:t>dict1 = {'Name': 'Zara’, ‘</a:t>
            </a:r>
            <a:r>
              <a:rPr lang="en-US" i="0" dirty="0" err="1">
                <a:solidFill>
                  <a:srgbClr val="C00000"/>
                </a:solidFill>
                <a:effectLst/>
              </a:rPr>
              <a:t>fname</a:t>
            </a:r>
            <a:r>
              <a:rPr lang="en-US" i="0" dirty="0">
                <a:solidFill>
                  <a:srgbClr val="C00000"/>
                </a:solidFill>
                <a:effectLst/>
              </a:rPr>
              <a:t>’:</a:t>
            </a:r>
            <a:r>
              <a:rPr lang="en-US" dirty="0">
                <a:solidFill>
                  <a:srgbClr val="C00000"/>
                </a:solidFill>
              </a:rPr>
              <a:t>’</a:t>
            </a:r>
            <a:r>
              <a:rPr lang="en-US" dirty="0" err="1">
                <a:solidFill>
                  <a:srgbClr val="C00000"/>
                </a:solidFill>
              </a:rPr>
              <a:t>John’,</a:t>
            </a:r>
            <a:r>
              <a:rPr lang="en-US" i="0" dirty="0" err="1">
                <a:solidFill>
                  <a:srgbClr val="C00000"/>
                </a:solidFill>
                <a:effectLst/>
              </a:rPr>
              <a:t>'Age</a:t>
            </a:r>
            <a:r>
              <a:rPr lang="en-US" i="0" dirty="0">
                <a:solidFill>
                  <a:srgbClr val="C00000"/>
                </a:solidFill>
                <a:effectLst/>
              </a:rPr>
              <a:t>’: 16, 'Class’: ‘Tenth’}; </a:t>
            </a:r>
          </a:p>
          <a:p>
            <a:pPr marL="0" indent="0">
              <a:buNone/>
            </a:pPr>
            <a:r>
              <a:rPr lang="en-US" i="0" dirty="0">
                <a:solidFill>
                  <a:srgbClr val="C00000"/>
                </a:solidFill>
                <a:effectLst/>
              </a:rPr>
              <a:t>	seq=dict1.items()</a:t>
            </a:r>
          </a:p>
          <a:p>
            <a:pPr marL="0" indent="0">
              <a:buNone/>
            </a:pPr>
            <a:r>
              <a:rPr lang="en-US" dirty="0">
                <a:solidFill>
                  <a:srgbClr val="C00000"/>
                </a:solidFill>
              </a:rPr>
              <a:t>	for ky,v1 in seq:</a:t>
            </a:r>
          </a:p>
          <a:p>
            <a:pPr marL="0" indent="0">
              <a:buNone/>
            </a:pPr>
            <a:r>
              <a:rPr lang="en-US" i="0" dirty="0">
                <a:solidFill>
                  <a:srgbClr val="C00000"/>
                </a:solidFill>
                <a:effectLst/>
              </a:rPr>
              <a:t>		print(ky</a:t>
            </a:r>
            <a:r>
              <a:rPr lang="en-US" dirty="0">
                <a:solidFill>
                  <a:srgbClr val="C00000"/>
                </a:solidFill>
              </a:rPr>
              <a:t>,v1)</a:t>
            </a:r>
            <a:endParaRPr lang="en-US" i="0" dirty="0">
              <a:solidFill>
                <a:srgbClr val="C00000"/>
              </a:solidFill>
              <a:effectLst/>
            </a:endParaRPr>
          </a:p>
          <a:p>
            <a:r>
              <a:rPr lang="en-US" dirty="0">
                <a:solidFill>
                  <a:schemeClr val="tx1"/>
                </a:solidFill>
              </a:rPr>
              <a:t>keys(): This method returns all the keys in the dictionary as sequence of keys (in form of list)but not in the particular order. The syntax is:</a:t>
            </a:r>
          </a:p>
          <a:p>
            <a:pPr marL="0" indent="0">
              <a:buNone/>
            </a:pPr>
            <a:r>
              <a:rPr lang="en-US" dirty="0">
                <a:solidFill>
                  <a:schemeClr val="tx1"/>
                </a:solidFill>
              </a:rPr>
              <a:t>	&lt;dictionary&gt;.keys()</a:t>
            </a:r>
          </a:p>
          <a:p>
            <a:pPr marL="0" indent="0">
              <a:buNone/>
            </a:pPr>
            <a:r>
              <a:rPr lang="en-US" dirty="0">
                <a:solidFill>
                  <a:schemeClr val="tx1"/>
                </a:solidFill>
              </a:rPr>
              <a:t>	&gt;&gt;&gt;dict1.keys()</a:t>
            </a:r>
          </a:p>
          <a:p>
            <a:pPr marL="0" indent="0">
              <a:buNone/>
            </a:pPr>
            <a:r>
              <a:rPr lang="en-US" dirty="0">
                <a:solidFill>
                  <a:schemeClr val="tx1"/>
                </a:solidFill>
              </a:rPr>
              <a:t>	[‘Name’,’</a:t>
            </a:r>
            <a:r>
              <a:rPr lang="en-US" dirty="0" err="1">
                <a:solidFill>
                  <a:schemeClr val="tx1"/>
                </a:solidFill>
              </a:rPr>
              <a:t>fname</a:t>
            </a:r>
            <a:r>
              <a:rPr lang="en-US" dirty="0">
                <a:solidFill>
                  <a:schemeClr val="tx1"/>
                </a:solidFill>
              </a:rPr>
              <a:t>’,’</a:t>
            </a:r>
            <a:r>
              <a:rPr lang="en-US" dirty="0" err="1">
                <a:solidFill>
                  <a:schemeClr val="tx1"/>
                </a:solidFill>
              </a:rPr>
              <a:t>Age’,’Class</a:t>
            </a:r>
            <a:r>
              <a:rPr lang="en-US" dirty="0">
                <a:solidFill>
                  <a:schemeClr val="tx1"/>
                </a:solidFill>
              </a:rPr>
              <a:t>’]</a:t>
            </a:r>
            <a:r>
              <a:rPr lang="en-IN" dirty="0">
                <a:solidFill>
                  <a:schemeClr val="tx1"/>
                </a:solidFill>
              </a:rPr>
              <a:t>	</a:t>
            </a:r>
          </a:p>
        </p:txBody>
      </p:sp>
      <p:sp>
        <p:nvSpPr>
          <p:cNvPr id="4" name="Title 1">
            <a:extLst>
              <a:ext uri="{FF2B5EF4-FFF2-40B4-BE49-F238E27FC236}">
                <a16:creationId xmlns:a16="http://schemas.microsoft.com/office/drawing/2014/main" id="{61CCE8D7-F404-46FC-B9DA-FE6CA1EA83AF}"/>
              </a:ext>
            </a:extLst>
          </p:cNvPr>
          <p:cNvSpPr>
            <a:spLocks noGrp="1"/>
          </p:cNvSpPr>
          <p:nvPr>
            <p:ph type="title"/>
          </p:nvPr>
        </p:nvSpPr>
        <p:spPr>
          <a:xfrm>
            <a:off x="2195359" y="180162"/>
            <a:ext cx="8911687" cy="538768"/>
          </a:xfrm>
        </p:spPr>
        <p:txBody>
          <a:bodyPr>
            <a:normAutofit fontScale="90000"/>
          </a:bodyPr>
          <a:lstStyle/>
          <a:p>
            <a:r>
              <a:rPr lang="en-IN" dirty="0"/>
              <a:t>Dictionary Functions</a:t>
            </a:r>
          </a:p>
        </p:txBody>
      </p:sp>
    </p:spTree>
    <p:extLst>
      <p:ext uri="{BB962C8B-B14F-4D97-AF65-F5344CB8AC3E}">
        <p14:creationId xmlns:p14="http://schemas.microsoft.com/office/powerpoint/2010/main" val="2898135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F59992-52EE-4489-AFFF-043F0BC6C197}"/>
              </a:ext>
            </a:extLst>
          </p:cNvPr>
          <p:cNvSpPr>
            <a:spLocks noGrp="1"/>
          </p:cNvSpPr>
          <p:nvPr>
            <p:ph type="title"/>
          </p:nvPr>
        </p:nvSpPr>
        <p:spPr>
          <a:xfrm>
            <a:off x="2195359" y="180162"/>
            <a:ext cx="8911687" cy="538768"/>
          </a:xfrm>
        </p:spPr>
        <p:txBody>
          <a:bodyPr>
            <a:normAutofit fontScale="90000"/>
          </a:bodyPr>
          <a:lstStyle/>
          <a:p>
            <a:r>
              <a:rPr lang="en-IN" dirty="0"/>
              <a:t>Dictionary Functions</a:t>
            </a:r>
          </a:p>
        </p:txBody>
      </p:sp>
      <p:sp>
        <p:nvSpPr>
          <p:cNvPr id="5" name="Content Placeholder 2">
            <a:extLst>
              <a:ext uri="{FF2B5EF4-FFF2-40B4-BE49-F238E27FC236}">
                <a16:creationId xmlns:a16="http://schemas.microsoft.com/office/drawing/2014/main" id="{6A41D6FB-2EA4-4B94-A9ED-CE2A48AF1720}"/>
              </a:ext>
            </a:extLst>
          </p:cNvPr>
          <p:cNvSpPr>
            <a:spLocks noGrp="1"/>
          </p:cNvSpPr>
          <p:nvPr>
            <p:ph idx="1"/>
          </p:nvPr>
        </p:nvSpPr>
        <p:spPr>
          <a:xfrm>
            <a:off x="904461" y="1338469"/>
            <a:ext cx="10565295" cy="5339369"/>
          </a:xfrm>
        </p:spPr>
        <p:txBody>
          <a:bodyPr/>
          <a:lstStyle/>
          <a:p>
            <a:pPr algn="just"/>
            <a:r>
              <a:rPr lang="en-IN" dirty="0">
                <a:solidFill>
                  <a:schemeClr val="tx1"/>
                </a:solidFill>
              </a:rPr>
              <a:t>values(): This method returns all the values from the dictionary as a sequence (a list). The values are not returned in a particular order.</a:t>
            </a:r>
          </a:p>
          <a:p>
            <a:pPr marL="0" indent="0" algn="just">
              <a:buNone/>
            </a:pPr>
            <a:r>
              <a:rPr lang="en-IN" dirty="0">
                <a:solidFill>
                  <a:schemeClr val="tx1"/>
                </a:solidFill>
              </a:rPr>
              <a:t>	&lt;dictionary&gt;.values()</a:t>
            </a:r>
          </a:p>
          <a:p>
            <a:pPr marL="0" indent="0" algn="just">
              <a:buNone/>
            </a:pPr>
            <a:r>
              <a:rPr lang="en-IN" dirty="0">
                <a:solidFill>
                  <a:schemeClr val="tx1"/>
                </a:solidFill>
              </a:rPr>
              <a:t>	&gt;&gt;&gt;dict1.values()</a:t>
            </a:r>
          </a:p>
          <a:p>
            <a:pPr marL="0" indent="0" algn="just">
              <a:buNone/>
            </a:pPr>
            <a:r>
              <a:rPr lang="en-IN" dirty="0">
                <a:solidFill>
                  <a:schemeClr val="tx1"/>
                </a:solidFill>
              </a:rPr>
              <a:t>	[‘Zara’,’John’,16, ‘Tenth’]</a:t>
            </a:r>
          </a:p>
        </p:txBody>
      </p:sp>
    </p:spTree>
    <p:extLst>
      <p:ext uri="{BB962C8B-B14F-4D97-AF65-F5344CB8AC3E}">
        <p14:creationId xmlns:p14="http://schemas.microsoft.com/office/powerpoint/2010/main" val="1870981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B855-2090-4CA3-B35F-C3BBA3555D77}"/>
              </a:ext>
            </a:extLst>
          </p:cNvPr>
          <p:cNvSpPr>
            <a:spLocks noGrp="1"/>
          </p:cNvSpPr>
          <p:nvPr>
            <p:ph type="title"/>
          </p:nvPr>
        </p:nvSpPr>
        <p:spPr>
          <a:xfrm>
            <a:off x="2404082" y="77458"/>
            <a:ext cx="8911687" cy="548707"/>
          </a:xfrm>
        </p:spPr>
        <p:txBody>
          <a:bodyPr>
            <a:normAutofit fontScale="90000"/>
          </a:bodyPr>
          <a:lstStyle/>
          <a:p>
            <a:r>
              <a:rPr lang="en-IN" dirty="0"/>
              <a:t>Sets in Python</a:t>
            </a:r>
          </a:p>
        </p:txBody>
      </p:sp>
      <p:sp>
        <p:nvSpPr>
          <p:cNvPr id="3" name="Content Placeholder 2">
            <a:extLst>
              <a:ext uri="{FF2B5EF4-FFF2-40B4-BE49-F238E27FC236}">
                <a16:creationId xmlns:a16="http://schemas.microsoft.com/office/drawing/2014/main" id="{0C72A5A7-FF54-4F68-B651-FC81516B3759}"/>
              </a:ext>
            </a:extLst>
          </p:cNvPr>
          <p:cNvSpPr>
            <a:spLocks noGrp="1"/>
          </p:cNvSpPr>
          <p:nvPr>
            <p:ph idx="1"/>
          </p:nvPr>
        </p:nvSpPr>
        <p:spPr>
          <a:xfrm>
            <a:off x="1133061" y="540653"/>
            <a:ext cx="10903226" cy="7082659"/>
          </a:xfrm>
        </p:spPr>
        <p:txBody>
          <a:bodyPr>
            <a:noAutofit/>
          </a:bodyPr>
          <a:lstStyle/>
          <a:p>
            <a:pPr algn="just">
              <a:lnSpc>
                <a:spcPct val="150000"/>
              </a:lnSpc>
              <a:spcBef>
                <a:spcPts val="0"/>
              </a:spcBef>
            </a:pPr>
            <a:r>
              <a:rPr lang="en-IN" dirty="0">
                <a:solidFill>
                  <a:srgbClr val="000000"/>
                </a:solidFill>
                <a:effectLst/>
                <a:ea typeface="Calibri" panose="020F0502020204030204" pitchFamily="34" charset="0"/>
              </a:rPr>
              <a:t>A Set is an unordered collection data type that is </a:t>
            </a:r>
            <a:r>
              <a:rPr lang="en-IN" dirty="0" err="1">
                <a:solidFill>
                  <a:srgbClr val="000000"/>
                </a:solidFill>
                <a:effectLst/>
                <a:ea typeface="Calibri" panose="020F0502020204030204" pitchFamily="34" charset="0"/>
              </a:rPr>
              <a:t>iterable</a:t>
            </a:r>
            <a:r>
              <a:rPr lang="en-IN" dirty="0">
                <a:solidFill>
                  <a:srgbClr val="000000"/>
                </a:solidFill>
                <a:effectLst/>
                <a:ea typeface="Calibri" panose="020F0502020204030204" pitchFamily="34" charset="0"/>
              </a:rPr>
              <a:t>, mutable and has no duplicate elements.</a:t>
            </a:r>
            <a:r>
              <a:rPr lang="en-IN" dirty="0">
                <a:solidFill>
                  <a:srgbClr val="000000"/>
                </a:solidFill>
                <a:effectLst/>
                <a:ea typeface="Calibri" panose="020F0502020204030204" pitchFamily="34" charset="0"/>
                <a:cs typeface="Mangal" panose="02040503050203030202" pitchFamily="18" charset="0"/>
              </a:rPr>
              <a:t> </a:t>
            </a:r>
          </a:p>
          <a:p>
            <a:pPr algn="just">
              <a:lnSpc>
                <a:spcPct val="150000"/>
              </a:lnSpc>
              <a:spcBef>
                <a:spcPts val="0"/>
              </a:spcBef>
            </a:pPr>
            <a:r>
              <a:rPr lang="en-IN" dirty="0">
                <a:solidFill>
                  <a:srgbClr val="222222"/>
                </a:solidFill>
                <a:effectLst/>
                <a:ea typeface="Times New Roman" panose="02020603050405020304" pitchFamily="18" charset="0"/>
                <a:cs typeface="Times New Roman" panose="02020603050405020304" pitchFamily="18" charset="0"/>
              </a:rPr>
              <a:t>A set itself may be modified, but the elements contained in the set must be of an immutable type.</a:t>
            </a:r>
            <a:endParaRPr lang="en-IN" dirty="0">
              <a:solidFill>
                <a:srgbClr val="222222"/>
              </a:solidFill>
              <a:effectLst/>
              <a:ea typeface="Calibri" panose="020F0502020204030204" pitchFamily="34" charset="0"/>
              <a:cs typeface="Mangal" panose="02040503050203030202" pitchFamily="18" charset="0"/>
            </a:endParaRPr>
          </a:p>
          <a:p>
            <a:pPr algn="just">
              <a:lnSpc>
                <a:spcPct val="150000"/>
              </a:lnSpc>
              <a:spcBef>
                <a:spcPts val="0"/>
              </a:spcBef>
            </a:pPr>
            <a:r>
              <a:rPr lang="en-IN" dirty="0">
                <a:solidFill>
                  <a:srgbClr val="000000"/>
                </a:solidFill>
                <a:effectLst/>
                <a:ea typeface="Calibri" panose="020F0502020204030204" pitchFamily="34" charset="0"/>
                <a:cs typeface="Mangal" panose="02040503050203030202" pitchFamily="18" charset="0"/>
              </a:rPr>
              <a:t>Unlike other collections in Python, there is no index attached to the elements of the set, i.e., we cannot directly access any element of the set by the index. However, we can print them all together, or we can get the list of elements by looping through the set.</a:t>
            </a:r>
            <a:endParaRPr lang="en-IN" dirty="0">
              <a:effectLst/>
              <a:ea typeface="Calibri" panose="020F0502020204030204" pitchFamily="34" charset="0"/>
              <a:cs typeface="Mangal" panose="02040503050203030202" pitchFamily="18" charset="0"/>
            </a:endParaRPr>
          </a:p>
          <a:p>
            <a:pPr marL="0" indent="0">
              <a:spcBef>
                <a:spcPts val="0"/>
              </a:spcBef>
              <a:buNone/>
            </a:pPr>
            <a:endParaRPr lang="en-IN" dirty="0">
              <a:solidFill>
                <a:srgbClr val="C00000"/>
              </a:solidFill>
              <a:effectLst/>
              <a:ea typeface="Calibri" panose="020F0502020204030204" pitchFamily="34" charset="0"/>
              <a:cs typeface="Mangal" panose="02040503050203030202" pitchFamily="18" charset="0"/>
            </a:endParaRPr>
          </a:p>
          <a:p>
            <a:pPr marL="0" indent="0">
              <a:spcBef>
                <a:spcPts val="0"/>
              </a:spcBef>
              <a:buNone/>
            </a:pPr>
            <a:r>
              <a:rPr lang="en-IN" dirty="0">
                <a:solidFill>
                  <a:srgbClr val="C00000"/>
                </a:solidFill>
                <a:effectLst/>
                <a:ea typeface="Calibri" panose="020F0502020204030204" pitchFamily="34" charset="0"/>
                <a:cs typeface="Mangal" panose="02040503050203030202" pitchFamily="18" charset="0"/>
              </a:rPr>
              <a:t># Python program to demonstrate sets </a:t>
            </a:r>
          </a:p>
          <a:p>
            <a:pPr marL="0" indent="0">
              <a:spcBef>
                <a:spcPts val="0"/>
              </a:spcBef>
              <a:buNone/>
            </a:pPr>
            <a:r>
              <a:rPr lang="en-IN" dirty="0">
                <a:solidFill>
                  <a:srgbClr val="C00000"/>
                </a:solidFill>
                <a:effectLst/>
                <a:ea typeface="Calibri" panose="020F0502020204030204" pitchFamily="34" charset="0"/>
                <a:cs typeface="Mangal" panose="02040503050203030202" pitchFamily="18" charset="0"/>
              </a:rPr>
              <a:t># Same as {"a", "b", "c"} </a:t>
            </a:r>
          </a:p>
          <a:p>
            <a:pPr marL="0" indent="0">
              <a:spcBef>
                <a:spcPts val="0"/>
              </a:spcBef>
              <a:buNone/>
            </a:pPr>
            <a:r>
              <a:rPr lang="en-IN" dirty="0" err="1">
                <a:solidFill>
                  <a:srgbClr val="C00000"/>
                </a:solidFill>
                <a:effectLst/>
                <a:ea typeface="Calibri" panose="020F0502020204030204" pitchFamily="34" charset="0"/>
                <a:cs typeface="Mangal" panose="02040503050203030202" pitchFamily="18" charset="0"/>
              </a:rPr>
              <a:t>myset</a:t>
            </a:r>
            <a:r>
              <a:rPr lang="en-IN" dirty="0">
                <a:solidFill>
                  <a:srgbClr val="C00000"/>
                </a:solidFill>
                <a:effectLst/>
                <a:ea typeface="Calibri" panose="020F0502020204030204" pitchFamily="34" charset="0"/>
                <a:cs typeface="Mangal" panose="02040503050203030202" pitchFamily="18" charset="0"/>
              </a:rPr>
              <a:t> = set(["a", "b", "c"]) </a:t>
            </a:r>
          </a:p>
          <a:p>
            <a:pPr marL="0" indent="0">
              <a:spcBef>
                <a:spcPts val="0"/>
              </a:spcBef>
              <a:buNone/>
            </a:pPr>
            <a:r>
              <a:rPr lang="en-IN" dirty="0">
                <a:solidFill>
                  <a:srgbClr val="C00000"/>
                </a:solidFill>
                <a:effectLst/>
                <a:ea typeface="Calibri" panose="020F0502020204030204" pitchFamily="34" charset="0"/>
                <a:cs typeface="Mangal" panose="02040503050203030202" pitchFamily="18" charset="0"/>
              </a:rPr>
              <a:t>print(</a:t>
            </a:r>
            <a:r>
              <a:rPr lang="en-IN" dirty="0" err="1">
                <a:solidFill>
                  <a:srgbClr val="C00000"/>
                </a:solidFill>
                <a:effectLst/>
                <a:ea typeface="Calibri" panose="020F0502020204030204" pitchFamily="34" charset="0"/>
                <a:cs typeface="Mangal" panose="02040503050203030202" pitchFamily="18" charset="0"/>
              </a:rPr>
              <a:t>myset</a:t>
            </a:r>
            <a:r>
              <a:rPr lang="en-IN" dirty="0">
                <a:solidFill>
                  <a:srgbClr val="C00000"/>
                </a:solidFill>
                <a:effectLst/>
                <a:ea typeface="Calibri" panose="020F0502020204030204" pitchFamily="34" charset="0"/>
                <a:cs typeface="Mangal" panose="02040503050203030202" pitchFamily="18" charset="0"/>
              </a:rPr>
              <a:t>) </a:t>
            </a:r>
          </a:p>
          <a:p>
            <a:pPr marL="0" indent="0">
              <a:spcBef>
                <a:spcPts val="0"/>
              </a:spcBef>
              <a:buNone/>
            </a:pPr>
            <a:r>
              <a:rPr lang="en-IN" dirty="0">
                <a:solidFill>
                  <a:srgbClr val="C00000"/>
                </a:solidFill>
                <a:effectLst/>
                <a:ea typeface="Calibri" panose="020F0502020204030204" pitchFamily="34" charset="0"/>
                <a:cs typeface="Mangal" panose="02040503050203030202" pitchFamily="18" charset="0"/>
              </a:rPr>
              <a:t># Adding element to the set </a:t>
            </a:r>
          </a:p>
          <a:p>
            <a:pPr marL="0" indent="0">
              <a:spcBef>
                <a:spcPts val="0"/>
              </a:spcBef>
              <a:buNone/>
            </a:pPr>
            <a:r>
              <a:rPr lang="en-IN" dirty="0" err="1">
                <a:solidFill>
                  <a:srgbClr val="C00000"/>
                </a:solidFill>
                <a:effectLst/>
                <a:ea typeface="Calibri" panose="020F0502020204030204" pitchFamily="34" charset="0"/>
                <a:cs typeface="Mangal" panose="02040503050203030202" pitchFamily="18" charset="0"/>
              </a:rPr>
              <a:t>myset.add</a:t>
            </a:r>
            <a:r>
              <a:rPr lang="en-IN" dirty="0">
                <a:solidFill>
                  <a:srgbClr val="C00000"/>
                </a:solidFill>
                <a:effectLst/>
                <a:ea typeface="Calibri" panose="020F0502020204030204" pitchFamily="34" charset="0"/>
                <a:cs typeface="Mangal" panose="02040503050203030202" pitchFamily="18" charset="0"/>
              </a:rPr>
              <a:t>("d") </a:t>
            </a:r>
          </a:p>
          <a:p>
            <a:pPr marL="0" indent="0">
              <a:spcBef>
                <a:spcPts val="0"/>
              </a:spcBef>
              <a:buNone/>
            </a:pPr>
            <a:r>
              <a:rPr lang="en-IN" dirty="0">
                <a:solidFill>
                  <a:srgbClr val="C00000"/>
                </a:solidFill>
                <a:effectLst/>
                <a:ea typeface="Calibri" panose="020F0502020204030204" pitchFamily="34" charset="0"/>
                <a:cs typeface="Mangal" panose="02040503050203030202" pitchFamily="18" charset="0"/>
              </a:rPr>
              <a:t>print(</a:t>
            </a:r>
            <a:r>
              <a:rPr lang="en-IN" dirty="0" err="1">
                <a:solidFill>
                  <a:srgbClr val="C00000"/>
                </a:solidFill>
                <a:effectLst/>
                <a:ea typeface="Calibri" panose="020F0502020204030204" pitchFamily="34" charset="0"/>
                <a:cs typeface="Mangal" panose="02040503050203030202" pitchFamily="18" charset="0"/>
              </a:rPr>
              <a:t>myset</a:t>
            </a:r>
            <a:r>
              <a:rPr lang="en-IN" dirty="0">
                <a:solidFill>
                  <a:srgbClr val="C00000"/>
                </a:solidFill>
                <a:effectLst/>
                <a:ea typeface="Calibri" panose="020F0502020204030204" pitchFamily="34" charset="0"/>
                <a:cs typeface="Mangal" panose="02040503050203030202" pitchFamily="18" charset="0"/>
              </a:rPr>
              <a:t>)</a:t>
            </a:r>
          </a:p>
          <a:p>
            <a:pPr marL="0" indent="0">
              <a:spcBef>
                <a:spcPts val="0"/>
              </a:spcBef>
              <a:buNone/>
            </a:pPr>
            <a:endParaRPr lang="en-IN" dirty="0">
              <a:effectLst/>
              <a:ea typeface="Calibri" panose="020F0502020204030204" pitchFamily="34" charset="0"/>
              <a:cs typeface="Mangal" panose="02040503050203030202" pitchFamily="18" charset="0"/>
            </a:endParaRPr>
          </a:p>
          <a:p>
            <a:pPr marL="0" indent="0">
              <a:spcBef>
                <a:spcPts val="0"/>
              </a:spcBef>
              <a:buNone/>
            </a:pPr>
            <a:r>
              <a:rPr lang="en-IN" dirty="0">
                <a:solidFill>
                  <a:srgbClr val="002060"/>
                </a:solidFill>
                <a:effectLst/>
                <a:ea typeface="Calibri" panose="020F0502020204030204" pitchFamily="34" charset="0"/>
                <a:cs typeface="Mangal" panose="02040503050203030202" pitchFamily="18" charset="0"/>
              </a:rPr>
              <a:t>Output:</a:t>
            </a:r>
          </a:p>
          <a:p>
            <a:pPr marL="0" indent="0">
              <a:spcBef>
                <a:spcPts val="0"/>
              </a:spcBef>
              <a:buNone/>
            </a:pPr>
            <a:r>
              <a:rPr lang="en-IN" dirty="0">
                <a:solidFill>
                  <a:srgbClr val="002060"/>
                </a:solidFill>
                <a:effectLst/>
                <a:ea typeface="Calibri" panose="020F0502020204030204" pitchFamily="34" charset="0"/>
                <a:cs typeface="Mangal" panose="02040503050203030202" pitchFamily="18" charset="0"/>
              </a:rPr>
              <a:t>{'c', 'b', 'a'}</a:t>
            </a:r>
          </a:p>
          <a:p>
            <a:pPr marL="0" indent="0">
              <a:spcBef>
                <a:spcPts val="0"/>
              </a:spcBef>
              <a:buNone/>
            </a:pPr>
            <a:r>
              <a:rPr lang="en-IN" dirty="0">
                <a:solidFill>
                  <a:srgbClr val="002060"/>
                </a:solidFill>
                <a:effectLst/>
                <a:ea typeface="Calibri" panose="020F0502020204030204" pitchFamily="34" charset="0"/>
                <a:cs typeface="Mangal" panose="02040503050203030202" pitchFamily="18" charset="0"/>
              </a:rPr>
              <a:t>{'d', 'c', 'b', 'a'}</a:t>
            </a:r>
          </a:p>
          <a:p>
            <a:pPr marL="0" indent="0">
              <a:lnSpc>
                <a:spcPct val="150000"/>
              </a:lnSpc>
              <a:spcBef>
                <a:spcPts val="0"/>
              </a:spcBef>
              <a:buNone/>
            </a:pPr>
            <a:endParaRPr lang="en-IN" dirty="0"/>
          </a:p>
        </p:txBody>
      </p:sp>
    </p:spTree>
    <p:extLst>
      <p:ext uri="{BB962C8B-B14F-4D97-AF65-F5344CB8AC3E}">
        <p14:creationId xmlns:p14="http://schemas.microsoft.com/office/powerpoint/2010/main" val="1866010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3165-A17B-412D-82B2-6C0975F6C07D}"/>
              </a:ext>
            </a:extLst>
          </p:cNvPr>
          <p:cNvSpPr>
            <a:spLocks noGrp="1"/>
          </p:cNvSpPr>
          <p:nvPr>
            <p:ph type="title"/>
          </p:nvPr>
        </p:nvSpPr>
        <p:spPr>
          <a:xfrm>
            <a:off x="1759627" y="47641"/>
            <a:ext cx="8911687" cy="578524"/>
          </a:xfrm>
        </p:spPr>
        <p:txBody>
          <a:bodyPr>
            <a:normAutofit fontScale="90000"/>
          </a:bodyPr>
          <a:lstStyle/>
          <a:p>
            <a:r>
              <a:rPr lang="en-IN" sz="3200" dirty="0">
                <a:effectLst/>
                <a:latin typeface="+mn-lt"/>
                <a:ea typeface="Calibri" panose="020F0502020204030204" pitchFamily="34" charset="0"/>
                <a:cs typeface="Mangal" panose="02040503050203030202" pitchFamily="18" charset="0"/>
              </a:rPr>
              <a:t>Creating a set</a:t>
            </a:r>
            <a:endParaRPr lang="en-IN" dirty="0">
              <a:latin typeface="+mn-lt"/>
            </a:endParaRPr>
          </a:p>
        </p:txBody>
      </p:sp>
      <p:sp>
        <p:nvSpPr>
          <p:cNvPr id="3" name="Content Placeholder 2">
            <a:extLst>
              <a:ext uri="{FF2B5EF4-FFF2-40B4-BE49-F238E27FC236}">
                <a16:creationId xmlns:a16="http://schemas.microsoft.com/office/drawing/2014/main" id="{899D3BD6-037A-4EE3-88CF-672B6C2E2642}"/>
              </a:ext>
            </a:extLst>
          </p:cNvPr>
          <p:cNvSpPr>
            <a:spLocks noGrp="1"/>
          </p:cNvSpPr>
          <p:nvPr>
            <p:ph idx="1"/>
          </p:nvPr>
        </p:nvSpPr>
        <p:spPr>
          <a:xfrm>
            <a:off x="1520686" y="715616"/>
            <a:ext cx="10515603" cy="5965534"/>
          </a:xfrm>
        </p:spPr>
        <p:txBody>
          <a:bodyPr>
            <a:noAutofit/>
          </a:bodyPr>
          <a:lstStyle/>
          <a:p>
            <a:pPr>
              <a:spcBef>
                <a:spcPts val="600"/>
              </a:spcBef>
            </a:pPr>
            <a:r>
              <a:rPr lang="en-IN" dirty="0">
                <a:effectLst/>
                <a:ea typeface="Calibri" panose="020F0502020204030204" pitchFamily="34" charset="0"/>
                <a:cs typeface="Mangal" panose="02040503050203030202" pitchFamily="18" charset="0"/>
              </a:rPr>
              <a:t>The set can be created by enclosing the comma-separated immutable items with the curly braces {}. </a:t>
            </a:r>
          </a:p>
          <a:p>
            <a:pPr marL="0" indent="0">
              <a:spcBef>
                <a:spcPts val="600"/>
              </a:spcBef>
              <a:buNone/>
            </a:pPr>
            <a:r>
              <a:rPr lang="en-IN" dirty="0">
                <a:solidFill>
                  <a:srgbClr val="002060"/>
                </a:solidFill>
                <a:effectLst/>
                <a:ea typeface="Calibri" panose="020F0502020204030204" pitchFamily="34" charset="0"/>
                <a:cs typeface="Mangal" panose="02040503050203030202" pitchFamily="18" charset="0"/>
              </a:rPr>
              <a:t>Example:</a:t>
            </a:r>
          </a:p>
          <a:p>
            <a:pPr marL="0" indent="0">
              <a:spcBef>
                <a:spcPts val="600"/>
              </a:spcBef>
              <a:buNone/>
            </a:pPr>
            <a:r>
              <a:rPr lang="en-IN" dirty="0">
                <a:solidFill>
                  <a:srgbClr val="C00000"/>
                </a:solidFill>
                <a:effectLst/>
                <a:ea typeface="Calibri" panose="020F0502020204030204" pitchFamily="34" charset="0"/>
                <a:cs typeface="Mangal" panose="02040503050203030202" pitchFamily="18" charset="0"/>
              </a:rPr>
              <a:t>Days = {"Monday", "Tuesday", "Wednesday", "Thursday", "Friday", "Saturday", "Sunday"}    </a:t>
            </a:r>
          </a:p>
          <a:p>
            <a:pPr marL="0" indent="0">
              <a:spcBef>
                <a:spcPts val="600"/>
              </a:spcBef>
              <a:buNone/>
            </a:pPr>
            <a:r>
              <a:rPr lang="en-IN" dirty="0">
                <a:solidFill>
                  <a:srgbClr val="C00000"/>
                </a:solidFill>
                <a:effectLst/>
                <a:ea typeface="Calibri" panose="020F0502020204030204" pitchFamily="34" charset="0"/>
                <a:cs typeface="Mangal" panose="02040503050203030202" pitchFamily="18" charset="0"/>
              </a:rPr>
              <a:t>print(Days)    </a:t>
            </a:r>
          </a:p>
          <a:p>
            <a:pPr marL="0" indent="0">
              <a:spcBef>
                <a:spcPts val="600"/>
              </a:spcBef>
              <a:buNone/>
            </a:pPr>
            <a:r>
              <a:rPr lang="en-IN" dirty="0">
                <a:solidFill>
                  <a:srgbClr val="C00000"/>
                </a:solidFill>
                <a:effectLst/>
                <a:ea typeface="Calibri" panose="020F0502020204030204" pitchFamily="34" charset="0"/>
                <a:cs typeface="Mangal" panose="02040503050203030202" pitchFamily="18" charset="0"/>
              </a:rPr>
              <a:t>print(type(Days))    </a:t>
            </a:r>
          </a:p>
          <a:p>
            <a:pPr marL="0" indent="0">
              <a:spcBef>
                <a:spcPts val="600"/>
              </a:spcBef>
              <a:buNone/>
            </a:pPr>
            <a:r>
              <a:rPr lang="en-IN" dirty="0">
                <a:solidFill>
                  <a:srgbClr val="C00000"/>
                </a:solidFill>
                <a:effectLst/>
                <a:ea typeface="Calibri" panose="020F0502020204030204" pitchFamily="34" charset="0"/>
                <a:cs typeface="Mangal" panose="02040503050203030202" pitchFamily="18" charset="0"/>
              </a:rPr>
              <a:t>print("looping through the set elements ... ")    </a:t>
            </a:r>
          </a:p>
          <a:p>
            <a:pPr marL="0" indent="0">
              <a:spcBef>
                <a:spcPts val="600"/>
              </a:spcBef>
              <a:buNone/>
            </a:pPr>
            <a:r>
              <a:rPr lang="en-IN" dirty="0">
                <a:solidFill>
                  <a:srgbClr val="C00000"/>
                </a:solidFill>
                <a:effectLst/>
                <a:ea typeface="Calibri" panose="020F0502020204030204" pitchFamily="34" charset="0"/>
                <a:cs typeface="Mangal" panose="02040503050203030202" pitchFamily="18" charset="0"/>
              </a:rPr>
              <a:t>for </a:t>
            </a:r>
            <a:r>
              <a:rPr lang="en-IN" dirty="0" err="1">
                <a:solidFill>
                  <a:srgbClr val="C00000"/>
                </a:solidFill>
                <a:effectLst/>
                <a:ea typeface="Calibri" panose="020F0502020204030204" pitchFamily="34" charset="0"/>
                <a:cs typeface="Mangal" panose="02040503050203030202" pitchFamily="18" charset="0"/>
              </a:rPr>
              <a:t>i</a:t>
            </a:r>
            <a:r>
              <a:rPr lang="en-IN" dirty="0">
                <a:solidFill>
                  <a:srgbClr val="C00000"/>
                </a:solidFill>
                <a:effectLst/>
                <a:ea typeface="Calibri" panose="020F0502020204030204" pitchFamily="34" charset="0"/>
                <a:cs typeface="Mangal" panose="02040503050203030202" pitchFamily="18" charset="0"/>
              </a:rPr>
              <a:t> in Days:    </a:t>
            </a:r>
          </a:p>
          <a:p>
            <a:pPr marL="0" indent="0">
              <a:spcBef>
                <a:spcPts val="600"/>
              </a:spcBef>
              <a:buNone/>
            </a:pPr>
            <a:r>
              <a:rPr lang="en-IN" dirty="0">
                <a:solidFill>
                  <a:srgbClr val="C00000"/>
                </a:solidFill>
                <a:effectLst/>
                <a:ea typeface="Calibri" panose="020F0502020204030204" pitchFamily="34" charset="0"/>
                <a:cs typeface="Mangal" panose="02040503050203030202" pitchFamily="18" charset="0"/>
              </a:rPr>
              <a:t>    print(</a:t>
            </a:r>
            <a:r>
              <a:rPr lang="en-IN" dirty="0" err="1">
                <a:solidFill>
                  <a:srgbClr val="C00000"/>
                </a:solidFill>
                <a:effectLst/>
                <a:ea typeface="Calibri" panose="020F0502020204030204" pitchFamily="34" charset="0"/>
                <a:cs typeface="Mangal" panose="02040503050203030202" pitchFamily="18" charset="0"/>
              </a:rPr>
              <a:t>i</a:t>
            </a:r>
            <a:r>
              <a:rPr lang="en-IN" dirty="0">
                <a:solidFill>
                  <a:srgbClr val="C00000"/>
                </a:solidFill>
                <a:effectLst/>
                <a:ea typeface="Calibri" panose="020F0502020204030204" pitchFamily="34" charset="0"/>
                <a:cs typeface="Mangal" panose="02040503050203030202" pitchFamily="18" charset="0"/>
              </a:rPr>
              <a:t>)  </a:t>
            </a:r>
            <a:r>
              <a:rPr lang="en-IN" dirty="0">
                <a:effectLst/>
                <a:ea typeface="Calibri" panose="020F0502020204030204" pitchFamily="34" charset="0"/>
                <a:cs typeface="Mangal" panose="02040503050203030202" pitchFamily="18" charset="0"/>
              </a:rPr>
              <a:t>  </a:t>
            </a:r>
          </a:p>
          <a:p>
            <a:pPr marL="0" indent="0">
              <a:lnSpc>
                <a:spcPct val="120000"/>
              </a:lnSpc>
              <a:spcBef>
                <a:spcPts val="0"/>
              </a:spcBef>
              <a:buNone/>
            </a:pPr>
            <a:r>
              <a:rPr lang="en-IN" dirty="0">
                <a:effectLst/>
                <a:ea typeface="Calibri" panose="020F0502020204030204" pitchFamily="34" charset="0"/>
                <a:cs typeface="Mangal" panose="02040503050203030202" pitchFamily="18" charset="0"/>
              </a:rPr>
              <a:t>It can contain any type of element such as integer, float, tuple etc. But mutable elements (list, dictionary, set) can't be a member of set. </a:t>
            </a:r>
          </a:p>
          <a:p>
            <a:pPr marL="0" indent="0">
              <a:lnSpc>
                <a:spcPct val="120000"/>
              </a:lnSpc>
              <a:spcBef>
                <a:spcPts val="0"/>
              </a:spcBef>
              <a:buNone/>
            </a:pPr>
            <a:r>
              <a:rPr lang="en-IN" dirty="0">
                <a:effectLst/>
                <a:ea typeface="Calibri" panose="020F0502020204030204" pitchFamily="34" charset="0"/>
                <a:cs typeface="Mangal" panose="02040503050203030202" pitchFamily="18" charset="0"/>
              </a:rPr>
              <a:t>Consider the following example.</a:t>
            </a:r>
          </a:p>
          <a:p>
            <a:pPr marL="0" indent="0">
              <a:lnSpc>
                <a:spcPct val="120000"/>
              </a:lnSpc>
              <a:spcBef>
                <a:spcPts val="0"/>
              </a:spcBef>
              <a:buNone/>
            </a:pPr>
            <a:r>
              <a:rPr lang="en-IN" dirty="0">
                <a:solidFill>
                  <a:srgbClr val="C00000"/>
                </a:solidFill>
                <a:effectLst/>
                <a:ea typeface="Calibri" panose="020F0502020204030204" pitchFamily="34" charset="0"/>
                <a:cs typeface="Mangal" panose="02040503050203030202" pitchFamily="18" charset="0"/>
              </a:rPr>
              <a:t># Creating a set which have immutable elements  </a:t>
            </a:r>
          </a:p>
          <a:p>
            <a:pPr marL="0" indent="0">
              <a:lnSpc>
                <a:spcPct val="120000"/>
              </a:lnSpc>
              <a:spcBef>
                <a:spcPts val="0"/>
              </a:spcBef>
              <a:buNone/>
            </a:pPr>
            <a:r>
              <a:rPr lang="en-IN" dirty="0">
                <a:solidFill>
                  <a:srgbClr val="C00000"/>
                </a:solidFill>
                <a:effectLst/>
                <a:ea typeface="Calibri" panose="020F0502020204030204" pitchFamily="34" charset="0"/>
                <a:cs typeface="Mangal" panose="02040503050203030202" pitchFamily="18" charset="0"/>
              </a:rPr>
              <a:t>set1 = {1,2,3, “</a:t>
            </a:r>
            <a:r>
              <a:rPr lang="en-IN" dirty="0" err="1">
                <a:solidFill>
                  <a:srgbClr val="C00000"/>
                </a:solidFill>
                <a:ea typeface="Calibri" panose="020F0502020204030204" pitchFamily="34" charset="0"/>
                <a:cs typeface="Mangal" panose="02040503050203030202" pitchFamily="18" charset="0"/>
              </a:rPr>
              <a:t>mys</a:t>
            </a:r>
            <a:r>
              <a:rPr lang="en-IN" dirty="0" err="1">
                <a:solidFill>
                  <a:srgbClr val="C00000"/>
                </a:solidFill>
                <a:effectLst/>
                <a:ea typeface="Calibri" panose="020F0502020204030204" pitchFamily="34" charset="0"/>
                <a:cs typeface="Mangal" panose="02040503050203030202" pitchFamily="18" charset="0"/>
              </a:rPr>
              <a:t>et</a:t>
            </a:r>
            <a:r>
              <a:rPr lang="en-IN" dirty="0">
                <a:solidFill>
                  <a:srgbClr val="C00000"/>
                </a:solidFill>
                <a:effectLst/>
                <a:ea typeface="Calibri" panose="020F0502020204030204" pitchFamily="34" charset="0"/>
                <a:cs typeface="Mangal" panose="02040503050203030202" pitchFamily="18" charset="0"/>
              </a:rPr>
              <a:t>", 20.5, 14}  </a:t>
            </a:r>
          </a:p>
          <a:p>
            <a:pPr marL="0" indent="0">
              <a:lnSpc>
                <a:spcPct val="120000"/>
              </a:lnSpc>
              <a:spcBef>
                <a:spcPts val="0"/>
              </a:spcBef>
              <a:buNone/>
            </a:pPr>
            <a:r>
              <a:rPr lang="en-IN" dirty="0">
                <a:solidFill>
                  <a:srgbClr val="C00000"/>
                </a:solidFill>
                <a:effectLst/>
                <a:ea typeface="Calibri" panose="020F0502020204030204" pitchFamily="34" charset="0"/>
                <a:cs typeface="Mangal" panose="02040503050203030202" pitchFamily="18" charset="0"/>
              </a:rPr>
              <a:t>print(type(set1))  </a:t>
            </a:r>
          </a:p>
          <a:p>
            <a:pPr marL="0" indent="0">
              <a:lnSpc>
                <a:spcPct val="120000"/>
              </a:lnSpc>
              <a:spcBef>
                <a:spcPts val="0"/>
              </a:spcBef>
              <a:buNone/>
            </a:pPr>
            <a:r>
              <a:rPr lang="en-IN" dirty="0">
                <a:solidFill>
                  <a:srgbClr val="C00000"/>
                </a:solidFill>
                <a:effectLst/>
                <a:ea typeface="Calibri" panose="020F0502020204030204" pitchFamily="34" charset="0"/>
                <a:cs typeface="Mangal" panose="02040503050203030202" pitchFamily="18" charset="0"/>
              </a:rPr>
              <a:t>#Creating a set which have mutable element  </a:t>
            </a:r>
          </a:p>
          <a:p>
            <a:pPr marL="0" indent="0">
              <a:lnSpc>
                <a:spcPct val="120000"/>
              </a:lnSpc>
              <a:spcBef>
                <a:spcPts val="0"/>
              </a:spcBef>
              <a:buNone/>
            </a:pPr>
            <a:r>
              <a:rPr lang="en-IN" dirty="0">
                <a:solidFill>
                  <a:srgbClr val="C00000"/>
                </a:solidFill>
                <a:effectLst/>
                <a:ea typeface="Calibri" panose="020F0502020204030204" pitchFamily="34" charset="0"/>
                <a:cs typeface="Mangal" panose="02040503050203030202" pitchFamily="18" charset="0"/>
              </a:rPr>
              <a:t>set2 = {1,2,3,[“myset",4]}  </a:t>
            </a:r>
          </a:p>
          <a:p>
            <a:pPr marL="0" indent="0">
              <a:lnSpc>
                <a:spcPct val="120000"/>
              </a:lnSpc>
              <a:spcBef>
                <a:spcPts val="0"/>
              </a:spcBef>
              <a:buNone/>
            </a:pPr>
            <a:r>
              <a:rPr lang="en-IN" dirty="0">
                <a:solidFill>
                  <a:srgbClr val="C00000"/>
                </a:solidFill>
                <a:effectLst/>
                <a:ea typeface="Calibri" panose="020F0502020204030204" pitchFamily="34" charset="0"/>
                <a:cs typeface="Mangal" panose="02040503050203030202" pitchFamily="18" charset="0"/>
              </a:rPr>
              <a:t>print(type(set2)) # Error</a:t>
            </a:r>
          </a:p>
          <a:p>
            <a:pPr marL="0" indent="0">
              <a:spcBef>
                <a:spcPts val="600"/>
              </a:spcBef>
              <a:buNone/>
            </a:pPr>
            <a:endParaRPr lang="en-IN" dirty="0">
              <a:solidFill>
                <a:srgbClr val="C00000"/>
              </a:solidFill>
            </a:endParaRPr>
          </a:p>
        </p:txBody>
      </p:sp>
    </p:spTree>
    <p:extLst>
      <p:ext uri="{BB962C8B-B14F-4D97-AF65-F5344CB8AC3E}">
        <p14:creationId xmlns:p14="http://schemas.microsoft.com/office/powerpoint/2010/main" val="2183663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F34010-648B-404F-BDB5-F614EAC1572A}"/>
              </a:ext>
            </a:extLst>
          </p:cNvPr>
          <p:cNvSpPr>
            <a:spLocks noGrp="1"/>
          </p:cNvSpPr>
          <p:nvPr>
            <p:ph idx="1"/>
          </p:nvPr>
        </p:nvSpPr>
        <p:spPr>
          <a:xfrm>
            <a:off x="1530626" y="482048"/>
            <a:ext cx="10346635" cy="5893904"/>
          </a:xfrm>
        </p:spPr>
        <p:txBody>
          <a:bodyPr>
            <a:noAutofit/>
          </a:bodyPr>
          <a:lstStyle/>
          <a:p>
            <a:pPr marL="0" indent="0">
              <a:spcBef>
                <a:spcPts val="0"/>
              </a:spcBef>
              <a:buNone/>
            </a:pPr>
            <a:r>
              <a:rPr lang="en-IN" u="sng" dirty="0">
                <a:effectLst/>
                <a:ea typeface="Calibri" panose="020F0502020204030204" pitchFamily="34" charset="0"/>
                <a:cs typeface="Mangal" panose="02040503050203030202" pitchFamily="18" charset="0"/>
              </a:rPr>
              <a:t>Creating a set</a:t>
            </a:r>
          </a:p>
          <a:p>
            <a:pPr marL="0" indent="0">
              <a:spcBef>
                <a:spcPts val="0"/>
              </a:spcBef>
              <a:buNone/>
            </a:pPr>
            <a:endParaRPr lang="en-IN" u="sng" dirty="0">
              <a:effectLst/>
              <a:ea typeface="Calibri" panose="020F0502020204030204" pitchFamily="34" charset="0"/>
              <a:cs typeface="Mangal" panose="02040503050203030202" pitchFamily="18" charset="0"/>
            </a:endParaRPr>
          </a:p>
          <a:p>
            <a:pPr>
              <a:spcBef>
                <a:spcPts val="0"/>
              </a:spcBef>
            </a:pPr>
            <a:r>
              <a:rPr lang="en-IN" dirty="0">
                <a:effectLst/>
                <a:ea typeface="Calibri" panose="020F0502020204030204" pitchFamily="34" charset="0"/>
                <a:cs typeface="Mangal" panose="02040503050203030202" pitchFamily="18" charset="0"/>
              </a:rPr>
              <a:t>Python also provides the set() method, which can be used to create the set by the passed sequence.</a:t>
            </a:r>
          </a:p>
          <a:p>
            <a:pPr marL="0" indent="0">
              <a:spcBef>
                <a:spcPts val="0"/>
              </a:spcBef>
              <a:buNone/>
            </a:pPr>
            <a:r>
              <a:rPr lang="en-IN" dirty="0">
                <a:solidFill>
                  <a:srgbClr val="002060"/>
                </a:solidFill>
                <a:ea typeface="Calibri" panose="020F0502020204030204" pitchFamily="34" charset="0"/>
                <a:cs typeface="Mangal" panose="02040503050203030202" pitchFamily="18" charset="0"/>
              </a:rPr>
              <a:t>Example:</a:t>
            </a:r>
          </a:p>
          <a:p>
            <a:pPr marL="0" indent="0">
              <a:spcBef>
                <a:spcPts val="0"/>
              </a:spcBef>
              <a:buNone/>
            </a:pPr>
            <a:r>
              <a:rPr lang="en-IN" dirty="0">
                <a:solidFill>
                  <a:srgbClr val="C00000"/>
                </a:solidFill>
                <a:effectLst/>
                <a:ea typeface="Calibri" panose="020F0502020204030204" pitchFamily="34" charset="0"/>
                <a:cs typeface="Mangal" panose="02040503050203030202" pitchFamily="18" charset="0"/>
              </a:rPr>
              <a:t>Days = set(["Monday", "Tuesday", "Wednesday", "Thursday", "Friday", "Saturday", "Sunday"])  print(Days)    </a:t>
            </a:r>
          </a:p>
          <a:p>
            <a:pPr marL="0" indent="0">
              <a:spcBef>
                <a:spcPts val="0"/>
              </a:spcBef>
              <a:buNone/>
            </a:pPr>
            <a:r>
              <a:rPr lang="en-IN" dirty="0">
                <a:solidFill>
                  <a:srgbClr val="C00000"/>
                </a:solidFill>
                <a:effectLst/>
                <a:ea typeface="Calibri" panose="020F0502020204030204" pitchFamily="34" charset="0"/>
                <a:cs typeface="Mangal" panose="02040503050203030202" pitchFamily="18" charset="0"/>
              </a:rPr>
              <a:t>print(type(Days))    </a:t>
            </a:r>
          </a:p>
          <a:p>
            <a:pPr marL="0" indent="0">
              <a:spcBef>
                <a:spcPts val="0"/>
              </a:spcBef>
              <a:buNone/>
            </a:pPr>
            <a:r>
              <a:rPr lang="en-IN" dirty="0">
                <a:solidFill>
                  <a:srgbClr val="C00000"/>
                </a:solidFill>
                <a:effectLst/>
                <a:ea typeface="Calibri" panose="020F0502020204030204" pitchFamily="34" charset="0"/>
                <a:cs typeface="Mangal" panose="02040503050203030202" pitchFamily="18" charset="0"/>
              </a:rPr>
              <a:t>print("looping through the set elements ... ")    </a:t>
            </a:r>
          </a:p>
          <a:p>
            <a:pPr marL="0" indent="0">
              <a:spcBef>
                <a:spcPts val="0"/>
              </a:spcBef>
              <a:buNone/>
            </a:pPr>
            <a:r>
              <a:rPr lang="en-IN" dirty="0">
                <a:solidFill>
                  <a:srgbClr val="C00000"/>
                </a:solidFill>
                <a:effectLst/>
                <a:ea typeface="Calibri" panose="020F0502020204030204" pitchFamily="34" charset="0"/>
                <a:cs typeface="Mangal" panose="02040503050203030202" pitchFamily="18" charset="0"/>
              </a:rPr>
              <a:t>for </a:t>
            </a:r>
            <a:r>
              <a:rPr lang="en-IN" dirty="0" err="1">
                <a:solidFill>
                  <a:srgbClr val="C00000"/>
                </a:solidFill>
                <a:effectLst/>
                <a:ea typeface="Calibri" panose="020F0502020204030204" pitchFamily="34" charset="0"/>
                <a:cs typeface="Mangal" panose="02040503050203030202" pitchFamily="18" charset="0"/>
              </a:rPr>
              <a:t>i</a:t>
            </a:r>
            <a:r>
              <a:rPr lang="en-IN" dirty="0">
                <a:solidFill>
                  <a:srgbClr val="C00000"/>
                </a:solidFill>
                <a:effectLst/>
                <a:ea typeface="Calibri" panose="020F0502020204030204" pitchFamily="34" charset="0"/>
                <a:cs typeface="Mangal" panose="02040503050203030202" pitchFamily="18" charset="0"/>
              </a:rPr>
              <a:t> in Days:    </a:t>
            </a:r>
          </a:p>
          <a:p>
            <a:pPr marL="0" indent="0">
              <a:spcBef>
                <a:spcPts val="0"/>
              </a:spcBef>
              <a:buNone/>
            </a:pPr>
            <a:r>
              <a:rPr lang="en-IN" dirty="0">
                <a:solidFill>
                  <a:srgbClr val="C00000"/>
                </a:solidFill>
                <a:effectLst/>
                <a:ea typeface="Calibri" panose="020F0502020204030204" pitchFamily="34" charset="0"/>
                <a:cs typeface="Mangal" panose="02040503050203030202" pitchFamily="18" charset="0"/>
              </a:rPr>
              <a:t>	print(</a:t>
            </a:r>
            <a:r>
              <a:rPr lang="en-IN" dirty="0" err="1">
                <a:solidFill>
                  <a:srgbClr val="C00000"/>
                </a:solidFill>
                <a:effectLst/>
                <a:ea typeface="Calibri" panose="020F0502020204030204" pitchFamily="34" charset="0"/>
                <a:cs typeface="Mangal" panose="02040503050203030202" pitchFamily="18" charset="0"/>
              </a:rPr>
              <a:t>i</a:t>
            </a:r>
            <a:r>
              <a:rPr lang="en-IN" dirty="0">
                <a:solidFill>
                  <a:srgbClr val="C00000"/>
                </a:solidFill>
                <a:effectLst/>
                <a:ea typeface="Calibri" panose="020F0502020204030204" pitchFamily="34" charset="0"/>
                <a:cs typeface="Mangal" panose="02040503050203030202" pitchFamily="18" charset="0"/>
              </a:rPr>
              <a:t>)</a:t>
            </a:r>
          </a:p>
          <a:p>
            <a:pPr marL="0" indent="0">
              <a:spcBef>
                <a:spcPts val="0"/>
              </a:spcBef>
              <a:buNone/>
            </a:pPr>
            <a:endParaRPr lang="en-IN" dirty="0">
              <a:solidFill>
                <a:srgbClr val="C00000"/>
              </a:solidFill>
              <a:ea typeface="Calibri" panose="020F0502020204030204" pitchFamily="34" charset="0"/>
              <a:cs typeface="Mangal" panose="02040503050203030202" pitchFamily="18" charset="0"/>
            </a:endParaRPr>
          </a:p>
          <a:p>
            <a:pPr marL="0" indent="0">
              <a:spcBef>
                <a:spcPts val="0"/>
              </a:spcBef>
              <a:buNone/>
            </a:pPr>
            <a:r>
              <a:rPr lang="en-IN" u="sng" dirty="0"/>
              <a:t>Adding and Updating elements in Set</a:t>
            </a:r>
          </a:p>
          <a:p>
            <a:pPr marL="0" indent="0">
              <a:spcBef>
                <a:spcPts val="0"/>
              </a:spcBef>
              <a:buNone/>
            </a:pPr>
            <a:endParaRPr lang="en-IN" u="sng" dirty="0">
              <a:effectLst/>
              <a:ea typeface="Calibri" panose="020F0502020204030204" pitchFamily="34" charset="0"/>
              <a:cs typeface="Mangal" panose="02040503050203030202" pitchFamily="18" charset="0"/>
            </a:endParaRPr>
          </a:p>
          <a:p>
            <a:pPr>
              <a:spcBef>
                <a:spcPts val="0"/>
              </a:spcBef>
            </a:pPr>
            <a:r>
              <a:rPr lang="en-IN" dirty="0">
                <a:effectLst/>
                <a:ea typeface="Calibri" panose="020F0502020204030204" pitchFamily="34" charset="0"/>
                <a:cs typeface="Mangal" panose="02040503050203030202" pitchFamily="18" charset="0"/>
              </a:rPr>
              <a:t>Sets are mutable. However, since they are unordered, indexing has no meaning.</a:t>
            </a:r>
          </a:p>
          <a:p>
            <a:pPr>
              <a:spcBef>
                <a:spcPts val="0"/>
              </a:spcBef>
            </a:pPr>
            <a:r>
              <a:rPr lang="en-IN" dirty="0">
                <a:effectLst/>
                <a:ea typeface="Calibri" panose="020F0502020204030204" pitchFamily="34" charset="0"/>
                <a:cs typeface="Mangal" panose="02040503050203030202" pitchFamily="18" charset="0"/>
              </a:rPr>
              <a:t>We cannot access or change an element of a set using indexing or slicing. Set data type does not support it.</a:t>
            </a:r>
          </a:p>
          <a:p>
            <a:pPr>
              <a:spcBef>
                <a:spcPts val="0"/>
              </a:spcBef>
            </a:pPr>
            <a:r>
              <a:rPr lang="en-IN" dirty="0">
                <a:effectLst/>
                <a:ea typeface="Calibri" panose="020F0502020204030204" pitchFamily="34" charset="0"/>
                <a:cs typeface="Mangal" panose="02040503050203030202" pitchFamily="18" charset="0"/>
              </a:rPr>
              <a:t>We can add a single element using the add() method, and multiple elements using the update() method. The update() method can take </a:t>
            </a:r>
            <a:r>
              <a:rPr lang="en-IN" u="sng" dirty="0">
                <a:solidFill>
                  <a:srgbClr val="0000FF"/>
                </a:solidFill>
                <a:effectLst/>
                <a:ea typeface="Calibri" panose="020F0502020204030204" pitchFamily="34" charset="0"/>
                <a:cs typeface="Mangal" panose="02040503050203030202" pitchFamily="18" charset="0"/>
                <a:hlinkClick r:id="rId2"/>
              </a:rPr>
              <a:t>tuples</a:t>
            </a:r>
            <a:r>
              <a:rPr lang="en-IN" dirty="0">
                <a:effectLst/>
                <a:ea typeface="Calibri" panose="020F0502020204030204" pitchFamily="34" charset="0"/>
                <a:cs typeface="Mangal" panose="02040503050203030202" pitchFamily="18" charset="0"/>
              </a:rPr>
              <a:t>, lists, </a:t>
            </a:r>
            <a:r>
              <a:rPr lang="en-IN" u="sng" dirty="0">
                <a:solidFill>
                  <a:srgbClr val="0000FF"/>
                </a:solidFill>
                <a:effectLst/>
                <a:ea typeface="Calibri" panose="020F0502020204030204" pitchFamily="34" charset="0"/>
                <a:cs typeface="Mangal" panose="02040503050203030202" pitchFamily="18" charset="0"/>
                <a:hlinkClick r:id="rId3"/>
              </a:rPr>
              <a:t>strings</a:t>
            </a:r>
            <a:r>
              <a:rPr lang="en-IN" dirty="0">
                <a:effectLst/>
                <a:ea typeface="Calibri" panose="020F0502020204030204" pitchFamily="34" charset="0"/>
                <a:cs typeface="Mangal" panose="02040503050203030202" pitchFamily="18" charset="0"/>
              </a:rPr>
              <a:t> or other sets as its argument. In all cases, duplicates are avoided.</a:t>
            </a:r>
          </a:p>
          <a:p>
            <a:pPr marL="0" indent="0">
              <a:spcBef>
                <a:spcPts val="0"/>
              </a:spcBef>
              <a:buNone/>
            </a:pPr>
            <a:r>
              <a:rPr lang="en-IN" dirty="0">
                <a:solidFill>
                  <a:srgbClr val="C00000"/>
                </a:solidFill>
                <a:effectLst/>
                <a:ea typeface="Calibri" panose="020F0502020204030204" pitchFamily="34" charset="0"/>
                <a:cs typeface="Mangal" panose="02040503050203030202" pitchFamily="18" charset="0"/>
              </a:rPr>
              <a:t>   </a:t>
            </a:r>
            <a:endParaRPr lang="en-IN" dirty="0"/>
          </a:p>
        </p:txBody>
      </p:sp>
    </p:spTree>
    <p:extLst>
      <p:ext uri="{BB962C8B-B14F-4D97-AF65-F5344CB8AC3E}">
        <p14:creationId xmlns:p14="http://schemas.microsoft.com/office/powerpoint/2010/main" val="10400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B32427E-B794-4E06-AC74-81096F968A96}"/>
              </a:ext>
            </a:extLst>
          </p:cNvPr>
          <p:cNvSpPr txBox="1"/>
          <p:nvPr/>
        </p:nvSpPr>
        <p:spPr>
          <a:xfrm>
            <a:off x="3044858" y="348792"/>
            <a:ext cx="6570482" cy="584775"/>
          </a:xfrm>
          <a:prstGeom prst="rect">
            <a:avLst/>
          </a:prstGeom>
          <a:noFill/>
        </p:spPr>
        <p:txBody>
          <a:bodyPr wrap="square" rtlCol="0">
            <a:spAutoFit/>
          </a:bodyPr>
          <a:lstStyle/>
          <a:p>
            <a:pPr algn="ctr"/>
            <a:r>
              <a:rPr lang="en-IN" sz="3200" b="1" dirty="0"/>
              <a:t>DICTIONARY</a:t>
            </a:r>
          </a:p>
        </p:txBody>
      </p:sp>
      <p:sp>
        <p:nvSpPr>
          <p:cNvPr id="7" name="TextBox 6">
            <a:extLst>
              <a:ext uri="{FF2B5EF4-FFF2-40B4-BE49-F238E27FC236}">
                <a16:creationId xmlns:a16="http://schemas.microsoft.com/office/drawing/2014/main" id="{88EECEB8-B2CB-40CC-ABD9-ECDD9746CA08}"/>
              </a:ext>
            </a:extLst>
          </p:cNvPr>
          <p:cNvSpPr txBox="1"/>
          <p:nvPr/>
        </p:nvSpPr>
        <p:spPr>
          <a:xfrm>
            <a:off x="1292012" y="1251273"/>
            <a:ext cx="10246936" cy="5142321"/>
          </a:xfrm>
          <a:prstGeom prst="rect">
            <a:avLst/>
          </a:prstGeom>
          <a:noFill/>
        </p:spPr>
        <p:txBody>
          <a:bodyPr wrap="square" rtlCol="0">
            <a:spAutoFit/>
          </a:bodyPr>
          <a:lstStyle/>
          <a:p>
            <a:endParaRPr lang="en-IN" dirty="0"/>
          </a:p>
        </p:txBody>
      </p:sp>
      <p:sp>
        <p:nvSpPr>
          <p:cNvPr id="8" name="Rectangle 3">
            <a:extLst>
              <a:ext uri="{FF2B5EF4-FFF2-40B4-BE49-F238E27FC236}">
                <a16:creationId xmlns:a16="http://schemas.microsoft.com/office/drawing/2014/main" id="{33541F3A-F1B4-460C-AD5F-FEE650A6EC39}"/>
              </a:ext>
            </a:extLst>
          </p:cNvPr>
          <p:cNvSpPr txBox="1">
            <a:spLocks noChangeArrowheads="1"/>
          </p:cNvSpPr>
          <p:nvPr/>
        </p:nvSpPr>
        <p:spPr>
          <a:xfrm>
            <a:off x="1292012" y="1559451"/>
            <a:ext cx="10080943" cy="452596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i="0" dirty="0">
                <a:solidFill>
                  <a:schemeClr val="tx1"/>
                </a:solidFill>
                <a:effectLst/>
              </a:rPr>
              <a:t> A dictionary is mutable and is another container type (collection) that can store any number of Python objects.</a:t>
            </a:r>
          </a:p>
          <a:p>
            <a:r>
              <a:rPr lang="en-US" altLang="en-US" sz="1800" b="1" dirty="0">
                <a:solidFill>
                  <a:schemeClr val="tx1"/>
                </a:solidFill>
              </a:rPr>
              <a:t>Dictionaries are like bags - no order</a:t>
            </a:r>
          </a:p>
          <a:p>
            <a:r>
              <a:rPr lang="en-US" altLang="en-US" sz="1800" b="1" dirty="0">
                <a:solidFill>
                  <a:schemeClr val="tx1"/>
                </a:solidFill>
              </a:rPr>
              <a:t>The things we put in the dictionary are indexed with a </a:t>
            </a:r>
            <a:r>
              <a:rPr lang="ja-JP" altLang="en-US" sz="1800" b="1" dirty="0">
                <a:solidFill>
                  <a:schemeClr val="tx1"/>
                </a:solidFill>
              </a:rPr>
              <a:t>“</a:t>
            </a:r>
            <a:r>
              <a:rPr lang="en-US" altLang="ja-JP" sz="1800" b="1" dirty="0">
                <a:solidFill>
                  <a:schemeClr val="tx1"/>
                </a:solidFill>
              </a:rPr>
              <a:t>lookup tag</a:t>
            </a:r>
            <a:r>
              <a:rPr lang="ja-JP" altLang="en-US" sz="1800" b="1" dirty="0">
                <a:solidFill>
                  <a:schemeClr val="tx1"/>
                </a:solidFill>
              </a:rPr>
              <a:t>”</a:t>
            </a:r>
            <a:endParaRPr lang="en-US" altLang="en-US" sz="1800" b="1" dirty="0">
              <a:solidFill>
                <a:schemeClr val="tx1"/>
              </a:solidFill>
            </a:endParaRPr>
          </a:p>
          <a:p>
            <a:r>
              <a:rPr lang="en-US" b="1" i="0" dirty="0">
                <a:solidFill>
                  <a:schemeClr val="tx1"/>
                </a:solidFill>
                <a:effectLst/>
              </a:rPr>
              <a:t> Dictionaries consist of pairs (called items) of keys and their corresponding values. </a:t>
            </a:r>
          </a:p>
          <a:p>
            <a:r>
              <a:rPr lang="en-US" b="1" dirty="0">
                <a:solidFill>
                  <a:schemeClr val="tx1"/>
                </a:solidFill>
                <a:sym typeface="Gill Sans" charset="0"/>
              </a:rPr>
              <a:t>Dictionaries are like Lists except that they use keys instead of numbers to look up values</a:t>
            </a:r>
            <a:endParaRPr lang="en-US" b="1" i="0" dirty="0">
              <a:solidFill>
                <a:schemeClr val="tx1"/>
              </a:solidFill>
              <a:effectLst/>
            </a:endParaRPr>
          </a:p>
          <a:p>
            <a:r>
              <a:rPr lang="en-US" altLang="en-US" b="1" dirty="0">
                <a:solidFill>
                  <a:schemeClr val="tx1"/>
                </a:solidFill>
              </a:rPr>
              <a:t>The first element of the pair, the </a:t>
            </a:r>
            <a:r>
              <a:rPr lang="en-US" altLang="en-US" b="1" i="1" dirty="0">
                <a:solidFill>
                  <a:schemeClr val="tx1"/>
                </a:solidFill>
              </a:rPr>
              <a:t>key</a:t>
            </a:r>
            <a:r>
              <a:rPr lang="en-US" altLang="en-US" b="1" dirty="0">
                <a:solidFill>
                  <a:schemeClr val="tx1"/>
                </a:solidFill>
              </a:rPr>
              <a:t>, is used to retrieve the second element, the </a:t>
            </a:r>
            <a:r>
              <a:rPr lang="en-US" altLang="en-US" b="1" i="1" dirty="0">
                <a:solidFill>
                  <a:schemeClr val="tx1"/>
                </a:solidFill>
              </a:rPr>
              <a:t>value</a:t>
            </a:r>
            <a:r>
              <a:rPr lang="en-US" altLang="en-US" b="1" dirty="0">
                <a:solidFill>
                  <a:schemeClr val="tx1"/>
                </a:solidFill>
              </a:rPr>
              <a:t>.</a:t>
            </a:r>
          </a:p>
          <a:p>
            <a:r>
              <a:rPr lang="en-US" altLang="en-US" b="1" dirty="0">
                <a:solidFill>
                  <a:schemeClr val="tx1"/>
                </a:solidFill>
              </a:rPr>
              <a:t>We </a:t>
            </a:r>
            <a:r>
              <a:rPr lang="en-US" altLang="en-US" b="1" i="1" dirty="0">
                <a:solidFill>
                  <a:schemeClr val="tx1"/>
                </a:solidFill>
              </a:rPr>
              <a:t>map a key to a value</a:t>
            </a:r>
          </a:p>
          <a:p>
            <a:r>
              <a:rPr lang="en-US" b="1" dirty="0">
                <a:solidFill>
                  <a:schemeClr val="tx1"/>
                </a:solidFill>
                <a:sym typeface="Gill Sans" charset="0"/>
              </a:rPr>
              <a:t>Example:</a:t>
            </a:r>
          </a:p>
          <a:p>
            <a:pPr marL="0" indent="0">
              <a:buNone/>
            </a:pPr>
            <a:r>
              <a:rPr lang="en-US" b="1" i="0" dirty="0">
                <a:solidFill>
                  <a:schemeClr val="tx1"/>
                </a:solidFill>
                <a:effectLst/>
              </a:rPr>
              <a:t>dict1 = {'A': '2341', 'B': '9102', 'C': '3258’}</a:t>
            </a:r>
          </a:p>
          <a:p>
            <a:pPr marL="0" indent="0">
              <a:buNone/>
            </a:pPr>
            <a:r>
              <a:rPr lang="en-US" b="1" dirty="0">
                <a:solidFill>
                  <a:schemeClr val="tx1"/>
                </a:solidFill>
              </a:rPr>
              <a:t>Here, ‘A’, ‘B’, ‘C’ are the keys and ‘2341’,’9102’ and ‘3258’ are values.</a:t>
            </a:r>
            <a:endParaRPr lang="en-US" b="1" i="0" dirty="0">
              <a:solidFill>
                <a:schemeClr val="tx1"/>
              </a:solidFill>
              <a:effectLst/>
            </a:endParaRPr>
          </a:p>
        </p:txBody>
      </p:sp>
    </p:spTree>
    <p:extLst>
      <p:ext uri="{BB962C8B-B14F-4D97-AF65-F5344CB8AC3E}">
        <p14:creationId xmlns:p14="http://schemas.microsoft.com/office/powerpoint/2010/main" val="2366722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5F0D-09BB-4EA6-B24C-14F8683F6AE9}"/>
              </a:ext>
            </a:extLst>
          </p:cNvPr>
          <p:cNvSpPr>
            <a:spLocks noGrp="1"/>
          </p:cNvSpPr>
          <p:nvPr>
            <p:ph type="title"/>
          </p:nvPr>
        </p:nvSpPr>
        <p:spPr>
          <a:xfrm>
            <a:off x="2414021" y="196727"/>
            <a:ext cx="8911687" cy="518890"/>
          </a:xfrm>
        </p:spPr>
        <p:txBody>
          <a:bodyPr>
            <a:normAutofit fontScale="90000"/>
          </a:bodyPr>
          <a:lstStyle/>
          <a:p>
            <a:r>
              <a:rPr lang="en-IN" dirty="0"/>
              <a:t>Adding and Updating elements in Set</a:t>
            </a:r>
          </a:p>
        </p:txBody>
      </p:sp>
      <p:sp>
        <p:nvSpPr>
          <p:cNvPr id="3" name="Content Placeholder 2">
            <a:extLst>
              <a:ext uri="{FF2B5EF4-FFF2-40B4-BE49-F238E27FC236}">
                <a16:creationId xmlns:a16="http://schemas.microsoft.com/office/drawing/2014/main" id="{2EB0E9B9-F693-4403-9C50-2AF872CCA6D8}"/>
              </a:ext>
            </a:extLst>
          </p:cNvPr>
          <p:cNvSpPr>
            <a:spLocks noGrp="1"/>
          </p:cNvSpPr>
          <p:nvPr>
            <p:ph idx="1"/>
          </p:nvPr>
        </p:nvSpPr>
        <p:spPr>
          <a:xfrm>
            <a:off x="1623391" y="869673"/>
            <a:ext cx="9886123" cy="5118654"/>
          </a:xfrm>
        </p:spPr>
        <p:txBody>
          <a:bodyPr>
            <a:noAutofit/>
          </a:bodyPr>
          <a:lstStyle/>
          <a:p>
            <a:pPr>
              <a:spcBef>
                <a:spcPts val="600"/>
              </a:spcBef>
            </a:pPr>
            <a:r>
              <a:rPr lang="en-IN" dirty="0">
                <a:solidFill>
                  <a:schemeClr val="accent1">
                    <a:lumMod val="75000"/>
                  </a:schemeClr>
                </a:solidFill>
                <a:effectLst/>
                <a:ea typeface="Calibri" panose="020F0502020204030204" pitchFamily="34" charset="0"/>
                <a:cs typeface="Mangal" panose="02040503050203030202" pitchFamily="18" charset="0"/>
              </a:rPr>
              <a:t>add() Method:</a:t>
            </a:r>
          </a:p>
          <a:p>
            <a:pPr marL="0" indent="0">
              <a:spcBef>
                <a:spcPts val="600"/>
              </a:spcBef>
              <a:buNone/>
            </a:pPr>
            <a:r>
              <a:rPr lang="en-IN" dirty="0">
                <a:effectLst/>
                <a:ea typeface="Calibri" panose="020F0502020204030204" pitchFamily="34" charset="0"/>
                <a:cs typeface="Mangal" panose="02040503050203030202" pitchFamily="18" charset="0"/>
              </a:rPr>
              <a:t>The add() method is used to add a single element whereas the update() method is used to add multiple elements to the set. </a:t>
            </a:r>
          </a:p>
          <a:p>
            <a:pPr marL="0" indent="0">
              <a:spcBef>
                <a:spcPts val="600"/>
              </a:spcBef>
              <a:buNone/>
            </a:pPr>
            <a:r>
              <a:rPr lang="en-IN" dirty="0">
                <a:effectLst/>
                <a:ea typeface="Calibri" panose="020F0502020204030204" pitchFamily="34" charset="0"/>
                <a:cs typeface="Mangal" panose="02040503050203030202" pitchFamily="18" charset="0"/>
              </a:rPr>
              <a:t>Consider the following example.</a:t>
            </a:r>
          </a:p>
          <a:p>
            <a:pPr marL="0" indent="0">
              <a:spcBef>
                <a:spcPts val="600"/>
              </a:spcBef>
              <a:buNone/>
            </a:pPr>
            <a:r>
              <a:rPr lang="en-IN" dirty="0">
                <a:solidFill>
                  <a:schemeClr val="accent1">
                    <a:lumMod val="75000"/>
                  </a:schemeClr>
                </a:solidFill>
                <a:effectLst/>
                <a:ea typeface="Calibri" panose="020F0502020204030204" pitchFamily="34" charset="0"/>
                <a:cs typeface="Mangal" panose="02040503050203030202" pitchFamily="18" charset="0"/>
              </a:rPr>
              <a:t>months = set(["</a:t>
            </a:r>
            <a:r>
              <a:rPr lang="en-IN" dirty="0" err="1">
                <a:solidFill>
                  <a:schemeClr val="accent1">
                    <a:lumMod val="75000"/>
                  </a:schemeClr>
                </a:solidFill>
                <a:effectLst/>
                <a:ea typeface="Calibri" panose="020F0502020204030204" pitchFamily="34" charset="0"/>
                <a:cs typeface="Mangal" panose="02040503050203030202" pitchFamily="18" charset="0"/>
              </a:rPr>
              <a:t>January","February</a:t>
            </a:r>
            <a:r>
              <a:rPr lang="en-IN" dirty="0">
                <a:solidFill>
                  <a:schemeClr val="accent1">
                    <a:lumMod val="75000"/>
                  </a:schemeClr>
                </a:solidFill>
                <a:effectLst/>
                <a:ea typeface="Calibri" panose="020F0502020204030204" pitchFamily="34" charset="0"/>
                <a:cs typeface="Mangal" panose="02040503050203030202" pitchFamily="18" charset="0"/>
              </a:rPr>
              <a:t>", "March", "April", "May", "June"])    </a:t>
            </a:r>
          </a:p>
          <a:p>
            <a:pPr marL="0" indent="0">
              <a:spcBef>
                <a:spcPts val="600"/>
              </a:spcBef>
              <a:buNone/>
            </a:pPr>
            <a:r>
              <a:rPr lang="en-IN" dirty="0">
                <a:solidFill>
                  <a:schemeClr val="accent1">
                    <a:lumMod val="75000"/>
                  </a:schemeClr>
                </a:solidFill>
                <a:effectLst/>
                <a:ea typeface="Calibri" panose="020F0502020204030204" pitchFamily="34" charset="0"/>
                <a:cs typeface="Mangal" panose="02040503050203030202" pitchFamily="18" charset="0"/>
              </a:rPr>
              <a:t>print("\</a:t>
            </a:r>
            <a:r>
              <a:rPr lang="en-IN" dirty="0" err="1">
                <a:solidFill>
                  <a:schemeClr val="accent1">
                    <a:lumMod val="75000"/>
                  </a:schemeClr>
                </a:solidFill>
                <a:effectLst/>
                <a:ea typeface="Calibri" panose="020F0502020204030204" pitchFamily="34" charset="0"/>
                <a:cs typeface="Mangal" panose="02040503050203030202" pitchFamily="18" charset="0"/>
              </a:rPr>
              <a:t>nprinting</a:t>
            </a:r>
            <a:r>
              <a:rPr lang="en-IN" dirty="0">
                <a:solidFill>
                  <a:schemeClr val="accent1">
                    <a:lumMod val="75000"/>
                  </a:schemeClr>
                </a:solidFill>
                <a:effectLst/>
                <a:ea typeface="Calibri" panose="020F0502020204030204" pitchFamily="34" charset="0"/>
                <a:cs typeface="Mangal" panose="02040503050203030202" pitchFamily="18" charset="0"/>
              </a:rPr>
              <a:t> the original set ... ")    </a:t>
            </a:r>
          </a:p>
          <a:p>
            <a:pPr marL="0" indent="0">
              <a:spcBef>
                <a:spcPts val="600"/>
              </a:spcBef>
              <a:buNone/>
            </a:pPr>
            <a:r>
              <a:rPr lang="en-IN" dirty="0">
                <a:solidFill>
                  <a:schemeClr val="accent1">
                    <a:lumMod val="75000"/>
                  </a:schemeClr>
                </a:solidFill>
                <a:effectLst/>
                <a:ea typeface="Calibri" panose="020F0502020204030204" pitchFamily="34" charset="0"/>
                <a:cs typeface="Mangal" panose="02040503050203030202" pitchFamily="18" charset="0"/>
              </a:rPr>
              <a:t>print(months)    </a:t>
            </a:r>
          </a:p>
          <a:p>
            <a:pPr marL="0" indent="0">
              <a:spcBef>
                <a:spcPts val="600"/>
              </a:spcBef>
              <a:buNone/>
            </a:pPr>
            <a:r>
              <a:rPr lang="en-IN" dirty="0">
                <a:solidFill>
                  <a:schemeClr val="accent1">
                    <a:lumMod val="75000"/>
                  </a:schemeClr>
                </a:solidFill>
                <a:effectLst/>
                <a:ea typeface="Calibri" panose="020F0502020204030204" pitchFamily="34" charset="0"/>
                <a:cs typeface="Mangal" panose="02040503050203030202" pitchFamily="18" charset="0"/>
              </a:rPr>
              <a:t>print("\</a:t>
            </a:r>
            <a:r>
              <a:rPr lang="en-IN" dirty="0" err="1">
                <a:solidFill>
                  <a:schemeClr val="accent1">
                    <a:lumMod val="75000"/>
                  </a:schemeClr>
                </a:solidFill>
                <a:effectLst/>
                <a:ea typeface="Calibri" panose="020F0502020204030204" pitchFamily="34" charset="0"/>
                <a:cs typeface="Mangal" panose="02040503050203030202" pitchFamily="18" charset="0"/>
              </a:rPr>
              <a:t>nAdding</a:t>
            </a:r>
            <a:r>
              <a:rPr lang="en-IN" dirty="0">
                <a:solidFill>
                  <a:schemeClr val="accent1">
                    <a:lumMod val="75000"/>
                  </a:schemeClr>
                </a:solidFill>
                <a:effectLst/>
                <a:ea typeface="Calibri" panose="020F0502020204030204" pitchFamily="34" charset="0"/>
                <a:cs typeface="Mangal" panose="02040503050203030202" pitchFamily="18" charset="0"/>
              </a:rPr>
              <a:t> other months to the set...");    </a:t>
            </a:r>
          </a:p>
          <a:p>
            <a:pPr marL="0" indent="0">
              <a:spcBef>
                <a:spcPts val="600"/>
              </a:spcBef>
              <a:buNone/>
            </a:pPr>
            <a:r>
              <a:rPr lang="en-IN" dirty="0" err="1">
                <a:solidFill>
                  <a:schemeClr val="accent1">
                    <a:lumMod val="75000"/>
                  </a:schemeClr>
                </a:solidFill>
                <a:effectLst/>
                <a:ea typeface="Calibri" panose="020F0502020204030204" pitchFamily="34" charset="0"/>
                <a:cs typeface="Mangal" panose="02040503050203030202" pitchFamily="18" charset="0"/>
              </a:rPr>
              <a:t>months.add</a:t>
            </a:r>
            <a:r>
              <a:rPr lang="en-IN" dirty="0">
                <a:solidFill>
                  <a:schemeClr val="accent1">
                    <a:lumMod val="75000"/>
                  </a:schemeClr>
                </a:solidFill>
                <a:effectLst/>
                <a:ea typeface="Calibri" panose="020F0502020204030204" pitchFamily="34" charset="0"/>
                <a:cs typeface="Mangal" panose="02040503050203030202" pitchFamily="18" charset="0"/>
              </a:rPr>
              <a:t>("July");    </a:t>
            </a:r>
          </a:p>
          <a:p>
            <a:pPr marL="0" indent="0">
              <a:spcBef>
                <a:spcPts val="600"/>
              </a:spcBef>
              <a:buNone/>
            </a:pPr>
            <a:r>
              <a:rPr lang="en-IN" dirty="0" err="1">
                <a:solidFill>
                  <a:schemeClr val="accent1">
                    <a:lumMod val="75000"/>
                  </a:schemeClr>
                </a:solidFill>
                <a:ea typeface="Calibri" panose="020F0502020204030204" pitchFamily="34" charset="0"/>
                <a:cs typeface="Mangal" panose="02040503050203030202" pitchFamily="18" charset="0"/>
              </a:rPr>
              <a:t>m</a:t>
            </a:r>
            <a:r>
              <a:rPr lang="en-IN" dirty="0" err="1">
                <a:solidFill>
                  <a:schemeClr val="accent1">
                    <a:lumMod val="75000"/>
                  </a:schemeClr>
                </a:solidFill>
                <a:effectLst/>
                <a:ea typeface="Calibri" panose="020F0502020204030204" pitchFamily="34" charset="0"/>
                <a:cs typeface="Mangal" panose="02040503050203030202" pitchFamily="18" charset="0"/>
              </a:rPr>
              <a:t>onths.add</a:t>
            </a:r>
            <a:r>
              <a:rPr lang="en-IN" dirty="0">
                <a:solidFill>
                  <a:schemeClr val="accent1">
                    <a:lumMod val="75000"/>
                  </a:schemeClr>
                </a:solidFill>
                <a:effectLst/>
                <a:ea typeface="Calibri" panose="020F0502020204030204" pitchFamily="34" charset="0"/>
                <a:cs typeface="Mangal" panose="02040503050203030202" pitchFamily="18" charset="0"/>
              </a:rPr>
              <a:t> ("August");    </a:t>
            </a:r>
          </a:p>
          <a:p>
            <a:pPr marL="0" indent="0">
              <a:spcBef>
                <a:spcPts val="600"/>
              </a:spcBef>
              <a:buNone/>
            </a:pPr>
            <a:r>
              <a:rPr lang="en-IN" dirty="0">
                <a:solidFill>
                  <a:schemeClr val="accent1">
                    <a:lumMod val="75000"/>
                  </a:schemeClr>
                </a:solidFill>
                <a:effectLst/>
                <a:ea typeface="Calibri" panose="020F0502020204030204" pitchFamily="34" charset="0"/>
                <a:cs typeface="Mangal" panose="02040503050203030202" pitchFamily="18" charset="0"/>
              </a:rPr>
              <a:t>print("\</a:t>
            </a:r>
            <a:r>
              <a:rPr lang="en-IN" dirty="0" err="1">
                <a:solidFill>
                  <a:schemeClr val="accent1">
                    <a:lumMod val="75000"/>
                  </a:schemeClr>
                </a:solidFill>
                <a:effectLst/>
                <a:ea typeface="Calibri" panose="020F0502020204030204" pitchFamily="34" charset="0"/>
                <a:cs typeface="Mangal" panose="02040503050203030202" pitchFamily="18" charset="0"/>
              </a:rPr>
              <a:t>nPrinting</a:t>
            </a:r>
            <a:r>
              <a:rPr lang="en-IN" dirty="0">
                <a:solidFill>
                  <a:schemeClr val="accent1">
                    <a:lumMod val="75000"/>
                  </a:schemeClr>
                </a:solidFill>
                <a:effectLst/>
                <a:ea typeface="Calibri" panose="020F0502020204030204" pitchFamily="34" charset="0"/>
                <a:cs typeface="Mangal" panose="02040503050203030202" pitchFamily="18" charset="0"/>
              </a:rPr>
              <a:t> the modified set...");    </a:t>
            </a:r>
          </a:p>
          <a:p>
            <a:pPr marL="0" indent="0">
              <a:spcBef>
                <a:spcPts val="600"/>
              </a:spcBef>
              <a:buNone/>
            </a:pPr>
            <a:r>
              <a:rPr lang="en-IN" dirty="0">
                <a:solidFill>
                  <a:schemeClr val="accent1">
                    <a:lumMod val="75000"/>
                  </a:schemeClr>
                </a:solidFill>
                <a:effectLst/>
                <a:ea typeface="Calibri" panose="020F0502020204030204" pitchFamily="34" charset="0"/>
                <a:cs typeface="Mangal" panose="02040503050203030202" pitchFamily="18" charset="0"/>
              </a:rPr>
              <a:t>print(months)    </a:t>
            </a:r>
          </a:p>
          <a:p>
            <a:pPr marL="0" indent="0">
              <a:spcBef>
                <a:spcPts val="600"/>
              </a:spcBef>
              <a:buNone/>
            </a:pPr>
            <a:r>
              <a:rPr lang="en-IN" dirty="0">
                <a:solidFill>
                  <a:schemeClr val="accent1">
                    <a:lumMod val="75000"/>
                  </a:schemeClr>
                </a:solidFill>
                <a:effectLst/>
                <a:ea typeface="Calibri" panose="020F0502020204030204" pitchFamily="34" charset="0"/>
                <a:cs typeface="Mangal" panose="02040503050203030202" pitchFamily="18" charset="0"/>
              </a:rPr>
              <a:t>print("\</a:t>
            </a:r>
            <a:r>
              <a:rPr lang="en-IN" dirty="0" err="1">
                <a:solidFill>
                  <a:schemeClr val="accent1">
                    <a:lumMod val="75000"/>
                  </a:schemeClr>
                </a:solidFill>
                <a:effectLst/>
                <a:ea typeface="Calibri" panose="020F0502020204030204" pitchFamily="34" charset="0"/>
                <a:cs typeface="Mangal" panose="02040503050203030202" pitchFamily="18" charset="0"/>
              </a:rPr>
              <a:t>nlooping</a:t>
            </a:r>
            <a:r>
              <a:rPr lang="en-IN" dirty="0">
                <a:solidFill>
                  <a:schemeClr val="accent1">
                    <a:lumMod val="75000"/>
                  </a:schemeClr>
                </a:solidFill>
                <a:effectLst/>
                <a:ea typeface="Calibri" panose="020F0502020204030204" pitchFamily="34" charset="0"/>
                <a:cs typeface="Mangal" panose="02040503050203030202" pitchFamily="18" charset="0"/>
              </a:rPr>
              <a:t> through the set elements ... ")    </a:t>
            </a:r>
          </a:p>
          <a:p>
            <a:pPr marL="0" indent="0">
              <a:spcBef>
                <a:spcPts val="600"/>
              </a:spcBef>
              <a:buNone/>
            </a:pPr>
            <a:r>
              <a:rPr lang="en-IN" dirty="0">
                <a:solidFill>
                  <a:schemeClr val="accent1">
                    <a:lumMod val="75000"/>
                  </a:schemeClr>
                </a:solidFill>
                <a:effectLst/>
                <a:ea typeface="Calibri" panose="020F0502020204030204" pitchFamily="34" charset="0"/>
                <a:cs typeface="Mangal" panose="02040503050203030202" pitchFamily="18" charset="0"/>
              </a:rPr>
              <a:t>for </a:t>
            </a:r>
            <a:r>
              <a:rPr lang="en-IN" dirty="0" err="1">
                <a:solidFill>
                  <a:schemeClr val="accent1">
                    <a:lumMod val="75000"/>
                  </a:schemeClr>
                </a:solidFill>
                <a:effectLst/>
                <a:ea typeface="Calibri" panose="020F0502020204030204" pitchFamily="34" charset="0"/>
                <a:cs typeface="Mangal" panose="02040503050203030202" pitchFamily="18" charset="0"/>
              </a:rPr>
              <a:t>i</a:t>
            </a:r>
            <a:r>
              <a:rPr lang="en-IN" dirty="0">
                <a:solidFill>
                  <a:schemeClr val="accent1">
                    <a:lumMod val="75000"/>
                  </a:schemeClr>
                </a:solidFill>
                <a:effectLst/>
                <a:ea typeface="Calibri" panose="020F0502020204030204" pitchFamily="34" charset="0"/>
                <a:cs typeface="Mangal" panose="02040503050203030202" pitchFamily="18" charset="0"/>
              </a:rPr>
              <a:t> in months:    </a:t>
            </a:r>
          </a:p>
          <a:p>
            <a:pPr marL="0" indent="0">
              <a:spcBef>
                <a:spcPts val="600"/>
              </a:spcBef>
              <a:buNone/>
            </a:pPr>
            <a:r>
              <a:rPr lang="en-IN" dirty="0">
                <a:solidFill>
                  <a:schemeClr val="accent1">
                    <a:lumMod val="75000"/>
                  </a:schemeClr>
                </a:solidFill>
                <a:effectLst/>
                <a:ea typeface="Calibri" panose="020F0502020204030204" pitchFamily="34" charset="0"/>
                <a:cs typeface="Mangal" panose="02040503050203030202" pitchFamily="18" charset="0"/>
              </a:rPr>
              <a:t>    print(</a:t>
            </a:r>
            <a:r>
              <a:rPr lang="en-IN" dirty="0" err="1">
                <a:solidFill>
                  <a:schemeClr val="accent1">
                    <a:lumMod val="75000"/>
                  </a:schemeClr>
                </a:solidFill>
                <a:effectLst/>
                <a:ea typeface="Calibri" panose="020F0502020204030204" pitchFamily="34" charset="0"/>
                <a:cs typeface="Mangal" panose="02040503050203030202" pitchFamily="18" charset="0"/>
              </a:rPr>
              <a:t>i</a:t>
            </a:r>
            <a:r>
              <a:rPr lang="en-IN" dirty="0">
                <a:solidFill>
                  <a:schemeClr val="accent1">
                    <a:lumMod val="75000"/>
                  </a:schemeClr>
                </a:solidFill>
                <a:effectLst/>
                <a:ea typeface="Calibri" panose="020F0502020204030204" pitchFamily="34" charset="0"/>
                <a:cs typeface="Mangal" panose="02040503050203030202" pitchFamily="18" charset="0"/>
              </a:rPr>
              <a:t>)   </a:t>
            </a:r>
          </a:p>
        </p:txBody>
      </p:sp>
      <p:sp>
        <p:nvSpPr>
          <p:cNvPr id="4" name="TextBox 3">
            <a:extLst>
              <a:ext uri="{FF2B5EF4-FFF2-40B4-BE49-F238E27FC236}">
                <a16:creationId xmlns:a16="http://schemas.microsoft.com/office/drawing/2014/main" id="{26720095-784C-4F83-8FCB-74567B758614}"/>
              </a:ext>
            </a:extLst>
          </p:cNvPr>
          <p:cNvSpPr txBox="1"/>
          <p:nvPr/>
        </p:nvSpPr>
        <p:spPr>
          <a:xfrm>
            <a:off x="6869864" y="2751548"/>
            <a:ext cx="5015947" cy="3909725"/>
          </a:xfrm>
          <a:prstGeom prst="rect">
            <a:avLst/>
          </a:prstGeom>
          <a:noFill/>
          <a:ln w="3175">
            <a:solidFill>
              <a:schemeClr val="tx1"/>
            </a:solidFill>
          </a:ln>
        </p:spPr>
        <p:txBody>
          <a:bodyPr wrap="square" rtlCol="0">
            <a:spAutoFit/>
          </a:bodyPr>
          <a:lstStyle/>
          <a:p>
            <a:pPr marL="0" indent="0">
              <a:lnSpc>
                <a:spcPct val="120000"/>
              </a:lnSpc>
              <a:spcBef>
                <a:spcPts val="0"/>
              </a:spcBef>
              <a:buNone/>
            </a:pPr>
            <a:r>
              <a:rPr lang="en-IN" sz="1300" b="1" u="sng" dirty="0">
                <a:solidFill>
                  <a:srgbClr val="002060"/>
                </a:solidFill>
                <a:effectLst/>
                <a:ea typeface="Calibri" panose="020F0502020204030204" pitchFamily="34" charset="0"/>
                <a:cs typeface="Mangal" panose="02040503050203030202" pitchFamily="18" charset="0"/>
              </a:rPr>
              <a:t>Output:</a:t>
            </a:r>
          </a:p>
          <a:p>
            <a:pPr marL="0" indent="0">
              <a:lnSpc>
                <a:spcPct val="120000"/>
              </a:lnSpc>
              <a:spcBef>
                <a:spcPts val="0"/>
              </a:spcBef>
              <a:buNone/>
            </a:pPr>
            <a:r>
              <a:rPr lang="en-IN" sz="1300" b="1" dirty="0">
                <a:solidFill>
                  <a:srgbClr val="002060"/>
                </a:solidFill>
                <a:effectLst/>
                <a:ea typeface="Calibri" panose="020F0502020204030204" pitchFamily="34" charset="0"/>
                <a:cs typeface="Mangal" panose="02040503050203030202" pitchFamily="18" charset="0"/>
              </a:rPr>
              <a:t>printing the original set ... </a:t>
            </a:r>
          </a:p>
          <a:p>
            <a:pPr marL="0" indent="0">
              <a:lnSpc>
                <a:spcPct val="120000"/>
              </a:lnSpc>
              <a:spcBef>
                <a:spcPts val="0"/>
              </a:spcBef>
              <a:buNone/>
            </a:pPr>
            <a:r>
              <a:rPr lang="en-IN" sz="1300" b="1" dirty="0">
                <a:solidFill>
                  <a:srgbClr val="002060"/>
                </a:solidFill>
                <a:effectLst/>
                <a:ea typeface="Calibri" panose="020F0502020204030204" pitchFamily="34" charset="0"/>
                <a:cs typeface="Mangal" panose="02040503050203030202" pitchFamily="18" charset="0"/>
              </a:rPr>
              <a:t>{'February', 'May', 'April', 'March', 'June', 'January'}</a:t>
            </a:r>
          </a:p>
          <a:p>
            <a:pPr marL="0" indent="0">
              <a:lnSpc>
                <a:spcPct val="120000"/>
              </a:lnSpc>
              <a:spcBef>
                <a:spcPts val="0"/>
              </a:spcBef>
              <a:buNone/>
            </a:pPr>
            <a:r>
              <a:rPr lang="en-IN" sz="1300" b="1" dirty="0">
                <a:solidFill>
                  <a:srgbClr val="002060"/>
                </a:solidFill>
                <a:effectLst/>
                <a:ea typeface="Calibri" panose="020F0502020204030204" pitchFamily="34" charset="0"/>
                <a:cs typeface="Mangal" panose="02040503050203030202" pitchFamily="18" charset="0"/>
              </a:rPr>
              <a:t> Adding other months to the set...</a:t>
            </a:r>
          </a:p>
          <a:p>
            <a:pPr marL="0" indent="0">
              <a:lnSpc>
                <a:spcPct val="120000"/>
              </a:lnSpc>
              <a:spcBef>
                <a:spcPts val="0"/>
              </a:spcBef>
              <a:buNone/>
            </a:pPr>
            <a:r>
              <a:rPr lang="en-IN" sz="1300" b="1" dirty="0">
                <a:solidFill>
                  <a:srgbClr val="002060"/>
                </a:solidFill>
                <a:effectLst/>
                <a:ea typeface="Calibri" panose="020F0502020204030204" pitchFamily="34" charset="0"/>
                <a:cs typeface="Mangal" panose="02040503050203030202" pitchFamily="18" charset="0"/>
              </a:rPr>
              <a:t> Printing the modified set...</a:t>
            </a:r>
          </a:p>
          <a:p>
            <a:pPr marL="0" indent="0">
              <a:lnSpc>
                <a:spcPct val="120000"/>
              </a:lnSpc>
              <a:spcBef>
                <a:spcPts val="0"/>
              </a:spcBef>
              <a:buNone/>
            </a:pPr>
            <a:r>
              <a:rPr lang="en-IN" sz="1300" b="1" dirty="0">
                <a:solidFill>
                  <a:srgbClr val="002060"/>
                </a:solidFill>
                <a:effectLst/>
                <a:ea typeface="Calibri" panose="020F0502020204030204" pitchFamily="34" charset="0"/>
                <a:cs typeface="Mangal" panose="02040503050203030202" pitchFamily="18" charset="0"/>
              </a:rPr>
              <a:t>{'February', 'July', 'May', 'April', 'March', 'August', 'June', 'January'}</a:t>
            </a:r>
          </a:p>
          <a:p>
            <a:pPr marL="0" indent="0">
              <a:lnSpc>
                <a:spcPct val="120000"/>
              </a:lnSpc>
              <a:spcBef>
                <a:spcPts val="0"/>
              </a:spcBef>
              <a:buNone/>
            </a:pPr>
            <a:r>
              <a:rPr lang="en-IN" sz="1300" b="1" dirty="0">
                <a:solidFill>
                  <a:srgbClr val="002060"/>
                </a:solidFill>
                <a:effectLst/>
                <a:ea typeface="Calibri" panose="020F0502020204030204" pitchFamily="34" charset="0"/>
                <a:cs typeface="Mangal" panose="02040503050203030202" pitchFamily="18" charset="0"/>
              </a:rPr>
              <a:t> looping through the set elements ... </a:t>
            </a:r>
          </a:p>
          <a:p>
            <a:pPr marL="0" indent="0">
              <a:lnSpc>
                <a:spcPct val="120000"/>
              </a:lnSpc>
              <a:spcBef>
                <a:spcPts val="0"/>
              </a:spcBef>
              <a:buNone/>
            </a:pPr>
            <a:r>
              <a:rPr lang="en-IN" sz="1300" b="1" dirty="0">
                <a:solidFill>
                  <a:srgbClr val="002060"/>
                </a:solidFill>
                <a:effectLst/>
                <a:ea typeface="Calibri" panose="020F0502020204030204" pitchFamily="34" charset="0"/>
                <a:cs typeface="Mangal" panose="02040503050203030202" pitchFamily="18" charset="0"/>
              </a:rPr>
              <a:t>February</a:t>
            </a:r>
          </a:p>
          <a:p>
            <a:pPr marL="0" indent="0">
              <a:lnSpc>
                <a:spcPct val="120000"/>
              </a:lnSpc>
              <a:spcBef>
                <a:spcPts val="0"/>
              </a:spcBef>
              <a:buNone/>
            </a:pPr>
            <a:r>
              <a:rPr lang="en-IN" sz="1300" b="1" dirty="0">
                <a:solidFill>
                  <a:srgbClr val="002060"/>
                </a:solidFill>
                <a:effectLst/>
                <a:ea typeface="Calibri" panose="020F0502020204030204" pitchFamily="34" charset="0"/>
                <a:cs typeface="Mangal" panose="02040503050203030202" pitchFamily="18" charset="0"/>
              </a:rPr>
              <a:t>July</a:t>
            </a:r>
          </a:p>
          <a:p>
            <a:pPr marL="0" indent="0">
              <a:lnSpc>
                <a:spcPct val="120000"/>
              </a:lnSpc>
              <a:spcBef>
                <a:spcPts val="0"/>
              </a:spcBef>
              <a:buNone/>
            </a:pPr>
            <a:r>
              <a:rPr lang="en-IN" sz="1300" b="1" dirty="0">
                <a:solidFill>
                  <a:srgbClr val="002060"/>
                </a:solidFill>
                <a:effectLst/>
                <a:ea typeface="Calibri" panose="020F0502020204030204" pitchFamily="34" charset="0"/>
                <a:cs typeface="Mangal" panose="02040503050203030202" pitchFamily="18" charset="0"/>
              </a:rPr>
              <a:t>May</a:t>
            </a:r>
          </a:p>
          <a:p>
            <a:pPr marL="0" indent="0">
              <a:lnSpc>
                <a:spcPct val="120000"/>
              </a:lnSpc>
              <a:spcBef>
                <a:spcPts val="0"/>
              </a:spcBef>
              <a:buNone/>
            </a:pPr>
            <a:r>
              <a:rPr lang="en-IN" sz="1300" b="1" dirty="0">
                <a:solidFill>
                  <a:srgbClr val="002060"/>
                </a:solidFill>
                <a:effectLst/>
                <a:ea typeface="Calibri" panose="020F0502020204030204" pitchFamily="34" charset="0"/>
                <a:cs typeface="Mangal" panose="02040503050203030202" pitchFamily="18" charset="0"/>
              </a:rPr>
              <a:t>April</a:t>
            </a:r>
          </a:p>
          <a:p>
            <a:pPr marL="0" indent="0">
              <a:lnSpc>
                <a:spcPct val="120000"/>
              </a:lnSpc>
              <a:spcBef>
                <a:spcPts val="0"/>
              </a:spcBef>
              <a:buNone/>
            </a:pPr>
            <a:r>
              <a:rPr lang="en-IN" sz="1300" b="1" dirty="0">
                <a:solidFill>
                  <a:srgbClr val="002060"/>
                </a:solidFill>
                <a:effectLst/>
                <a:ea typeface="Calibri" panose="020F0502020204030204" pitchFamily="34" charset="0"/>
                <a:cs typeface="Mangal" panose="02040503050203030202" pitchFamily="18" charset="0"/>
              </a:rPr>
              <a:t>March</a:t>
            </a:r>
          </a:p>
          <a:p>
            <a:pPr marL="0" indent="0">
              <a:lnSpc>
                <a:spcPct val="120000"/>
              </a:lnSpc>
              <a:spcBef>
                <a:spcPts val="0"/>
              </a:spcBef>
              <a:buNone/>
            </a:pPr>
            <a:r>
              <a:rPr lang="en-IN" sz="1300" b="1" dirty="0">
                <a:solidFill>
                  <a:srgbClr val="002060"/>
                </a:solidFill>
                <a:effectLst/>
                <a:ea typeface="Calibri" panose="020F0502020204030204" pitchFamily="34" charset="0"/>
                <a:cs typeface="Mangal" panose="02040503050203030202" pitchFamily="18" charset="0"/>
              </a:rPr>
              <a:t>August</a:t>
            </a:r>
          </a:p>
          <a:p>
            <a:pPr marL="0" indent="0">
              <a:lnSpc>
                <a:spcPct val="120000"/>
              </a:lnSpc>
              <a:spcBef>
                <a:spcPts val="0"/>
              </a:spcBef>
              <a:buNone/>
            </a:pPr>
            <a:r>
              <a:rPr lang="en-IN" sz="1300" b="1" dirty="0">
                <a:solidFill>
                  <a:srgbClr val="002060"/>
                </a:solidFill>
                <a:effectLst/>
                <a:ea typeface="Calibri" panose="020F0502020204030204" pitchFamily="34" charset="0"/>
                <a:cs typeface="Mangal" panose="02040503050203030202" pitchFamily="18" charset="0"/>
              </a:rPr>
              <a:t>June</a:t>
            </a:r>
          </a:p>
          <a:p>
            <a:pPr marL="0" indent="0">
              <a:lnSpc>
                <a:spcPct val="120000"/>
              </a:lnSpc>
              <a:spcBef>
                <a:spcPts val="0"/>
              </a:spcBef>
              <a:buNone/>
            </a:pPr>
            <a:r>
              <a:rPr lang="en-IN" sz="1300" b="1" dirty="0">
                <a:solidFill>
                  <a:srgbClr val="002060"/>
                </a:solidFill>
                <a:effectLst/>
                <a:ea typeface="Calibri" panose="020F0502020204030204" pitchFamily="34" charset="0"/>
                <a:cs typeface="Mangal" panose="02040503050203030202" pitchFamily="18" charset="0"/>
              </a:rPr>
              <a:t>January </a:t>
            </a:r>
            <a:endParaRPr lang="en-IN" sz="1300" b="1" dirty="0">
              <a:solidFill>
                <a:srgbClr val="002060"/>
              </a:solidFill>
            </a:endParaRPr>
          </a:p>
        </p:txBody>
      </p:sp>
    </p:spTree>
    <p:extLst>
      <p:ext uri="{BB962C8B-B14F-4D97-AF65-F5344CB8AC3E}">
        <p14:creationId xmlns:p14="http://schemas.microsoft.com/office/powerpoint/2010/main" val="2624504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0BB1E4-D32D-47EB-9CC1-CE42B0394580}"/>
              </a:ext>
            </a:extLst>
          </p:cNvPr>
          <p:cNvSpPr>
            <a:spLocks noGrp="1"/>
          </p:cNvSpPr>
          <p:nvPr>
            <p:ph idx="1"/>
          </p:nvPr>
        </p:nvSpPr>
        <p:spPr>
          <a:xfrm>
            <a:off x="1699592" y="861390"/>
            <a:ext cx="10207486" cy="5799883"/>
          </a:xfrm>
        </p:spPr>
        <p:txBody>
          <a:bodyPr>
            <a:noAutofit/>
          </a:bodyPr>
          <a:lstStyle/>
          <a:p>
            <a:pPr>
              <a:lnSpc>
                <a:spcPct val="120000"/>
              </a:lnSpc>
              <a:spcBef>
                <a:spcPts val="0"/>
              </a:spcBef>
            </a:pPr>
            <a:r>
              <a:rPr lang="en-IN" dirty="0">
                <a:effectLst/>
                <a:ea typeface="Calibri" panose="020F0502020204030204" pitchFamily="34" charset="0"/>
                <a:cs typeface="Mangal" panose="02040503050203030202" pitchFamily="18" charset="0"/>
              </a:rPr>
              <a:t>To add more than one item in the set, Python provides the update() method. It accepts </a:t>
            </a:r>
            <a:r>
              <a:rPr lang="en-IN" dirty="0" err="1">
                <a:effectLst/>
                <a:ea typeface="Calibri" panose="020F0502020204030204" pitchFamily="34" charset="0"/>
                <a:cs typeface="Mangal" panose="02040503050203030202" pitchFamily="18" charset="0"/>
              </a:rPr>
              <a:t>iterable</a:t>
            </a:r>
            <a:r>
              <a:rPr lang="en-IN" dirty="0">
                <a:effectLst/>
                <a:ea typeface="Calibri" panose="020F0502020204030204" pitchFamily="34" charset="0"/>
                <a:cs typeface="Mangal" panose="02040503050203030202" pitchFamily="18" charset="0"/>
              </a:rPr>
              <a:t> as an argument.</a:t>
            </a:r>
          </a:p>
          <a:p>
            <a:pPr marL="0" indent="0">
              <a:lnSpc>
                <a:spcPct val="120000"/>
              </a:lnSpc>
              <a:spcBef>
                <a:spcPts val="0"/>
              </a:spcBef>
              <a:buNone/>
            </a:pPr>
            <a:r>
              <a:rPr lang="en-IN" dirty="0">
                <a:effectLst/>
                <a:ea typeface="Calibri" panose="020F0502020204030204" pitchFamily="34" charset="0"/>
                <a:cs typeface="Mangal" panose="02040503050203030202" pitchFamily="18" charset="0"/>
              </a:rPr>
              <a:t>Consider the following example.</a:t>
            </a:r>
          </a:p>
          <a:p>
            <a:pPr marL="0" indent="0">
              <a:lnSpc>
                <a:spcPct val="120000"/>
              </a:lnSpc>
              <a:spcBef>
                <a:spcPts val="0"/>
              </a:spcBef>
              <a:buNone/>
            </a:pPr>
            <a:r>
              <a:rPr lang="en-IN" dirty="0">
                <a:solidFill>
                  <a:schemeClr val="accent1">
                    <a:lumMod val="75000"/>
                  </a:schemeClr>
                </a:solidFill>
                <a:effectLst/>
                <a:ea typeface="Calibri" panose="020F0502020204030204" pitchFamily="34" charset="0"/>
                <a:cs typeface="Mangal" panose="02040503050203030202" pitchFamily="18" charset="0"/>
              </a:rPr>
              <a:t>Months = set(["</a:t>
            </a:r>
            <a:r>
              <a:rPr lang="en-IN" dirty="0" err="1">
                <a:solidFill>
                  <a:schemeClr val="accent1">
                    <a:lumMod val="75000"/>
                  </a:schemeClr>
                </a:solidFill>
                <a:effectLst/>
                <a:ea typeface="Calibri" panose="020F0502020204030204" pitchFamily="34" charset="0"/>
                <a:cs typeface="Mangal" panose="02040503050203030202" pitchFamily="18" charset="0"/>
              </a:rPr>
              <a:t>January","February</a:t>
            </a:r>
            <a:r>
              <a:rPr lang="en-IN" dirty="0">
                <a:solidFill>
                  <a:schemeClr val="accent1">
                    <a:lumMod val="75000"/>
                  </a:schemeClr>
                </a:solidFill>
                <a:effectLst/>
                <a:ea typeface="Calibri" panose="020F0502020204030204" pitchFamily="34" charset="0"/>
                <a:cs typeface="Mangal" panose="02040503050203030202" pitchFamily="18" charset="0"/>
              </a:rPr>
              <a:t>", "March", "April", "May", "June"])    </a:t>
            </a:r>
          </a:p>
          <a:p>
            <a:pPr marL="0" indent="0">
              <a:lnSpc>
                <a:spcPct val="120000"/>
              </a:lnSpc>
              <a:spcBef>
                <a:spcPts val="0"/>
              </a:spcBef>
              <a:buNone/>
            </a:pPr>
            <a:r>
              <a:rPr lang="en-IN" dirty="0">
                <a:solidFill>
                  <a:schemeClr val="accent1">
                    <a:lumMod val="75000"/>
                  </a:schemeClr>
                </a:solidFill>
                <a:effectLst/>
                <a:ea typeface="Calibri" panose="020F0502020204030204" pitchFamily="34" charset="0"/>
                <a:cs typeface="Mangal" panose="02040503050203030202" pitchFamily="18" charset="0"/>
              </a:rPr>
              <a:t>print("\</a:t>
            </a:r>
            <a:r>
              <a:rPr lang="en-IN" dirty="0" err="1">
                <a:solidFill>
                  <a:schemeClr val="accent1">
                    <a:lumMod val="75000"/>
                  </a:schemeClr>
                </a:solidFill>
                <a:effectLst/>
                <a:ea typeface="Calibri" panose="020F0502020204030204" pitchFamily="34" charset="0"/>
                <a:cs typeface="Mangal" panose="02040503050203030202" pitchFamily="18" charset="0"/>
              </a:rPr>
              <a:t>nprinting</a:t>
            </a:r>
            <a:r>
              <a:rPr lang="en-IN" dirty="0">
                <a:solidFill>
                  <a:schemeClr val="accent1">
                    <a:lumMod val="75000"/>
                  </a:schemeClr>
                </a:solidFill>
                <a:effectLst/>
                <a:ea typeface="Calibri" panose="020F0502020204030204" pitchFamily="34" charset="0"/>
                <a:cs typeface="Mangal" panose="02040503050203030202" pitchFamily="18" charset="0"/>
              </a:rPr>
              <a:t> the original set ... ")    </a:t>
            </a:r>
          </a:p>
          <a:p>
            <a:pPr marL="0" indent="0">
              <a:lnSpc>
                <a:spcPct val="120000"/>
              </a:lnSpc>
              <a:spcBef>
                <a:spcPts val="0"/>
              </a:spcBef>
              <a:buNone/>
            </a:pPr>
            <a:r>
              <a:rPr lang="en-IN" dirty="0">
                <a:solidFill>
                  <a:schemeClr val="accent1">
                    <a:lumMod val="75000"/>
                  </a:schemeClr>
                </a:solidFill>
                <a:effectLst/>
                <a:ea typeface="Calibri" panose="020F0502020204030204" pitchFamily="34" charset="0"/>
                <a:cs typeface="Mangal" panose="02040503050203030202" pitchFamily="18" charset="0"/>
              </a:rPr>
              <a:t>print(Months)    </a:t>
            </a:r>
          </a:p>
          <a:p>
            <a:pPr marL="0" indent="0">
              <a:lnSpc>
                <a:spcPct val="120000"/>
              </a:lnSpc>
              <a:spcBef>
                <a:spcPts val="0"/>
              </a:spcBef>
              <a:buNone/>
            </a:pPr>
            <a:r>
              <a:rPr lang="en-IN" dirty="0">
                <a:solidFill>
                  <a:schemeClr val="accent1">
                    <a:lumMod val="75000"/>
                  </a:schemeClr>
                </a:solidFill>
                <a:effectLst/>
                <a:ea typeface="Calibri" panose="020F0502020204030204" pitchFamily="34" charset="0"/>
                <a:cs typeface="Mangal" panose="02040503050203030202" pitchFamily="18" charset="0"/>
              </a:rPr>
              <a:t>print("\</a:t>
            </a:r>
            <a:r>
              <a:rPr lang="en-IN" dirty="0" err="1">
                <a:solidFill>
                  <a:schemeClr val="accent1">
                    <a:lumMod val="75000"/>
                  </a:schemeClr>
                </a:solidFill>
                <a:effectLst/>
                <a:ea typeface="Calibri" panose="020F0502020204030204" pitchFamily="34" charset="0"/>
                <a:cs typeface="Mangal" panose="02040503050203030202" pitchFamily="18" charset="0"/>
              </a:rPr>
              <a:t>nupdating</a:t>
            </a:r>
            <a:r>
              <a:rPr lang="en-IN" dirty="0">
                <a:solidFill>
                  <a:schemeClr val="accent1">
                    <a:lumMod val="75000"/>
                  </a:schemeClr>
                </a:solidFill>
                <a:effectLst/>
                <a:ea typeface="Calibri" panose="020F0502020204030204" pitchFamily="34" charset="0"/>
                <a:cs typeface="Mangal" panose="02040503050203030202" pitchFamily="18" charset="0"/>
              </a:rPr>
              <a:t> the original set ... ")    </a:t>
            </a:r>
          </a:p>
          <a:p>
            <a:pPr marL="0" indent="0">
              <a:lnSpc>
                <a:spcPct val="120000"/>
              </a:lnSpc>
              <a:spcBef>
                <a:spcPts val="0"/>
              </a:spcBef>
              <a:buNone/>
            </a:pPr>
            <a:r>
              <a:rPr lang="en-IN" dirty="0" err="1">
                <a:solidFill>
                  <a:schemeClr val="accent1">
                    <a:lumMod val="75000"/>
                  </a:schemeClr>
                </a:solidFill>
                <a:effectLst/>
                <a:ea typeface="Calibri" panose="020F0502020204030204" pitchFamily="34" charset="0"/>
                <a:cs typeface="Mangal" panose="02040503050203030202" pitchFamily="18" charset="0"/>
              </a:rPr>
              <a:t>Months.update</a:t>
            </a:r>
            <a:r>
              <a:rPr lang="en-IN" dirty="0">
                <a:solidFill>
                  <a:schemeClr val="accent1">
                    <a:lumMod val="75000"/>
                  </a:schemeClr>
                </a:solidFill>
                <a:effectLst/>
                <a:ea typeface="Calibri" panose="020F0502020204030204" pitchFamily="34" charset="0"/>
                <a:cs typeface="Mangal" panose="02040503050203030202" pitchFamily="18" charset="0"/>
              </a:rPr>
              <a:t>(["</a:t>
            </a:r>
            <a:r>
              <a:rPr lang="en-IN" dirty="0" err="1">
                <a:solidFill>
                  <a:schemeClr val="accent1">
                    <a:lumMod val="75000"/>
                  </a:schemeClr>
                </a:solidFill>
                <a:effectLst/>
                <a:ea typeface="Calibri" panose="020F0502020204030204" pitchFamily="34" charset="0"/>
                <a:cs typeface="Mangal" panose="02040503050203030202" pitchFamily="18" charset="0"/>
              </a:rPr>
              <a:t>July","August","September","October</a:t>
            </a:r>
            <a:r>
              <a:rPr lang="en-IN" dirty="0">
                <a:solidFill>
                  <a:schemeClr val="accent1">
                    <a:lumMod val="75000"/>
                  </a:schemeClr>
                </a:solidFill>
                <a:effectLst/>
                <a:ea typeface="Calibri" panose="020F0502020204030204" pitchFamily="34" charset="0"/>
                <a:cs typeface="Mangal" panose="02040503050203030202" pitchFamily="18" charset="0"/>
              </a:rPr>
              <a:t>"]);    </a:t>
            </a:r>
          </a:p>
          <a:p>
            <a:pPr marL="0" indent="0">
              <a:lnSpc>
                <a:spcPct val="120000"/>
              </a:lnSpc>
              <a:spcBef>
                <a:spcPts val="0"/>
              </a:spcBef>
              <a:buNone/>
            </a:pPr>
            <a:r>
              <a:rPr lang="en-IN" dirty="0">
                <a:solidFill>
                  <a:schemeClr val="accent1">
                    <a:lumMod val="75000"/>
                  </a:schemeClr>
                </a:solidFill>
                <a:effectLst/>
                <a:ea typeface="Calibri" panose="020F0502020204030204" pitchFamily="34" charset="0"/>
                <a:cs typeface="Mangal" panose="02040503050203030202" pitchFamily="18" charset="0"/>
              </a:rPr>
              <a:t>print("\</a:t>
            </a:r>
            <a:r>
              <a:rPr lang="en-IN" dirty="0" err="1">
                <a:solidFill>
                  <a:schemeClr val="accent1">
                    <a:lumMod val="75000"/>
                  </a:schemeClr>
                </a:solidFill>
                <a:effectLst/>
                <a:ea typeface="Calibri" panose="020F0502020204030204" pitchFamily="34" charset="0"/>
                <a:cs typeface="Mangal" panose="02040503050203030202" pitchFamily="18" charset="0"/>
              </a:rPr>
              <a:t>nprinting</a:t>
            </a:r>
            <a:r>
              <a:rPr lang="en-IN" dirty="0">
                <a:solidFill>
                  <a:schemeClr val="accent1">
                    <a:lumMod val="75000"/>
                  </a:schemeClr>
                </a:solidFill>
                <a:effectLst/>
                <a:ea typeface="Calibri" panose="020F0502020204030204" pitchFamily="34" charset="0"/>
                <a:cs typeface="Mangal" panose="02040503050203030202" pitchFamily="18" charset="0"/>
              </a:rPr>
              <a:t> the modified set ... ")     </a:t>
            </a:r>
          </a:p>
          <a:p>
            <a:pPr marL="0" indent="0">
              <a:lnSpc>
                <a:spcPct val="120000"/>
              </a:lnSpc>
              <a:spcBef>
                <a:spcPts val="0"/>
              </a:spcBef>
              <a:buNone/>
            </a:pPr>
            <a:r>
              <a:rPr lang="en-IN" dirty="0">
                <a:solidFill>
                  <a:schemeClr val="accent1">
                    <a:lumMod val="75000"/>
                  </a:schemeClr>
                </a:solidFill>
                <a:effectLst/>
                <a:ea typeface="Calibri" panose="020F0502020204030204" pitchFamily="34" charset="0"/>
                <a:cs typeface="Mangal" panose="02040503050203030202" pitchFamily="18" charset="0"/>
              </a:rPr>
              <a:t>print(Months);  </a:t>
            </a:r>
          </a:p>
          <a:p>
            <a:pPr marL="0" indent="0">
              <a:lnSpc>
                <a:spcPct val="120000"/>
              </a:lnSpc>
              <a:spcBef>
                <a:spcPts val="0"/>
              </a:spcBef>
              <a:buNone/>
            </a:pPr>
            <a:endParaRPr lang="en-IN" dirty="0">
              <a:effectLst/>
              <a:ea typeface="Calibri" panose="020F0502020204030204" pitchFamily="34" charset="0"/>
              <a:cs typeface="Mangal" panose="02040503050203030202" pitchFamily="18" charset="0"/>
            </a:endParaRPr>
          </a:p>
          <a:p>
            <a:pPr marL="0" indent="0">
              <a:lnSpc>
                <a:spcPct val="120000"/>
              </a:lnSpc>
              <a:spcBef>
                <a:spcPts val="0"/>
              </a:spcBef>
              <a:buNone/>
            </a:pPr>
            <a:r>
              <a:rPr lang="en-IN" dirty="0">
                <a:solidFill>
                  <a:srgbClr val="002060"/>
                </a:solidFill>
                <a:effectLst/>
                <a:ea typeface="Calibri" panose="020F0502020204030204" pitchFamily="34" charset="0"/>
                <a:cs typeface="Mangal" panose="02040503050203030202" pitchFamily="18" charset="0"/>
              </a:rPr>
              <a:t>Output:</a:t>
            </a:r>
          </a:p>
          <a:p>
            <a:pPr marL="0" indent="0">
              <a:lnSpc>
                <a:spcPct val="120000"/>
              </a:lnSpc>
              <a:spcBef>
                <a:spcPts val="0"/>
              </a:spcBef>
              <a:buNone/>
            </a:pPr>
            <a:r>
              <a:rPr lang="en-IN" dirty="0">
                <a:solidFill>
                  <a:srgbClr val="002060"/>
                </a:solidFill>
                <a:effectLst/>
                <a:ea typeface="Calibri" panose="020F0502020204030204" pitchFamily="34" charset="0"/>
                <a:cs typeface="Mangal" panose="02040503050203030202" pitchFamily="18" charset="0"/>
              </a:rPr>
              <a:t>printing the original set ... </a:t>
            </a:r>
          </a:p>
          <a:p>
            <a:pPr marL="0" indent="0">
              <a:lnSpc>
                <a:spcPct val="120000"/>
              </a:lnSpc>
              <a:spcBef>
                <a:spcPts val="0"/>
              </a:spcBef>
              <a:buNone/>
            </a:pPr>
            <a:r>
              <a:rPr lang="en-IN" dirty="0">
                <a:solidFill>
                  <a:srgbClr val="002060"/>
                </a:solidFill>
                <a:effectLst/>
                <a:ea typeface="Calibri" panose="020F0502020204030204" pitchFamily="34" charset="0"/>
                <a:cs typeface="Mangal" panose="02040503050203030202" pitchFamily="18" charset="0"/>
              </a:rPr>
              <a:t>{'January', 'February', 'April', 'May', 'June', 'March'}</a:t>
            </a:r>
          </a:p>
          <a:p>
            <a:pPr marL="0" indent="0">
              <a:lnSpc>
                <a:spcPct val="120000"/>
              </a:lnSpc>
              <a:spcBef>
                <a:spcPts val="0"/>
              </a:spcBef>
              <a:buNone/>
            </a:pPr>
            <a:r>
              <a:rPr lang="en-IN" dirty="0">
                <a:solidFill>
                  <a:srgbClr val="002060"/>
                </a:solidFill>
                <a:effectLst/>
                <a:ea typeface="Calibri" panose="020F0502020204030204" pitchFamily="34" charset="0"/>
                <a:cs typeface="Mangal" panose="02040503050203030202" pitchFamily="18" charset="0"/>
              </a:rPr>
              <a:t> updating the original set ... </a:t>
            </a:r>
          </a:p>
          <a:p>
            <a:pPr marL="0" indent="0">
              <a:lnSpc>
                <a:spcPct val="120000"/>
              </a:lnSpc>
              <a:spcBef>
                <a:spcPts val="0"/>
              </a:spcBef>
              <a:buNone/>
            </a:pPr>
            <a:r>
              <a:rPr lang="en-IN" dirty="0">
                <a:solidFill>
                  <a:srgbClr val="002060"/>
                </a:solidFill>
                <a:effectLst/>
                <a:ea typeface="Calibri" panose="020F0502020204030204" pitchFamily="34" charset="0"/>
                <a:cs typeface="Mangal" panose="02040503050203030202" pitchFamily="18" charset="0"/>
              </a:rPr>
              <a:t>printing the modified set ... </a:t>
            </a:r>
          </a:p>
          <a:p>
            <a:pPr marL="0" indent="0">
              <a:lnSpc>
                <a:spcPct val="120000"/>
              </a:lnSpc>
              <a:spcBef>
                <a:spcPts val="0"/>
              </a:spcBef>
              <a:buNone/>
            </a:pPr>
            <a:r>
              <a:rPr lang="en-IN" dirty="0">
                <a:solidFill>
                  <a:srgbClr val="002060"/>
                </a:solidFill>
                <a:effectLst/>
                <a:ea typeface="Calibri" panose="020F0502020204030204" pitchFamily="34" charset="0"/>
                <a:cs typeface="Mangal" panose="02040503050203030202" pitchFamily="18" charset="0"/>
              </a:rPr>
              <a:t>{'January', 'February', 'April', 'August', 'October', 'May', 'June', 'July', 'September', 'March'}</a:t>
            </a:r>
          </a:p>
        </p:txBody>
      </p:sp>
      <p:sp>
        <p:nvSpPr>
          <p:cNvPr id="4" name="Title 1">
            <a:extLst>
              <a:ext uri="{FF2B5EF4-FFF2-40B4-BE49-F238E27FC236}">
                <a16:creationId xmlns:a16="http://schemas.microsoft.com/office/drawing/2014/main" id="{A9FD371A-C327-4751-B3E1-FAC51D7B4D98}"/>
              </a:ext>
            </a:extLst>
          </p:cNvPr>
          <p:cNvSpPr>
            <a:spLocks noGrp="1"/>
          </p:cNvSpPr>
          <p:nvPr>
            <p:ph type="title"/>
          </p:nvPr>
        </p:nvSpPr>
        <p:spPr>
          <a:xfrm>
            <a:off x="2414021" y="196727"/>
            <a:ext cx="8911687" cy="518890"/>
          </a:xfrm>
        </p:spPr>
        <p:txBody>
          <a:bodyPr>
            <a:normAutofit fontScale="90000"/>
          </a:bodyPr>
          <a:lstStyle/>
          <a:p>
            <a:r>
              <a:rPr lang="en-IN" dirty="0"/>
              <a:t>Adding and Updating elements in Set</a:t>
            </a:r>
          </a:p>
        </p:txBody>
      </p:sp>
    </p:spTree>
    <p:extLst>
      <p:ext uri="{BB962C8B-B14F-4D97-AF65-F5344CB8AC3E}">
        <p14:creationId xmlns:p14="http://schemas.microsoft.com/office/powerpoint/2010/main" val="564508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5EDE1E-0DC9-46F0-8188-115904CB2977}"/>
              </a:ext>
            </a:extLst>
          </p:cNvPr>
          <p:cNvSpPr>
            <a:spLocks noGrp="1"/>
          </p:cNvSpPr>
          <p:nvPr>
            <p:ph idx="1"/>
          </p:nvPr>
        </p:nvSpPr>
        <p:spPr>
          <a:xfrm>
            <a:off x="1699592" y="394251"/>
            <a:ext cx="10098156" cy="6225209"/>
          </a:xfrm>
        </p:spPr>
        <p:txBody>
          <a:bodyPr>
            <a:noAutofit/>
          </a:bodyPr>
          <a:lstStyle/>
          <a:p>
            <a:pPr marL="0" indent="0">
              <a:lnSpc>
                <a:spcPct val="120000"/>
              </a:lnSpc>
              <a:spcBef>
                <a:spcPts val="0"/>
              </a:spcBef>
              <a:buNone/>
            </a:pPr>
            <a:r>
              <a:rPr lang="en-IN" dirty="0">
                <a:effectLst/>
                <a:ea typeface="Calibri" panose="020F0502020204030204" pitchFamily="34" charset="0"/>
                <a:cs typeface="Mangal" panose="02040503050203030202" pitchFamily="18" charset="0"/>
              </a:rPr>
              <a:t>Example:</a:t>
            </a:r>
          </a:p>
          <a:p>
            <a:pPr marL="0" indent="0">
              <a:lnSpc>
                <a:spcPct val="120000"/>
              </a:lnSpc>
              <a:spcBef>
                <a:spcPts val="0"/>
              </a:spcBef>
              <a:buNone/>
            </a:pPr>
            <a:endParaRPr lang="en-IN" dirty="0">
              <a:effectLst/>
              <a:ea typeface="Calibri" panose="020F0502020204030204" pitchFamily="34" charset="0"/>
              <a:cs typeface="Mangal" panose="02040503050203030202" pitchFamily="18" charset="0"/>
            </a:endParaRPr>
          </a:p>
          <a:p>
            <a:pPr marL="0" indent="0">
              <a:lnSpc>
                <a:spcPct val="120000"/>
              </a:lnSpc>
              <a:spcBef>
                <a:spcPts val="0"/>
              </a:spcBef>
              <a:buNone/>
            </a:pPr>
            <a:r>
              <a:rPr lang="en-IN" dirty="0">
                <a:effectLst/>
                <a:ea typeface="Calibri" panose="020F0502020204030204" pitchFamily="34" charset="0"/>
                <a:cs typeface="Mangal" panose="02040503050203030202" pitchFamily="18" charset="0"/>
              </a:rPr>
              <a:t># initialize </a:t>
            </a:r>
            <a:r>
              <a:rPr lang="en-IN" dirty="0" err="1">
                <a:effectLst/>
                <a:ea typeface="Calibri" panose="020F0502020204030204" pitchFamily="34" charset="0"/>
                <a:cs typeface="Mangal" panose="02040503050203030202" pitchFamily="18" charset="0"/>
              </a:rPr>
              <a:t>my_set</a:t>
            </a:r>
            <a:endParaRPr lang="en-IN" dirty="0">
              <a:effectLst/>
              <a:ea typeface="Calibri" panose="020F0502020204030204" pitchFamily="34" charset="0"/>
              <a:cs typeface="Mangal" panose="02040503050203030202" pitchFamily="18" charset="0"/>
            </a:endParaRPr>
          </a:p>
          <a:p>
            <a:pPr marL="0" indent="0">
              <a:lnSpc>
                <a:spcPct val="120000"/>
              </a:lnSpc>
              <a:spcBef>
                <a:spcPts val="0"/>
              </a:spcBef>
              <a:buNone/>
            </a:pPr>
            <a:r>
              <a:rPr lang="en-IN" dirty="0" err="1">
                <a:solidFill>
                  <a:srgbClr val="C00000"/>
                </a:solidFill>
                <a:effectLst/>
                <a:ea typeface="Calibri" panose="020F0502020204030204" pitchFamily="34" charset="0"/>
                <a:cs typeface="Mangal" panose="02040503050203030202" pitchFamily="18" charset="0"/>
              </a:rPr>
              <a:t>my_set</a:t>
            </a:r>
            <a:r>
              <a:rPr lang="en-IN" dirty="0">
                <a:solidFill>
                  <a:srgbClr val="C00000"/>
                </a:solidFill>
                <a:effectLst/>
                <a:ea typeface="Calibri" panose="020F0502020204030204" pitchFamily="34" charset="0"/>
                <a:cs typeface="Mangal" panose="02040503050203030202" pitchFamily="18" charset="0"/>
              </a:rPr>
              <a:t> = {1, 3}</a:t>
            </a:r>
          </a:p>
          <a:p>
            <a:pPr marL="0" indent="0">
              <a:lnSpc>
                <a:spcPct val="120000"/>
              </a:lnSpc>
              <a:spcBef>
                <a:spcPts val="0"/>
              </a:spcBef>
              <a:buNone/>
            </a:pPr>
            <a:r>
              <a:rPr lang="en-IN" dirty="0">
                <a:solidFill>
                  <a:srgbClr val="C00000"/>
                </a:solidFill>
                <a:effectLst/>
                <a:ea typeface="Calibri" panose="020F0502020204030204" pitchFamily="34" charset="0"/>
                <a:cs typeface="Mangal" panose="02040503050203030202" pitchFamily="18" charset="0"/>
              </a:rPr>
              <a:t>print(</a:t>
            </a:r>
            <a:r>
              <a:rPr lang="en-IN" dirty="0" err="1">
                <a:solidFill>
                  <a:srgbClr val="C00000"/>
                </a:solidFill>
                <a:effectLst/>
                <a:ea typeface="Calibri" panose="020F0502020204030204" pitchFamily="34" charset="0"/>
                <a:cs typeface="Mangal" panose="02040503050203030202" pitchFamily="18" charset="0"/>
              </a:rPr>
              <a:t>my_set</a:t>
            </a:r>
            <a:r>
              <a:rPr lang="en-IN" dirty="0">
                <a:solidFill>
                  <a:srgbClr val="C00000"/>
                </a:solidFill>
                <a:effectLst/>
                <a:ea typeface="Calibri" panose="020F0502020204030204" pitchFamily="34" charset="0"/>
                <a:cs typeface="Mangal" panose="02040503050203030202" pitchFamily="18" charset="0"/>
              </a:rPr>
              <a:t>)</a:t>
            </a:r>
          </a:p>
          <a:p>
            <a:pPr marL="0" indent="0">
              <a:lnSpc>
                <a:spcPct val="120000"/>
              </a:lnSpc>
              <a:spcBef>
                <a:spcPts val="0"/>
              </a:spcBef>
              <a:buNone/>
            </a:pPr>
            <a:r>
              <a:rPr lang="en-IN" dirty="0">
                <a:effectLst/>
                <a:ea typeface="Calibri" panose="020F0502020204030204" pitchFamily="34" charset="0"/>
                <a:cs typeface="Mangal" panose="02040503050203030202" pitchFamily="18" charset="0"/>
              </a:rPr>
              <a:t># </a:t>
            </a:r>
            <a:r>
              <a:rPr lang="en-IN" dirty="0" err="1">
                <a:effectLst/>
                <a:ea typeface="Calibri" panose="020F0502020204030204" pitchFamily="34" charset="0"/>
                <a:cs typeface="Mangal" panose="02040503050203030202" pitchFamily="18" charset="0"/>
              </a:rPr>
              <a:t>my_set</a:t>
            </a:r>
            <a:r>
              <a:rPr lang="en-IN" dirty="0">
                <a:effectLst/>
                <a:ea typeface="Calibri" panose="020F0502020204030204" pitchFamily="34" charset="0"/>
                <a:cs typeface="Mangal" panose="02040503050203030202" pitchFamily="18" charset="0"/>
              </a:rPr>
              <a:t>[0]</a:t>
            </a:r>
          </a:p>
          <a:p>
            <a:pPr marL="0" indent="0">
              <a:lnSpc>
                <a:spcPct val="120000"/>
              </a:lnSpc>
              <a:spcBef>
                <a:spcPts val="0"/>
              </a:spcBef>
              <a:buNone/>
            </a:pPr>
            <a:r>
              <a:rPr lang="en-IN" dirty="0">
                <a:effectLst/>
                <a:ea typeface="Calibri" panose="020F0502020204030204" pitchFamily="34" charset="0"/>
                <a:cs typeface="Mangal" panose="02040503050203030202" pitchFamily="18" charset="0"/>
              </a:rPr>
              <a:t># </a:t>
            </a:r>
            <a:r>
              <a:rPr lang="en-IN" dirty="0" err="1">
                <a:effectLst/>
                <a:ea typeface="Calibri" panose="020F0502020204030204" pitchFamily="34" charset="0"/>
                <a:cs typeface="Mangal" panose="02040503050203030202" pitchFamily="18" charset="0"/>
              </a:rPr>
              <a:t>TypeError</a:t>
            </a:r>
            <a:r>
              <a:rPr lang="en-IN" dirty="0">
                <a:effectLst/>
                <a:ea typeface="Calibri" panose="020F0502020204030204" pitchFamily="34" charset="0"/>
                <a:cs typeface="Mangal" panose="02040503050203030202" pitchFamily="18" charset="0"/>
              </a:rPr>
              <a:t>: 'set' object does not support indexing</a:t>
            </a:r>
          </a:p>
          <a:p>
            <a:pPr marL="0" indent="0">
              <a:lnSpc>
                <a:spcPct val="120000"/>
              </a:lnSpc>
              <a:spcBef>
                <a:spcPts val="0"/>
              </a:spcBef>
              <a:buNone/>
            </a:pPr>
            <a:r>
              <a:rPr lang="en-IN" dirty="0">
                <a:effectLst/>
                <a:ea typeface="Calibri" panose="020F0502020204030204" pitchFamily="34" charset="0"/>
                <a:cs typeface="Mangal" panose="02040503050203030202" pitchFamily="18" charset="0"/>
              </a:rPr>
              <a:t># add an element</a:t>
            </a:r>
          </a:p>
          <a:p>
            <a:pPr marL="0" indent="0">
              <a:lnSpc>
                <a:spcPct val="120000"/>
              </a:lnSpc>
              <a:spcBef>
                <a:spcPts val="0"/>
              </a:spcBef>
              <a:buNone/>
            </a:pPr>
            <a:r>
              <a:rPr lang="en-IN" dirty="0" err="1">
                <a:solidFill>
                  <a:srgbClr val="C00000"/>
                </a:solidFill>
                <a:effectLst/>
                <a:ea typeface="Calibri" panose="020F0502020204030204" pitchFamily="34" charset="0"/>
                <a:cs typeface="Mangal" panose="02040503050203030202" pitchFamily="18" charset="0"/>
              </a:rPr>
              <a:t>my_set.add</a:t>
            </a:r>
            <a:r>
              <a:rPr lang="en-IN" dirty="0">
                <a:solidFill>
                  <a:srgbClr val="C00000"/>
                </a:solidFill>
                <a:effectLst/>
                <a:ea typeface="Calibri" panose="020F0502020204030204" pitchFamily="34" charset="0"/>
                <a:cs typeface="Mangal" panose="02040503050203030202" pitchFamily="18" charset="0"/>
              </a:rPr>
              <a:t>(2)</a:t>
            </a:r>
          </a:p>
          <a:p>
            <a:pPr marL="0" indent="0">
              <a:lnSpc>
                <a:spcPct val="120000"/>
              </a:lnSpc>
              <a:spcBef>
                <a:spcPts val="0"/>
              </a:spcBef>
              <a:buNone/>
            </a:pPr>
            <a:r>
              <a:rPr lang="en-IN" dirty="0">
                <a:solidFill>
                  <a:srgbClr val="C00000"/>
                </a:solidFill>
                <a:effectLst/>
                <a:ea typeface="Calibri" panose="020F0502020204030204" pitchFamily="34" charset="0"/>
                <a:cs typeface="Mangal" panose="02040503050203030202" pitchFamily="18" charset="0"/>
              </a:rPr>
              <a:t>print(</a:t>
            </a:r>
            <a:r>
              <a:rPr lang="en-IN" dirty="0" err="1">
                <a:solidFill>
                  <a:srgbClr val="C00000"/>
                </a:solidFill>
                <a:effectLst/>
                <a:ea typeface="Calibri" panose="020F0502020204030204" pitchFamily="34" charset="0"/>
                <a:cs typeface="Mangal" panose="02040503050203030202" pitchFamily="18" charset="0"/>
              </a:rPr>
              <a:t>my_set</a:t>
            </a:r>
            <a:r>
              <a:rPr lang="en-IN" dirty="0">
                <a:solidFill>
                  <a:srgbClr val="C00000"/>
                </a:solidFill>
                <a:effectLst/>
                <a:ea typeface="Calibri" panose="020F0502020204030204" pitchFamily="34" charset="0"/>
                <a:cs typeface="Mangal" panose="02040503050203030202" pitchFamily="18" charset="0"/>
              </a:rPr>
              <a:t>)</a:t>
            </a:r>
          </a:p>
          <a:p>
            <a:pPr marL="0" indent="0">
              <a:lnSpc>
                <a:spcPct val="120000"/>
              </a:lnSpc>
              <a:spcBef>
                <a:spcPts val="0"/>
              </a:spcBef>
              <a:buNone/>
            </a:pPr>
            <a:r>
              <a:rPr lang="en-IN" dirty="0">
                <a:solidFill>
                  <a:srgbClr val="002060"/>
                </a:solidFill>
                <a:effectLst/>
                <a:ea typeface="Calibri" panose="020F0502020204030204" pitchFamily="34" charset="0"/>
                <a:cs typeface="Mangal" panose="02040503050203030202" pitchFamily="18" charset="0"/>
              </a:rPr>
              <a:t># Output: {1, 2, 3}</a:t>
            </a:r>
          </a:p>
          <a:p>
            <a:pPr marL="0" indent="0">
              <a:lnSpc>
                <a:spcPct val="120000"/>
              </a:lnSpc>
              <a:spcBef>
                <a:spcPts val="0"/>
              </a:spcBef>
              <a:buNone/>
            </a:pPr>
            <a:r>
              <a:rPr lang="en-IN" dirty="0">
                <a:effectLst/>
                <a:ea typeface="Calibri" panose="020F0502020204030204" pitchFamily="34" charset="0"/>
                <a:cs typeface="Mangal" panose="02040503050203030202" pitchFamily="18" charset="0"/>
              </a:rPr>
              <a:t># add multiple elements</a:t>
            </a:r>
          </a:p>
          <a:p>
            <a:pPr marL="0" indent="0">
              <a:lnSpc>
                <a:spcPct val="120000"/>
              </a:lnSpc>
              <a:spcBef>
                <a:spcPts val="0"/>
              </a:spcBef>
              <a:buNone/>
            </a:pPr>
            <a:r>
              <a:rPr lang="en-IN" dirty="0" err="1">
                <a:solidFill>
                  <a:srgbClr val="C00000"/>
                </a:solidFill>
                <a:effectLst/>
                <a:ea typeface="Calibri" panose="020F0502020204030204" pitchFamily="34" charset="0"/>
                <a:cs typeface="Mangal" panose="02040503050203030202" pitchFamily="18" charset="0"/>
              </a:rPr>
              <a:t>my_set.update</a:t>
            </a:r>
            <a:r>
              <a:rPr lang="en-IN" dirty="0">
                <a:solidFill>
                  <a:srgbClr val="C00000"/>
                </a:solidFill>
                <a:effectLst/>
                <a:ea typeface="Calibri" panose="020F0502020204030204" pitchFamily="34" charset="0"/>
                <a:cs typeface="Mangal" panose="02040503050203030202" pitchFamily="18" charset="0"/>
              </a:rPr>
              <a:t>([2, 3, 4])</a:t>
            </a:r>
          </a:p>
          <a:p>
            <a:pPr marL="0" indent="0">
              <a:lnSpc>
                <a:spcPct val="120000"/>
              </a:lnSpc>
              <a:spcBef>
                <a:spcPts val="0"/>
              </a:spcBef>
              <a:buNone/>
            </a:pPr>
            <a:r>
              <a:rPr lang="en-IN" dirty="0">
                <a:solidFill>
                  <a:srgbClr val="C00000"/>
                </a:solidFill>
                <a:effectLst/>
                <a:ea typeface="Calibri" panose="020F0502020204030204" pitchFamily="34" charset="0"/>
                <a:cs typeface="Mangal" panose="02040503050203030202" pitchFamily="18" charset="0"/>
              </a:rPr>
              <a:t>print(</a:t>
            </a:r>
            <a:r>
              <a:rPr lang="en-IN" dirty="0" err="1">
                <a:solidFill>
                  <a:srgbClr val="C00000"/>
                </a:solidFill>
                <a:effectLst/>
                <a:ea typeface="Calibri" panose="020F0502020204030204" pitchFamily="34" charset="0"/>
                <a:cs typeface="Mangal" panose="02040503050203030202" pitchFamily="18" charset="0"/>
              </a:rPr>
              <a:t>my_set</a:t>
            </a:r>
            <a:r>
              <a:rPr lang="en-IN" dirty="0">
                <a:solidFill>
                  <a:srgbClr val="C00000"/>
                </a:solidFill>
                <a:effectLst/>
                <a:ea typeface="Calibri" panose="020F0502020204030204" pitchFamily="34" charset="0"/>
                <a:cs typeface="Mangal" panose="02040503050203030202" pitchFamily="18" charset="0"/>
              </a:rPr>
              <a:t>)</a:t>
            </a:r>
          </a:p>
          <a:p>
            <a:pPr marL="0" indent="0">
              <a:lnSpc>
                <a:spcPct val="120000"/>
              </a:lnSpc>
              <a:spcBef>
                <a:spcPts val="0"/>
              </a:spcBef>
              <a:buNone/>
            </a:pPr>
            <a:r>
              <a:rPr lang="en-IN" dirty="0">
                <a:solidFill>
                  <a:srgbClr val="002060"/>
                </a:solidFill>
                <a:effectLst/>
                <a:ea typeface="Calibri" panose="020F0502020204030204" pitchFamily="34" charset="0"/>
                <a:cs typeface="Mangal" panose="02040503050203030202" pitchFamily="18" charset="0"/>
              </a:rPr>
              <a:t># Output: {1, 2, 3, 4}</a:t>
            </a:r>
          </a:p>
          <a:p>
            <a:pPr marL="0" indent="0">
              <a:lnSpc>
                <a:spcPct val="120000"/>
              </a:lnSpc>
              <a:spcBef>
                <a:spcPts val="0"/>
              </a:spcBef>
              <a:buNone/>
            </a:pPr>
            <a:r>
              <a:rPr lang="en-IN" dirty="0">
                <a:effectLst/>
                <a:ea typeface="Calibri" panose="020F0502020204030204" pitchFamily="34" charset="0"/>
                <a:cs typeface="Mangal" panose="02040503050203030202" pitchFamily="18" charset="0"/>
              </a:rPr>
              <a:t># add list and set</a:t>
            </a:r>
          </a:p>
          <a:p>
            <a:pPr marL="0" indent="0">
              <a:lnSpc>
                <a:spcPct val="120000"/>
              </a:lnSpc>
              <a:spcBef>
                <a:spcPts val="0"/>
              </a:spcBef>
              <a:buNone/>
            </a:pPr>
            <a:r>
              <a:rPr lang="en-IN" dirty="0" err="1">
                <a:solidFill>
                  <a:srgbClr val="C00000"/>
                </a:solidFill>
                <a:effectLst/>
                <a:ea typeface="Calibri" panose="020F0502020204030204" pitchFamily="34" charset="0"/>
                <a:cs typeface="Mangal" panose="02040503050203030202" pitchFamily="18" charset="0"/>
              </a:rPr>
              <a:t>my_set.update</a:t>
            </a:r>
            <a:r>
              <a:rPr lang="en-IN" dirty="0">
                <a:solidFill>
                  <a:srgbClr val="C00000"/>
                </a:solidFill>
                <a:effectLst/>
                <a:ea typeface="Calibri" panose="020F0502020204030204" pitchFamily="34" charset="0"/>
                <a:cs typeface="Mangal" panose="02040503050203030202" pitchFamily="18" charset="0"/>
              </a:rPr>
              <a:t>([4, 5], {1, 6, 8})</a:t>
            </a:r>
          </a:p>
          <a:p>
            <a:pPr marL="0" indent="0">
              <a:lnSpc>
                <a:spcPct val="120000"/>
              </a:lnSpc>
              <a:spcBef>
                <a:spcPts val="0"/>
              </a:spcBef>
              <a:buNone/>
            </a:pPr>
            <a:r>
              <a:rPr lang="en-IN" dirty="0">
                <a:solidFill>
                  <a:srgbClr val="C00000"/>
                </a:solidFill>
                <a:effectLst/>
                <a:ea typeface="Calibri" panose="020F0502020204030204" pitchFamily="34" charset="0"/>
                <a:cs typeface="Mangal" panose="02040503050203030202" pitchFamily="18" charset="0"/>
              </a:rPr>
              <a:t>print(</a:t>
            </a:r>
            <a:r>
              <a:rPr lang="en-IN" dirty="0" err="1">
                <a:solidFill>
                  <a:srgbClr val="C00000"/>
                </a:solidFill>
                <a:effectLst/>
                <a:ea typeface="Calibri" panose="020F0502020204030204" pitchFamily="34" charset="0"/>
                <a:cs typeface="Mangal" panose="02040503050203030202" pitchFamily="18" charset="0"/>
              </a:rPr>
              <a:t>my_set</a:t>
            </a:r>
            <a:r>
              <a:rPr lang="en-IN" dirty="0">
                <a:solidFill>
                  <a:srgbClr val="C00000"/>
                </a:solidFill>
                <a:effectLst/>
                <a:ea typeface="Calibri" panose="020F0502020204030204" pitchFamily="34" charset="0"/>
                <a:cs typeface="Mangal" panose="02040503050203030202" pitchFamily="18" charset="0"/>
              </a:rPr>
              <a:t>)</a:t>
            </a:r>
          </a:p>
          <a:p>
            <a:pPr marL="0" indent="0">
              <a:lnSpc>
                <a:spcPct val="120000"/>
              </a:lnSpc>
              <a:spcBef>
                <a:spcPts val="0"/>
              </a:spcBef>
              <a:buNone/>
            </a:pPr>
            <a:r>
              <a:rPr lang="en-IN" dirty="0">
                <a:solidFill>
                  <a:srgbClr val="002060"/>
                </a:solidFill>
                <a:effectLst/>
                <a:ea typeface="Calibri" panose="020F0502020204030204" pitchFamily="34" charset="0"/>
                <a:cs typeface="Mangal" panose="02040503050203030202" pitchFamily="18" charset="0"/>
              </a:rPr>
              <a:t># Output: {1, 2, 3, 4, 5, 6, 8}</a:t>
            </a:r>
          </a:p>
          <a:p>
            <a:pPr marL="0" indent="0">
              <a:lnSpc>
                <a:spcPct val="120000"/>
              </a:lnSpc>
              <a:spcBef>
                <a:spcPts val="0"/>
              </a:spcBef>
              <a:buNone/>
            </a:pPr>
            <a:endParaRPr lang="en-IN" dirty="0"/>
          </a:p>
        </p:txBody>
      </p:sp>
    </p:spTree>
    <p:extLst>
      <p:ext uri="{BB962C8B-B14F-4D97-AF65-F5344CB8AC3E}">
        <p14:creationId xmlns:p14="http://schemas.microsoft.com/office/powerpoint/2010/main" val="1467327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F8B3F-D178-47F6-AF62-D057B619508B}"/>
              </a:ext>
            </a:extLst>
          </p:cNvPr>
          <p:cNvSpPr>
            <a:spLocks noGrp="1"/>
          </p:cNvSpPr>
          <p:nvPr>
            <p:ph type="title"/>
          </p:nvPr>
        </p:nvSpPr>
        <p:spPr>
          <a:xfrm>
            <a:off x="2513411" y="69574"/>
            <a:ext cx="8911687" cy="469194"/>
          </a:xfrm>
        </p:spPr>
        <p:txBody>
          <a:bodyPr>
            <a:normAutofit fontScale="90000"/>
          </a:bodyPr>
          <a:lstStyle/>
          <a:p>
            <a:r>
              <a:rPr lang="en-IN" sz="3200" dirty="0">
                <a:effectLst/>
                <a:latin typeface="Calibri" panose="020F0502020204030204" pitchFamily="34" charset="0"/>
                <a:ea typeface="Calibri" panose="020F0502020204030204" pitchFamily="34" charset="0"/>
                <a:cs typeface="Mangal" panose="02040503050203030202" pitchFamily="18" charset="0"/>
              </a:rPr>
              <a:t>Removing elements from a set</a:t>
            </a:r>
            <a:endParaRPr lang="en-IN" dirty="0"/>
          </a:p>
        </p:txBody>
      </p:sp>
      <p:sp>
        <p:nvSpPr>
          <p:cNvPr id="3" name="Content Placeholder 2">
            <a:extLst>
              <a:ext uri="{FF2B5EF4-FFF2-40B4-BE49-F238E27FC236}">
                <a16:creationId xmlns:a16="http://schemas.microsoft.com/office/drawing/2014/main" id="{D51BB41C-2E8A-4296-A683-81F874C05A13}"/>
              </a:ext>
            </a:extLst>
          </p:cNvPr>
          <p:cNvSpPr>
            <a:spLocks noGrp="1"/>
          </p:cNvSpPr>
          <p:nvPr>
            <p:ph idx="1"/>
          </p:nvPr>
        </p:nvSpPr>
        <p:spPr>
          <a:xfrm>
            <a:off x="1490870" y="526773"/>
            <a:ext cx="10356574" cy="6142383"/>
          </a:xfrm>
        </p:spPr>
        <p:txBody>
          <a:bodyPr>
            <a:noAutofit/>
          </a:bodyPr>
          <a:lstStyle/>
          <a:p>
            <a:pPr marL="0" indent="0" algn="just">
              <a:lnSpc>
                <a:spcPct val="120000"/>
              </a:lnSpc>
              <a:spcBef>
                <a:spcPts val="0"/>
              </a:spcBef>
              <a:buNone/>
            </a:pPr>
            <a:r>
              <a:rPr lang="en-IN" dirty="0">
                <a:solidFill>
                  <a:srgbClr val="C00000"/>
                </a:solidFill>
                <a:effectLst/>
                <a:ea typeface="Calibri" panose="020F0502020204030204" pitchFamily="34" charset="0"/>
                <a:cs typeface="Mangal" panose="02040503050203030202" pitchFamily="18" charset="0"/>
              </a:rPr>
              <a:t>discard() and remove(): </a:t>
            </a:r>
            <a:r>
              <a:rPr lang="en-IN" dirty="0">
                <a:solidFill>
                  <a:schemeClr val="tx1"/>
                </a:solidFill>
                <a:effectLst/>
                <a:ea typeface="Calibri" panose="020F0502020204030204" pitchFamily="34" charset="0"/>
                <a:cs typeface="Mangal" panose="02040503050203030202" pitchFamily="18" charset="0"/>
              </a:rPr>
              <a:t>These m</a:t>
            </a:r>
            <a:r>
              <a:rPr lang="en-IN" dirty="0">
                <a:effectLst/>
                <a:ea typeface="Calibri" panose="020F0502020204030204" pitchFamily="34" charset="0"/>
                <a:cs typeface="Mangal" panose="02040503050203030202" pitchFamily="18" charset="0"/>
              </a:rPr>
              <a:t>ethods are used to remove a particular item from a set. The only difference between the two is that the discard() function leaves a set unchanged if the element is not present in the set whereas the remove() function will raise an error if element is not present in the set</a:t>
            </a:r>
            <a:r>
              <a:rPr lang="en-IN">
                <a:effectLst/>
                <a:ea typeface="Calibri" panose="020F0502020204030204" pitchFamily="34" charset="0"/>
                <a:cs typeface="Mangal" panose="02040503050203030202" pitchFamily="18" charset="0"/>
              </a:rPr>
              <a:t>. </a:t>
            </a:r>
            <a:endParaRPr lang="en-IN">
              <a:ea typeface="Calibri" panose="020F0502020204030204" pitchFamily="34" charset="0"/>
              <a:cs typeface="Mangal" panose="02040503050203030202" pitchFamily="18" charset="0"/>
            </a:endParaRPr>
          </a:p>
          <a:p>
            <a:pPr marL="0" indent="0" algn="just">
              <a:lnSpc>
                <a:spcPct val="120000"/>
              </a:lnSpc>
              <a:spcBef>
                <a:spcPts val="0"/>
              </a:spcBef>
              <a:buNone/>
            </a:pPr>
            <a:r>
              <a:rPr lang="en-IN" sz="1600">
                <a:solidFill>
                  <a:srgbClr val="C00000"/>
                </a:solidFill>
                <a:effectLst/>
                <a:ea typeface="Calibri" panose="020F0502020204030204" pitchFamily="34" charset="0"/>
                <a:cs typeface="Mangal" panose="02040503050203030202" pitchFamily="18" charset="0"/>
              </a:rPr>
              <a:t>my</a:t>
            </a:r>
            <a:r>
              <a:rPr lang="en-IN" sz="1600" dirty="0" err="1">
                <a:solidFill>
                  <a:srgbClr val="C00000"/>
                </a:solidFill>
                <a:effectLst/>
                <a:ea typeface="Calibri" panose="020F0502020204030204" pitchFamily="34" charset="0"/>
                <a:cs typeface="Mangal" panose="02040503050203030202" pitchFamily="18" charset="0"/>
              </a:rPr>
              <a:t>_set</a:t>
            </a:r>
            <a:r>
              <a:rPr lang="en-IN" sz="1600" dirty="0">
                <a:solidFill>
                  <a:srgbClr val="C00000"/>
                </a:solidFill>
                <a:effectLst/>
                <a:ea typeface="Calibri" panose="020F0502020204030204" pitchFamily="34" charset="0"/>
                <a:cs typeface="Mangal" panose="02040503050203030202" pitchFamily="18" charset="0"/>
              </a:rPr>
              <a:t> = {1, 3, 4, 5, 6}</a:t>
            </a:r>
          </a:p>
          <a:p>
            <a:pPr marL="0" indent="0">
              <a:lnSpc>
                <a:spcPct val="120000"/>
              </a:lnSpc>
              <a:spcBef>
                <a:spcPts val="0"/>
              </a:spcBef>
              <a:buNone/>
            </a:pPr>
            <a:r>
              <a:rPr lang="en-IN" sz="1600" dirty="0">
                <a:solidFill>
                  <a:srgbClr val="C00000"/>
                </a:solidFill>
                <a:effectLst/>
                <a:ea typeface="Calibri" panose="020F0502020204030204" pitchFamily="34" charset="0"/>
                <a:cs typeface="Mangal" panose="02040503050203030202" pitchFamily="18" charset="0"/>
              </a:rPr>
              <a:t>print(</a:t>
            </a:r>
            <a:r>
              <a:rPr lang="en-IN" sz="1600" dirty="0" err="1">
                <a:solidFill>
                  <a:srgbClr val="C00000"/>
                </a:solidFill>
                <a:effectLst/>
                <a:ea typeface="Calibri" panose="020F0502020204030204" pitchFamily="34" charset="0"/>
                <a:cs typeface="Mangal" panose="02040503050203030202" pitchFamily="18" charset="0"/>
              </a:rPr>
              <a:t>my_set</a:t>
            </a:r>
            <a:r>
              <a:rPr lang="en-IN" sz="1600" dirty="0">
                <a:solidFill>
                  <a:srgbClr val="C00000"/>
                </a:solidFill>
                <a:effectLst/>
                <a:ea typeface="Calibri" panose="020F0502020204030204" pitchFamily="34" charset="0"/>
                <a:cs typeface="Mangal" panose="02040503050203030202" pitchFamily="18" charset="0"/>
              </a:rPr>
              <a:t>)</a:t>
            </a:r>
          </a:p>
          <a:p>
            <a:pPr marL="0" indent="0">
              <a:lnSpc>
                <a:spcPct val="120000"/>
              </a:lnSpc>
              <a:spcBef>
                <a:spcPts val="0"/>
              </a:spcBef>
              <a:buNone/>
            </a:pPr>
            <a:r>
              <a:rPr lang="en-IN" sz="1600" dirty="0">
                <a:effectLst/>
                <a:ea typeface="Calibri" panose="020F0502020204030204" pitchFamily="34" charset="0"/>
                <a:cs typeface="Mangal" panose="02040503050203030202" pitchFamily="18" charset="0"/>
              </a:rPr>
              <a:t># discard an element</a:t>
            </a:r>
          </a:p>
          <a:p>
            <a:pPr marL="0" indent="0">
              <a:lnSpc>
                <a:spcPct val="120000"/>
              </a:lnSpc>
              <a:spcBef>
                <a:spcPts val="0"/>
              </a:spcBef>
              <a:buNone/>
            </a:pPr>
            <a:r>
              <a:rPr lang="en-IN" sz="1600" dirty="0" err="1">
                <a:solidFill>
                  <a:srgbClr val="C00000"/>
                </a:solidFill>
                <a:effectLst/>
                <a:ea typeface="Calibri" panose="020F0502020204030204" pitchFamily="34" charset="0"/>
                <a:cs typeface="Mangal" panose="02040503050203030202" pitchFamily="18" charset="0"/>
              </a:rPr>
              <a:t>my_set.discard</a:t>
            </a:r>
            <a:r>
              <a:rPr lang="en-IN" sz="1600" dirty="0">
                <a:solidFill>
                  <a:srgbClr val="C00000"/>
                </a:solidFill>
                <a:effectLst/>
                <a:ea typeface="Calibri" panose="020F0502020204030204" pitchFamily="34" charset="0"/>
                <a:cs typeface="Mangal" panose="02040503050203030202" pitchFamily="18" charset="0"/>
              </a:rPr>
              <a:t>(4)</a:t>
            </a:r>
          </a:p>
          <a:p>
            <a:pPr marL="0" indent="0">
              <a:lnSpc>
                <a:spcPct val="120000"/>
              </a:lnSpc>
              <a:spcBef>
                <a:spcPts val="0"/>
              </a:spcBef>
              <a:buNone/>
            </a:pPr>
            <a:r>
              <a:rPr lang="en-IN" sz="1600" dirty="0">
                <a:solidFill>
                  <a:srgbClr val="C00000"/>
                </a:solidFill>
                <a:effectLst/>
                <a:ea typeface="Calibri" panose="020F0502020204030204" pitchFamily="34" charset="0"/>
                <a:cs typeface="Mangal" panose="02040503050203030202" pitchFamily="18" charset="0"/>
              </a:rPr>
              <a:t>print(</a:t>
            </a:r>
            <a:r>
              <a:rPr lang="en-IN" sz="1600" dirty="0" err="1">
                <a:solidFill>
                  <a:srgbClr val="C00000"/>
                </a:solidFill>
                <a:effectLst/>
                <a:ea typeface="Calibri" panose="020F0502020204030204" pitchFamily="34" charset="0"/>
                <a:cs typeface="Mangal" panose="02040503050203030202" pitchFamily="18" charset="0"/>
              </a:rPr>
              <a:t>my_set</a:t>
            </a:r>
            <a:r>
              <a:rPr lang="en-IN" sz="1600" dirty="0">
                <a:solidFill>
                  <a:srgbClr val="C00000"/>
                </a:solidFill>
                <a:effectLst/>
                <a:ea typeface="Calibri" panose="020F0502020204030204" pitchFamily="34" charset="0"/>
                <a:cs typeface="Mangal" panose="02040503050203030202" pitchFamily="18" charset="0"/>
              </a:rPr>
              <a:t>)</a:t>
            </a:r>
          </a:p>
          <a:p>
            <a:pPr marL="0" indent="0">
              <a:lnSpc>
                <a:spcPct val="120000"/>
              </a:lnSpc>
              <a:spcBef>
                <a:spcPts val="0"/>
              </a:spcBef>
              <a:buNone/>
            </a:pPr>
            <a:r>
              <a:rPr lang="en-IN" sz="1600" dirty="0">
                <a:effectLst/>
                <a:ea typeface="Calibri" panose="020F0502020204030204" pitchFamily="34" charset="0"/>
                <a:cs typeface="Mangal" panose="02040503050203030202" pitchFamily="18" charset="0"/>
              </a:rPr>
              <a:t># Output: {1, 3, 5, 6}</a:t>
            </a:r>
          </a:p>
          <a:p>
            <a:pPr marL="0" indent="0">
              <a:lnSpc>
                <a:spcPct val="120000"/>
              </a:lnSpc>
              <a:spcBef>
                <a:spcPts val="0"/>
              </a:spcBef>
              <a:buNone/>
            </a:pPr>
            <a:r>
              <a:rPr lang="en-IN" sz="1600" dirty="0">
                <a:ea typeface="Calibri" panose="020F0502020204030204" pitchFamily="34" charset="0"/>
                <a:cs typeface="Mangal" panose="02040503050203030202" pitchFamily="18" charset="0"/>
              </a:rPr>
              <a:t>#remove an element</a:t>
            </a:r>
            <a:endParaRPr lang="en-IN" sz="1600" dirty="0">
              <a:effectLst/>
              <a:ea typeface="Calibri" panose="020F0502020204030204" pitchFamily="34" charset="0"/>
              <a:cs typeface="Mangal" panose="02040503050203030202" pitchFamily="18" charset="0"/>
            </a:endParaRPr>
          </a:p>
          <a:p>
            <a:pPr marL="0" indent="0">
              <a:lnSpc>
                <a:spcPct val="120000"/>
              </a:lnSpc>
              <a:spcBef>
                <a:spcPts val="0"/>
              </a:spcBef>
              <a:buNone/>
            </a:pPr>
            <a:r>
              <a:rPr lang="en-IN" sz="1600" dirty="0" err="1">
                <a:solidFill>
                  <a:srgbClr val="C00000"/>
                </a:solidFill>
                <a:effectLst/>
                <a:ea typeface="Calibri" panose="020F0502020204030204" pitchFamily="34" charset="0"/>
                <a:cs typeface="Mangal" panose="02040503050203030202" pitchFamily="18" charset="0"/>
              </a:rPr>
              <a:t>my_set.remove</a:t>
            </a:r>
            <a:r>
              <a:rPr lang="en-IN" sz="1600" dirty="0">
                <a:solidFill>
                  <a:srgbClr val="C00000"/>
                </a:solidFill>
                <a:effectLst/>
                <a:ea typeface="Calibri" panose="020F0502020204030204" pitchFamily="34" charset="0"/>
                <a:cs typeface="Mangal" panose="02040503050203030202" pitchFamily="18" charset="0"/>
              </a:rPr>
              <a:t>(6) </a:t>
            </a:r>
          </a:p>
          <a:p>
            <a:pPr marL="0" indent="0">
              <a:lnSpc>
                <a:spcPct val="120000"/>
              </a:lnSpc>
              <a:spcBef>
                <a:spcPts val="0"/>
              </a:spcBef>
              <a:buNone/>
            </a:pPr>
            <a:r>
              <a:rPr lang="en-IN" sz="1600" dirty="0">
                <a:solidFill>
                  <a:srgbClr val="C00000"/>
                </a:solidFill>
                <a:effectLst/>
                <a:ea typeface="Calibri" panose="020F0502020204030204" pitchFamily="34" charset="0"/>
                <a:cs typeface="Mangal" panose="02040503050203030202" pitchFamily="18" charset="0"/>
              </a:rPr>
              <a:t>print(</a:t>
            </a:r>
            <a:r>
              <a:rPr lang="en-IN" sz="1600" dirty="0" err="1">
                <a:solidFill>
                  <a:srgbClr val="C00000"/>
                </a:solidFill>
                <a:effectLst/>
                <a:ea typeface="Calibri" panose="020F0502020204030204" pitchFamily="34" charset="0"/>
                <a:cs typeface="Mangal" panose="02040503050203030202" pitchFamily="18" charset="0"/>
              </a:rPr>
              <a:t>my_set</a:t>
            </a:r>
            <a:r>
              <a:rPr lang="en-IN" sz="1600" dirty="0">
                <a:solidFill>
                  <a:srgbClr val="C00000"/>
                </a:solidFill>
                <a:effectLst/>
                <a:ea typeface="Calibri" panose="020F0502020204030204" pitchFamily="34" charset="0"/>
                <a:cs typeface="Mangal" panose="02040503050203030202" pitchFamily="18" charset="0"/>
              </a:rPr>
              <a:t>)</a:t>
            </a:r>
          </a:p>
          <a:p>
            <a:pPr marL="0" indent="0">
              <a:lnSpc>
                <a:spcPct val="120000"/>
              </a:lnSpc>
              <a:spcBef>
                <a:spcPts val="0"/>
              </a:spcBef>
              <a:buNone/>
            </a:pPr>
            <a:r>
              <a:rPr lang="en-IN" sz="1600" dirty="0">
                <a:effectLst/>
                <a:ea typeface="Calibri" panose="020F0502020204030204" pitchFamily="34" charset="0"/>
                <a:cs typeface="Mangal" panose="02040503050203030202" pitchFamily="18" charset="0"/>
              </a:rPr>
              <a:t># Output: {1, 3, 5}</a:t>
            </a:r>
          </a:p>
          <a:p>
            <a:pPr marL="0" indent="0">
              <a:lnSpc>
                <a:spcPct val="120000"/>
              </a:lnSpc>
              <a:spcBef>
                <a:spcPts val="0"/>
              </a:spcBef>
              <a:buNone/>
            </a:pPr>
            <a:r>
              <a:rPr lang="en-IN" sz="1600" dirty="0">
                <a:effectLst/>
                <a:ea typeface="Calibri" panose="020F0502020204030204" pitchFamily="34" charset="0"/>
                <a:cs typeface="Mangal" panose="02040503050203030202" pitchFamily="18" charset="0"/>
              </a:rPr>
              <a:t># discard an element not present in </a:t>
            </a:r>
            <a:r>
              <a:rPr lang="en-IN" sz="1600" dirty="0" err="1">
                <a:effectLst/>
                <a:ea typeface="Calibri" panose="020F0502020204030204" pitchFamily="34" charset="0"/>
                <a:cs typeface="Mangal" panose="02040503050203030202" pitchFamily="18" charset="0"/>
              </a:rPr>
              <a:t>my_set</a:t>
            </a:r>
            <a:endParaRPr lang="en-IN" sz="1600" dirty="0">
              <a:effectLst/>
              <a:ea typeface="Calibri" panose="020F0502020204030204" pitchFamily="34" charset="0"/>
              <a:cs typeface="Mangal" panose="02040503050203030202" pitchFamily="18" charset="0"/>
            </a:endParaRPr>
          </a:p>
          <a:p>
            <a:pPr marL="0" indent="0">
              <a:lnSpc>
                <a:spcPct val="120000"/>
              </a:lnSpc>
              <a:spcBef>
                <a:spcPts val="0"/>
              </a:spcBef>
              <a:buNone/>
            </a:pPr>
            <a:r>
              <a:rPr lang="en-IN" sz="1600" dirty="0" err="1">
                <a:solidFill>
                  <a:srgbClr val="C00000"/>
                </a:solidFill>
                <a:effectLst/>
                <a:ea typeface="Calibri" panose="020F0502020204030204" pitchFamily="34" charset="0"/>
                <a:cs typeface="Mangal" panose="02040503050203030202" pitchFamily="18" charset="0"/>
              </a:rPr>
              <a:t>my_set.discard</a:t>
            </a:r>
            <a:r>
              <a:rPr lang="en-IN" sz="1600" dirty="0">
                <a:solidFill>
                  <a:srgbClr val="C00000"/>
                </a:solidFill>
                <a:effectLst/>
                <a:ea typeface="Calibri" panose="020F0502020204030204" pitchFamily="34" charset="0"/>
                <a:cs typeface="Mangal" panose="02040503050203030202" pitchFamily="18" charset="0"/>
              </a:rPr>
              <a:t>(2)</a:t>
            </a:r>
          </a:p>
          <a:p>
            <a:pPr marL="0" indent="0">
              <a:lnSpc>
                <a:spcPct val="120000"/>
              </a:lnSpc>
              <a:spcBef>
                <a:spcPts val="0"/>
              </a:spcBef>
              <a:buNone/>
            </a:pPr>
            <a:r>
              <a:rPr lang="en-IN" sz="1600" dirty="0">
                <a:solidFill>
                  <a:srgbClr val="C00000"/>
                </a:solidFill>
                <a:effectLst/>
                <a:ea typeface="Calibri" panose="020F0502020204030204" pitchFamily="34" charset="0"/>
                <a:cs typeface="Mangal" panose="02040503050203030202" pitchFamily="18" charset="0"/>
              </a:rPr>
              <a:t>print(</a:t>
            </a:r>
            <a:r>
              <a:rPr lang="en-IN" sz="1600" dirty="0" err="1">
                <a:solidFill>
                  <a:srgbClr val="C00000"/>
                </a:solidFill>
                <a:effectLst/>
                <a:ea typeface="Calibri" panose="020F0502020204030204" pitchFamily="34" charset="0"/>
                <a:cs typeface="Mangal" panose="02040503050203030202" pitchFamily="18" charset="0"/>
              </a:rPr>
              <a:t>my_set</a:t>
            </a:r>
            <a:r>
              <a:rPr lang="en-IN" sz="1600" dirty="0">
                <a:solidFill>
                  <a:srgbClr val="C00000"/>
                </a:solidFill>
                <a:effectLst/>
                <a:ea typeface="Calibri" panose="020F0502020204030204" pitchFamily="34" charset="0"/>
                <a:cs typeface="Mangal" panose="02040503050203030202" pitchFamily="18" charset="0"/>
              </a:rPr>
              <a:t>)</a:t>
            </a:r>
          </a:p>
          <a:p>
            <a:pPr marL="0" indent="0">
              <a:lnSpc>
                <a:spcPct val="120000"/>
              </a:lnSpc>
              <a:spcBef>
                <a:spcPts val="0"/>
              </a:spcBef>
              <a:buNone/>
            </a:pPr>
            <a:r>
              <a:rPr lang="en-IN" sz="1600" dirty="0">
                <a:effectLst/>
                <a:ea typeface="Calibri" panose="020F0502020204030204" pitchFamily="34" charset="0"/>
                <a:cs typeface="Mangal" panose="02040503050203030202" pitchFamily="18" charset="0"/>
              </a:rPr>
              <a:t># Output: {1, 3, 5}</a:t>
            </a:r>
          </a:p>
          <a:p>
            <a:pPr marL="0" indent="0">
              <a:lnSpc>
                <a:spcPct val="120000"/>
              </a:lnSpc>
              <a:spcBef>
                <a:spcPts val="0"/>
              </a:spcBef>
              <a:buNone/>
            </a:pPr>
            <a:r>
              <a:rPr lang="en-IN" sz="1600" dirty="0">
                <a:effectLst/>
                <a:ea typeface="Calibri" panose="020F0502020204030204" pitchFamily="34" charset="0"/>
                <a:cs typeface="Mangal" panose="02040503050203030202" pitchFamily="18" charset="0"/>
              </a:rPr>
              <a:t># remove an </a:t>
            </a:r>
            <a:r>
              <a:rPr lang="en-IN" sz="1600" dirty="0" err="1">
                <a:effectLst/>
                <a:ea typeface="Calibri" panose="020F0502020204030204" pitchFamily="34" charset="0"/>
                <a:cs typeface="Mangal" panose="02040503050203030202" pitchFamily="18" charset="0"/>
              </a:rPr>
              <a:t>element,if</a:t>
            </a:r>
            <a:r>
              <a:rPr lang="en-IN" sz="1600" dirty="0">
                <a:effectLst/>
                <a:ea typeface="Calibri" panose="020F0502020204030204" pitchFamily="34" charset="0"/>
                <a:cs typeface="Mangal" panose="02040503050203030202" pitchFamily="18" charset="0"/>
              </a:rPr>
              <a:t> not present in </a:t>
            </a:r>
            <a:r>
              <a:rPr lang="en-IN" sz="1600" dirty="0" err="1">
                <a:effectLst/>
                <a:ea typeface="Calibri" panose="020F0502020204030204" pitchFamily="34" charset="0"/>
                <a:cs typeface="Mangal" panose="02040503050203030202" pitchFamily="18" charset="0"/>
              </a:rPr>
              <a:t>my_set</a:t>
            </a:r>
            <a:r>
              <a:rPr lang="en-IN" sz="1600" dirty="0">
                <a:effectLst/>
                <a:ea typeface="Calibri" panose="020F0502020204030204" pitchFamily="34" charset="0"/>
                <a:cs typeface="Mangal" panose="02040503050203030202" pitchFamily="18" charset="0"/>
              </a:rPr>
              <a:t> will give an error.</a:t>
            </a:r>
          </a:p>
          <a:p>
            <a:pPr marL="0" indent="0">
              <a:lnSpc>
                <a:spcPct val="120000"/>
              </a:lnSpc>
              <a:spcBef>
                <a:spcPts val="0"/>
              </a:spcBef>
              <a:buNone/>
            </a:pPr>
            <a:r>
              <a:rPr lang="en-IN" sz="1600" dirty="0" err="1">
                <a:solidFill>
                  <a:srgbClr val="C00000"/>
                </a:solidFill>
                <a:effectLst/>
                <a:ea typeface="Calibri" panose="020F0502020204030204" pitchFamily="34" charset="0"/>
                <a:cs typeface="Mangal" panose="02040503050203030202" pitchFamily="18" charset="0"/>
              </a:rPr>
              <a:t>my_set.remove</a:t>
            </a:r>
            <a:r>
              <a:rPr lang="en-IN" sz="1600" dirty="0">
                <a:solidFill>
                  <a:srgbClr val="C00000"/>
                </a:solidFill>
                <a:effectLst/>
                <a:ea typeface="Calibri" panose="020F0502020204030204" pitchFamily="34" charset="0"/>
                <a:cs typeface="Mangal" panose="02040503050203030202" pitchFamily="18" charset="0"/>
              </a:rPr>
              <a:t>(2)</a:t>
            </a:r>
          </a:p>
          <a:p>
            <a:pPr marL="0" indent="0">
              <a:lnSpc>
                <a:spcPct val="120000"/>
              </a:lnSpc>
              <a:spcBef>
                <a:spcPts val="0"/>
              </a:spcBef>
              <a:buNone/>
            </a:pPr>
            <a:r>
              <a:rPr lang="en-IN" sz="1600" dirty="0">
                <a:effectLst/>
                <a:ea typeface="Calibri" panose="020F0502020204030204" pitchFamily="34" charset="0"/>
                <a:cs typeface="Mangal" panose="02040503050203030202" pitchFamily="18" charset="0"/>
              </a:rPr>
              <a:t># Output: </a:t>
            </a:r>
            <a:r>
              <a:rPr lang="en-IN" sz="1600" dirty="0" err="1">
                <a:effectLst/>
                <a:ea typeface="Calibri" panose="020F0502020204030204" pitchFamily="34" charset="0"/>
                <a:cs typeface="Mangal" panose="02040503050203030202" pitchFamily="18" charset="0"/>
              </a:rPr>
              <a:t>KeyError</a:t>
            </a:r>
            <a:endParaRPr lang="en-IN" sz="1600" dirty="0">
              <a:effectLst/>
              <a:ea typeface="Calibri" panose="020F0502020204030204" pitchFamily="34" charset="0"/>
              <a:cs typeface="Mangal" panose="02040503050203030202" pitchFamily="18" charset="0"/>
            </a:endParaRPr>
          </a:p>
          <a:p>
            <a:pPr marL="0" indent="0">
              <a:buNone/>
            </a:pPr>
            <a:endParaRPr lang="en-IN" sz="1700" dirty="0"/>
          </a:p>
        </p:txBody>
      </p:sp>
    </p:spTree>
    <p:extLst>
      <p:ext uri="{BB962C8B-B14F-4D97-AF65-F5344CB8AC3E}">
        <p14:creationId xmlns:p14="http://schemas.microsoft.com/office/powerpoint/2010/main" val="496515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5B535C-44F3-4852-8F49-40E7FE9A74D6}"/>
              </a:ext>
            </a:extLst>
          </p:cNvPr>
          <p:cNvSpPr>
            <a:spLocks noGrp="1"/>
          </p:cNvSpPr>
          <p:nvPr>
            <p:ph idx="1"/>
          </p:nvPr>
        </p:nvSpPr>
        <p:spPr>
          <a:xfrm>
            <a:off x="1729408" y="612912"/>
            <a:ext cx="10267121" cy="6175513"/>
          </a:xfrm>
        </p:spPr>
        <p:txBody>
          <a:bodyPr>
            <a:noAutofit/>
          </a:bodyPr>
          <a:lstStyle/>
          <a:p>
            <a:pPr marL="0" indent="0">
              <a:lnSpc>
                <a:spcPct val="120000"/>
              </a:lnSpc>
              <a:spcBef>
                <a:spcPts val="0"/>
              </a:spcBef>
              <a:buNone/>
            </a:pPr>
            <a:r>
              <a:rPr lang="en-IN" dirty="0">
                <a:solidFill>
                  <a:srgbClr val="C00000"/>
                </a:solidFill>
              </a:rPr>
              <a:t>pop() method</a:t>
            </a:r>
            <a:r>
              <a:rPr lang="en-IN" dirty="0"/>
              <a:t>: we can remove and return an item. </a:t>
            </a:r>
          </a:p>
          <a:p>
            <a:pPr marL="0" indent="0">
              <a:lnSpc>
                <a:spcPct val="120000"/>
              </a:lnSpc>
              <a:spcBef>
                <a:spcPts val="0"/>
              </a:spcBef>
              <a:buNone/>
            </a:pPr>
            <a:r>
              <a:rPr lang="en-IN" dirty="0">
                <a:solidFill>
                  <a:srgbClr val="C00000"/>
                </a:solidFill>
              </a:rPr>
              <a:t>clear() method: </a:t>
            </a:r>
            <a:r>
              <a:rPr lang="en-IN" dirty="0"/>
              <a:t>It removes all the items from a set. </a:t>
            </a:r>
          </a:p>
          <a:p>
            <a:pPr marL="0" indent="0">
              <a:lnSpc>
                <a:spcPct val="120000"/>
              </a:lnSpc>
              <a:spcBef>
                <a:spcPts val="0"/>
              </a:spcBef>
              <a:buNone/>
            </a:pPr>
            <a:r>
              <a:rPr lang="en-IN" dirty="0">
                <a:solidFill>
                  <a:srgbClr val="C00000"/>
                </a:solidFill>
              </a:rPr>
              <a:t>Del </a:t>
            </a:r>
            <a:r>
              <a:rPr lang="en-IN" dirty="0">
                <a:solidFill>
                  <a:schemeClr val="tx1"/>
                </a:solidFill>
              </a:rPr>
              <a:t>is use to delete set as whole object.</a:t>
            </a:r>
            <a:endParaRPr lang="en-IN" dirty="0">
              <a:solidFill>
                <a:srgbClr val="C00000"/>
              </a:solidFill>
            </a:endParaRPr>
          </a:p>
          <a:p>
            <a:pPr marL="0" indent="0">
              <a:lnSpc>
                <a:spcPct val="120000"/>
              </a:lnSpc>
              <a:spcBef>
                <a:spcPts val="0"/>
              </a:spcBef>
              <a:buNone/>
            </a:pPr>
            <a:r>
              <a:rPr lang="en-IN" dirty="0"/>
              <a:t>Consider the following example:</a:t>
            </a:r>
          </a:p>
          <a:p>
            <a:pPr marL="0" indent="0">
              <a:lnSpc>
                <a:spcPct val="120000"/>
              </a:lnSpc>
              <a:spcBef>
                <a:spcPts val="0"/>
              </a:spcBef>
              <a:buNone/>
            </a:pPr>
            <a:r>
              <a:rPr lang="en-IN" dirty="0"/>
              <a:t># initialize </a:t>
            </a:r>
            <a:r>
              <a:rPr lang="en-IN" dirty="0" err="1"/>
              <a:t>my_set</a:t>
            </a:r>
            <a:endParaRPr lang="en-IN" dirty="0"/>
          </a:p>
          <a:p>
            <a:pPr marL="0" indent="0">
              <a:lnSpc>
                <a:spcPct val="120000"/>
              </a:lnSpc>
              <a:spcBef>
                <a:spcPts val="0"/>
              </a:spcBef>
              <a:buNone/>
            </a:pPr>
            <a:r>
              <a:rPr lang="en-IN" dirty="0" err="1">
                <a:solidFill>
                  <a:srgbClr val="C00000"/>
                </a:solidFill>
              </a:rPr>
              <a:t>my_set</a:t>
            </a:r>
            <a:r>
              <a:rPr lang="en-IN" dirty="0">
                <a:solidFill>
                  <a:srgbClr val="C00000"/>
                </a:solidFill>
              </a:rPr>
              <a:t> = set("HelloWorld")</a:t>
            </a:r>
          </a:p>
          <a:p>
            <a:pPr marL="0" indent="0">
              <a:lnSpc>
                <a:spcPct val="120000"/>
              </a:lnSpc>
              <a:spcBef>
                <a:spcPts val="0"/>
              </a:spcBef>
              <a:buNone/>
            </a:pPr>
            <a:r>
              <a:rPr lang="en-IN" dirty="0">
                <a:solidFill>
                  <a:srgbClr val="C00000"/>
                </a:solidFill>
              </a:rPr>
              <a:t>print(</a:t>
            </a:r>
            <a:r>
              <a:rPr lang="en-IN" dirty="0" err="1">
                <a:solidFill>
                  <a:srgbClr val="C00000"/>
                </a:solidFill>
              </a:rPr>
              <a:t>my_set</a:t>
            </a:r>
            <a:r>
              <a:rPr lang="en-IN" dirty="0">
                <a:solidFill>
                  <a:srgbClr val="C00000"/>
                </a:solidFill>
              </a:rPr>
              <a:t>)</a:t>
            </a:r>
          </a:p>
          <a:p>
            <a:pPr marL="0" indent="0">
              <a:lnSpc>
                <a:spcPct val="120000"/>
              </a:lnSpc>
              <a:spcBef>
                <a:spcPts val="0"/>
              </a:spcBef>
              <a:buNone/>
            </a:pPr>
            <a:r>
              <a:rPr lang="en-IN" dirty="0"/>
              <a:t># Output: set of unique elements</a:t>
            </a:r>
          </a:p>
          <a:p>
            <a:pPr marL="0" indent="0">
              <a:lnSpc>
                <a:spcPct val="120000"/>
              </a:lnSpc>
              <a:spcBef>
                <a:spcPts val="0"/>
              </a:spcBef>
              <a:buNone/>
            </a:pPr>
            <a:r>
              <a:rPr lang="en-IN" dirty="0">
                <a:solidFill>
                  <a:srgbClr val="002060"/>
                </a:solidFill>
              </a:rPr>
              <a:t>{'H', 'l', 'r', 'W', 'o', 'd', 'e'}</a:t>
            </a:r>
          </a:p>
          <a:p>
            <a:pPr marL="0" indent="0">
              <a:lnSpc>
                <a:spcPct val="120000"/>
              </a:lnSpc>
              <a:spcBef>
                <a:spcPts val="0"/>
              </a:spcBef>
              <a:buNone/>
            </a:pPr>
            <a:r>
              <a:rPr lang="en-IN" dirty="0"/>
              <a:t> # pop an element</a:t>
            </a:r>
          </a:p>
          <a:p>
            <a:pPr marL="0" indent="0">
              <a:lnSpc>
                <a:spcPct val="120000"/>
              </a:lnSpc>
              <a:spcBef>
                <a:spcPts val="0"/>
              </a:spcBef>
              <a:buNone/>
            </a:pPr>
            <a:r>
              <a:rPr lang="en-IN" dirty="0">
                <a:solidFill>
                  <a:srgbClr val="C00000"/>
                </a:solidFill>
              </a:rPr>
              <a:t>print(</a:t>
            </a:r>
            <a:r>
              <a:rPr lang="en-IN" dirty="0" err="1">
                <a:solidFill>
                  <a:srgbClr val="C00000"/>
                </a:solidFill>
              </a:rPr>
              <a:t>my_set.pop</a:t>
            </a:r>
            <a:r>
              <a:rPr lang="en-IN" dirty="0">
                <a:solidFill>
                  <a:srgbClr val="C00000"/>
                </a:solidFill>
              </a:rPr>
              <a:t>())</a:t>
            </a:r>
          </a:p>
          <a:p>
            <a:pPr marL="0" indent="0">
              <a:lnSpc>
                <a:spcPct val="120000"/>
              </a:lnSpc>
              <a:spcBef>
                <a:spcPts val="0"/>
              </a:spcBef>
              <a:buNone/>
            </a:pPr>
            <a:r>
              <a:rPr lang="en-IN" dirty="0">
                <a:solidFill>
                  <a:srgbClr val="002060"/>
                </a:solidFill>
              </a:rPr>
              <a:t># Output: H</a:t>
            </a:r>
          </a:p>
          <a:p>
            <a:pPr marL="0" indent="0">
              <a:lnSpc>
                <a:spcPct val="120000"/>
              </a:lnSpc>
              <a:spcBef>
                <a:spcPts val="0"/>
              </a:spcBef>
              <a:buNone/>
            </a:pPr>
            <a:r>
              <a:rPr lang="en-IN" dirty="0"/>
              <a:t> # pop another element</a:t>
            </a:r>
          </a:p>
          <a:p>
            <a:pPr marL="0" indent="0">
              <a:lnSpc>
                <a:spcPct val="120000"/>
              </a:lnSpc>
              <a:spcBef>
                <a:spcPts val="0"/>
              </a:spcBef>
              <a:buNone/>
            </a:pPr>
            <a:r>
              <a:rPr lang="en-IN" dirty="0" err="1">
                <a:solidFill>
                  <a:srgbClr val="C00000"/>
                </a:solidFill>
              </a:rPr>
              <a:t>my_set.pop</a:t>
            </a:r>
            <a:r>
              <a:rPr lang="en-IN" dirty="0">
                <a:solidFill>
                  <a:srgbClr val="C00000"/>
                </a:solidFill>
              </a:rPr>
              <a:t>()</a:t>
            </a:r>
          </a:p>
          <a:p>
            <a:pPr marL="0" indent="0">
              <a:lnSpc>
                <a:spcPct val="120000"/>
              </a:lnSpc>
              <a:spcBef>
                <a:spcPts val="0"/>
              </a:spcBef>
              <a:buNone/>
            </a:pPr>
            <a:r>
              <a:rPr lang="en-IN" dirty="0">
                <a:solidFill>
                  <a:srgbClr val="C00000"/>
                </a:solidFill>
              </a:rPr>
              <a:t>print(</a:t>
            </a:r>
            <a:r>
              <a:rPr lang="en-IN" dirty="0" err="1">
                <a:solidFill>
                  <a:srgbClr val="C00000"/>
                </a:solidFill>
              </a:rPr>
              <a:t>my_set</a:t>
            </a:r>
            <a:r>
              <a:rPr lang="en-IN" dirty="0">
                <a:solidFill>
                  <a:srgbClr val="C00000"/>
                </a:solidFill>
              </a:rPr>
              <a:t>)</a:t>
            </a:r>
          </a:p>
          <a:p>
            <a:pPr marL="0" indent="0">
              <a:lnSpc>
                <a:spcPct val="120000"/>
              </a:lnSpc>
              <a:spcBef>
                <a:spcPts val="0"/>
              </a:spcBef>
              <a:buNone/>
            </a:pPr>
            <a:r>
              <a:rPr lang="en-IN" dirty="0"/>
              <a:t> # clear </a:t>
            </a:r>
            <a:r>
              <a:rPr lang="en-IN" dirty="0" err="1"/>
              <a:t>my_set</a:t>
            </a:r>
            <a:endParaRPr lang="en-IN" dirty="0"/>
          </a:p>
          <a:p>
            <a:pPr marL="0" indent="0">
              <a:lnSpc>
                <a:spcPct val="120000"/>
              </a:lnSpc>
              <a:spcBef>
                <a:spcPts val="0"/>
              </a:spcBef>
              <a:buNone/>
            </a:pPr>
            <a:r>
              <a:rPr lang="en-IN" dirty="0" err="1">
                <a:solidFill>
                  <a:srgbClr val="C00000"/>
                </a:solidFill>
              </a:rPr>
              <a:t>my_set.clear</a:t>
            </a:r>
            <a:r>
              <a:rPr lang="en-IN" dirty="0">
                <a:solidFill>
                  <a:srgbClr val="C00000"/>
                </a:solidFill>
              </a:rPr>
              <a:t>()</a:t>
            </a:r>
          </a:p>
          <a:p>
            <a:pPr marL="0" indent="0">
              <a:lnSpc>
                <a:spcPct val="120000"/>
              </a:lnSpc>
              <a:spcBef>
                <a:spcPts val="0"/>
              </a:spcBef>
              <a:buNone/>
            </a:pPr>
            <a:r>
              <a:rPr lang="en-IN" dirty="0">
                <a:solidFill>
                  <a:srgbClr val="C00000"/>
                </a:solidFill>
              </a:rPr>
              <a:t>print(</a:t>
            </a:r>
            <a:r>
              <a:rPr lang="en-IN" dirty="0" err="1">
                <a:solidFill>
                  <a:srgbClr val="C00000"/>
                </a:solidFill>
              </a:rPr>
              <a:t>my_set</a:t>
            </a:r>
            <a:r>
              <a:rPr lang="en-IN" dirty="0">
                <a:solidFill>
                  <a:srgbClr val="C00000"/>
                </a:solidFill>
              </a:rPr>
              <a:t>)</a:t>
            </a:r>
          </a:p>
          <a:p>
            <a:pPr marL="0" indent="0">
              <a:lnSpc>
                <a:spcPct val="120000"/>
              </a:lnSpc>
              <a:spcBef>
                <a:spcPts val="0"/>
              </a:spcBef>
              <a:buNone/>
            </a:pPr>
            <a:r>
              <a:rPr lang="en-IN" dirty="0">
                <a:solidFill>
                  <a:srgbClr val="002060"/>
                </a:solidFill>
              </a:rPr>
              <a:t># Output: set()</a:t>
            </a:r>
          </a:p>
          <a:p>
            <a:pPr marL="0" indent="0">
              <a:lnSpc>
                <a:spcPct val="120000"/>
              </a:lnSpc>
              <a:spcBef>
                <a:spcPts val="0"/>
              </a:spcBef>
              <a:buNone/>
            </a:pPr>
            <a:endParaRPr lang="en-IN" dirty="0"/>
          </a:p>
          <a:p>
            <a:pPr marL="0" indent="0">
              <a:lnSpc>
                <a:spcPct val="120000"/>
              </a:lnSpc>
              <a:spcBef>
                <a:spcPts val="0"/>
              </a:spcBef>
              <a:buNone/>
            </a:pPr>
            <a:endParaRPr lang="en-IN" dirty="0"/>
          </a:p>
        </p:txBody>
      </p:sp>
      <p:sp>
        <p:nvSpPr>
          <p:cNvPr id="4" name="Title 1">
            <a:extLst>
              <a:ext uri="{FF2B5EF4-FFF2-40B4-BE49-F238E27FC236}">
                <a16:creationId xmlns:a16="http://schemas.microsoft.com/office/drawing/2014/main" id="{C4CF55DD-6D39-44C7-8EC5-D05B628786AD}"/>
              </a:ext>
            </a:extLst>
          </p:cNvPr>
          <p:cNvSpPr>
            <a:spLocks noGrp="1"/>
          </p:cNvSpPr>
          <p:nvPr>
            <p:ph type="title"/>
          </p:nvPr>
        </p:nvSpPr>
        <p:spPr>
          <a:xfrm>
            <a:off x="2513411" y="69574"/>
            <a:ext cx="8911687" cy="469194"/>
          </a:xfrm>
        </p:spPr>
        <p:txBody>
          <a:bodyPr>
            <a:normAutofit fontScale="90000"/>
          </a:bodyPr>
          <a:lstStyle/>
          <a:p>
            <a:r>
              <a:rPr lang="en-IN" sz="3200" dirty="0">
                <a:effectLst/>
                <a:latin typeface="Calibri" panose="020F0502020204030204" pitchFamily="34" charset="0"/>
                <a:ea typeface="Calibri" panose="020F0502020204030204" pitchFamily="34" charset="0"/>
                <a:cs typeface="Mangal" panose="02040503050203030202" pitchFamily="18" charset="0"/>
              </a:rPr>
              <a:t>Removing elements from a set</a:t>
            </a:r>
            <a:endParaRPr lang="en-IN" dirty="0"/>
          </a:p>
        </p:txBody>
      </p:sp>
    </p:spTree>
    <p:extLst>
      <p:ext uri="{BB962C8B-B14F-4D97-AF65-F5344CB8AC3E}">
        <p14:creationId xmlns:p14="http://schemas.microsoft.com/office/powerpoint/2010/main" val="296641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232BFD-91C0-4044-84C0-6031DE153F82}"/>
              </a:ext>
            </a:extLst>
          </p:cNvPr>
          <p:cNvSpPr>
            <a:spLocks noGrp="1"/>
          </p:cNvSpPr>
          <p:nvPr>
            <p:ph type="title"/>
          </p:nvPr>
        </p:nvSpPr>
        <p:spPr>
          <a:xfrm>
            <a:off x="2397683" y="182198"/>
            <a:ext cx="8911687" cy="536713"/>
          </a:xfrm>
        </p:spPr>
        <p:txBody>
          <a:bodyPr>
            <a:normAutofit fontScale="90000"/>
          </a:bodyPr>
          <a:lstStyle/>
          <a:p>
            <a:r>
              <a:rPr lang="en-IN" sz="3200" dirty="0">
                <a:effectLst/>
                <a:latin typeface="Calibri" panose="020F0502020204030204" pitchFamily="34" charset="0"/>
                <a:ea typeface="Calibri" panose="020F0502020204030204" pitchFamily="34" charset="0"/>
                <a:cs typeface="Mangal" panose="02040503050203030202" pitchFamily="18" charset="0"/>
              </a:rPr>
              <a:t>Operations on set</a:t>
            </a:r>
            <a:endParaRPr lang="en-IN" dirty="0"/>
          </a:p>
        </p:txBody>
      </p:sp>
      <p:pic>
        <p:nvPicPr>
          <p:cNvPr id="7" name="Picture 6" descr="Set Union in Python">
            <a:extLst>
              <a:ext uri="{FF2B5EF4-FFF2-40B4-BE49-F238E27FC236}">
                <a16:creationId xmlns:a16="http://schemas.microsoft.com/office/drawing/2014/main" id="{1EAC0883-3A73-4E46-BC5A-54C3B6AAF1C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31813" y="1016442"/>
            <a:ext cx="3896139" cy="2499360"/>
          </a:xfrm>
          <a:prstGeom prst="rect">
            <a:avLst/>
          </a:prstGeom>
          <a:noFill/>
          <a:ln>
            <a:noFill/>
          </a:ln>
        </p:spPr>
      </p:pic>
      <p:pic>
        <p:nvPicPr>
          <p:cNvPr id="8" name="Picture 7" descr="Set Intersection in Python">
            <a:extLst>
              <a:ext uri="{FF2B5EF4-FFF2-40B4-BE49-F238E27FC236}">
                <a16:creationId xmlns:a16="http://schemas.microsoft.com/office/drawing/2014/main" id="{329CC23C-BFA7-403D-BC4D-DE2D9C3697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75208" y="1016442"/>
            <a:ext cx="4290060" cy="2499360"/>
          </a:xfrm>
          <a:prstGeom prst="rect">
            <a:avLst/>
          </a:prstGeom>
          <a:noFill/>
          <a:ln>
            <a:noFill/>
          </a:ln>
        </p:spPr>
      </p:pic>
      <p:pic>
        <p:nvPicPr>
          <p:cNvPr id="9" name="Picture 8" descr="Set Difference in Python">
            <a:extLst>
              <a:ext uri="{FF2B5EF4-FFF2-40B4-BE49-F238E27FC236}">
                <a16:creationId xmlns:a16="http://schemas.microsoft.com/office/drawing/2014/main" id="{0FD3A0A3-6574-4E30-B2AC-1422509F050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731812" y="4032032"/>
            <a:ext cx="3986501" cy="2320103"/>
          </a:xfrm>
          <a:prstGeom prst="rect">
            <a:avLst/>
          </a:prstGeom>
          <a:noFill/>
          <a:ln>
            <a:noFill/>
          </a:ln>
        </p:spPr>
      </p:pic>
      <p:pic>
        <p:nvPicPr>
          <p:cNvPr id="10" name="Picture 9" descr="Set Symmetric Difference in Python">
            <a:extLst>
              <a:ext uri="{FF2B5EF4-FFF2-40B4-BE49-F238E27FC236}">
                <a16:creationId xmlns:a16="http://schemas.microsoft.com/office/drawing/2014/main" id="{710BBAC7-DE6D-49F0-9103-FB75C0BE760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473688" y="4068842"/>
            <a:ext cx="4191580" cy="2239617"/>
          </a:xfrm>
          <a:prstGeom prst="rect">
            <a:avLst/>
          </a:prstGeom>
          <a:noFill/>
          <a:ln>
            <a:noFill/>
          </a:ln>
        </p:spPr>
      </p:pic>
      <p:sp>
        <p:nvSpPr>
          <p:cNvPr id="11" name="TextBox 10">
            <a:extLst>
              <a:ext uri="{FF2B5EF4-FFF2-40B4-BE49-F238E27FC236}">
                <a16:creationId xmlns:a16="http://schemas.microsoft.com/office/drawing/2014/main" id="{0883A39F-7875-4D32-A753-ECF434AE2328}"/>
              </a:ext>
            </a:extLst>
          </p:cNvPr>
          <p:cNvSpPr txBox="1"/>
          <p:nvPr/>
        </p:nvSpPr>
        <p:spPr>
          <a:xfrm>
            <a:off x="2243677" y="3528853"/>
            <a:ext cx="2872409" cy="369332"/>
          </a:xfrm>
          <a:prstGeom prst="rect">
            <a:avLst/>
          </a:prstGeom>
          <a:noFill/>
        </p:spPr>
        <p:txBody>
          <a:bodyPr wrap="square" rtlCol="0">
            <a:spAutoFit/>
          </a:bodyPr>
          <a:lstStyle/>
          <a:p>
            <a:pPr algn="ctr"/>
            <a:r>
              <a:rPr lang="en-IN" b="1" dirty="0"/>
              <a:t>UNION</a:t>
            </a:r>
          </a:p>
        </p:txBody>
      </p:sp>
      <p:sp>
        <p:nvSpPr>
          <p:cNvPr id="13" name="TextBox 12">
            <a:extLst>
              <a:ext uri="{FF2B5EF4-FFF2-40B4-BE49-F238E27FC236}">
                <a16:creationId xmlns:a16="http://schemas.microsoft.com/office/drawing/2014/main" id="{DFDED321-3AD5-487A-A22C-B34D8A66DEE2}"/>
              </a:ext>
            </a:extLst>
          </p:cNvPr>
          <p:cNvSpPr txBox="1"/>
          <p:nvPr/>
        </p:nvSpPr>
        <p:spPr>
          <a:xfrm>
            <a:off x="7161142" y="3471168"/>
            <a:ext cx="2872409" cy="369332"/>
          </a:xfrm>
          <a:prstGeom prst="rect">
            <a:avLst/>
          </a:prstGeom>
          <a:noFill/>
        </p:spPr>
        <p:txBody>
          <a:bodyPr wrap="square" rtlCol="0">
            <a:spAutoFit/>
          </a:bodyPr>
          <a:lstStyle/>
          <a:p>
            <a:pPr algn="ctr"/>
            <a:r>
              <a:rPr lang="en-IN" b="1" dirty="0"/>
              <a:t>INTERSECTION</a:t>
            </a:r>
          </a:p>
        </p:txBody>
      </p:sp>
      <p:sp>
        <p:nvSpPr>
          <p:cNvPr id="15" name="TextBox 14">
            <a:extLst>
              <a:ext uri="{FF2B5EF4-FFF2-40B4-BE49-F238E27FC236}">
                <a16:creationId xmlns:a16="http://schemas.microsoft.com/office/drawing/2014/main" id="{1B20A0D5-CA9B-436C-B395-B8C3EE1417B0}"/>
              </a:ext>
            </a:extLst>
          </p:cNvPr>
          <p:cNvSpPr txBox="1"/>
          <p:nvPr/>
        </p:nvSpPr>
        <p:spPr>
          <a:xfrm>
            <a:off x="2243677" y="6352135"/>
            <a:ext cx="2872409" cy="369332"/>
          </a:xfrm>
          <a:prstGeom prst="rect">
            <a:avLst/>
          </a:prstGeom>
          <a:noFill/>
        </p:spPr>
        <p:txBody>
          <a:bodyPr wrap="square" rtlCol="0">
            <a:spAutoFit/>
          </a:bodyPr>
          <a:lstStyle/>
          <a:p>
            <a:pPr algn="ctr"/>
            <a:r>
              <a:rPr lang="en-IN" b="1" dirty="0"/>
              <a:t>DIFFERENCE (A-B)</a:t>
            </a:r>
          </a:p>
        </p:txBody>
      </p:sp>
      <p:sp>
        <p:nvSpPr>
          <p:cNvPr id="17" name="TextBox 16">
            <a:extLst>
              <a:ext uri="{FF2B5EF4-FFF2-40B4-BE49-F238E27FC236}">
                <a16:creationId xmlns:a16="http://schemas.microsoft.com/office/drawing/2014/main" id="{5BD5569D-ACFF-4C79-B365-310A7D8EBFF2}"/>
              </a:ext>
            </a:extLst>
          </p:cNvPr>
          <p:cNvSpPr txBox="1"/>
          <p:nvPr/>
        </p:nvSpPr>
        <p:spPr>
          <a:xfrm>
            <a:off x="7133273" y="6352135"/>
            <a:ext cx="2872409" cy="369332"/>
          </a:xfrm>
          <a:prstGeom prst="rect">
            <a:avLst/>
          </a:prstGeom>
          <a:noFill/>
        </p:spPr>
        <p:txBody>
          <a:bodyPr wrap="square" rtlCol="0">
            <a:spAutoFit/>
          </a:bodyPr>
          <a:lstStyle/>
          <a:p>
            <a:pPr algn="ctr"/>
            <a:r>
              <a:rPr lang="en-IN" b="1" dirty="0"/>
              <a:t>SYMMETRIC DIFFERENCE</a:t>
            </a:r>
          </a:p>
        </p:txBody>
      </p:sp>
    </p:spTree>
    <p:extLst>
      <p:ext uri="{BB962C8B-B14F-4D97-AF65-F5344CB8AC3E}">
        <p14:creationId xmlns:p14="http://schemas.microsoft.com/office/powerpoint/2010/main" val="2423813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76EDE04-E444-400C-8CCA-16FC21CECB51}"/>
              </a:ext>
            </a:extLst>
          </p:cNvPr>
          <p:cNvGraphicFramePr>
            <a:graphicFrameLocks noGrp="1"/>
          </p:cNvGraphicFramePr>
          <p:nvPr>
            <p:extLst>
              <p:ext uri="{D42A27DB-BD31-4B8C-83A1-F6EECF244321}">
                <p14:modId xmlns:p14="http://schemas.microsoft.com/office/powerpoint/2010/main" val="256834507"/>
              </p:ext>
            </p:extLst>
          </p:nvPr>
        </p:nvGraphicFramePr>
        <p:xfrm>
          <a:off x="974035" y="934277"/>
          <a:ext cx="10972800" cy="5708513"/>
        </p:xfrm>
        <a:graphic>
          <a:graphicData uri="http://schemas.openxmlformats.org/drawingml/2006/table">
            <a:tbl>
              <a:tblPr firstRow="1" firstCol="1" bandRow="1">
                <a:tableStyleId>{8A107856-5554-42FB-B03E-39F5DBC370BA}</a:tableStyleId>
              </a:tblPr>
              <a:tblGrid>
                <a:gridCol w="1509031">
                  <a:extLst>
                    <a:ext uri="{9D8B030D-6E8A-4147-A177-3AD203B41FA5}">
                      <a16:colId xmlns:a16="http://schemas.microsoft.com/office/drawing/2014/main" val="3785449406"/>
                    </a:ext>
                  </a:extLst>
                </a:gridCol>
                <a:gridCol w="9463769">
                  <a:extLst>
                    <a:ext uri="{9D8B030D-6E8A-4147-A177-3AD203B41FA5}">
                      <a16:colId xmlns:a16="http://schemas.microsoft.com/office/drawing/2014/main" val="2007497605"/>
                    </a:ext>
                  </a:extLst>
                </a:gridCol>
              </a:tblGrid>
              <a:tr h="316102">
                <a:tc>
                  <a:txBody>
                    <a:bodyPr/>
                    <a:lstStyle/>
                    <a:p>
                      <a:pPr>
                        <a:lnSpc>
                          <a:spcPct val="107000"/>
                        </a:lnSpc>
                        <a:spcAft>
                          <a:spcPts val="800"/>
                        </a:spcAft>
                      </a:pPr>
                      <a:r>
                        <a:rPr lang="en-IN" sz="1600">
                          <a:effectLst/>
                        </a:rPr>
                        <a:t>OPERATORS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74377" marR="74377" marT="74377" marB="74377" anchor="b"/>
                </a:tc>
                <a:tc>
                  <a:txBody>
                    <a:bodyPr/>
                    <a:lstStyle/>
                    <a:p>
                      <a:pPr>
                        <a:lnSpc>
                          <a:spcPct val="107000"/>
                        </a:lnSpc>
                        <a:spcAft>
                          <a:spcPts val="800"/>
                        </a:spcAft>
                      </a:pPr>
                      <a:r>
                        <a:rPr lang="en-IN" sz="1600" b="1" dirty="0">
                          <a:effectLst/>
                        </a:rPr>
                        <a:t>Description</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74377" marR="74377" marT="74377" marB="74377" anchor="b"/>
                </a:tc>
                <a:extLst>
                  <a:ext uri="{0D108BD9-81ED-4DB2-BD59-A6C34878D82A}">
                    <a16:rowId xmlns:a16="http://schemas.microsoft.com/office/drawing/2014/main" val="2408881169"/>
                  </a:ext>
                </a:extLst>
              </a:tr>
              <a:tr h="297508">
                <a:tc>
                  <a:txBody>
                    <a:bodyPr/>
                    <a:lstStyle/>
                    <a:p>
                      <a:pPr>
                        <a:lnSpc>
                          <a:spcPct val="107000"/>
                        </a:lnSpc>
                        <a:spcAft>
                          <a:spcPts val="800"/>
                        </a:spcAft>
                      </a:pPr>
                      <a:r>
                        <a:rPr lang="en-IN" sz="1600" dirty="0">
                          <a:effectLst/>
                        </a:rPr>
                        <a:t>key in 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tc>
                  <a:txBody>
                    <a:bodyPr/>
                    <a:lstStyle/>
                    <a:p>
                      <a:pPr>
                        <a:lnSpc>
                          <a:spcPct val="107000"/>
                        </a:lnSpc>
                        <a:spcAft>
                          <a:spcPts val="800"/>
                        </a:spcAft>
                      </a:pPr>
                      <a:r>
                        <a:rPr lang="en-IN" sz="1600" b="1" dirty="0">
                          <a:effectLst/>
                        </a:rPr>
                        <a:t>containment check</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extLst>
                  <a:ext uri="{0D108BD9-81ED-4DB2-BD59-A6C34878D82A}">
                    <a16:rowId xmlns:a16="http://schemas.microsoft.com/office/drawing/2014/main" val="938568353"/>
                  </a:ext>
                </a:extLst>
              </a:tr>
              <a:tr h="297508">
                <a:tc>
                  <a:txBody>
                    <a:bodyPr/>
                    <a:lstStyle/>
                    <a:p>
                      <a:pPr>
                        <a:lnSpc>
                          <a:spcPct val="107000"/>
                        </a:lnSpc>
                        <a:spcAft>
                          <a:spcPts val="800"/>
                        </a:spcAft>
                      </a:pPr>
                      <a:r>
                        <a:rPr lang="en-IN" sz="1600">
                          <a:effectLst/>
                        </a:rPr>
                        <a:t>key not in 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tc>
                  <a:txBody>
                    <a:bodyPr/>
                    <a:lstStyle/>
                    <a:p>
                      <a:pPr>
                        <a:lnSpc>
                          <a:spcPct val="107000"/>
                        </a:lnSpc>
                        <a:spcAft>
                          <a:spcPts val="800"/>
                        </a:spcAft>
                      </a:pPr>
                      <a:r>
                        <a:rPr lang="en-IN" sz="1600" b="1" dirty="0">
                          <a:effectLst/>
                        </a:rPr>
                        <a:t>non-containment check</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extLst>
                  <a:ext uri="{0D108BD9-81ED-4DB2-BD59-A6C34878D82A}">
                    <a16:rowId xmlns:a16="http://schemas.microsoft.com/office/drawing/2014/main" val="3320076301"/>
                  </a:ext>
                </a:extLst>
              </a:tr>
              <a:tr h="297508">
                <a:tc>
                  <a:txBody>
                    <a:bodyPr/>
                    <a:lstStyle/>
                    <a:p>
                      <a:pPr>
                        <a:lnSpc>
                          <a:spcPct val="107000"/>
                        </a:lnSpc>
                        <a:spcAft>
                          <a:spcPts val="800"/>
                        </a:spcAft>
                      </a:pPr>
                      <a:r>
                        <a:rPr lang="en-IN" sz="1600">
                          <a:effectLst/>
                        </a:rPr>
                        <a:t>s1 == s2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tc>
                  <a:txBody>
                    <a:bodyPr/>
                    <a:lstStyle/>
                    <a:p>
                      <a:pPr>
                        <a:lnSpc>
                          <a:spcPct val="107000"/>
                        </a:lnSpc>
                        <a:spcAft>
                          <a:spcPts val="800"/>
                        </a:spcAft>
                      </a:pPr>
                      <a:r>
                        <a:rPr lang="en-IN" sz="1600" b="1" dirty="0">
                          <a:effectLst/>
                        </a:rPr>
                        <a:t>s1 is equivalent to s2</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extLst>
                  <a:ext uri="{0D108BD9-81ED-4DB2-BD59-A6C34878D82A}">
                    <a16:rowId xmlns:a16="http://schemas.microsoft.com/office/drawing/2014/main" val="2148188729"/>
                  </a:ext>
                </a:extLst>
              </a:tr>
              <a:tr h="297508">
                <a:tc>
                  <a:txBody>
                    <a:bodyPr/>
                    <a:lstStyle/>
                    <a:p>
                      <a:pPr>
                        <a:lnSpc>
                          <a:spcPct val="107000"/>
                        </a:lnSpc>
                        <a:spcAft>
                          <a:spcPts val="800"/>
                        </a:spcAft>
                      </a:pPr>
                      <a:r>
                        <a:rPr lang="en-IN" sz="1600">
                          <a:effectLst/>
                        </a:rPr>
                        <a:t>s1 != s2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tc>
                  <a:txBody>
                    <a:bodyPr/>
                    <a:lstStyle/>
                    <a:p>
                      <a:pPr>
                        <a:lnSpc>
                          <a:spcPct val="107000"/>
                        </a:lnSpc>
                        <a:spcAft>
                          <a:spcPts val="800"/>
                        </a:spcAft>
                      </a:pPr>
                      <a:r>
                        <a:rPr lang="en-IN" sz="1600" b="1" dirty="0">
                          <a:effectLst/>
                        </a:rPr>
                        <a:t>s1 is not equivalent to s2</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extLst>
                  <a:ext uri="{0D108BD9-81ED-4DB2-BD59-A6C34878D82A}">
                    <a16:rowId xmlns:a16="http://schemas.microsoft.com/office/drawing/2014/main" val="3116221792"/>
                  </a:ext>
                </a:extLst>
              </a:tr>
              <a:tr h="297508">
                <a:tc>
                  <a:txBody>
                    <a:bodyPr/>
                    <a:lstStyle/>
                    <a:p>
                      <a:pPr>
                        <a:lnSpc>
                          <a:spcPct val="107000"/>
                        </a:lnSpc>
                        <a:spcAft>
                          <a:spcPts val="800"/>
                        </a:spcAft>
                      </a:pPr>
                      <a:r>
                        <a:rPr lang="en-IN" sz="1600">
                          <a:effectLst/>
                        </a:rPr>
                        <a:t>s1 &lt;= s2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tc>
                  <a:txBody>
                    <a:bodyPr/>
                    <a:lstStyle/>
                    <a:p>
                      <a:pPr>
                        <a:lnSpc>
                          <a:spcPct val="107000"/>
                        </a:lnSpc>
                        <a:spcAft>
                          <a:spcPts val="800"/>
                        </a:spcAft>
                      </a:pPr>
                      <a:r>
                        <a:rPr lang="en-IN" sz="1600" b="1" dirty="0">
                          <a:effectLst/>
                        </a:rPr>
                        <a:t>s1 is subset of s2</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extLst>
                  <a:ext uri="{0D108BD9-81ED-4DB2-BD59-A6C34878D82A}">
                    <a16:rowId xmlns:a16="http://schemas.microsoft.com/office/drawing/2014/main" val="2613089377"/>
                  </a:ext>
                </a:extLst>
              </a:tr>
              <a:tr h="297508">
                <a:tc>
                  <a:txBody>
                    <a:bodyPr/>
                    <a:lstStyle/>
                    <a:p>
                      <a:pPr>
                        <a:lnSpc>
                          <a:spcPct val="107000"/>
                        </a:lnSpc>
                        <a:spcAft>
                          <a:spcPts val="800"/>
                        </a:spcAft>
                      </a:pPr>
                      <a:r>
                        <a:rPr lang="en-IN" sz="1600">
                          <a:effectLst/>
                        </a:rPr>
                        <a:t>s1 &lt; s2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tc>
                  <a:txBody>
                    <a:bodyPr/>
                    <a:lstStyle/>
                    <a:p>
                      <a:pPr>
                        <a:lnSpc>
                          <a:spcPct val="107000"/>
                        </a:lnSpc>
                        <a:spcAft>
                          <a:spcPts val="800"/>
                        </a:spcAft>
                      </a:pPr>
                      <a:r>
                        <a:rPr lang="en-IN" sz="1600" b="1" dirty="0">
                          <a:effectLst/>
                        </a:rPr>
                        <a:t>s1 is proper subset of s2</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extLst>
                  <a:ext uri="{0D108BD9-81ED-4DB2-BD59-A6C34878D82A}">
                    <a16:rowId xmlns:a16="http://schemas.microsoft.com/office/drawing/2014/main" val="81917712"/>
                  </a:ext>
                </a:extLst>
              </a:tr>
              <a:tr h="297508">
                <a:tc>
                  <a:txBody>
                    <a:bodyPr/>
                    <a:lstStyle/>
                    <a:p>
                      <a:pPr>
                        <a:lnSpc>
                          <a:spcPct val="107000"/>
                        </a:lnSpc>
                        <a:spcAft>
                          <a:spcPts val="800"/>
                        </a:spcAft>
                      </a:pPr>
                      <a:r>
                        <a:rPr lang="en-IN" sz="1600">
                          <a:effectLst/>
                        </a:rPr>
                        <a:t>s1 &gt;= s2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tc>
                  <a:txBody>
                    <a:bodyPr/>
                    <a:lstStyle/>
                    <a:p>
                      <a:pPr>
                        <a:lnSpc>
                          <a:spcPct val="107000"/>
                        </a:lnSpc>
                        <a:spcAft>
                          <a:spcPts val="800"/>
                        </a:spcAft>
                      </a:pPr>
                      <a:r>
                        <a:rPr lang="en-IN" sz="1600" b="1" dirty="0">
                          <a:effectLst/>
                        </a:rPr>
                        <a:t>s1 is superset of s2</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extLst>
                  <a:ext uri="{0D108BD9-81ED-4DB2-BD59-A6C34878D82A}">
                    <a16:rowId xmlns:a16="http://schemas.microsoft.com/office/drawing/2014/main" val="3012731313"/>
                  </a:ext>
                </a:extLst>
              </a:tr>
              <a:tr h="297508">
                <a:tc>
                  <a:txBody>
                    <a:bodyPr/>
                    <a:lstStyle/>
                    <a:p>
                      <a:pPr>
                        <a:lnSpc>
                          <a:spcPct val="107000"/>
                        </a:lnSpc>
                        <a:spcAft>
                          <a:spcPts val="800"/>
                        </a:spcAft>
                      </a:pPr>
                      <a:r>
                        <a:rPr lang="en-IN" sz="1600">
                          <a:effectLst/>
                        </a:rPr>
                        <a:t>s1 &gt; s2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tc>
                  <a:txBody>
                    <a:bodyPr/>
                    <a:lstStyle/>
                    <a:p>
                      <a:pPr>
                        <a:lnSpc>
                          <a:spcPct val="107000"/>
                        </a:lnSpc>
                        <a:spcAft>
                          <a:spcPts val="800"/>
                        </a:spcAft>
                      </a:pPr>
                      <a:r>
                        <a:rPr lang="en-IN" sz="1600" b="1" dirty="0">
                          <a:effectLst/>
                        </a:rPr>
                        <a:t>s1 is proper superset of s2</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extLst>
                  <a:ext uri="{0D108BD9-81ED-4DB2-BD59-A6C34878D82A}">
                    <a16:rowId xmlns:a16="http://schemas.microsoft.com/office/drawing/2014/main" val="31517211"/>
                  </a:ext>
                </a:extLst>
              </a:tr>
              <a:tr h="297508">
                <a:tc>
                  <a:txBody>
                    <a:bodyPr/>
                    <a:lstStyle/>
                    <a:p>
                      <a:pPr>
                        <a:lnSpc>
                          <a:spcPct val="107000"/>
                        </a:lnSpc>
                        <a:spcAft>
                          <a:spcPts val="800"/>
                        </a:spcAft>
                      </a:pPr>
                      <a:r>
                        <a:rPr lang="en-IN" sz="1600">
                          <a:effectLst/>
                        </a:rPr>
                        <a:t>s1 | s2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tc>
                  <a:txBody>
                    <a:bodyPr/>
                    <a:lstStyle/>
                    <a:p>
                      <a:pPr>
                        <a:lnSpc>
                          <a:spcPct val="107000"/>
                        </a:lnSpc>
                        <a:spcAft>
                          <a:spcPts val="800"/>
                        </a:spcAft>
                      </a:pPr>
                      <a:r>
                        <a:rPr lang="en-IN" sz="1600" b="1" dirty="0">
                          <a:effectLst/>
                        </a:rPr>
                        <a:t>the union of s1 and s2 (</a:t>
                      </a:r>
                      <a:r>
                        <a:rPr lang="en-IN" sz="1600" b="1" kern="1200" dirty="0">
                          <a:solidFill>
                            <a:schemeClr val="dk1"/>
                          </a:solidFill>
                          <a:effectLst/>
                          <a:latin typeface="+mn-lt"/>
                          <a:ea typeface="+mn-ea"/>
                          <a:cs typeface="+mn-cs"/>
                        </a:rPr>
                        <a:t>results in set of all elements from both sets)</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extLst>
                  <a:ext uri="{0D108BD9-81ED-4DB2-BD59-A6C34878D82A}">
                    <a16:rowId xmlns:a16="http://schemas.microsoft.com/office/drawing/2014/main" val="2230233152"/>
                  </a:ext>
                </a:extLst>
              </a:tr>
              <a:tr h="297508">
                <a:tc>
                  <a:txBody>
                    <a:bodyPr/>
                    <a:lstStyle/>
                    <a:p>
                      <a:pPr>
                        <a:lnSpc>
                          <a:spcPct val="107000"/>
                        </a:lnSpc>
                        <a:spcAft>
                          <a:spcPts val="800"/>
                        </a:spcAft>
                      </a:pPr>
                      <a:r>
                        <a:rPr lang="en-IN" sz="1600">
                          <a:effectLst/>
                        </a:rPr>
                        <a:t>s1 &amp; s2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tc>
                  <a:txBody>
                    <a:bodyPr/>
                    <a:lstStyle/>
                    <a:p>
                      <a:pPr>
                        <a:lnSpc>
                          <a:spcPct val="107000"/>
                        </a:lnSpc>
                        <a:spcAft>
                          <a:spcPts val="800"/>
                        </a:spcAft>
                      </a:pPr>
                      <a:r>
                        <a:rPr lang="en-IN" sz="1600" b="1" dirty="0">
                          <a:effectLst/>
                        </a:rPr>
                        <a:t>the intersection of s1 and s2 (</a:t>
                      </a:r>
                      <a:r>
                        <a:rPr lang="en-IN" sz="1600" b="1" kern="1200" dirty="0">
                          <a:solidFill>
                            <a:schemeClr val="dk1"/>
                          </a:solidFill>
                          <a:effectLst/>
                          <a:latin typeface="+mn-lt"/>
                          <a:ea typeface="+mn-ea"/>
                          <a:cs typeface="+mn-cs"/>
                        </a:rPr>
                        <a:t>results in a set of elements that are common in both the sets.)</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extLst>
                  <a:ext uri="{0D108BD9-81ED-4DB2-BD59-A6C34878D82A}">
                    <a16:rowId xmlns:a16="http://schemas.microsoft.com/office/drawing/2014/main" val="450676122"/>
                  </a:ext>
                </a:extLst>
              </a:tr>
              <a:tr h="297508">
                <a:tc>
                  <a:txBody>
                    <a:bodyPr/>
                    <a:lstStyle/>
                    <a:p>
                      <a:pPr>
                        <a:lnSpc>
                          <a:spcPct val="107000"/>
                        </a:lnSpc>
                        <a:spcAft>
                          <a:spcPts val="800"/>
                        </a:spcAft>
                      </a:pPr>
                      <a:r>
                        <a:rPr lang="en-IN" sz="1600">
                          <a:effectLst/>
                        </a:rPr>
                        <a:t>s1 – s2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IN" sz="1600" b="1" dirty="0">
                          <a:effectLst/>
                        </a:rPr>
                        <a:t>the set of elements in s1 but not s2 (</a:t>
                      </a:r>
                      <a:r>
                        <a:rPr lang="en-IN" sz="1600" b="1" kern="1200" dirty="0">
                          <a:solidFill>
                            <a:schemeClr val="dk1"/>
                          </a:solidFill>
                          <a:effectLst/>
                          <a:latin typeface="+mn-lt"/>
                          <a:ea typeface="+mn-ea"/>
                          <a:cs typeface="+mn-cs"/>
                        </a:rPr>
                        <a:t>Difference of the set </a:t>
                      </a:r>
                      <a:r>
                        <a:rPr lang="en-IN" sz="1600" b="1" i="1" kern="1200" dirty="0">
                          <a:solidFill>
                            <a:schemeClr val="dk1"/>
                          </a:solidFill>
                          <a:effectLst/>
                          <a:latin typeface="+mn-lt"/>
                          <a:ea typeface="+mn-ea"/>
                          <a:cs typeface="+mn-cs"/>
                        </a:rPr>
                        <a:t>s2</a:t>
                      </a:r>
                      <a:r>
                        <a:rPr lang="en-IN" sz="1600" b="1" kern="1200" dirty="0">
                          <a:solidFill>
                            <a:schemeClr val="dk1"/>
                          </a:solidFill>
                          <a:effectLst/>
                          <a:latin typeface="+mn-lt"/>
                          <a:ea typeface="+mn-ea"/>
                          <a:cs typeface="+mn-cs"/>
                        </a:rPr>
                        <a:t> from set </a:t>
                      </a:r>
                      <a:r>
                        <a:rPr lang="en-IN" sz="1600" b="1" i="1" kern="1200" dirty="0">
                          <a:solidFill>
                            <a:schemeClr val="dk1"/>
                          </a:solidFill>
                          <a:effectLst/>
                          <a:latin typeface="+mn-lt"/>
                          <a:ea typeface="+mn-ea"/>
                          <a:cs typeface="+mn-cs"/>
                        </a:rPr>
                        <a:t>s1</a:t>
                      </a:r>
                      <a:r>
                        <a:rPr lang="en-IN" sz="1600" b="1" kern="1200" dirty="0">
                          <a:solidFill>
                            <a:schemeClr val="dk1"/>
                          </a:solidFill>
                          <a:effectLst/>
                          <a:latin typeface="+mn-lt"/>
                          <a:ea typeface="+mn-ea"/>
                          <a:cs typeface="+mn-cs"/>
                        </a:rPr>
                        <a:t>(</a:t>
                      </a:r>
                      <a:r>
                        <a:rPr lang="en-IN" sz="1600" b="1" i="1" kern="1200" dirty="0">
                          <a:solidFill>
                            <a:schemeClr val="dk1"/>
                          </a:solidFill>
                          <a:effectLst/>
                          <a:latin typeface="+mn-lt"/>
                          <a:ea typeface="+mn-ea"/>
                          <a:cs typeface="+mn-cs"/>
                        </a:rPr>
                        <a:t>s1</a:t>
                      </a:r>
                      <a:r>
                        <a:rPr lang="en-IN" sz="1600" b="1" kern="1200" dirty="0">
                          <a:solidFill>
                            <a:schemeClr val="dk1"/>
                          </a:solidFill>
                          <a:effectLst/>
                          <a:latin typeface="+mn-lt"/>
                          <a:ea typeface="+mn-ea"/>
                          <a:cs typeface="+mn-cs"/>
                        </a:rPr>
                        <a:t> - </a:t>
                      </a:r>
                      <a:r>
                        <a:rPr lang="en-IN" sz="1600" b="1" i="1" kern="1200" dirty="0">
                          <a:solidFill>
                            <a:schemeClr val="dk1"/>
                          </a:solidFill>
                          <a:effectLst/>
                          <a:latin typeface="+mn-lt"/>
                          <a:ea typeface="+mn-ea"/>
                          <a:cs typeface="+mn-cs"/>
                        </a:rPr>
                        <a:t>s2</a:t>
                      </a:r>
                      <a:r>
                        <a:rPr lang="en-IN" sz="1600" b="1" kern="1200" dirty="0">
                          <a:solidFill>
                            <a:schemeClr val="dk1"/>
                          </a:solidFill>
                          <a:effectLst/>
                          <a:latin typeface="+mn-lt"/>
                          <a:ea typeface="+mn-ea"/>
                          <a:cs typeface="+mn-cs"/>
                        </a:rPr>
                        <a:t>) is a set of elements that are only in s1 but not in s2. Similarly, </a:t>
                      </a:r>
                      <a:r>
                        <a:rPr lang="en-IN" sz="1600" b="1" i="1" kern="1200" dirty="0">
                          <a:solidFill>
                            <a:schemeClr val="dk1"/>
                          </a:solidFill>
                          <a:effectLst/>
                          <a:latin typeface="+mn-lt"/>
                          <a:ea typeface="+mn-ea"/>
                          <a:cs typeface="+mn-cs"/>
                        </a:rPr>
                        <a:t>s2</a:t>
                      </a:r>
                      <a:r>
                        <a:rPr lang="en-IN" sz="1600" b="1" kern="1200" dirty="0">
                          <a:solidFill>
                            <a:schemeClr val="dk1"/>
                          </a:solidFill>
                          <a:effectLst/>
                          <a:latin typeface="+mn-lt"/>
                          <a:ea typeface="+mn-ea"/>
                          <a:cs typeface="+mn-cs"/>
                        </a:rPr>
                        <a:t> - </a:t>
                      </a:r>
                      <a:r>
                        <a:rPr lang="en-IN" sz="1600" b="1" i="1" kern="1200" dirty="0">
                          <a:solidFill>
                            <a:schemeClr val="dk1"/>
                          </a:solidFill>
                          <a:effectLst/>
                          <a:latin typeface="+mn-lt"/>
                          <a:ea typeface="+mn-ea"/>
                          <a:cs typeface="+mn-cs"/>
                        </a:rPr>
                        <a:t>s1</a:t>
                      </a:r>
                      <a:r>
                        <a:rPr lang="en-IN" sz="1600" b="1" kern="1200" dirty="0">
                          <a:solidFill>
                            <a:schemeClr val="dk1"/>
                          </a:solidFill>
                          <a:effectLst/>
                          <a:latin typeface="+mn-lt"/>
                          <a:ea typeface="+mn-ea"/>
                          <a:cs typeface="+mn-cs"/>
                        </a:rPr>
                        <a:t> is a set of elements in </a:t>
                      </a:r>
                      <a:r>
                        <a:rPr lang="en-IN" sz="1600" b="1" i="1" kern="1200" dirty="0">
                          <a:solidFill>
                            <a:schemeClr val="dk1"/>
                          </a:solidFill>
                          <a:effectLst/>
                          <a:latin typeface="+mn-lt"/>
                          <a:ea typeface="+mn-ea"/>
                          <a:cs typeface="+mn-cs"/>
                        </a:rPr>
                        <a:t>s2</a:t>
                      </a:r>
                      <a:r>
                        <a:rPr lang="en-IN" sz="1600" b="1" kern="1200" dirty="0">
                          <a:solidFill>
                            <a:schemeClr val="dk1"/>
                          </a:solidFill>
                          <a:effectLst/>
                          <a:latin typeface="+mn-lt"/>
                          <a:ea typeface="+mn-ea"/>
                          <a:cs typeface="+mn-cs"/>
                        </a:rPr>
                        <a:t> but not in </a:t>
                      </a:r>
                      <a:r>
                        <a:rPr lang="en-IN" sz="1600" b="1" i="1" kern="1200" dirty="0">
                          <a:solidFill>
                            <a:schemeClr val="dk1"/>
                          </a:solidFill>
                          <a:effectLst/>
                          <a:latin typeface="+mn-lt"/>
                          <a:ea typeface="+mn-ea"/>
                          <a:cs typeface="+mn-cs"/>
                        </a:rPr>
                        <a:t>s1</a:t>
                      </a:r>
                      <a:r>
                        <a:rPr lang="en-IN" sz="1600" b="1" kern="1200" dirty="0">
                          <a:solidFill>
                            <a:schemeClr val="dk1"/>
                          </a:solidFill>
                          <a:effectLst/>
                          <a:latin typeface="+mn-lt"/>
                          <a:ea typeface="+mn-ea"/>
                          <a:cs typeface="+mn-cs"/>
                        </a:rPr>
                        <a:t>.</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extLst>
                  <a:ext uri="{0D108BD9-81ED-4DB2-BD59-A6C34878D82A}">
                    <a16:rowId xmlns:a16="http://schemas.microsoft.com/office/drawing/2014/main" val="1044871747"/>
                  </a:ext>
                </a:extLst>
              </a:tr>
              <a:tr h="297508">
                <a:tc>
                  <a:txBody>
                    <a:bodyPr/>
                    <a:lstStyle/>
                    <a:p>
                      <a:pPr>
                        <a:lnSpc>
                          <a:spcPct val="107000"/>
                        </a:lnSpc>
                        <a:spcAft>
                          <a:spcPts val="800"/>
                        </a:spcAft>
                      </a:pPr>
                      <a:r>
                        <a:rPr lang="en-IN" sz="1600" dirty="0">
                          <a:effectLst/>
                        </a:rPr>
                        <a:t>s1 ˆ s2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IN" sz="1600" b="1" dirty="0">
                          <a:effectLst/>
                        </a:rPr>
                        <a:t>Symmetric Difference , the set of elements in precisely one of s1 or s2. </a:t>
                      </a:r>
                      <a:r>
                        <a:rPr lang="en-IN" sz="1600" b="1" kern="1200" dirty="0">
                          <a:solidFill>
                            <a:schemeClr val="dk1"/>
                          </a:solidFill>
                          <a:effectLst/>
                          <a:latin typeface="+mn-lt"/>
                          <a:ea typeface="+mn-ea"/>
                          <a:cs typeface="+mn-cs"/>
                        </a:rPr>
                        <a:t>It is a set of elements in s1 and </a:t>
                      </a:r>
                      <a:r>
                        <a:rPr lang="en-IN" sz="1600" b="1" i="1" kern="1200" dirty="0">
                          <a:solidFill>
                            <a:schemeClr val="dk1"/>
                          </a:solidFill>
                          <a:effectLst/>
                          <a:latin typeface="+mn-lt"/>
                          <a:ea typeface="+mn-ea"/>
                          <a:cs typeface="+mn-cs"/>
                        </a:rPr>
                        <a:t>s2</a:t>
                      </a:r>
                      <a:r>
                        <a:rPr lang="en-IN" sz="1600" b="1" kern="1200" dirty="0">
                          <a:solidFill>
                            <a:schemeClr val="dk1"/>
                          </a:solidFill>
                          <a:effectLst/>
                          <a:latin typeface="+mn-lt"/>
                          <a:ea typeface="+mn-ea"/>
                          <a:cs typeface="+mn-cs"/>
                        </a:rPr>
                        <a:t> but not in both (excluding the intersection).</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130160" marR="130160" marT="65080" marB="65080" anchor="b"/>
                </a:tc>
                <a:extLst>
                  <a:ext uri="{0D108BD9-81ED-4DB2-BD59-A6C34878D82A}">
                    <a16:rowId xmlns:a16="http://schemas.microsoft.com/office/drawing/2014/main" val="811930283"/>
                  </a:ext>
                </a:extLst>
              </a:tr>
            </a:tbl>
          </a:graphicData>
        </a:graphic>
      </p:graphicFrame>
      <p:sp>
        <p:nvSpPr>
          <p:cNvPr id="5" name="Title 1">
            <a:extLst>
              <a:ext uri="{FF2B5EF4-FFF2-40B4-BE49-F238E27FC236}">
                <a16:creationId xmlns:a16="http://schemas.microsoft.com/office/drawing/2014/main" id="{EE6096C1-A7F3-47AE-B4DD-A7581771AD0B}"/>
              </a:ext>
            </a:extLst>
          </p:cNvPr>
          <p:cNvSpPr>
            <a:spLocks noGrp="1"/>
          </p:cNvSpPr>
          <p:nvPr>
            <p:ph type="title"/>
          </p:nvPr>
        </p:nvSpPr>
        <p:spPr>
          <a:xfrm>
            <a:off x="2437439" y="79512"/>
            <a:ext cx="8911687" cy="536713"/>
          </a:xfrm>
        </p:spPr>
        <p:txBody>
          <a:bodyPr>
            <a:normAutofit fontScale="90000"/>
          </a:bodyPr>
          <a:lstStyle/>
          <a:p>
            <a:r>
              <a:rPr lang="en-IN" sz="3200" dirty="0">
                <a:effectLst/>
                <a:latin typeface="Calibri" panose="020F0502020204030204" pitchFamily="34" charset="0"/>
                <a:ea typeface="Calibri" panose="020F0502020204030204" pitchFamily="34" charset="0"/>
                <a:cs typeface="Mangal" panose="02040503050203030202" pitchFamily="18" charset="0"/>
              </a:rPr>
              <a:t>Operations on set</a:t>
            </a:r>
            <a:endParaRPr lang="en-IN" dirty="0"/>
          </a:p>
        </p:txBody>
      </p:sp>
    </p:spTree>
    <p:extLst>
      <p:ext uri="{BB962C8B-B14F-4D97-AF65-F5344CB8AC3E}">
        <p14:creationId xmlns:p14="http://schemas.microsoft.com/office/powerpoint/2010/main" val="584120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23C734-6A03-41D4-89AF-AB333DDBCD6F}"/>
              </a:ext>
            </a:extLst>
          </p:cNvPr>
          <p:cNvSpPr>
            <a:spLocks noGrp="1"/>
          </p:cNvSpPr>
          <p:nvPr>
            <p:ph type="title"/>
          </p:nvPr>
        </p:nvSpPr>
        <p:spPr>
          <a:xfrm>
            <a:off x="2357927" y="139127"/>
            <a:ext cx="8911687" cy="536713"/>
          </a:xfrm>
        </p:spPr>
        <p:txBody>
          <a:bodyPr>
            <a:normAutofit fontScale="90000"/>
          </a:bodyPr>
          <a:lstStyle/>
          <a:p>
            <a:r>
              <a:rPr lang="en-IN" sz="3200" dirty="0">
                <a:effectLst/>
                <a:latin typeface="Calibri" panose="020F0502020204030204" pitchFamily="34" charset="0"/>
                <a:ea typeface="Calibri" panose="020F0502020204030204" pitchFamily="34" charset="0"/>
                <a:cs typeface="Mangal" panose="02040503050203030202" pitchFamily="18" charset="0"/>
              </a:rPr>
              <a:t>Operations on set</a:t>
            </a:r>
            <a:endParaRPr lang="en-IN" dirty="0"/>
          </a:p>
        </p:txBody>
      </p:sp>
      <p:sp>
        <p:nvSpPr>
          <p:cNvPr id="8" name="TextBox 7">
            <a:extLst>
              <a:ext uri="{FF2B5EF4-FFF2-40B4-BE49-F238E27FC236}">
                <a16:creationId xmlns:a16="http://schemas.microsoft.com/office/drawing/2014/main" id="{EBCD1148-9A8A-4286-B82B-90B9E3991C7B}"/>
              </a:ext>
            </a:extLst>
          </p:cNvPr>
          <p:cNvSpPr txBox="1"/>
          <p:nvPr/>
        </p:nvSpPr>
        <p:spPr>
          <a:xfrm>
            <a:off x="1888434" y="825579"/>
            <a:ext cx="9530267" cy="6032421"/>
          </a:xfrm>
          <a:prstGeom prst="rect">
            <a:avLst/>
          </a:prstGeom>
          <a:noFill/>
        </p:spPr>
        <p:txBody>
          <a:bodyPr wrap="square" rtlCol="0">
            <a:spAutoFit/>
          </a:bodyPr>
          <a:lstStyle/>
          <a:p>
            <a:pPr>
              <a:spcBef>
                <a:spcPts val="600"/>
              </a:spcBef>
            </a:pPr>
            <a:r>
              <a:rPr lang="en-IN" sz="1800" b="1" dirty="0">
                <a:effectLst/>
                <a:ea typeface="Calibri" panose="020F0502020204030204" pitchFamily="34" charset="0"/>
                <a:cs typeface="Mangal" panose="02040503050203030202" pitchFamily="18" charset="0"/>
              </a:rPr>
              <a:t># Creating two sets </a:t>
            </a:r>
          </a:p>
          <a:p>
            <a:pPr>
              <a:spcBef>
                <a:spcPts val="600"/>
              </a:spcBef>
            </a:pPr>
            <a:r>
              <a:rPr lang="en-IN" sz="1800" b="1" dirty="0">
                <a:effectLst/>
                <a:ea typeface="Calibri" panose="020F0502020204030204" pitchFamily="34" charset="0"/>
                <a:cs typeface="Mangal" panose="02040503050203030202" pitchFamily="18" charset="0"/>
              </a:rPr>
              <a:t>set1 = set() </a:t>
            </a:r>
          </a:p>
          <a:p>
            <a:pPr>
              <a:spcBef>
                <a:spcPts val="600"/>
              </a:spcBef>
            </a:pPr>
            <a:r>
              <a:rPr lang="en-IN" sz="1800" b="1" dirty="0">
                <a:effectLst/>
                <a:ea typeface="Calibri" panose="020F0502020204030204" pitchFamily="34" charset="0"/>
                <a:cs typeface="Mangal" panose="02040503050203030202" pitchFamily="18" charset="0"/>
              </a:rPr>
              <a:t>set2 = set() </a:t>
            </a:r>
          </a:p>
          <a:p>
            <a:pPr>
              <a:spcBef>
                <a:spcPts val="600"/>
              </a:spcBef>
            </a:pPr>
            <a:r>
              <a:rPr lang="en-IN" sz="1800" b="1" dirty="0">
                <a:effectLst/>
                <a:ea typeface="Calibri" panose="020F0502020204030204" pitchFamily="34" charset="0"/>
                <a:cs typeface="Mangal" panose="02040503050203030202" pitchFamily="18" charset="0"/>
              </a:rPr>
              <a:t># Adding elements to set1 </a:t>
            </a:r>
          </a:p>
          <a:p>
            <a:pPr>
              <a:spcBef>
                <a:spcPts val="600"/>
              </a:spcBef>
            </a:pPr>
            <a:r>
              <a:rPr lang="en-IN" sz="1800" b="1" dirty="0">
                <a:effectLst/>
                <a:ea typeface="Calibri" panose="020F0502020204030204" pitchFamily="34" charset="0"/>
                <a:cs typeface="Mangal" panose="02040503050203030202" pitchFamily="18" charset="0"/>
              </a:rPr>
              <a:t>for </a:t>
            </a:r>
            <a:r>
              <a:rPr lang="en-IN" sz="1800" b="1" dirty="0" err="1">
                <a:effectLst/>
                <a:ea typeface="Calibri" panose="020F0502020204030204" pitchFamily="34" charset="0"/>
                <a:cs typeface="Mangal" panose="02040503050203030202" pitchFamily="18" charset="0"/>
              </a:rPr>
              <a:t>i</a:t>
            </a:r>
            <a:r>
              <a:rPr lang="en-IN" sz="1800" b="1" dirty="0">
                <a:effectLst/>
                <a:ea typeface="Calibri" panose="020F0502020204030204" pitchFamily="34" charset="0"/>
                <a:cs typeface="Mangal" panose="02040503050203030202" pitchFamily="18" charset="0"/>
              </a:rPr>
              <a:t> in range(1, 6): </a:t>
            </a:r>
          </a:p>
          <a:p>
            <a:pPr>
              <a:spcBef>
                <a:spcPts val="600"/>
              </a:spcBef>
            </a:pPr>
            <a:r>
              <a:rPr lang="en-IN" sz="1800" b="1" dirty="0">
                <a:effectLst/>
                <a:ea typeface="Calibri" panose="020F0502020204030204" pitchFamily="34" charset="0"/>
                <a:cs typeface="Mangal" panose="02040503050203030202" pitchFamily="18" charset="0"/>
              </a:rPr>
              <a:t>    set1.add(</a:t>
            </a:r>
            <a:r>
              <a:rPr lang="en-IN" sz="1800" b="1" dirty="0" err="1">
                <a:effectLst/>
                <a:ea typeface="Calibri" panose="020F0502020204030204" pitchFamily="34" charset="0"/>
                <a:cs typeface="Mangal" panose="02040503050203030202" pitchFamily="18" charset="0"/>
              </a:rPr>
              <a:t>i</a:t>
            </a:r>
            <a:r>
              <a:rPr lang="en-IN" sz="1800" b="1" dirty="0">
                <a:effectLst/>
                <a:ea typeface="Calibri" panose="020F0502020204030204" pitchFamily="34" charset="0"/>
                <a:cs typeface="Mangal" panose="02040503050203030202" pitchFamily="18" charset="0"/>
              </a:rPr>
              <a:t>) </a:t>
            </a:r>
          </a:p>
          <a:p>
            <a:pPr>
              <a:spcBef>
                <a:spcPts val="600"/>
              </a:spcBef>
            </a:pPr>
            <a:r>
              <a:rPr lang="en-IN" sz="1800" b="1" dirty="0">
                <a:effectLst/>
                <a:ea typeface="Calibri" panose="020F0502020204030204" pitchFamily="34" charset="0"/>
                <a:cs typeface="Mangal" panose="02040503050203030202" pitchFamily="18" charset="0"/>
              </a:rPr>
              <a:t># Adding elements to set2 </a:t>
            </a:r>
          </a:p>
          <a:p>
            <a:pPr>
              <a:spcBef>
                <a:spcPts val="600"/>
              </a:spcBef>
            </a:pPr>
            <a:r>
              <a:rPr lang="en-IN" sz="1800" b="1" dirty="0">
                <a:effectLst/>
                <a:ea typeface="Calibri" panose="020F0502020204030204" pitchFamily="34" charset="0"/>
                <a:cs typeface="Mangal" panose="02040503050203030202" pitchFamily="18" charset="0"/>
              </a:rPr>
              <a:t>for </a:t>
            </a:r>
            <a:r>
              <a:rPr lang="en-IN" sz="1800" b="1" dirty="0" err="1">
                <a:effectLst/>
                <a:ea typeface="Calibri" panose="020F0502020204030204" pitchFamily="34" charset="0"/>
                <a:cs typeface="Mangal" panose="02040503050203030202" pitchFamily="18" charset="0"/>
              </a:rPr>
              <a:t>i</a:t>
            </a:r>
            <a:r>
              <a:rPr lang="en-IN" sz="1800" b="1" dirty="0">
                <a:effectLst/>
                <a:ea typeface="Calibri" panose="020F0502020204030204" pitchFamily="34" charset="0"/>
                <a:cs typeface="Mangal" panose="02040503050203030202" pitchFamily="18" charset="0"/>
              </a:rPr>
              <a:t> in range(3, 8): </a:t>
            </a:r>
          </a:p>
          <a:p>
            <a:pPr>
              <a:spcBef>
                <a:spcPts val="600"/>
              </a:spcBef>
            </a:pPr>
            <a:r>
              <a:rPr lang="en-IN" sz="1800" b="1" dirty="0">
                <a:effectLst/>
                <a:ea typeface="Calibri" panose="020F0502020204030204" pitchFamily="34" charset="0"/>
                <a:cs typeface="Mangal" panose="02040503050203030202" pitchFamily="18" charset="0"/>
              </a:rPr>
              <a:t>    set2.add(</a:t>
            </a:r>
            <a:r>
              <a:rPr lang="en-IN" sz="1800" b="1" dirty="0" err="1">
                <a:effectLst/>
                <a:ea typeface="Calibri" panose="020F0502020204030204" pitchFamily="34" charset="0"/>
                <a:cs typeface="Mangal" panose="02040503050203030202" pitchFamily="18" charset="0"/>
              </a:rPr>
              <a:t>i</a:t>
            </a:r>
            <a:r>
              <a:rPr lang="en-IN" sz="1800" b="1" dirty="0">
                <a:effectLst/>
                <a:ea typeface="Calibri" panose="020F0502020204030204" pitchFamily="34" charset="0"/>
                <a:cs typeface="Mangal" panose="02040503050203030202" pitchFamily="18" charset="0"/>
              </a:rPr>
              <a:t>) </a:t>
            </a:r>
          </a:p>
          <a:p>
            <a:pPr>
              <a:spcBef>
                <a:spcPts val="600"/>
              </a:spcBef>
            </a:pPr>
            <a:r>
              <a:rPr lang="en-IN" sz="1800" b="1" dirty="0">
                <a:effectLst/>
                <a:ea typeface="Calibri" panose="020F0502020204030204" pitchFamily="34" charset="0"/>
                <a:cs typeface="Mangal" panose="02040503050203030202" pitchFamily="18" charset="0"/>
              </a:rPr>
              <a:t>print("Set1 = ", set1) </a:t>
            </a:r>
          </a:p>
          <a:p>
            <a:pPr>
              <a:spcBef>
                <a:spcPts val="600"/>
              </a:spcBef>
            </a:pPr>
            <a:r>
              <a:rPr lang="en-IN" sz="1800" b="1" dirty="0">
                <a:effectLst/>
                <a:ea typeface="Calibri" panose="020F0502020204030204" pitchFamily="34" charset="0"/>
                <a:cs typeface="Mangal" panose="02040503050203030202" pitchFamily="18" charset="0"/>
              </a:rPr>
              <a:t>print("Set2 = ", set2) </a:t>
            </a:r>
          </a:p>
          <a:p>
            <a:pPr>
              <a:spcBef>
                <a:spcPts val="600"/>
              </a:spcBef>
            </a:pPr>
            <a:r>
              <a:rPr lang="en-IN" sz="1800" b="1" dirty="0">
                <a:effectLst/>
                <a:ea typeface="Calibri" panose="020F0502020204030204" pitchFamily="34" charset="0"/>
                <a:cs typeface="Mangal" panose="02040503050203030202" pitchFamily="18" charset="0"/>
              </a:rPr>
              <a:t># Union of set1 and set2 </a:t>
            </a:r>
          </a:p>
          <a:p>
            <a:pPr>
              <a:spcBef>
                <a:spcPts val="600"/>
              </a:spcBef>
            </a:pPr>
            <a:r>
              <a:rPr lang="en-IN" sz="1800" b="1" dirty="0">
                <a:effectLst/>
                <a:ea typeface="Calibri" panose="020F0502020204030204" pitchFamily="34" charset="0"/>
                <a:cs typeface="Mangal" panose="02040503050203030202" pitchFamily="18" charset="0"/>
              </a:rPr>
              <a:t>set3 = set1 | set2	# set1.union(set2) </a:t>
            </a:r>
          </a:p>
          <a:p>
            <a:pPr>
              <a:spcBef>
                <a:spcPts val="600"/>
              </a:spcBef>
            </a:pPr>
            <a:r>
              <a:rPr lang="en-IN" sz="1800" b="1" dirty="0">
                <a:effectLst/>
                <a:ea typeface="Calibri" panose="020F0502020204030204" pitchFamily="34" charset="0"/>
                <a:cs typeface="Mangal" panose="02040503050203030202" pitchFamily="18" charset="0"/>
              </a:rPr>
              <a:t>print("Union of Set1 &amp; Set2: Set3 = ", set3) </a:t>
            </a:r>
          </a:p>
          <a:p>
            <a:pPr>
              <a:spcBef>
                <a:spcPts val="600"/>
              </a:spcBef>
            </a:pPr>
            <a:r>
              <a:rPr lang="en-IN" sz="1800" b="1" dirty="0">
                <a:effectLst/>
                <a:ea typeface="Calibri" panose="020F0502020204030204" pitchFamily="34" charset="0"/>
                <a:cs typeface="Mangal" panose="02040503050203030202" pitchFamily="18" charset="0"/>
              </a:rPr>
              <a:t># Intersection of set1 and set2 </a:t>
            </a:r>
          </a:p>
          <a:p>
            <a:pPr>
              <a:spcBef>
                <a:spcPts val="600"/>
              </a:spcBef>
            </a:pPr>
            <a:r>
              <a:rPr lang="en-IN" sz="1800" b="1" dirty="0">
                <a:effectLst/>
                <a:ea typeface="Calibri" panose="020F0502020204030204" pitchFamily="34" charset="0"/>
                <a:cs typeface="Mangal" panose="02040503050203030202" pitchFamily="18" charset="0"/>
              </a:rPr>
              <a:t>set4 = set1 &amp; set2	# set1.intersection(set2) </a:t>
            </a:r>
          </a:p>
          <a:p>
            <a:pPr>
              <a:spcBef>
                <a:spcPts val="600"/>
              </a:spcBef>
            </a:pPr>
            <a:r>
              <a:rPr lang="en-IN" sz="1800" b="1" dirty="0">
                <a:effectLst/>
                <a:ea typeface="Calibri" panose="020F0502020204030204" pitchFamily="34" charset="0"/>
                <a:cs typeface="Mangal" panose="02040503050203030202" pitchFamily="18" charset="0"/>
              </a:rPr>
              <a:t>print("Intersection of Set1 &amp; Set2: Set4 = ", set4)</a:t>
            </a:r>
            <a:endParaRPr lang="en-IN" b="1" dirty="0"/>
          </a:p>
        </p:txBody>
      </p:sp>
    </p:spTree>
    <p:extLst>
      <p:ext uri="{BB962C8B-B14F-4D97-AF65-F5344CB8AC3E}">
        <p14:creationId xmlns:p14="http://schemas.microsoft.com/office/powerpoint/2010/main" val="1607042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654603-352D-4E3A-86D0-49B0C93D66DD}"/>
              </a:ext>
            </a:extLst>
          </p:cNvPr>
          <p:cNvSpPr txBox="1"/>
          <p:nvPr/>
        </p:nvSpPr>
        <p:spPr>
          <a:xfrm>
            <a:off x="1786322" y="924582"/>
            <a:ext cx="9921973" cy="5678478"/>
          </a:xfrm>
          <a:prstGeom prst="rect">
            <a:avLst/>
          </a:prstGeom>
          <a:noFill/>
        </p:spPr>
        <p:txBody>
          <a:bodyPr wrap="square" rtlCol="0">
            <a:spAutoFit/>
          </a:bodyPr>
          <a:lstStyle/>
          <a:p>
            <a:pPr>
              <a:spcBef>
                <a:spcPts val="600"/>
              </a:spcBef>
            </a:pPr>
            <a:r>
              <a:rPr lang="en-IN" sz="1800" b="1" dirty="0">
                <a:effectLst/>
                <a:ea typeface="Calibri" panose="020F0502020204030204" pitchFamily="34" charset="0"/>
                <a:cs typeface="Mangal" panose="02040503050203030202" pitchFamily="18" charset="0"/>
              </a:rPr>
              <a:t># Checking relation between set3 and set4 </a:t>
            </a:r>
          </a:p>
          <a:p>
            <a:pPr>
              <a:spcBef>
                <a:spcPts val="600"/>
              </a:spcBef>
            </a:pPr>
            <a:r>
              <a:rPr lang="en-IN" sz="1800" b="1" dirty="0">
                <a:effectLst/>
                <a:ea typeface="Calibri" panose="020F0502020204030204" pitchFamily="34" charset="0"/>
                <a:cs typeface="Mangal" panose="02040503050203030202" pitchFamily="18" charset="0"/>
              </a:rPr>
              <a:t>if set3 &gt; set4: 		# set3.issuperset(set4) </a:t>
            </a:r>
          </a:p>
          <a:p>
            <a:pPr>
              <a:spcBef>
                <a:spcPts val="600"/>
              </a:spcBef>
            </a:pPr>
            <a:r>
              <a:rPr lang="en-IN" sz="1800" b="1" dirty="0">
                <a:effectLst/>
                <a:ea typeface="Calibri" panose="020F0502020204030204" pitchFamily="34" charset="0"/>
                <a:cs typeface="Mangal" panose="02040503050203030202" pitchFamily="18" charset="0"/>
              </a:rPr>
              <a:t>    print("Set3 is superset of Set4") </a:t>
            </a:r>
          </a:p>
          <a:p>
            <a:pPr>
              <a:spcBef>
                <a:spcPts val="600"/>
              </a:spcBef>
            </a:pPr>
            <a:r>
              <a:rPr lang="en-IN" sz="1800" b="1" dirty="0" err="1">
                <a:effectLst/>
                <a:ea typeface="Calibri" panose="020F0502020204030204" pitchFamily="34" charset="0"/>
                <a:cs typeface="Mangal" panose="02040503050203030202" pitchFamily="18" charset="0"/>
              </a:rPr>
              <a:t>elif</a:t>
            </a:r>
            <a:r>
              <a:rPr lang="en-IN" sz="1800" b="1" dirty="0">
                <a:effectLst/>
                <a:ea typeface="Calibri" panose="020F0502020204030204" pitchFamily="34" charset="0"/>
                <a:cs typeface="Mangal" panose="02040503050203030202" pitchFamily="18" charset="0"/>
              </a:rPr>
              <a:t> set3 &lt; set4: 		# set3.issubset(set4) </a:t>
            </a:r>
          </a:p>
          <a:p>
            <a:pPr>
              <a:spcBef>
                <a:spcPts val="600"/>
              </a:spcBef>
            </a:pPr>
            <a:r>
              <a:rPr lang="en-IN" sz="1800" b="1" dirty="0">
                <a:effectLst/>
                <a:ea typeface="Calibri" panose="020F0502020204030204" pitchFamily="34" charset="0"/>
                <a:cs typeface="Mangal" panose="02040503050203030202" pitchFamily="18" charset="0"/>
              </a:rPr>
              <a:t>    print("Set3 is subset of Set4") </a:t>
            </a:r>
          </a:p>
          <a:p>
            <a:pPr>
              <a:spcBef>
                <a:spcPts val="600"/>
              </a:spcBef>
            </a:pPr>
            <a:r>
              <a:rPr lang="en-IN" sz="1800" b="1" dirty="0">
                <a:effectLst/>
                <a:ea typeface="Calibri" panose="020F0502020204030204" pitchFamily="34" charset="0"/>
                <a:cs typeface="Mangal" panose="02040503050203030202" pitchFamily="18" charset="0"/>
              </a:rPr>
              <a:t>else : 				# set3 == set4 </a:t>
            </a:r>
          </a:p>
          <a:p>
            <a:pPr>
              <a:spcBef>
                <a:spcPts val="600"/>
              </a:spcBef>
            </a:pPr>
            <a:r>
              <a:rPr lang="en-IN" sz="1800" b="1" dirty="0">
                <a:effectLst/>
                <a:ea typeface="Calibri" panose="020F0502020204030204" pitchFamily="34" charset="0"/>
                <a:cs typeface="Mangal" panose="02040503050203030202" pitchFamily="18" charset="0"/>
              </a:rPr>
              <a:t>    print("Set3 is same as Set4") </a:t>
            </a:r>
          </a:p>
          <a:p>
            <a:pPr>
              <a:spcBef>
                <a:spcPts val="600"/>
              </a:spcBef>
            </a:pPr>
            <a:r>
              <a:rPr lang="en-IN" sz="1800" b="1" dirty="0">
                <a:effectLst/>
                <a:ea typeface="Calibri" panose="020F0502020204030204" pitchFamily="34" charset="0"/>
                <a:cs typeface="Mangal" panose="02040503050203030202" pitchFamily="18" charset="0"/>
              </a:rPr>
              <a:t># displaying relation between set4 and set3 </a:t>
            </a:r>
          </a:p>
          <a:p>
            <a:pPr>
              <a:spcBef>
                <a:spcPts val="600"/>
              </a:spcBef>
            </a:pPr>
            <a:r>
              <a:rPr lang="en-IN" sz="1800" b="1" dirty="0">
                <a:effectLst/>
                <a:ea typeface="Calibri" panose="020F0502020204030204" pitchFamily="34" charset="0"/>
                <a:cs typeface="Mangal" panose="02040503050203030202" pitchFamily="18" charset="0"/>
              </a:rPr>
              <a:t>if set4 &lt; set3: 		# set4.issubset(set3) </a:t>
            </a:r>
          </a:p>
          <a:p>
            <a:pPr>
              <a:spcBef>
                <a:spcPts val="600"/>
              </a:spcBef>
            </a:pPr>
            <a:r>
              <a:rPr lang="en-IN" sz="1800" b="1" dirty="0">
                <a:effectLst/>
                <a:ea typeface="Calibri" panose="020F0502020204030204" pitchFamily="34" charset="0"/>
                <a:cs typeface="Mangal" panose="02040503050203030202" pitchFamily="18" charset="0"/>
              </a:rPr>
              <a:t>    print("Set4 is subset of Set3") </a:t>
            </a:r>
          </a:p>
          <a:p>
            <a:pPr>
              <a:spcBef>
                <a:spcPts val="600"/>
              </a:spcBef>
            </a:pPr>
            <a:r>
              <a:rPr lang="en-IN" sz="1800" b="1" dirty="0">
                <a:effectLst/>
                <a:ea typeface="Calibri" panose="020F0502020204030204" pitchFamily="34" charset="0"/>
                <a:cs typeface="Mangal" panose="02040503050203030202" pitchFamily="18" charset="0"/>
              </a:rPr>
              <a:t># difference between set3 and set4 </a:t>
            </a:r>
          </a:p>
          <a:p>
            <a:pPr>
              <a:spcBef>
                <a:spcPts val="600"/>
              </a:spcBef>
            </a:pPr>
            <a:r>
              <a:rPr lang="en-IN" sz="1800" b="1" dirty="0">
                <a:effectLst/>
                <a:ea typeface="Calibri" panose="020F0502020204030204" pitchFamily="34" charset="0"/>
                <a:cs typeface="Mangal" panose="02040503050203030202" pitchFamily="18" charset="0"/>
              </a:rPr>
              <a:t>set5 = set3 - set4 </a:t>
            </a:r>
          </a:p>
          <a:p>
            <a:pPr>
              <a:spcBef>
                <a:spcPts val="600"/>
              </a:spcBef>
            </a:pPr>
            <a:r>
              <a:rPr lang="en-IN" sz="1800" b="1" dirty="0">
                <a:effectLst/>
                <a:ea typeface="Calibri" panose="020F0502020204030204" pitchFamily="34" charset="0"/>
                <a:cs typeface="Mangal" panose="02040503050203030202" pitchFamily="18" charset="0"/>
              </a:rPr>
              <a:t>print("Elements in Set3 and not in Set4: Set5 = ", set5) </a:t>
            </a:r>
          </a:p>
          <a:p>
            <a:pPr>
              <a:spcBef>
                <a:spcPts val="600"/>
              </a:spcBef>
            </a:pPr>
            <a:r>
              <a:rPr lang="en-IN" sz="1800" b="1" dirty="0">
                <a:effectLst/>
                <a:ea typeface="Calibri" panose="020F0502020204030204" pitchFamily="34" charset="0"/>
                <a:cs typeface="Mangal" panose="02040503050203030202" pitchFamily="18" charset="0"/>
              </a:rPr>
              <a:t># check if set4 and set5 are disjoint sets </a:t>
            </a:r>
          </a:p>
          <a:p>
            <a:pPr>
              <a:spcBef>
                <a:spcPts val="600"/>
              </a:spcBef>
            </a:pPr>
            <a:r>
              <a:rPr lang="en-IN" sz="1800" b="1" dirty="0">
                <a:effectLst/>
                <a:ea typeface="Calibri" panose="020F0502020204030204" pitchFamily="34" charset="0"/>
                <a:cs typeface="Mangal" panose="02040503050203030202" pitchFamily="18" charset="0"/>
              </a:rPr>
              <a:t>if set4.isdisjoint(set5): </a:t>
            </a:r>
          </a:p>
          <a:p>
            <a:pPr>
              <a:spcBef>
                <a:spcPts val="600"/>
              </a:spcBef>
            </a:pPr>
            <a:r>
              <a:rPr lang="en-IN" sz="1800" b="1" dirty="0">
                <a:effectLst/>
                <a:ea typeface="Calibri" panose="020F0502020204030204" pitchFamily="34" charset="0"/>
                <a:cs typeface="Mangal" panose="02040503050203030202" pitchFamily="18" charset="0"/>
              </a:rPr>
              <a:t>    print("Set4 and Set5 have nothing in common\n")</a:t>
            </a:r>
          </a:p>
        </p:txBody>
      </p:sp>
      <p:sp>
        <p:nvSpPr>
          <p:cNvPr id="5" name="Title 1">
            <a:extLst>
              <a:ext uri="{FF2B5EF4-FFF2-40B4-BE49-F238E27FC236}">
                <a16:creationId xmlns:a16="http://schemas.microsoft.com/office/drawing/2014/main" id="{93D45890-9B70-46E8-84FE-FC0FB9A957FE}"/>
              </a:ext>
            </a:extLst>
          </p:cNvPr>
          <p:cNvSpPr>
            <a:spLocks noGrp="1"/>
          </p:cNvSpPr>
          <p:nvPr>
            <p:ph type="title"/>
          </p:nvPr>
        </p:nvSpPr>
        <p:spPr>
          <a:xfrm>
            <a:off x="2106912" y="168966"/>
            <a:ext cx="8911687" cy="536713"/>
          </a:xfrm>
        </p:spPr>
        <p:txBody>
          <a:bodyPr>
            <a:normAutofit fontScale="90000"/>
          </a:bodyPr>
          <a:lstStyle/>
          <a:p>
            <a:r>
              <a:rPr lang="en-IN" sz="3200" dirty="0">
                <a:effectLst/>
                <a:latin typeface="Calibri" panose="020F0502020204030204" pitchFamily="34" charset="0"/>
                <a:ea typeface="Calibri" panose="020F0502020204030204" pitchFamily="34" charset="0"/>
                <a:cs typeface="Mangal" panose="02040503050203030202" pitchFamily="18" charset="0"/>
              </a:rPr>
              <a:t>Operations on set</a:t>
            </a:r>
            <a:endParaRPr lang="en-IN" dirty="0"/>
          </a:p>
        </p:txBody>
      </p:sp>
    </p:spTree>
    <p:extLst>
      <p:ext uri="{BB962C8B-B14F-4D97-AF65-F5344CB8AC3E}">
        <p14:creationId xmlns:p14="http://schemas.microsoft.com/office/powerpoint/2010/main" val="4183463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83A8988-BF02-4F5A-8018-AFC2E30F1A2E}"/>
              </a:ext>
            </a:extLst>
          </p:cNvPr>
          <p:cNvSpPr>
            <a:spLocks noGrp="1" noChangeArrowheads="1"/>
          </p:cNvSpPr>
          <p:nvPr>
            <p:ph idx="1"/>
          </p:nvPr>
        </p:nvSpPr>
        <p:spPr bwMode="auto">
          <a:xfrm>
            <a:off x="2030083" y="844178"/>
            <a:ext cx="9140323" cy="5539978"/>
          </a:xfrm>
          <a:prstGeom prst="rect">
            <a:avLst/>
          </a:prstGeom>
          <a:noFill/>
          <a:ln>
            <a:noFill/>
          </a:ln>
          <a:effec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Python Set </a:t>
            </a:r>
            <a:r>
              <a:rPr lang="en-US" altLang="en-US" dirty="0" err="1">
                <a:latin typeface="+mn-lt"/>
              </a:rPr>
              <a:t>isdisjoint</a:t>
            </a:r>
            <a:r>
              <a:rPr lang="en-US" altLang="en-US" dirty="0">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Two sets are said to be disjoint sets if they have no common elements.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The </a:t>
            </a:r>
            <a:r>
              <a:rPr lang="en-US" altLang="en-US" dirty="0" err="1">
                <a:latin typeface="+mn-lt"/>
              </a:rPr>
              <a:t>isdisjoint</a:t>
            </a:r>
            <a:r>
              <a:rPr lang="en-US" altLang="en-US" dirty="0">
                <a:latin typeface="+mn-lt"/>
              </a:rPr>
              <a:t>() method returns True if two sets are disjoint sets. If not, it returns False.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For example: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A = {1, 5, 9, 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B = {2, 4, -5}</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Here, sets A and B are disjoint sets.</a:t>
            </a:r>
          </a:p>
          <a:p>
            <a:pPr marL="0" lvl="0" indent="0" defTabSz="914400">
              <a:buClrTx/>
              <a:buNone/>
            </a:pPr>
            <a:r>
              <a:rPr lang="en-US" altLang="en-US" dirty="0">
                <a:latin typeface="+mn-lt"/>
              </a:rPr>
              <a:t>The syntax of </a:t>
            </a:r>
            <a:r>
              <a:rPr lang="en-US" altLang="en-US" dirty="0" err="1">
                <a:latin typeface="+mn-lt"/>
              </a:rPr>
              <a:t>isdisjoint</a:t>
            </a:r>
            <a:r>
              <a:rPr lang="en-US" altLang="en-US" dirty="0">
                <a:latin typeface="+mn-lt"/>
              </a:rPr>
              <a:t>() is:</a:t>
            </a:r>
            <a:endParaRPr lang="en-US" altLang="en-US" dirty="0">
              <a:solidFill>
                <a:srgbClr val="25265E"/>
              </a:solidFill>
              <a:latin typeface="+mn-lt"/>
            </a:endParaRPr>
          </a:p>
          <a:p>
            <a:pPr marL="0" lvl="0" indent="0" defTabSz="914400">
              <a:buClrTx/>
              <a:buNone/>
            </a:pPr>
            <a:r>
              <a:rPr lang="en-US" altLang="en-US" dirty="0" err="1">
                <a:solidFill>
                  <a:srgbClr val="25265E"/>
                </a:solidFill>
                <a:latin typeface="+mn-lt"/>
              </a:rPr>
              <a:t>set_a.isdisjoint</a:t>
            </a:r>
            <a:r>
              <a:rPr lang="en-US" altLang="en-US" dirty="0">
                <a:solidFill>
                  <a:srgbClr val="25265E"/>
                </a:solidFill>
                <a:latin typeface="+mn-lt"/>
              </a:rPr>
              <a:t>(</a:t>
            </a:r>
            <a:r>
              <a:rPr lang="en-US" altLang="en-US" dirty="0" err="1">
                <a:solidFill>
                  <a:srgbClr val="25265E"/>
                </a:solidFill>
                <a:latin typeface="+mn-lt"/>
              </a:rPr>
              <a:t>set_b</a:t>
            </a:r>
            <a:r>
              <a:rPr lang="en-US" altLang="en-US" dirty="0">
                <a:solidFill>
                  <a:srgbClr val="25265E"/>
                </a:solidFill>
                <a:latin typeface="+mn-lt"/>
              </a:rPr>
              <a:t>)</a:t>
            </a:r>
            <a:r>
              <a:rPr lang="en-US" altLang="en-US" dirty="0">
                <a:latin typeface="+mn-lt"/>
              </a:rPr>
              <a:t> </a:t>
            </a:r>
          </a:p>
          <a:p>
            <a:pPr marL="0" lvl="0" indent="0" defTabSz="914400">
              <a:buClrTx/>
              <a:buNone/>
            </a:pPr>
            <a:r>
              <a:rPr lang="en-US" altLang="en-US" dirty="0">
                <a:solidFill>
                  <a:srgbClr val="25265E"/>
                </a:solidFill>
                <a:latin typeface="+mn-lt"/>
              </a:rPr>
              <a:t>Example 1: How </a:t>
            </a:r>
            <a:r>
              <a:rPr lang="en-US" altLang="en-US" dirty="0" err="1">
                <a:solidFill>
                  <a:srgbClr val="25265E"/>
                </a:solidFill>
                <a:latin typeface="+mn-lt"/>
              </a:rPr>
              <a:t>isdisjoint</a:t>
            </a:r>
            <a:r>
              <a:rPr lang="en-US" altLang="en-US" dirty="0">
                <a:solidFill>
                  <a:srgbClr val="25265E"/>
                </a:solidFill>
                <a:latin typeface="+mn-lt"/>
              </a:rPr>
              <a:t>() works?</a:t>
            </a:r>
          </a:p>
          <a:p>
            <a:pPr marL="0" lvl="0" indent="0" defTabSz="914400">
              <a:buClrTx/>
              <a:buNone/>
            </a:pPr>
            <a:r>
              <a:rPr lang="en-US" altLang="en-US" dirty="0">
                <a:solidFill>
                  <a:srgbClr val="383A42"/>
                </a:solidFill>
                <a:latin typeface="+mn-lt"/>
              </a:rPr>
              <a:t>A = {</a:t>
            </a:r>
            <a:r>
              <a:rPr lang="en-US" altLang="en-US" dirty="0">
                <a:solidFill>
                  <a:srgbClr val="986801"/>
                </a:solidFill>
                <a:latin typeface="+mn-lt"/>
              </a:rPr>
              <a:t>1</a:t>
            </a:r>
            <a:r>
              <a:rPr lang="en-US" altLang="en-US" dirty="0">
                <a:solidFill>
                  <a:srgbClr val="383A42"/>
                </a:solidFill>
                <a:latin typeface="+mn-lt"/>
              </a:rPr>
              <a:t>, </a:t>
            </a:r>
            <a:r>
              <a:rPr lang="en-US" altLang="en-US" dirty="0">
                <a:solidFill>
                  <a:srgbClr val="986801"/>
                </a:solidFill>
                <a:latin typeface="+mn-lt"/>
              </a:rPr>
              <a:t>2</a:t>
            </a:r>
            <a:r>
              <a:rPr lang="en-US" altLang="en-US" dirty="0">
                <a:solidFill>
                  <a:srgbClr val="383A42"/>
                </a:solidFill>
                <a:latin typeface="+mn-lt"/>
              </a:rPr>
              <a:t>, </a:t>
            </a:r>
            <a:r>
              <a:rPr lang="en-US" altLang="en-US" dirty="0">
                <a:solidFill>
                  <a:srgbClr val="986801"/>
                </a:solidFill>
                <a:latin typeface="+mn-lt"/>
              </a:rPr>
              <a:t>3</a:t>
            </a:r>
            <a:r>
              <a:rPr lang="en-US" altLang="en-US" dirty="0">
                <a:solidFill>
                  <a:srgbClr val="383A42"/>
                </a:solidFill>
                <a:latin typeface="+mn-lt"/>
              </a:rPr>
              <a:t>, </a:t>
            </a:r>
            <a:r>
              <a:rPr lang="en-US" altLang="en-US" dirty="0">
                <a:solidFill>
                  <a:srgbClr val="986801"/>
                </a:solidFill>
                <a:latin typeface="+mn-lt"/>
              </a:rPr>
              <a:t>4</a:t>
            </a:r>
            <a:r>
              <a:rPr lang="en-US" altLang="en-US" dirty="0">
                <a:solidFill>
                  <a:srgbClr val="383A42"/>
                </a:solidFill>
                <a:latin typeface="+mn-lt"/>
              </a:rPr>
              <a:t>} </a:t>
            </a:r>
          </a:p>
          <a:p>
            <a:pPr marL="0" lvl="0" indent="0" defTabSz="914400">
              <a:buClrTx/>
              <a:buNone/>
            </a:pPr>
            <a:r>
              <a:rPr lang="en-US" altLang="en-US" dirty="0">
                <a:solidFill>
                  <a:srgbClr val="383A42"/>
                </a:solidFill>
                <a:latin typeface="+mn-lt"/>
              </a:rPr>
              <a:t>B = {</a:t>
            </a:r>
            <a:r>
              <a:rPr lang="en-US" altLang="en-US" dirty="0">
                <a:solidFill>
                  <a:srgbClr val="986801"/>
                </a:solidFill>
                <a:latin typeface="+mn-lt"/>
              </a:rPr>
              <a:t>5</a:t>
            </a:r>
            <a:r>
              <a:rPr lang="en-US" altLang="en-US" dirty="0">
                <a:solidFill>
                  <a:srgbClr val="383A42"/>
                </a:solidFill>
                <a:latin typeface="+mn-lt"/>
              </a:rPr>
              <a:t>, </a:t>
            </a:r>
            <a:r>
              <a:rPr lang="en-US" altLang="en-US" dirty="0">
                <a:solidFill>
                  <a:srgbClr val="986801"/>
                </a:solidFill>
                <a:latin typeface="+mn-lt"/>
              </a:rPr>
              <a:t>6</a:t>
            </a:r>
            <a:r>
              <a:rPr lang="en-US" altLang="en-US" dirty="0">
                <a:solidFill>
                  <a:srgbClr val="383A42"/>
                </a:solidFill>
                <a:latin typeface="+mn-lt"/>
              </a:rPr>
              <a:t>, </a:t>
            </a:r>
            <a:r>
              <a:rPr lang="en-US" altLang="en-US" dirty="0">
                <a:solidFill>
                  <a:srgbClr val="986801"/>
                </a:solidFill>
                <a:latin typeface="+mn-lt"/>
              </a:rPr>
              <a:t>7</a:t>
            </a:r>
            <a:r>
              <a:rPr lang="en-US" altLang="en-US" dirty="0">
                <a:solidFill>
                  <a:srgbClr val="383A42"/>
                </a:solidFill>
                <a:latin typeface="+mn-lt"/>
              </a:rPr>
              <a:t>} </a:t>
            </a:r>
          </a:p>
          <a:p>
            <a:pPr marL="0" lvl="0" indent="0" defTabSz="914400">
              <a:buClrTx/>
              <a:buNone/>
            </a:pPr>
            <a:r>
              <a:rPr lang="en-US" altLang="en-US" dirty="0">
                <a:solidFill>
                  <a:srgbClr val="383A42"/>
                </a:solidFill>
                <a:latin typeface="+mn-lt"/>
              </a:rPr>
              <a:t>C = {</a:t>
            </a:r>
            <a:r>
              <a:rPr lang="en-US" altLang="en-US" dirty="0">
                <a:solidFill>
                  <a:srgbClr val="986801"/>
                </a:solidFill>
                <a:latin typeface="+mn-lt"/>
              </a:rPr>
              <a:t>4</a:t>
            </a:r>
            <a:r>
              <a:rPr lang="en-US" altLang="en-US" dirty="0">
                <a:solidFill>
                  <a:srgbClr val="383A42"/>
                </a:solidFill>
                <a:latin typeface="+mn-lt"/>
              </a:rPr>
              <a:t>, </a:t>
            </a:r>
            <a:r>
              <a:rPr lang="en-US" altLang="en-US" dirty="0">
                <a:solidFill>
                  <a:srgbClr val="986801"/>
                </a:solidFill>
                <a:latin typeface="+mn-lt"/>
              </a:rPr>
              <a:t>5</a:t>
            </a:r>
            <a:r>
              <a:rPr lang="en-US" altLang="en-US" dirty="0">
                <a:solidFill>
                  <a:srgbClr val="383A42"/>
                </a:solidFill>
                <a:latin typeface="+mn-lt"/>
              </a:rPr>
              <a:t>, </a:t>
            </a:r>
            <a:r>
              <a:rPr lang="en-US" altLang="en-US" dirty="0">
                <a:solidFill>
                  <a:srgbClr val="986801"/>
                </a:solidFill>
                <a:latin typeface="+mn-lt"/>
              </a:rPr>
              <a:t>6</a:t>
            </a:r>
            <a:r>
              <a:rPr lang="en-US" altLang="en-US" dirty="0">
                <a:solidFill>
                  <a:srgbClr val="383A42"/>
                </a:solidFill>
                <a:latin typeface="+mn-lt"/>
              </a:rPr>
              <a:t>} </a:t>
            </a:r>
          </a:p>
          <a:p>
            <a:pPr marL="0" lvl="0" indent="0" defTabSz="914400">
              <a:buClrTx/>
              <a:buNone/>
            </a:pPr>
            <a:r>
              <a:rPr lang="en-US" altLang="en-US" dirty="0">
                <a:solidFill>
                  <a:srgbClr val="A626A4"/>
                </a:solidFill>
                <a:latin typeface="+mn-lt"/>
              </a:rPr>
              <a:t>print</a:t>
            </a:r>
            <a:r>
              <a:rPr lang="en-US" altLang="en-US" dirty="0">
                <a:solidFill>
                  <a:srgbClr val="383A42"/>
                </a:solidFill>
                <a:latin typeface="+mn-lt"/>
              </a:rPr>
              <a:t>(</a:t>
            </a:r>
            <a:r>
              <a:rPr lang="en-US" altLang="en-US" dirty="0">
                <a:solidFill>
                  <a:srgbClr val="50A14F"/>
                </a:solidFill>
                <a:latin typeface="+mn-lt"/>
              </a:rPr>
              <a:t>'Are A and B disjoint?'</a:t>
            </a:r>
            <a:r>
              <a:rPr lang="en-US" altLang="en-US" dirty="0">
                <a:solidFill>
                  <a:srgbClr val="383A42"/>
                </a:solidFill>
                <a:latin typeface="+mn-lt"/>
              </a:rPr>
              <a:t>, </a:t>
            </a:r>
            <a:r>
              <a:rPr lang="en-US" altLang="en-US" dirty="0" err="1">
                <a:solidFill>
                  <a:srgbClr val="383A42"/>
                </a:solidFill>
                <a:latin typeface="+mn-lt"/>
              </a:rPr>
              <a:t>A.isdisjoint</a:t>
            </a:r>
            <a:r>
              <a:rPr lang="en-US" altLang="en-US" dirty="0">
                <a:solidFill>
                  <a:srgbClr val="383A42"/>
                </a:solidFill>
                <a:latin typeface="+mn-lt"/>
              </a:rPr>
              <a:t>(B)) </a:t>
            </a:r>
          </a:p>
          <a:p>
            <a:pPr marL="0" lvl="0" indent="0" defTabSz="914400">
              <a:buClrTx/>
              <a:buNone/>
            </a:pPr>
            <a:r>
              <a:rPr lang="en-US" altLang="en-US" dirty="0">
                <a:solidFill>
                  <a:srgbClr val="A626A4"/>
                </a:solidFill>
                <a:latin typeface="+mn-lt"/>
              </a:rPr>
              <a:t>print</a:t>
            </a:r>
            <a:r>
              <a:rPr lang="en-US" altLang="en-US" dirty="0">
                <a:solidFill>
                  <a:srgbClr val="383A42"/>
                </a:solidFill>
                <a:latin typeface="+mn-lt"/>
              </a:rPr>
              <a:t>(</a:t>
            </a:r>
            <a:r>
              <a:rPr lang="en-US" altLang="en-US" dirty="0">
                <a:solidFill>
                  <a:srgbClr val="50A14F"/>
                </a:solidFill>
                <a:latin typeface="+mn-lt"/>
              </a:rPr>
              <a:t>'Are A and C disjoint?'</a:t>
            </a:r>
            <a:r>
              <a:rPr lang="en-US" altLang="en-US" dirty="0">
                <a:solidFill>
                  <a:srgbClr val="383A42"/>
                </a:solidFill>
                <a:latin typeface="+mn-lt"/>
              </a:rPr>
              <a:t>, </a:t>
            </a:r>
            <a:r>
              <a:rPr lang="en-US" altLang="en-US" dirty="0" err="1">
                <a:solidFill>
                  <a:srgbClr val="383A42"/>
                </a:solidFill>
                <a:latin typeface="+mn-lt"/>
              </a:rPr>
              <a:t>A.isdisjoint</a:t>
            </a:r>
            <a:r>
              <a:rPr lang="en-US" altLang="en-US" dirty="0">
                <a:solidFill>
                  <a:srgbClr val="383A42"/>
                </a:solidFill>
                <a:latin typeface="+mn-lt"/>
              </a:rPr>
              <a:t>(C))</a:t>
            </a:r>
            <a:endParaRPr lang="en-US" altLang="en-US" dirty="0">
              <a:latin typeface="+mn-lt"/>
            </a:endParaRPr>
          </a:p>
          <a:p>
            <a:pPr marL="0" lvl="0" indent="0" defTabSz="914400">
              <a:buClrTx/>
              <a:buNone/>
            </a:pPr>
            <a:r>
              <a:rPr lang="en-US" altLang="en-US" dirty="0">
                <a:latin typeface="+mn-lt"/>
              </a:rPr>
              <a:t>Output</a:t>
            </a:r>
            <a:endParaRPr lang="en-US" altLang="en-US" dirty="0">
              <a:solidFill>
                <a:srgbClr val="25265E"/>
              </a:solidFill>
              <a:latin typeface="+mn-lt"/>
            </a:endParaRPr>
          </a:p>
          <a:p>
            <a:pPr marL="0" lvl="0" indent="0" defTabSz="914400">
              <a:buClrTx/>
              <a:buNone/>
            </a:pPr>
            <a:r>
              <a:rPr lang="en-US" altLang="en-US" dirty="0">
                <a:solidFill>
                  <a:srgbClr val="25265E"/>
                </a:solidFill>
                <a:latin typeface="+mn-lt"/>
              </a:rPr>
              <a:t>Are A and B disjoint? True </a:t>
            </a:r>
          </a:p>
          <a:p>
            <a:pPr marL="0" lvl="0" indent="0" defTabSz="914400">
              <a:buClrTx/>
              <a:buNone/>
            </a:pPr>
            <a:r>
              <a:rPr lang="en-US" altLang="en-US" dirty="0">
                <a:solidFill>
                  <a:srgbClr val="25265E"/>
                </a:solidFill>
                <a:latin typeface="+mn-lt"/>
              </a:rPr>
              <a:t>Are A and C disjoint? False</a:t>
            </a:r>
            <a:r>
              <a:rPr lang="en-US" altLang="en-US" dirty="0">
                <a:latin typeface="+mn-lt"/>
              </a:rPr>
              <a:t> </a:t>
            </a:r>
          </a:p>
        </p:txBody>
      </p:sp>
      <p:sp>
        <p:nvSpPr>
          <p:cNvPr id="5" name="Title 1">
            <a:extLst>
              <a:ext uri="{FF2B5EF4-FFF2-40B4-BE49-F238E27FC236}">
                <a16:creationId xmlns:a16="http://schemas.microsoft.com/office/drawing/2014/main" id="{B9317D64-340D-4F9E-8F15-1D80C9609E97}"/>
              </a:ext>
            </a:extLst>
          </p:cNvPr>
          <p:cNvSpPr>
            <a:spLocks noGrp="1"/>
          </p:cNvSpPr>
          <p:nvPr>
            <p:ph type="title"/>
          </p:nvPr>
        </p:nvSpPr>
        <p:spPr>
          <a:xfrm>
            <a:off x="2106912" y="168966"/>
            <a:ext cx="8911687" cy="536713"/>
          </a:xfrm>
        </p:spPr>
        <p:txBody>
          <a:bodyPr>
            <a:normAutofit fontScale="90000"/>
          </a:bodyPr>
          <a:lstStyle/>
          <a:p>
            <a:r>
              <a:rPr lang="en-IN" sz="3200" dirty="0">
                <a:effectLst/>
                <a:latin typeface="Calibri" panose="020F0502020204030204" pitchFamily="34" charset="0"/>
                <a:ea typeface="Calibri" panose="020F0502020204030204" pitchFamily="34" charset="0"/>
                <a:cs typeface="Mangal" panose="02040503050203030202" pitchFamily="18" charset="0"/>
              </a:rPr>
              <a:t>Operations on set</a:t>
            </a:r>
            <a:endParaRPr lang="en-IN" dirty="0"/>
          </a:p>
        </p:txBody>
      </p:sp>
    </p:spTree>
    <p:extLst>
      <p:ext uri="{BB962C8B-B14F-4D97-AF65-F5344CB8AC3E}">
        <p14:creationId xmlns:p14="http://schemas.microsoft.com/office/powerpoint/2010/main" val="1742648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75E6BDC8-13F5-4F82-AF30-BE2742430BE3}"/>
              </a:ext>
            </a:extLst>
          </p:cNvPr>
          <p:cNvSpPr txBox="1">
            <a:spLocks noGrp="1" noChangeArrowheads="1"/>
          </p:cNvSpPr>
          <p:nvPr>
            <p:ph idx="1"/>
          </p:nvPr>
        </p:nvSpPr>
        <p:spPr>
          <a:xfrm>
            <a:off x="1659834" y="1099932"/>
            <a:ext cx="9909313" cy="575806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eaLnBrk="1" hangingPunct="1">
              <a:defRPr/>
            </a:pPr>
            <a:r>
              <a:rPr lang="en-US" b="1" dirty="0">
                <a:solidFill>
                  <a:schemeClr val="tx1"/>
                </a:solidFill>
                <a:sym typeface="Gill Sans" charset="0"/>
              </a:rPr>
              <a:t>Dictionary literals use curly braces and have a list of key : value pairs</a:t>
            </a:r>
          </a:p>
          <a:p>
            <a:r>
              <a:rPr lang="en-US" b="1" i="0" dirty="0">
                <a:solidFill>
                  <a:schemeClr val="tx1"/>
                </a:solidFill>
                <a:effectLst/>
              </a:rPr>
              <a:t>Each key is separated from its value by a colon (:). </a:t>
            </a:r>
          </a:p>
          <a:p>
            <a:r>
              <a:rPr lang="en-US" b="1" i="0" dirty="0">
                <a:solidFill>
                  <a:schemeClr val="tx1"/>
                </a:solidFill>
                <a:effectLst/>
              </a:rPr>
              <a:t>The items are separated by commas, and the whole thing is enclosed in curly braces. </a:t>
            </a:r>
            <a:endParaRPr lang="en-US" b="1" dirty="0">
              <a:solidFill>
                <a:schemeClr val="tx1"/>
              </a:solidFill>
            </a:endParaRPr>
          </a:p>
          <a:p>
            <a:r>
              <a:rPr lang="en-US" b="1" i="0" dirty="0">
                <a:solidFill>
                  <a:schemeClr val="tx1"/>
                </a:solidFill>
                <a:effectLst/>
              </a:rPr>
              <a:t>An empty dictionary without any items is written with just two curly braces, like this: {}. </a:t>
            </a:r>
            <a:endParaRPr lang="en-US" b="1" dirty="0">
              <a:solidFill>
                <a:schemeClr val="tx1"/>
              </a:solidFill>
            </a:endParaRPr>
          </a:p>
          <a:p>
            <a:r>
              <a:rPr lang="en-US" b="1" i="0" dirty="0">
                <a:solidFill>
                  <a:schemeClr val="tx1"/>
                </a:solidFill>
                <a:effectLst/>
              </a:rPr>
              <a:t>Keys are unique within a dictionary while values may not be unique.</a:t>
            </a:r>
            <a:endParaRPr lang="en-US" b="1" dirty="0">
              <a:solidFill>
                <a:schemeClr val="tx1"/>
              </a:solidFill>
            </a:endParaRPr>
          </a:p>
          <a:p>
            <a:r>
              <a:rPr lang="en-US" b="1" i="0" dirty="0">
                <a:solidFill>
                  <a:schemeClr val="tx1"/>
                </a:solidFill>
                <a:effectLst/>
              </a:rPr>
              <a:t>The values of a dictionary can be of any type, but the keys must be of an immutable data type such as strings, numbers, or tuples.</a:t>
            </a:r>
          </a:p>
          <a:p>
            <a:r>
              <a:rPr lang="en-US" b="1" dirty="0">
                <a:solidFill>
                  <a:schemeClr val="tx1"/>
                </a:solidFill>
              </a:rPr>
              <a:t>Example:</a:t>
            </a:r>
          </a:p>
          <a:p>
            <a:pPr marL="357188" indent="0">
              <a:buNone/>
            </a:pPr>
            <a:r>
              <a:rPr lang="en-US" altLang="en-US" b="1" dirty="0">
                <a:solidFill>
                  <a:schemeClr val="tx1"/>
                </a:solidFill>
                <a:cs typeface="Courier New" panose="02070309020205020404" pitchFamily="49" charset="0"/>
              </a:rPr>
              <a:t>contacts= {</a:t>
            </a:r>
            <a:r>
              <a:rPr lang="fr-FR" altLang="en-US" b="1" dirty="0">
                <a:solidFill>
                  <a:schemeClr val="tx1"/>
                </a:solidFill>
                <a:cs typeface="Courier New" panose="02070309020205020404" pitchFamily="49" charset="0"/>
              </a:rPr>
              <a:t>'</a:t>
            </a:r>
            <a:r>
              <a:rPr lang="en-US" altLang="en-US" b="1" dirty="0">
                <a:solidFill>
                  <a:schemeClr val="tx1"/>
                </a:solidFill>
                <a:cs typeface="Courier New" panose="02070309020205020404" pitchFamily="49" charset="0"/>
              </a:rPr>
              <a:t>bill</a:t>
            </a:r>
            <a:r>
              <a:rPr lang="fr-FR" altLang="en-US" b="1" dirty="0">
                <a:solidFill>
                  <a:schemeClr val="tx1"/>
                </a:solidFill>
                <a:cs typeface="Courier New" panose="02070309020205020404" pitchFamily="49" charset="0"/>
              </a:rPr>
              <a:t>'</a:t>
            </a:r>
            <a:r>
              <a:rPr lang="en-US" altLang="en-US" b="1" dirty="0">
                <a:solidFill>
                  <a:schemeClr val="tx1"/>
                </a:solidFill>
                <a:cs typeface="Courier New" panose="02070309020205020404" pitchFamily="49" charset="0"/>
              </a:rPr>
              <a:t>: </a:t>
            </a:r>
            <a:r>
              <a:rPr lang="fr-FR" altLang="en-US" b="1" dirty="0">
                <a:solidFill>
                  <a:schemeClr val="tx1"/>
                </a:solidFill>
                <a:cs typeface="Courier New" panose="02070309020205020404" pitchFamily="49" charset="0"/>
              </a:rPr>
              <a:t>'</a:t>
            </a:r>
            <a:r>
              <a:rPr lang="en-US" altLang="en-US" b="1" dirty="0">
                <a:solidFill>
                  <a:schemeClr val="tx1"/>
                </a:solidFill>
                <a:cs typeface="Courier New" panose="02070309020205020404" pitchFamily="49" charset="0"/>
              </a:rPr>
              <a:t>353-1234</a:t>
            </a:r>
            <a:r>
              <a:rPr lang="fr-FR" altLang="en-US" b="1" dirty="0">
                <a:solidFill>
                  <a:schemeClr val="tx1"/>
                </a:solidFill>
                <a:cs typeface="Courier New" panose="02070309020205020404" pitchFamily="49" charset="0"/>
              </a:rPr>
              <a:t>'</a:t>
            </a:r>
            <a:r>
              <a:rPr lang="en-US" altLang="en-US" b="1" dirty="0">
                <a:solidFill>
                  <a:schemeClr val="tx1"/>
                </a:solidFill>
                <a:cs typeface="Courier New" panose="02070309020205020404" pitchFamily="49" charset="0"/>
              </a:rPr>
              <a:t>, </a:t>
            </a:r>
            <a:r>
              <a:rPr lang="fr-FR" altLang="en-US" b="1" dirty="0">
                <a:solidFill>
                  <a:schemeClr val="tx1"/>
                </a:solidFill>
                <a:cs typeface="Courier New" panose="02070309020205020404" pitchFamily="49" charset="0"/>
              </a:rPr>
              <a:t>'</a:t>
            </a:r>
            <a:r>
              <a:rPr lang="en-US" altLang="en-US" b="1" dirty="0">
                <a:solidFill>
                  <a:schemeClr val="tx1"/>
                </a:solidFill>
                <a:cs typeface="Courier New" panose="02070309020205020404" pitchFamily="49" charset="0"/>
              </a:rPr>
              <a:t>rich</a:t>
            </a:r>
            <a:r>
              <a:rPr lang="fr-FR" altLang="en-US" b="1" dirty="0">
                <a:solidFill>
                  <a:schemeClr val="tx1"/>
                </a:solidFill>
                <a:cs typeface="Courier New" panose="02070309020205020404" pitchFamily="49" charset="0"/>
              </a:rPr>
              <a:t>'</a:t>
            </a:r>
            <a:r>
              <a:rPr lang="en-US" altLang="en-US" b="1" dirty="0">
                <a:solidFill>
                  <a:schemeClr val="tx1"/>
                </a:solidFill>
                <a:cs typeface="Courier New" panose="02070309020205020404" pitchFamily="49" charset="0"/>
              </a:rPr>
              <a:t>: </a:t>
            </a:r>
            <a:r>
              <a:rPr lang="fr-FR" altLang="en-US" b="1" dirty="0">
                <a:solidFill>
                  <a:schemeClr val="tx1"/>
                </a:solidFill>
                <a:cs typeface="Courier New" panose="02070309020205020404" pitchFamily="49" charset="0"/>
              </a:rPr>
              <a:t>'</a:t>
            </a:r>
            <a:r>
              <a:rPr lang="en-US" altLang="en-US" b="1" dirty="0">
                <a:solidFill>
                  <a:schemeClr val="tx1"/>
                </a:solidFill>
                <a:cs typeface="Courier New" panose="02070309020205020404" pitchFamily="49" charset="0"/>
              </a:rPr>
              <a:t>269-1234</a:t>
            </a:r>
            <a:r>
              <a:rPr lang="fr-FR" altLang="en-US" b="1" dirty="0">
                <a:solidFill>
                  <a:schemeClr val="tx1"/>
                </a:solidFill>
                <a:cs typeface="Courier New" panose="02070309020205020404" pitchFamily="49" charset="0"/>
              </a:rPr>
              <a:t>'</a:t>
            </a:r>
            <a:r>
              <a:rPr lang="en-US" altLang="en-US" b="1" dirty="0">
                <a:solidFill>
                  <a:schemeClr val="tx1"/>
                </a:solidFill>
                <a:cs typeface="Courier New" panose="02070309020205020404" pitchFamily="49" charset="0"/>
              </a:rPr>
              <a:t>, </a:t>
            </a:r>
            <a:r>
              <a:rPr lang="fr-FR" altLang="en-US" b="1" dirty="0">
                <a:solidFill>
                  <a:schemeClr val="tx1"/>
                </a:solidFill>
                <a:cs typeface="Courier New" panose="02070309020205020404" pitchFamily="49" charset="0"/>
              </a:rPr>
              <a:t>'</a:t>
            </a:r>
            <a:r>
              <a:rPr lang="en-US" altLang="en-US" b="1" dirty="0">
                <a:solidFill>
                  <a:schemeClr val="tx1"/>
                </a:solidFill>
                <a:cs typeface="Courier New" panose="02070309020205020404" pitchFamily="49" charset="0"/>
              </a:rPr>
              <a:t>jane</a:t>
            </a:r>
            <a:r>
              <a:rPr lang="fr-FR" altLang="en-US" b="1" dirty="0">
                <a:solidFill>
                  <a:schemeClr val="tx1"/>
                </a:solidFill>
                <a:cs typeface="Courier New" panose="02070309020205020404" pitchFamily="49" charset="0"/>
              </a:rPr>
              <a:t>'</a:t>
            </a:r>
            <a:r>
              <a:rPr lang="en-US" altLang="en-US" b="1" dirty="0">
                <a:solidFill>
                  <a:schemeClr val="tx1"/>
                </a:solidFill>
                <a:cs typeface="Courier New" panose="02070309020205020404" pitchFamily="49" charset="0"/>
              </a:rPr>
              <a:t>: </a:t>
            </a:r>
            <a:r>
              <a:rPr lang="fr-FR" altLang="en-US" b="1" dirty="0">
                <a:solidFill>
                  <a:schemeClr val="tx1"/>
                </a:solidFill>
                <a:cs typeface="Courier New" panose="02070309020205020404" pitchFamily="49" charset="0"/>
              </a:rPr>
              <a:t>'</a:t>
            </a:r>
            <a:r>
              <a:rPr lang="en-US" altLang="en-US" b="1" dirty="0">
                <a:solidFill>
                  <a:schemeClr val="tx1"/>
                </a:solidFill>
                <a:cs typeface="Courier New" panose="02070309020205020404" pitchFamily="49" charset="0"/>
              </a:rPr>
              <a:t>352-1234</a:t>
            </a:r>
            <a:r>
              <a:rPr lang="fr-FR" altLang="en-US" b="1" dirty="0">
                <a:solidFill>
                  <a:schemeClr val="tx1"/>
                </a:solidFill>
                <a:cs typeface="Courier New" panose="02070309020205020404" pitchFamily="49" charset="0"/>
              </a:rPr>
              <a:t>'</a:t>
            </a:r>
            <a:r>
              <a:rPr lang="en-US" altLang="en-US" b="1" dirty="0">
                <a:solidFill>
                  <a:schemeClr val="tx1"/>
                </a:solidFill>
                <a:cs typeface="Courier New" panose="02070309020205020404" pitchFamily="49" charset="0"/>
              </a:rPr>
              <a:t>}</a:t>
            </a:r>
          </a:p>
          <a:p>
            <a:pPr marL="357188" indent="0">
              <a:buNone/>
            </a:pPr>
            <a:r>
              <a:rPr lang="en-US" altLang="en-US" b="1" dirty="0">
                <a:solidFill>
                  <a:schemeClr val="tx1"/>
                </a:solidFill>
                <a:cs typeface="Courier New" panose="02070309020205020404" pitchFamily="49" charset="0"/>
              </a:rPr>
              <a:t>print (contacts)</a:t>
            </a:r>
          </a:p>
          <a:p>
            <a:pPr marL="357188" indent="0">
              <a:buNone/>
            </a:pPr>
            <a:r>
              <a:rPr lang="it-IT" altLang="en-US" b="1" dirty="0">
                <a:solidFill>
                  <a:schemeClr val="tx1"/>
                </a:solidFill>
                <a:cs typeface="Courier New" panose="02070309020205020404" pitchFamily="49" charset="0"/>
              </a:rPr>
              <a:t>{</a:t>
            </a:r>
            <a:r>
              <a:rPr lang="fr-FR" altLang="en-US" b="1" dirty="0">
                <a:solidFill>
                  <a:schemeClr val="tx1"/>
                </a:solidFill>
                <a:cs typeface="Courier New" panose="02070309020205020404" pitchFamily="49" charset="0"/>
              </a:rPr>
              <a:t>'</a:t>
            </a:r>
            <a:r>
              <a:rPr lang="it-IT" altLang="en-US" b="1" dirty="0">
                <a:solidFill>
                  <a:schemeClr val="tx1"/>
                </a:solidFill>
                <a:cs typeface="Courier New" panose="02070309020205020404" pitchFamily="49" charset="0"/>
              </a:rPr>
              <a:t>jane</a:t>
            </a:r>
            <a:r>
              <a:rPr lang="fr-FR" altLang="en-US" b="1" dirty="0">
                <a:solidFill>
                  <a:schemeClr val="tx1"/>
                </a:solidFill>
                <a:cs typeface="Courier New" panose="02070309020205020404" pitchFamily="49" charset="0"/>
              </a:rPr>
              <a:t>'</a:t>
            </a:r>
            <a:r>
              <a:rPr lang="it-IT" altLang="en-US" b="1" dirty="0">
                <a:solidFill>
                  <a:schemeClr val="tx1"/>
                </a:solidFill>
                <a:cs typeface="Courier New" panose="02070309020205020404" pitchFamily="49" charset="0"/>
              </a:rPr>
              <a:t>: </a:t>
            </a:r>
            <a:r>
              <a:rPr lang="fr-FR" altLang="en-US" b="1" dirty="0">
                <a:solidFill>
                  <a:schemeClr val="tx1"/>
                </a:solidFill>
                <a:cs typeface="Courier New" panose="02070309020205020404" pitchFamily="49" charset="0"/>
              </a:rPr>
              <a:t>'</a:t>
            </a:r>
            <a:r>
              <a:rPr lang="it-IT" altLang="en-US" b="1" dirty="0">
                <a:solidFill>
                  <a:schemeClr val="tx1"/>
                </a:solidFill>
                <a:cs typeface="Courier New" panose="02070309020205020404" pitchFamily="49" charset="0"/>
              </a:rPr>
              <a:t>352-1234</a:t>
            </a:r>
            <a:r>
              <a:rPr lang="fr-FR" altLang="en-US" b="1" dirty="0">
                <a:solidFill>
                  <a:schemeClr val="tx1"/>
                </a:solidFill>
                <a:cs typeface="Courier New" panose="02070309020205020404" pitchFamily="49" charset="0"/>
              </a:rPr>
              <a:t>’</a:t>
            </a:r>
            <a:r>
              <a:rPr lang="it-IT" altLang="en-US" b="1" dirty="0">
                <a:solidFill>
                  <a:schemeClr val="tx1"/>
                </a:solidFill>
                <a:cs typeface="Courier New" panose="02070309020205020404" pitchFamily="49" charset="0"/>
              </a:rPr>
              <a:t>, </a:t>
            </a:r>
          </a:p>
          <a:p>
            <a:pPr marL="357188" indent="0">
              <a:buNone/>
            </a:pPr>
            <a:r>
              <a:rPr lang="it-IT" altLang="en-US" b="1" dirty="0">
                <a:solidFill>
                  <a:schemeClr val="tx1"/>
                </a:solidFill>
                <a:cs typeface="Courier New" panose="02070309020205020404" pitchFamily="49" charset="0"/>
              </a:rPr>
              <a:t> </a:t>
            </a:r>
            <a:r>
              <a:rPr lang="fr-FR" altLang="en-US" b="1" dirty="0">
                <a:solidFill>
                  <a:schemeClr val="tx1"/>
                </a:solidFill>
                <a:cs typeface="Courier New" panose="02070309020205020404" pitchFamily="49" charset="0"/>
              </a:rPr>
              <a:t>'</a:t>
            </a:r>
            <a:r>
              <a:rPr lang="it-IT" altLang="en-US" b="1" dirty="0">
                <a:solidFill>
                  <a:schemeClr val="tx1"/>
                </a:solidFill>
                <a:cs typeface="Courier New" panose="02070309020205020404" pitchFamily="49" charset="0"/>
              </a:rPr>
              <a:t>bill</a:t>
            </a:r>
            <a:r>
              <a:rPr lang="fr-FR" altLang="en-US" b="1" dirty="0">
                <a:solidFill>
                  <a:schemeClr val="tx1"/>
                </a:solidFill>
                <a:cs typeface="Courier New" panose="02070309020205020404" pitchFamily="49" charset="0"/>
              </a:rPr>
              <a:t>'</a:t>
            </a:r>
            <a:r>
              <a:rPr lang="it-IT" altLang="en-US" b="1" dirty="0">
                <a:solidFill>
                  <a:schemeClr val="tx1"/>
                </a:solidFill>
                <a:cs typeface="Courier New" panose="02070309020205020404" pitchFamily="49" charset="0"/>
              </a:rPr>
              <a:t>: </a:t>
            </a:r>
            <a:r>
              <a:rPr lang="fr-FR" altLang="en-US" b="1" dirty="0">
                <a:solidFill>
                  <a:schemeClr val="tx1"/>
                </a:solidFill>
                <a:cs typeface="Courier New" panose="02070309020205020404" pitchFamily="49" charset="0"/>
              </a:rPr>
              <a:t>'</a:t>
            </a:r>
            <a:r>
              <a:rPr lang="it-IT" altLang="en-US" b="1" dirty="0">
                <a:solidFill>
                  <a:schemeClr val="tx1"/>
                </a:solidFill>
                <a:cs typeface="Courier New" panose="02070309020205020404" pitchFamily="49" charset="0"/>
              </a:rPr>
              <a:t>353-1234</a:t>
            </a:r>
            <a:r>
              <a:rPr lang="fr-FR" altLang="en-US" b="1" dirty="0">
                <a:solidFill>
                  <a:schemeClr val="tx1"/>
                </a:solidFill>
                <a:cs typeface="Courier New" panose="02070309020205020404" pitchFamily="49" charset="0"/>
              </a:rPr>
              <a:t>'</a:t>
            </a:r>
            <a:r>
              <a:rPr lang="it-IT" altLang="en-US" b="1" dirty="0">
                <a:solidFill>
                  <a:schemeClr val="tx1"/>
                </a:solidFill>
                <a:cs typeface="Courier New" panose="02070309020205020404" pitchFamily="49" charset="0"/>
              </a:rPr>
              <a:t>, </a:t>
            </a:r>
          </a:p>
          <a:p>
            <a:pPr marL="357188" indent="0">
              <a:buNone/>
            </a:pPr>
            <a:r>
              <a:rPr lang="it-IT" altLang="en-US" b="1" dirty="0">
                <a:solidFill>
                  <a:schemeClr val="tx1"/>
                </a:solidFill>
                <a:cs typeface="Courier New" panose="02070309020205020404" pitchFamily="49" charset="0"/>
              </a:rPr>
              <a:t> </a:t>
            </a:r>
            <a:r>
              <a:rPr lang="fr-FR" altLang="en-US" b="1" dirty="0">
                <a:solidFill>
                  <a:schemeClr val="tx1"/>
                </a:solidFill>
                <a:cs typeface="Courier New" panose="02070309020205020404" pitchFamily="49" charset="0"/>
              </a:rPr>
              <a:t>'</a:t>
            </a:r>
            <a:r>
              <a:rPr lang="it-IT" altLang="en-US" b="1" dirty="0">
                <a:solidFill>
                  <a:schemeClr val="tx1"/>
                </a:solidFill>
                <a:cs typeface="Courier New" panose="02070309020205020404" pitchFamily="49" charset="0"/>
              </a:rPr>
              <a:t>rich</a:t>
            </a:r>
            <a:r>
              <a:rPr lang="fr-FR" altLang="en-US" b="1" dirty="0">
                <a:solidFill>
                  <a:schemeClr val="tx1"/>
                </a:solidFill>
                <a:cs typeface="Courier New" panose="02070309020205020404" pitchFamily="49" charset="0"/>
              </a:rPr>
              <a:t>'</a:t>
            </a:r>
            <a:r>
              <a:rPr lang="it-IT" altLang="en-US" b="1" dirty="0">
                <a:solidFill>
                  <a:schemeClr val="tx1"/>
                </a:solidFill>
                <a:cs typeface="Courier New" panose="02070309020205020404" pitchFamily="49" charset="0"/>
              </a:rPr>
              <a:t>: </a:t>
            </a:r>
            <a:r>
              <a:rPr lang="fr-FR" altLang="en-US" b="1" dirty="0">
                <a:solidFill>
                  <a:schemeClr val="tx1"/>
                </a:solidFill>
                <a:cs typeface="Courier New" panose="02070309020205020404" pitchFamily="49" charset="0"/>
              </a:rPr>
              <a:t>'</a:t>
            </a:r>
            <a:r>
              <a:rPr lang="it-IT" altLang="en-US" b="1" dirty="0">
                <a:solidFill>
                  <a:schemeClr val="tx1"/>
                </a:solidFill>
                <a:cs typeface="Courier New" panose="02070309020205020404" pitchFamily="49" charset="0"/>
              </a:rPr>
              <a:t>369-1234</a:t>
            </a:r>
            <a:r>
              <a:rPr lang="fr-FR" altLang="en-US" b="1" dirty="0">
                <a:solidFill>
                  <a:schemeClr val="tx1"/>
                </a:solidFill>
                <a:cs typeface="Courier New" panose="02070309020205020404" pitchFamily="49" charset="0"/>
              </a:rPr>
              <a:t>’</a:t>
            </a:r>
            <a:r>
              <a:rPr lang="it-IT" altLang="en-US" b="1" dirty="0">
                <a:solidFill>
                  <a:schemeClr val="tx1"/>
                </a:solidFill>
                <a:cs typeface="Courier New" panose="02070309020205020404" pitchFamily="49" charset="0"/>
              </a:rPr>
              <a:t>}</a:t>
            </a:r>
            <a:endParaRPr lang="en-US" b="1" i="0" dirty="0">
              <a:solidFill>
                <a:schemeClr val="tx1"/>
              </a:solidFill>
              <a:effectLst/>
            </a:endParaRPr>
          </a:p>
        </p:txBody>
      </p:sp>
      <p:sp>
        <p:nvSpPr>
          <p:cNvPr id="7" name="TextBox 6">
            <a:extLst>
              <a:ext uri="{FF2B5EF4-FFF2-40B4-BE49-F238E27FC236}">
                <a16:creationId xmlns:a16="http://schemas.microsoft.com/office/drawing/2014/main" id="{BCCC7984-02FF-41D4-94C0-A1395615A8AE}"/>
              </a:ext>
            </a:extLst>
          </p:cNvPr>
          <p:cNvSpPr txBox="1"/>
          <p:nvPr/>
        </p:nvSpPr>
        <p:spPr>
          <a:xfrm>
            <a:off x="3084614" y="239461"/>
            <a:ext cx="6570482" cy="584775"/>
          </a:xfrm>
          <a:prstGeom prst="rect">
            <a:avLst/>
          </a:prstGeom>
          <a:noFill/>
        </p:spPr>
        <p:txBody>
          <a:bodyPr wrap="square" rtlCol="0">
            <a:spAutoFit/>
          </a:bodyPr>
          <a:lstStyle/>
          <a:p>
            <a:pPr algn="ctr"/>
            <a:r>
              <a:rPr lang="en-IN" sz="3200" b="1" dirty="0"/>
              <a:t>Features of Dictionary</a:t>
            </a:r>
          </a:p>
        </p:txBody>
      </p:sp>
    </p:spTree>
    <p:extLst>
      <p:ext uri="{BB962C8B-B14F-4D97-AF65-F5344CB8AC3E}">
        <p14:creationId xmlns:p14="http://schemas.microsoft.com/office/powerpoint/2010/main" val="2341222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
            <a:extLst>
              <a:ext uri="{FF2B5EF4-FFF2-40B4-BE49-F238E27FC236}">
                <a16:creationId xmlns:a16="http://schemas.microsoft.com/office/drawing/2014/main" id="{DAFAC472-E6F4-4E4B-867D-8B6EB7DAC517}"/>
              </a:ext>
            </a:extLst>
          </p:cNvPr>
          <p:cNvSpPr>
            <a:spLocks noGrp="1" noChangeArrowheads="1"/>
          </p:cNvSpPr>
          <p:nvPr>
            <p:ph idx="1"/>
          </p:nvPr>
        </p:nvSpPr>
        <p:spPr bwMode="auto">
          <a:xfrm>
            <a:off x="1620078" y="642068"/>
            <a:ext cx="10376452" cy="6215932"/>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a:spcAft>
                <a:spcPts val="0"/>
              </a:spcAft>
              <a:buClrTx/>
              <a:buNone/>
            </a:pPr>
            <a:r>
              <a:rPr lang="en-US" altLang="en-US" u="sng" dirty="0">
                <a:latin typeface="+mn-lt"/>
              </a:rPr>
              <a:t>Python Set </a:t>
            </a:r>
            <a:r>
              <a:rPr lang="en-US" altLang="en-US" u="sng" dirty="0" err="1">
                <a:latin typeface="+mn-lt"/>
              </a:rPr>
              <a:t>issuperset</a:t>
            </a:r>
            <a:r>
              <a:rPr lang="en-US" altLang="en-US" u="sng" dirty="0">
                <a:latin typeface="+mn-lt"/>
              </a:rPr>
              <a:t>()</a:t>
            </a:r>
          </a:p>
          <a:p>
            <a:pPr marL="0" indent="0" defTabSz="914400">
              <a:spcAft>
                <a:spcPts val="0"/>
              </a:spcAft>
              <a:buClrTx/>
              <a:buNone/>
            </a:pPr>
            <a:endParaRPr lang="en-US" altLang="en-US" dirty="0">
              <a:latin typeface="+mn-lt"/>
            </a:endParaRPr>
          </a:p>
          <a:p>
            <a:pPr marL="0" indent="0">
              <a:spcAft>
                <a:spcPts val="0"/>
              </a:spcAft>
              <a:buNone/>
            </a:pPr>
            <a:r>
              <a:rPr lang="en-IN" sz="1800" dirty="0">
                <a:effectLst/>
                <a:latin typeface="+mn-lt"/>
                <a:ea typeface="Calibri" panose="020F0502020204030204" pitchFamily="34" charset="0"/>
                <a:cs typeface="Mangal" panose="02040503050203030202" pitchFamily="18" charset="0"/>
              </a:rPr>
              <a:t>The </a:t>
            </a:r>
            <a:r>
              <a:rPr lang="en-IN" sz="1800" dirty="0" err="1">
                <a:effectLst/>
                <a:latin typeface="+mn-lt"/>
                <a:ea typeface="Calibri" panose="020F0502020204030204" pitchFamily="34" charset="0"/>
                <a:cs typeface="Mangal" panose="02040503050203030202" pitchFamily="18" charset="0"/>
              </a:rPr>
              <a:t>issuperset</a:t>
            </a:r>
            <a:r>
              <a:rPr lang="en-IN" sz="1800" dirty="0">
                <a:effectLst/>
                <a:latin typeface="+mn-lt"/>
                <a:ea typeface="Calibri" panose="020F0502020204030204" pitchFamily="34" charset="0"/>
                <a:cs typeface="Mangal" panose="02040503050203030202" pitchFamily="18" charset="0"/>
              </a:rPr>
              <a:t>() method returns True if a set has every elements of another set (passed as an argument). If not, it returns False. Set X is said to be the superset of set Y if all elements of Y are in X.</a:t>
            </a:r>
          </a:p>
          <a:p>
            <a:pPr marL="0" indent="0">
              <a:spcAft>
                <a:spcPts val="0"/>
              </a:spcAft>
              <a:buNone/>
            </a:pPr>
            <a:r>
              <a:rPr lang="en-IN" sz="1800" dirty="0">
                <a:effectLst/>
                <a:latin typeface="+mn-lt"/>
                <a:ea typeface="Calibri" panose="020F0502020204030204" pitchFamily="34" charset="0"/>
                <a:cs typeface="Mangal" panose="02040503050203030202" pitchFamily="18" charset="0"/>
              </a:rPr>
              <a:t>The syntax of </a:t>
            </a:r>
            <a:r>
              <a:rPr lang="en-IN" sz="1800" dirty="0" err="1">
                <a:effectLst/>
                <a:latin typeface="+mn-lt"/>
                <a:ea typeface="Calibri" panose="020F0502020204030204" pitchFamily="34" charset="0"/>
                <a:cs typeface="Mangal" panose="02040503050203030202" pitchFamily="18" charset="0"/>
              </a:rPr>
              <a:t>issuperset</a:t>
            </a:r>
            <a:r>
              <a:rPr lang="en-IN" sz="1800" dirty="0">
                <a:effectLst/>
                <a:latin typeface="+mn-lt"/>
                <a:ea typeface="Calibri" panose="020F0502020204030204" pitchFamily="34" charset="0"/>
                <a:cs typeface="Mangal" panose="02040503050203030202" pitchFamily="18" charset="0"/>
              </a:rPr>
              <a:t>() is:</a:t>
            </a:r>
          </a:p>
          <a:p>
            <a:pPr marL="0" indent="0">
              <a:spcAft>
                <a:spcPts val="0"/>
              </a:spcAft>
              <a:buNone/>
            </a:pPr>
            <a:r>
              <a:rPr lang="en-IN" sz="1800" dirty="0" err="1">
                <a:effectLst/>
                <a:latin typeface="+mn-lt"/>
                <a:ea typeface="Calibri" panose="020F0502020204030204" pitchFamily="34" charset="0"/>
                <a:cs typeface="Mangal" panose="02040503050203030202" pitchFamily="18" charset="0"/>
              </a:rPr>
              <a:t>A.issuperset</a:t>
            </a:r>
            <a:r>
              <a:rPr lang="en-IN" sz="1800" dirty="0">
                <a:effectLst/>
                <a:latin typeface="+mn-lt"/>
                <a:ea typeface="Calibri" panose="020F0502020204030204" pitchFamily="34" charset="0"/>
                <a:cs typeface="Mangal" panose="02040503050203030202" pitchFamily="18" charset="0"/>
              </a:rPr>
              <a:t>(B)</a:t>
            </a:r>
          </a:p>
          <a:p>
            <a:pPr marL="0" indent="0">
              <a:lnSpc>
                <a:spcPct val="107000"/>
              </a:lnSpc>
              <a:spcAft>
                <a:spcPts val="800"/>
              </a:spcAft>
              <a:buNone/>
            </a:pPr>
            <a:r>
              <a:rPr lang="en-IN" sz="1800" dirty="0">
                <a:effectLst/>
                <a:latin typeface="+mn-lt"/>
                <a:ea typeface="Calibri" panose="020F0502020204030204" pitchFamily="34" charset="0"/>
                <a:cs typeface="Mangal" panose="02040503050203030202" pitchFamily="18" charset="0"/>
              </a:rPr>
              <a:t>It checks if A is a superset of B.</a:t>
            </a:r>
          </a:p>
          <a:p>
            <a:pPr marL="0" indent="0">
              <a:spcAft>
                <a:spcPts val="0"/>
              </a:spcAft>
              <a:buNone/>
            </a:pPr>
            <a:r>
              <a:rPr lang="en-IN" dirty="0">
                <a:latin typeface="+mn-lt"/>
                <a:ea typeface="Calibri" panose="020F0502020204030204" pitchFamily="34" charset="0"/>
                <a:cs typeface="Mangal" panose="02040503050203030202" pitchFamily="18" charset="0"/>
              </a:rPr>
              <a:t>Example:</a:t>
            </a:r>
          </a:p>
          <a:p>
            <a:pPr marL="0" indent="0">
              <a:spcAft>
                <a:spcPts val="0"/>
              </a:spcAft>
              <a:buNone/>
            </a:pPr>
            <a:r>
              <a:rPr lang="en-IN" sz="1800" dirty="0">
                <a:solidFill>
                  <a:srgbClr val="C00000"/>
                </a:solidFill>
                <a:effectLst/>
                <a:latin typeface="+mn-lt"/>
                <a:ea typeface="Calibri" panose="020F0502020204030204" pitchFamily="34" charset="0"/>
                <a:cs typeface="Mangal" panose="02040503050203030202" pitchFamily="18" charset="0"/>
              </a:rPr>
              <a:t>A = {1, 2, 3, 4, 5}</a:t>
            </a:r>
          </a:p>
          <a:p>
            <a:pPr marL="0" indent="0">
              <a:spcAft>
                <a:spcPts val="0"/>
              </a:spcAft>
              <a:buNone/>
            </a:pPr>
            <a:r>
              <a:rPr lang="en-IN" sz="1800" dirty="0">
                <a:solidFill>
                  <a:srgbClr val="C00000"/>
                </a:solidFill>
                <a:effectLst/>
                <a:latin typeface="+mn-lt"/>
                <a:ea typeface="Calibri" panose="020F0502020204030204" pitchFamily="34" charset="0"/>
                <a:cs typeface="Mangal" panose="02040503050203030202" pitchFamily="18" charset="0"/>
              </a:rPr>
              <a:t>B = {1, 2, 3}</a:t>
            </a:r>
          </a:p>
          <a:p>
            <a:pPr marL="0" indent="0">
              <a:spcAft>
                <a:spcPts val="0"/>
              </a:spcAft>
              <a:buNone/>
            </a:pPr>
            <a:r>
              <a:rPr lang="en-IN" sz="1800" dirty="0">
                <a:solidFill>
                  <a:srgbClr val="C00000"/>
                </a:solidFill>
                <a:effectLst/>
                <a:latin typeface="+mn-lt"/>
                <a:ea typeface="Calibri" panose="020F0502020204030204" pitchFamily="34" charset="0"/>
                <a:cs typeface="Mangal" panose="02040503050203030202" pitchFamily="18" charset="0"/>
              </a:rPr>
              <a:t>C = {1, 2, 3}</a:t>
            </a:r>
          </a:p>
          <a:p>
            <a:pPr marL="0" indent="0">
              <a:spcAft>
                <a:spcPts val="0"/>
              </a:spcAft>
              <a:buNone/>
            </a:pPr>
            <a:r>
              <a:rPr lang="en-IN" sz="1800" dirty="0">
                <a:solidFill>
                  <a:srgbClr val="C00000"/>
                </a:solidFill>
                <a:effectLst/>
                <a:latin typeface="+mn-lt"/>
                <a:ea typeface="Calibri" panose="020F0502020204030204" pitchFamily="34" charset="0"/>
                <a:cs typeface="Mangal" panose="02040503050203030202" pitchFamily="18" charset="0"/>
              </a:rPr>
              <a:t> # Returns True</a:t>
            </a:r>
          </a:p>
          <a:p>
            <a:pPr marL="0" indent="0">
              <a:spcAft>
                <a:spcPts val="0"/>
              </a:spcAft>
              <a:buNone/>
            </a:pPr>
            <a:r>
              <a:rPr lang="en-IN" sz="1800" dirty="0">
                <a:solidFill>
                  <a:srgbClr val="C00000"/>
                </a:solidFill>
                <a:effectLst/>
                <a:latin typeface="+mn-lt"/>
                <a:ea typeface="Calibri" panose="020F0502020204030204" pitchFamily="34" charset="0"/>
                <a:cs typeface="Mangal" panose="02040503050203030202" pitchFamily="18" charset="0"/>
              </a:rPr>
              <a:t>print(</a:t>
            </a:r>
            <a:r>
              <a:rPr lang="en-IN" sz="1800" dirty="0" err="1">
                <a:solidFill>
                  <a:srgbClr val="C00000"/>
                </a:solidFill>
                <a:effectLst/>
                <a:latin typeface="+mn-lt"/>
                <a:ea typeface="Calibri" panose="020F0502020204030204" pitchFamily="34" charset="0"/>
                <a:cs typeface="Mangal" panose="02040503050203030202" pitchFamily="18" charset="0"/>
              </a:rPr>
              <a:t>A.issuperset</a:t>
            </a:r>
            <a:r>
              <a:rPr lang="en-IN" sz="1800" dirty="0">
                <a:solidFill>
                  <a:srgbClr val="C00000"/>
                </a:solidFill>
                <a:effectLst/>
                <a:latin typeface="+mn-lt"/>
                <a:ea typeface="Calibri" panose="020F0502020204030204" pitchFamily="34" charset="0"/>
                <a:cs typeface="Mangal" panose="02040503050203030202" pitchFamily="18" charset="0"/>
              </a:rPr>
              <a:t>(B))</a:t>
            </a:r>
          </a:p>
          <a:p>
            <a:pPr marL="0" indent="0">
              <a:spcAft>
                <a:spcPts val="0"/>
              </a:spcAft>
              <a:buNone/>
            </a:pPr>
            <a:r>
              <a:rPr lang="en-IN" sz="1800" dirty="0">
                <a:solidFill>
                  <a:srgbClr val="C00000"/>
                </a:solidFill>
                <a:effectLst/>
                <a:latin typeface="+mn-lt"/>
                <a:ea typeface="Calibri" panose="020F0502020204030204" pitchFamily="34" charset="0"/>
                <a:cs typeface="Mangal" panose="02040503050203030202" pitchFamily="18" charset="0"/>
              </a:rPr>
              <a:t> # Returns False</a:t>
            </a:r>
          </a:p>
          <a:p>
            <a:pPr marL="0" indent="0">
              <a:spcAft>
                <a:spcPts val="0"/>
              </a:spcAft>
              <a:buNone/>
            </a:pPr>
            <a:r>
              <a:rPr lang="en-IN" sz="1800" dirty="0">
                <a:solidFill>
                  <a:srgbClr val="C00000"/>
                </a:solidFill>
                <a:effectLst/>
                <a:latin typeface="+mn-lt"/>
                <a:ea typeface="Calibri" panose="020F0502020204030204" pitchFamily="34" charset="0"/>
                <a:cs typeface="Mangal" panose="02040503050203030202" pitchFamily="18" charset="0"/>
              </a:rPr>
              <a:t>print(</a:t>
            </a:r>
            <a:r>
              <a:rPr lang="en-IN" sz="1800" dirty="0" err="1">
                <a:solidFill>
                  <a:srgbClr val="C00000"/>
                </a:solidFill>
                <a:effectLst/>
                <a:latin typeface="+mn-lt"/>
                <a:ea typeface="Calibri" panose="020F0502020204030204" pitchFamily="34" charset="0"/>
                <a:cs typeface="Mangal" panose="02040503050203030202" pitchFamily="18" charset="0"/>
              </a:rPr>
              <a:t>B.issuperset</a:t>
            </a:r>
            <a:r>
              <a:rPr lang="en-IN" sz="1800" dirty="0">
                <a:solidFill>
                  <a:srgbClr val="C00000"/>
                </a:solidFill>
                <a:effectLst/>
                <a:latin typeface="+mn-lt"/>
                <a:ea typeface="Calibri" panose="020F0502020204030204" pitchFamily="34" charset="0"/>
                <a:cs typeface="Mangal" panose="02040503050203030202" pitchFamily="18" charset="0"/>
              </a:rPr>
              <a:t>(A))</a:t>
            </a:r>
          </a:p>
          <a:p>
            <a:pPr marL="0" indent="0">
              <a:spcAft>
                <a:spcPts val="0"/>
              </a:spcAft>
              <a:buNone/>
            </a:pPr>
            <a:r>
              <a:rPr lang="en-IN" sz="1800" dirty="0">
                <a:solidFill>
                  <a:srgbClr val="C00000"/>
                </a:solidFill>
                <a:effectLst/>
                <a:latin typeface="+mn-lt"/>
                <a:ea typeface="Calibri" panose="020F0502020204030204" pitchFamily="34" charset="0"/>
                <a:cs typeface="Mangal" panose="02040503050203030202" pitchFamily="18" charset="0"/>
              </a:rPr>
              <a:t> # Returns True</a:t>
            </a:r>
          </a:p>
          <a:p>
            <a:pPr marL="0" indent="0">
              <a:spcAft>
                <a:spcPts val="0"/>
              </a:spcAft>
              <a:buNone/>
            </a:pPr>
            <a:r>
              <a:rPr lang="en-IN" sz="1800" dirty="0">
                <a:solidFill>
                  <a:srgbClr val="C00000"/>
                </a:solidFill>
                <a:effectLst/>
                <a:latin typeface="+mn-lt"/>
                <a:ea typeface="Calibri" panose="020F0502020204030204" pitchFamily="34" charset="0"/>
                <a:cs typeface="Mangal" panose="02040503050203030202" pitchFamily="18" charset="0"/>
              </a:rPr>
              <a:t>print(</a:t>
            </a:r>
            <a:r>
              <a:rPr lang="en-IN" sz="1800" dirty="0" err="1">
                <a:solidFill>
                  <a:srgbClr val="C00000"/>
                </a:solidFill>
                <a:effectLst/>
                <a:latin typeface="+mn-lt"/>
                <a:ea typeface="Calibri" panose="020F0502020204030204" pitchFamily="34" charset="0"/>
                <a:cs typeface="Mangal" panose="02040503050203030202" pitchFamily="18" charset="0"/>
              </a:rPr>
              <a:t>C.issuperset</a:t>
            </a:r>
            <a:r>
              <a:rPr lang="en-IN" sz="1800" dirty="0">
                <a:solidFill>
                  <a:srgbClr val="C00000"/>
                </a:solidFill>
                <a:effectLst/>
                <a:latin typeface="+mn-lt"/>
                <a:ea typeface="Calibri" panose="020F0502020204030204" pitchFamily="34" charset="0"/>
                <a:cs typeface="Mangal" panose="02040503050203030202" pitchFamily="18" charset="0"/>
              </a:rPr>
              <a:t>(B))</a:t>
            </a:r>
          </a:p>
          <a:p>
            <a:pPr marL="0" indent="0">
              <a:spcAft>
                <a:spcPts val="0"/>
              </a:spcAft>
              <a:buNone/>
            </a:pPr>
            <a:r>
              <a:rPr lang="en-IN" sz="1800" dirty="0">
                <a:effectLst/>
                <a:latin typeface="+mn-lt"/>
                <a:ea typeface="Calibri" panose="020F0502020204030204" pitchFamily="34" charset="0"/>
                <a:cs typeface="Mangal" panose="02040503050203030202" pitchFamily="18" charset="0"/>
              </a:rPr>
              <a:t>Output</a:t>
            </a:r>
          </a:p>
          <a:p>
            <a:pPr marL="0" indent="0">
              <a:spcAft>
                <a:spcPts val="0"/>
              </a:spcAft>
              <a:buNone/>
            </a:pPr>
            <a:r>
              <a:rPr lang="en-IN" sz="1800" dirty="0">
                <a:solidFill>
                  <a:srgbClr val="002060"/>
                </a:solidFill>
                <a:effectLst/>
                <a:latin typeface="+mn-lt"/>
                <a:ea typeface="Calibri" panose="020F0502020204030204" pitchFamily="34" charset="0"/>
                <a:cs typeface="Mangal" panose="02040503050203030202" pitchFamily="18" charset="0"/>
              </a:rPr>
              <a:t>True</a:t>
            </a:r>
          </a:p>
          <a:p>
            <a:pPr marL="0" indent="0">
              <a:spcAft>
                <a:spcPts val="0"/>
              </a:spcAft>
              <a:buNone/>
            </a:pPr>
            <a:r>
              <a:rPr lang="en-IN" sz="1800" dirty="0">
                <a:solidFill>
                  <a:srgbClr val="002060"/>
                </a:solidFill>
                <a:effectLst/>
                <a:latin typeface="+mn-lt"/>
                <a:ea typeface="Calibri" panose="020F0502020204030204" pitchFamily="34" charset="0"/>
                <a:cs typeface="Mangal" panose="02040503050203030202" pitchFamily="18" charset="0"/>
              </a:rPr>
              <a:t>False</a:t>
            </a:r>
          </a:p>
          <a:p>
            <a:pPr marL="0" indent="0">
              <a:spcAft>
                <a:spcPts val="0"/>
              </a:spcAft>
              <a:buNone/>
            </a:pPr>
            <a:r>
              <a:rPr lang="en-IN" sz="1800" dirty="0">
                <a:solidFill>
                  <a:srgbClr val="002060"/>
                </a:solidFill>
                <a:effectLst/>
                <a:latin typeface="+mn-lt"/>
                <a:ea typeface="Calibri" panose="020F0502020204030204" pitchFamily="34" charset="0"/>
                <a:cs typeface="Mangal" panose="02040503050203030202" pitchFamily="18" charset="0"/>
              </a:rPr>
              <a:t>True</a:t>
            </a:r>
            <a:endParaRPr lang="en-US" altLang="en-US" dirty="0">
              <a:solidFill>
                <a:srgbClr val="002060"/>
              </a:solidFill>
              <a:latin typeface="+mn-lt"/>
            </a:endParaRPr>
          </a:p>
        </p:txBody>
      </p:sp>
      <p:sp>
        <p:nvSpPr>
          <p:cNvPr id="16" name="Title 1">
            <a:extLst>
              <a:ext uri="{FF2B5EF4-FFF2-40B4-BE49-F238E27FC236}">
                <a16:creationId xmlns:a16="http://schemas.microsoft.com/office/drawing/2014/main" id="{D271A3F5-59A5-4828-8DC2-A689B3B5BA2D}"/>
              </a:ext>
            </a:extLst>
          </p:cNvPr>
          <p:cNvSpPr>
            <a:spLocks noGrp="1"/>
          </p:cNvSpPr>
          <p:nvPr>
            <p:ph type="title"/>
          </p:nvPr>
        </p:nvSpPr>
        <p:spPr>
          <a:xfrm>
            <a:off x="2176486" y="0"/>
            <a:ext cx="8911687" cy="536713"/>
          </a:xfrm>
        </p:spPr>
        <p:txBody>
          <a:bodyPr>
            <a:normAutofit fontScale="90000"/>
          </a:bodyPr>
          <a:lstStyle/>
          <a:p>
            <a:r>
              <a:rPr lang="en-IN" sz="3200" dirty="0">
                <a:effectLst/>
                <a:latin typeface="Calibri" panose="020F0502020204030204" pitchFamily="34" charset="0"/>
                <a:ea typeface="Calibri" panose="020F0502020204030204" pitchFamily="34" charset="0"/>
                <a:cs typeface="Mangal" panose="02040503050203030202" pitchFamily="18" charset="0"/>
              </a:rPr>
              <a:t>Operations on set</a:t>
            </a:r>
            <a:endParaRPr lang="en-IN" dirty="0"/>
          </a:p>
        </p:txBody>
      </p:sp>
    </p:spTree>
    <p:extLst>
      <p:ext uri="{BB962C8B-B14F-4D97-AF65-F5344CB8AC3E}">
        <p14:creationId xmlns:p14="http://schemas.microsoft.com/office/powerpoint/2010/main" val="2628698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
            <a:extLst>
              <a:ext uri="{FF2B5EF4-FFF2-40B4-BE49-F238E27FC236}">
                <a16:creationId xmlns:a16="http://schemas.microsoft.com/office/drawing/2014/main" id="{DAFAC472-E6F4-4E4B-867D-8B6EB7DAC517}"/>
              </a:ext>
            </a:extLst>
          </p:cNvPr>
          <p:cNvSpPr>
            <a:spLocks noGrp="1" noChangeArrowheads="1"/>
          </p:cNvSpPr>
          <p:nvPr>
            <p:ph idx="1"/>
          </p:nvPr>
        </p:nvSpPr>
        <p:spPr bwMode="auto">
          <a:xfrm>
            <a:off x="1669774" y="762078"/>
            <a:ext cx="10217426" cy="5816977"/>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a:spcAft>
                <a:spcPts val="0"/>
              </a:spcAft>
              <a:buClrTx/>
              <a:buNone/>
            </a:pPr>
            <a:r>
              <a:rPr lang="en-US" altLang="en-US" u="sng" dirty="0">
                <a:latin typeface="+mn-lt"/>
              </a:rPr>
              <a:t>Python Set </a:t>
            </a:r>
            <a:r>
              <a:rPr lang="en-US" altLang="en-US" u="sng" dirty="0" err="1">
                <a:latin typeface="+mn-lt"/>
              </a:rPr>
              <a:t>issubset</a:t>
            </a:r>
            <a:r>
              <a:rPr lang="en-US" altLang="en-US" u="sng" dirty="0">
                <a:latin typeface="+mn-lt"/>
              </a:rPr>
              <a:t>()</a:t>
            </a:r>
          </a:p>
          <a:p>
            <a:pPr marL="0" indent="0" defTabSz="914400">
              <a:spcAft>
                <a:spcPts val="0"/>
              </a:spcAft>
              <a:buClrTx/>
              <a:buNone/>
            </a:pPr>
            <a:endParaRPr lang="en-US" altLang="en-US" dirty="0">
              <a:latin typeface="+mn-lt"/>
            </a:endParaRPr>
          </a:p>
          <a:p>
            <a:pPr marL="0" indent="0">
              <a:spcAft>
                <a:spcPts val="0"/>
              </a:spcAft>
              <a:buNone/>
            </a:pPr>
            <a:r>
              <a:rPr lang="en-IN" dirty="0">
                <a:effectLst/>
                <a:latin typeface="+mn-lt"/>
                <a:ea typeface="Calibri" panose="020F0502020204030204" pitchFamily="34" charset="0"/>
                <a:cs typeface="Mangal" panose="02040503050203030202" pitchFamily="18" charset="0"/>
              </a:rPr>
              <a:t>The </a:t>
            </a:r>
            <a:r>
              <a:rPr lang="en-IN" dirty="0" err="1">
                <a:effectLst/>
                <a:latin typeface="+mn-lt"/>
                <a:ea typeface="Calibri" panose="020F0502020204030204" pitchFamily="34" charset="0"/>
                <a:cs typeface="Mangal" panose="02040503050203030202" pitchFamily="18" charset="0"/>
              </a:rPr>
              <a:t>issubset</a:t>
            </a:r>
            <a:r>
              <a:rPr lang="en-IN" dirty="0">
                <a:effectLst/>
                <a:latin typeface="+mn-lt"/>
                <a:ea typeface="Calibri" panose="020F0502020204030204" pitchFamily="34" charset="0"/>
                <a:cs typeface="Mangal" panose="02040503050203030202" pitchFamily="18" charset="0"/>
              </a:rPr>
              <a:t>() method returns True if all elements of a set are present in another set (passed as an argument). If not, it returns False.</a:t>
            </a:r>
          </a:p>
          <a:p>
            <a:pPr marL="0" indent="0">
              <a:spcAft>
                <a:spcPts val="0"/>
              </a:spcAft>
              <a:buNone/>
            </a:pPr>
            <a:r>
              <a:rPr lang="en-IN" dirty="0">
                <a:effectLst/>
                <a:latin typeface="+mn-lt"/>
                <a:ea typeface="Calibri" panose="020F0502020204030204" pitchFamily="34" charset="0"/>
                <a:cs typeface="Mangal" panose="02040503050203030202" pitchFamily="18" charset="0"/>
              </a:rPr>
              <a:t>Set A is said to be the subset of set B if all elements of A are in B.</a:t>
            </a:r>
          </a:p>
          <a:p>
            <a:pPr marL="0" indent="0" defTabSz="914400">
              <a:spcAft>
                <a:spcPts val="0"/>
              </a:spcAft>
              <a:buClrTx/>
              <a:buNone/>
            </a:pPr>
            <a:r>
              <a:rPr kumimoji="0" lang="en-US" altLang="en-US" i="0" u="none" strike="noStrike" cap="none" normalizeH="0" baseline="0" dirty="0">
                <a:ln>
                  <a:noFill/>
                </a:ln>
                <a:solidFill>
                  <a:schemeClr val="tx1"/>
                </a:solidFill>
                <a:effectLst/>
                <a:latin typeface="+mn-lt"/>
              </a:rPr>
              <a:t>The syntax of </a:t>
            </a:r>
            <a:r>
              <a:rPr kumimoji="0" lang="en-US" altLang="en-US" i="0" u="none" strike="noStrike" cap="none" normalizeH="0" baseline="0" dirty="0" err="1">
                <a:ln>
                  <a:noFill/>
                </a:ln>
                <a:solidFill>
                  <a:schemeClr val="tx1"/>
                </a:solidFill>
                <a:effectLst/>
                <a:latin typeface="+mn-lt"/>
              </a:rPr>
              <a:t>issubset</a:t>
            </a:r>
            <a:r>
              <a:rPr kumimoji="0" lang="en-US" altLang="en-US" i="0" u="none" strike="noStrike" cap="none" normalizeH="0" baseline="0" dirty="0">
                <a:ln>
                  <a:noFill/>
                </a:ln>
                <a:solidFill>
                  <a:schemeClr val="tx1"/>
                </a:solidFill>
                <a:effectLst/>
                <a:latin typeface="+mn-lt"/>
              </a:rPr>
              <a:t>() is:</a:t>
            </a:r>
            <a:endParaRPr kumimoji="0" lang="en-US" altLang="en-US" i="0" u="none" strike="noStrike" cap="none" normalizeH="0" baseline="0" dirty="0">
              <a:ln>
                <a:noFill/>
              </a:ln>
              <a:solidFill>
                <a:srgbClr val="25265E"/>
              </a:solidFill>
              <a:effectLst/>
              <a:latin typeface="+mn-lt"/>
            </a:endParaRPr>
          </a:p>
          <a:p>
            <a:pPr marL="0" indent="0" defTabSz="914400">
              <a:spcAft>
                <a:spcPts val="0"/>
              </a:spcAft>
              <a:buClrTx/>
              <a:buNone/>
            </a:pPr>
            <a:r>
              <a:rPr kumimoji="0" lang="en-US" altLang="en-US" i="0" u="none" strike="noStrike" cap="none" normalizeH="0" baseline="0" dirty="0" err="1">
                <a:ln>
                  <a:noFill/>
                </a:ln>
                <a:solidFill>
                  <a:srgbClr val="25265E"/>
                </a:solidFill>
                <a:effectLst/>
                <a:latin typeface="+mn-lt"/>
              </a:rPr>
              <a:t>A.issubset</a:t>
            </a:r>
            <a:r>
              <a:rPr kumimoji="0" lang="en-US" altLang="en-US" i="0" u="none" strike="noStrike" cap="none" normalizeH="0" baseline="0" dirty="0">
                <a:ln>
                  <a:noFill/>
                </a:ln>
                <a:solidFill>
                  <a:srgbClr val="25265E"/>
                </a:solidFill>
                <a:effectLst/>
                <a:latin typeface="+mn-lt"/>
              </a:rPr>
              <a:t>(B)</a:t>
            </a:r>
            <a:endParaRPr kumimoji="0" lang="en-US" altLang="en-US" i="0" u="none" strike="noStrike" cap="none" normalizeH="0" baseline="0" dirty="0">
              <a:ln>
                <a:noFill/>
              </a:ln>
              <a:solidFill>
                <a:schemeClr val="tx1"/>
              </a:solidFill>
              <a:effectLst/>
              <a:latin typeface="+mn-lt"/>
            </a:endParaRPr>
          </a:p>
          <a:p>
            <a:pPr marL="0" indent="0" defTabSz="914400">
              <a:spcAft>
                <a:spcPts val="0"/>
              </a:spcAft>
              <a:buClrTx/>
              <a:buNone/>
            </a:pPr>
            <a:r>
              <a:rPr kumimoji="0" lang="en-US" altLang="en-US" i="0" u="none" strike="noStrike" cap="none" normalizeH="0" baseline="0" dirty="0">
                <a:ln>
                  <a:noFill/>
                </a:ln>
                <a:solidFill>
                  <a:schemeClr val="tx1"/>
                </a:solidFill>
                <a:effectLst/>
                <a:latin typeface="+mn-lt"/>
              </a:rPr>
              <a:t>The above code checks if A is a subset of B.</a:t>
            </a:r>
          </a:p>
          <a:p>
            <a:pPr marL="0" indent="0" defTabSz="914400">
              <a:spcAft>
                <a:spcPts val="0"/>
              </a:spcAft>
              <a:buClrTx/>
              <a:buNone/>
            </a:pPr>
            <a:r>
              <a:rPr lang="en-US" altLang="en-US" dirty="0">
                <a:latin typeface="+mn-lt"/>
              </a:rPr>
              <a:t>Example:</a:t>
            </a:r>
            <a:endParaRPr kumimoji="0" lang="en-US" altLang="en-US" i="0" u="none" strike="noStrike" cap="none" normalizeH="0" baseline="0" dirty="0">
              <a:ln>
                <a:noFill/>
              </a:ln>
              <a:solidFill>
                <a:schemeClr val="tx1"/>
              </a:solidFill>
              <a:effectLst/>
              <a:latin typeface="+mn-lt"/>
            </a:endParaRPr>
          </a:p>
          <a:p>
            <a:pPr marL="0" indent="0">
              <a:spcAft>
                <a:spcPts val="0"/>
              </a:spcAft>
              <a:buNone/>
            </a:pPr>
            <a:r>
              <a:rPr lang="en-IN" dirty="0">
                <a:solidFill>
                  <a:srgbClr val="C00000"/>
                </a:solidFill>
                <a:effectLst/>
                <a:latin typeface="+mn-lt"/>
                <a:ea typeface="Calibri" panose="020F0502020204030204" pitchFamily="34" charset="0"/>
                <a:cs typeface="Mangal" panose="02040503050203030202" pitchFamily="18" charset="0"/>
              </a:rPr>
              <a:t>A = {1, 2, 3}</a:t>
            </a:r>
          </a:p>
          <a:p>
            <a:pPr marL="0" indent="0">
              <a:spcAft>
                <a:spcPts val="0"/>
              </a:spcAft>
              <a:buNone/>
            </a:pPr>
            <a:r>
              <a:rPr lang="en-IN" dirty="0">
                <a:solidFill>
                  <a:srgbClr val="C00000"/>
                </a:solidFill>
                <a:effectLst/>
                <a:latin typeface="+mn-lt"/>
                <a:ea typeface="Calibri" panose="020F0502020204030204" pitchFamily="34" charset="0"/>
                <a:cs typeface="Mangal" panose="02040503050203030202" pitchFamily="18" charset="0"/>
              </a:rPr>
              <a:t>B = {1, 2, 3, 4, 5}</a:t>
            </a:r>
          </a:p>
          <a:p>
            <a:pPr marL="0" indent="0">
              <a:spcAft>
                <a:spcPts val="0"/>
              </a:spcAft>
              <a:buNone/>
            </a:pPr>
            <a:r>
              <a:rPr lang="en-IN" dirty="0">
                <a:solidFill>
                  <a:srgbClr val="C00000"/>
                </a:solidFill>
                <a:effectLst/>
                <a:latin typeface="+mn-lt"/>
                <a:ea typeface="Calibri" panose="020F0502020204030204" pitchFamily="34" charset="0"/>
                <a:cs typeface="Mangal" panose="02040503050203030202" pitchFamily="18" charset="0"/>
              </a:rPr>
              <a:t>C = {1, 2, 4, 5}</a:t>
            </a:r>
          </a:p>
          <a:p>
            <a:pPr marL="0" indent="0">
              <a:spcAft>
                <a:spcPts val="0"/>
              </a:spcAft>
              <a:buNone/>
            </a:pPr>
            <a:r>
              <a:rPr lang="en-IN" dirty="0">
                <a:solidFill>
                  <a:srgbClr val="C00000"/>
                </a:solidFill>
                <a:effectLst/>
                <a:latin typeface="+mn-lt"/>
                <a:ea typeface="Calibri" panose="020F0502020204030204" pitchFamily="34" charset="0"/>
                <a:cs typeface="Mangal" panose="02040503050203030202" pitchFamily="18" charset="0"/>
              </a:rPr>
              <a:t> # Returns True</a:t>
            </a:r>
          </a:p>
          <a:p>
            <a:pPr marL="0" indent="0">
              <a:spcAft>
                <a:spcPts val="0"/>
              </a:spcAft>
              <a:buNone/>
            </a:pPr>
            <a:r>
              <a:rPr lang="en-IN" dirty="0">
                <a:solidFill>
                  <a:srgbClr val="C00000"/>
                </a:solidFill>
                <a:effectLst/>
                <a:latin typeface="+mn-lt"/>
                <a:ea typeface="Calibri" panose="020F0502020204030204" pitchFamily="34" charset="0"/>
                <a:cs typeface="Mangal" panose="02040503050203030202" pitchFamily="18" charset="0"/>
              </a:rPr>
              <a:t>print(</a:t>
            </a:r>
            <a:r>
              <a:rPr lang="en-IN" dirty="0" err="1">
                <a:solidFill>
                  <a:srgbClr val="C00000"/>
                </a:solidFill>
                <a:effectLst/>
                <a:latin typeface="+mn-lt"/>
                <a:ea typeface="Calibri" panose="020F0502020204030204" pitchFamily="34" charset="0"/>
                <a:cs typeface="Mangal" panose="02040503050203030202" pitchFamily="18" charset="0"/>
              </a:rPr>
              <a:t>A.issubset</a:t>
            </a:r>
            <a:r>
              <a:rPr lang="en-IN" dirty="0">
                <a:solidFill>
                  <a:srgbClr val="C00000"/>
                </a:solidFill>
                <a:effectLst/>
                <a:latin typeface="+mn-lt"/>
                <a:ea typeface="Calibri" panose="020F0502020204030204" pitchFamily="34" charset="0"/>
                <a:cs typeface="Mangal" panose="02040503050203030202" pitchFamily="18" charset="0"/>
              </a:rPr>
              <a:t>(B))</a:t>
            </a:r>
          </a:p>
          <a:p>
            <a:pPr marL="0" indent="0">
              <a:spcAft>
                <a:spcPts val="0"/>
              </a:spcAft>
              <a:buNone/>
            </a:pPr>
            <a:r>
              <a:rPr lang="en-IN" dirty="0">
                <a:solidFill>
                  <a:srgbClr val="C00000"/>
                </a:solidFill>
                <a:effectLst/>
                <a:latin typeface="+mn-lt"/>
                <a:ea typeface="Calibri" panose="020F0502020204030204" pitchFamily="34" charset="0"/>
                <a:cs typeface="Mangal" panose="02040503050203030202" pitchFamily="18" charset="0"/>
              </a:rPr>
              <a:t> # Returns False</a:t>
            </a:r>
          </a:p>
          <a:p>
            <a:pPr marL="0" indent="0">
              <a:spcAft>
                <a:spcPts val="0"/>
              </a:spcAft>
              <a:buNone/>
            </a:pPr>
            <a:r>
              <a:rPr lang="en-IN" dirty="0">
                <a:solidFill>
                  <a:srgbClr val="C00000"/>
                </a:solidFill>
                <a:effectLst/>
                <a:latin typeface="+mn-lt"/>
                <a:ea typeface="Calibri" panose="020F0502020204030204" pitchFamily="34" charset="0"/>
                <a:cs typeface="Mangal" panose="02040503050203030202" pitchFamily="18" charset="0"/>
              </a:rPr>
              <a:t># B is not subset of A</a:t>
            </a:r>
          </a:p>
          <a:p>
            <a:pPr marL="0" indent="0">
              <a:spcAft>
                <a:spcPts val="0"/>
              </a:spcAft>
              <a:buNone/>
            </a:pPr>
            <a:r>
              <a:rPr lang="en-IN" dirty="0">
                <a:solidFill>
                  <a:srgbClr val="C00000"/>
                </a:solidFill>
                <a:effectLst/>
                <a:latin typeface="+mn-lt"/>
                <a:ea typeface="Calibri" panose="020F0502020204030204" pitchFamily="34" charset="0"/>
                <a:cs typeface="Mangal" panose="02040503050203030202" pitchFamily="18" charset="0"/>
              </a:rPr>
              <a:t>print(</a:t>
            </a:r>
            <a:r>
              <a:rPr lang="en-IN" dirty="0" err="1">
                <a:solidFill>
                  <a:srgbClr val="C00000"/>
                </a:solidFill>
                <a:effectLst/>
                <a:latin typeface="+mn-lt"/>
                <a:ea typeface="Calibri" panose="020F0502020204030204" pitchFamily="34" charset="0"/>
                <a:cs typeface="Mangal" panose="02040503050203030202" pitchFamily="18" charset="0"/>
              </a:rPr>
              <a:t>B.issubset</a:t>
            </a:r>
            <a:r>
              <a:rPr lang="en-IN" dirty="0">
                <a:solidFill>
                  <a:srgbClr val="C00000"/>
                </a:solidFill>
                <a:effectLst/>
                <a:latin typeface="+mn-lt"/>
                <a:ea typeface="Calibri" panose="020F0502020204030204" pitchFamily="34" charset="0"/>
                <a:cs typeface="Mangal" panose="02040503050203030202" pitchFamily="18" charset="0"/>
              </a:rPr>
              <a:t>(A))</a:t>
            </a:r>
          </a:p>
          <a:p>
            <a:pPr marL="0" indent="0">
              <a:spcAft>
                <a:spcPts val="0"/>
              </a:spcAft>
              <a:buNone/>
            </a:pPr>
            <a:r>
              <a:rPr lang="en-IN" dirty="0">
                <a:solidFill>
                  <a:srgbClr val="C00000"/>
                </a:solidFill>
                <a:effectLst/>
                <a:latin typeface="+mn-lt"/>
                <a:ea typeface="Calibri" panose="020F0502020204030204" pitchFamily="34" charset="0"/>
                <a:cs typeface="Mangal" panose="02040503050203030202" pitchFamily="18" charset="0"/>
              </a:rPr>
              <a:t> # Returns False</a:t>
            </a:r>
          </a:p>
          <a:p>
            <a:pPr marL="0" indent="0">
              <a:spcAft>
                <a:spcPts val="0"/>
              </a:spcAft>
              <a:buNone/>
            </a:pPr>
            <a:r>
              <a:rPr lang="en-IN" dirty="0">
                <a:solidFill>
                  <a:srgbClr val="C00000"/>
                </a:solidFill>
                <a:effectLst/>
                <a:latin typeface="+mn-lt"/>
                <a:ea typeface="Calibri" panose="020F0502020204030204" pitchFamily="34" charset="0"/>
                <a:cs typeface="Mangal" panose="02040503050203030202" pitchFamily="18" charset="0"/>
              </a:rPr>
              <a:t>print(</a:t>
            </a:r>
            <a:r>
              <a:rPr lang="en-IN" dirty="0" err="1">
                <a:solidFill>
                  <a:srgbClr val="C00000"/>
                </a:solidFill>
                <a:effectLst/>
                <a:latin typeface="+mn-lt"/>
                <a:ea typeface="Calibri" panose="020F0502020204030204" pitchFamily="34" charset="0"/>
                <a:cs typeface="Mangal" panose="02040503050203030202" pitchFamily="18" charset="0"/>
              </a:rPr>
              <a:t>A.issubset</a:t>
            </a:r>
            <a:r>
              <a:rPr lang="en-IN" dirty="0">
                <a:solidFill>
                  <a:srgbClr val="C00000"/>
                </a:solidFill>
                <a:effectLst/>
                <a:latin typeface="+mn-lt"/>
                <a:ea typeface="Calibri" panose="020F0502020204030204" pitchFamily="34" charset="0"/>
                <a:cs typeface="Mangal" panose="02040503050203030202" pitchFamily="18" charset="0"/>
              </a:rPr>
              <a:t>(C))</a:t>
            </a:r>
          </a:p>
          <a:p>
            <a:pPr marL="0" indent="0">
              <a:spcAft>
                <a:spcPts val="0"/>
              </a:spcAft>
              <a:buNone/>
            </a:pPr>
            <a:r>
              <a:rPr lang="en-IN" dirty="0">
                <a:solidFill>
                  <a:srgbClr val="C00000"/>
                </a:solidFill>
                <a:effectLst/>
                <a:latin typeface="+mn-lt"/>
                <a:ea typeface="Calibri" panose="020F0502020204030204" pitchFamily="34" charset="0"/>
                <a:cs typeface="Mangal" panose="02040503050203030202" pitchFamily="18" charset="0"/>
              </a:rPr>
              <a:t> # Returns True</a:t>
            </a:r>
          </a:p>
          <a:p>
            <a:pPr marL="0" indent="0">
              <a:spcAft>
                <a:spcPts val="0"/>
              </a:spcAft>
              <a:buNone/>
            </a:pPr>
            <a:r>
              <a:rPr lang="en-IN" dirty="0">
                <a:solidFill>
                  <a:srgbClr val="C00000"/>
                </a:solidFill>
                <a:effectLst/>
                <a:latin typeface="+mn-lt"/>
                <a:ea typeface="Calibri" panose="020F0502020204030204" pitchFamily="34" charset="0"/>
                <a:cs typeface="Mangal" panose="02040503050203030202" pitchFamily="18" charset="0"/>
              </a:rPr>
              <a:t>print(</a:t>
            </a:r>
            <a:r>
              <a:rPr lang="en-IN" dirty="0" err="1">
                <a:solidFill>
                  <a:srgbClr val="C00000"/>
                </a:solidFill>
                <a:effectLst/>
                <a:latin typeface="+mn-lt"/>
                <a:ea typeface="Calibri" panose="020F0502020204030204" pitchFamily="34" charset="0"/>
                <a:cs typeface="Mangal" panose="02040503050203030202" pitchFamily="18" charset="0"/>
              </a:rPr>
              <a:t>C.issubset</a:t>
            </a:r>
            <a:r>
              <a:rPr lang="en-IN" dirty="0">
                <a:solidFill>
                  <a:srgbClr val="C00000"/>
                </a:solidFill>
                <a:effectLst/>
                <a:latin typeface="+mn-lt"/>
                <a:ea typeface="Calibri" panose="020F0502020204030204" pitchFamily="34" charset="0"/>
                <a:cs typeface="Mangal" panose="02040503050203030202" pitchFamily="18" charset="0"/>
              </a:rPr>
              <a:t>(B))</a:t>
            </a:r>
          </a:p>
        </p:txBody>
      </p:sp>
      <p:sp>
        <p:nvSpPr>
          <p:cNvPr id="16" name="Title 1">
            <a:extLst>
              <a:ext uri="{FF2B5EF4-FFF2-40B4-BE49-F238E27FC236}">
                <a16:creationId xmlns:a16="http://schemas.microsoft.com/office/drawing/2014/main" id="{D271A3F5-59A5-4828-8DC2-A689B3B5BA2D}"/>
              </a:ext>
            </a:extLst>
          </p:cNvPr>
          <p:cNvSpPr>
            <a:spLocks noGrp="1"/>
          </p:cNvSpPr>
          <p:nvPr>
            <p:ph type="title"/>
          </p:nvPr>
        </p:nvSpPr>
        <p:spPr>
          <a:xfrm>
            <a:off x="2206303" y="99392"/>
            <a:ext cx="8911687" cy="536713"/>
          </a:xfrm>
        </p:spPr>
        <p:txBody>
          <a:bodyPr>
            <a:normAutofit fontScale="90000"/>
          </a:bodyPr>
          <a:lstStyle/>
          <a:p>
            <a:r>
              <a:rPr lang="en-IN" sz="3200" dirty="0">
                <a:effectLst/>
                <a:latin typeface="Calibri" panose="020F0502020204030204" pitchFamily="34" charset="0"/>
                <a:ea typeface="Calibri" panose="020F0502020204030204" pitchFamily="34" charset="0"/>
                <a:cs typeface="Mangal" panose="02040503050203030202" pitchFamily="18" charset="0"/>
              </a:rPr>
              <a:t>Operations on set</a:t>
            </a:r>
            <a:endParaRPr lang="en-IN" dirty="0"/>
          </a:p>
        </p:txBody>
      </p:sp>
    </p:spTree>
    <p:extLst>
      <p:ext uri="{BB962C8B-B14F-4D97-AF65-F5344CB8AC3E}">
        <p14:creationId xmlns:p14="http://schemas.microsoft.com/office/powerpoint/2010/main" val="638607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
            <a:extLst>
              <a:ext uri="{FF2B5EF4-FFF2-40B4-BE49-F238E27FC236}">
                <a16:creationId xmlns:a16="http://schemas.microsoft.com/office/drawing/2014/main" id="{DAFAC472-E6F4-4E4B-867D-8B6EB7DAC517}"/>
              </a:ext>
            </a:extLst>
          </p:cNvPr>
          <p:cNvSpPr>
            <a:spLocks noGrp="1" noChangeArrowheads="1"/>
          </p:cNvSpPr>
          <p:nvPr>
            <p:ph idx="1"/>
          </p:nvPr>
        </p:nvSpPr>
        <p:spPr bwMode="auto">
          <a:xfrm>
            <a:off x="1669775" y="715618"/>
            <a:ext cx="9581321" cy="6370975"/>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a:spcAft>
                <a:spcPts val="0"/>
              </a:spcAft>
              <a:buClrTx/>
              <a:buNone/>
            </a:pPr>
            <a:r>
              <a:rPr lang="en-IN" dirty="0">
                <a:solidFill>
                  <a:srgbClr val="C00000"/>
                </a:solidFill>
                <a:latin typeface="+mn-lt"/>
                <a:ea typeface="Calibri" panose="020F0502020204030204" pitchFamily="34" charset="0"/>
                <a:cs typeface="Mangal" panose="02040503050203030202" pitchFamily="18" charset="0"/>
              </a:rPr>
              <a:t>s</a:t>
            </a:r>
            <a:r>
              <a:rPr lang="en-IN" dirty="0">
                <a:solidFill>
                  <a:srgbClr val="C00000"/>
                </a:solidFill>
                <a:effectLst/>
                <a:latin typeface="+mn-lt"/>
                <a:ea typeface="Calibri" panose="020F0502020204030204" pitchFamily="34" charset="0"/>
                <a:cs typeface="Mangal" panose="02040503050203030202" pitchFamily="18" charset="0"/>
              </a:rPr>
              <a:t>um(): </a:t>
            </a:r>
          </a:p>
          <a:p>
            <a:pPr marL="0" indent="0" defTabSz="914400">
              <a:spcAft>
                <a:spcPts val="0"/>
              </a:spcAft>
              <a:buClrTx/>
              <a:buNone/>
            </a:pPr>
            <a:r>
              <a:rPr lang="en-IN" dirty="0">
                <a:solidFill>
                  <a:srgbClr val="C00000"/>
                </a:solidFill>
                <a:effectLst/>
                <a:latin typeface="+mn-lt"/>
                <a:ea typeface="Calibri" panose="020F0502020204030204" pitchFamily="34" charset="0"/>
                <a:cs typeface="Mangal" panose="02040503050203030202" pitchFamily="18" charset="0"/>
              </a:rPr>
              <a:t>Returns sum of elements in the set.</a:t>
            </a:r>
          </a:p>
          <a:p>
            <a:pPr marL="0" indent="0" defTabSz="914400">
              <a:spcAft>
                <a:spcPts val="0"/>
              </a:spcAft>
              <a:buClrTx/>
              <a:buNone/>
            </a:pPr>
            <a:endParaRPr lang="en-IN" dirty="0">
              <a:solidFill>
                <a:srgbClr val="C00000"/>
              </a:solidFill>
              <a:effectLst/>
              <a:latin typeface="+mn-lt"/>
              <a:ea typeface="Calibri" panose="020F0502020204030204" pitchFamily="34" charset="0"/>
              <a:cs typeface="Mangal" panose="02040503050203030202" pitchFamily="18" charset="0"/>
            </a:endParaRPr>
          </a:p>
          <a:p>
            <a:pPr marL="0" indent="0" defTabSz="914400">
              <a:spcAft>
                <a:spcPts val="0"/>
              </a:spcAft>
              <a:buClrTx/>
              <a:buNone/>
            </a:pPr>
            <a:r>
              <a:rPr lang="en-IN" dirty="0">
                <a:solidFill>
                  <a:srgbClr val="C00000"/>
                </a:solidFill>
                <a:latin typeface="+mn-lt"/>
                <a:ea typeface="Calibri" panose="020F0502020204030204" pitchFamily="34" charset="0"/>
                <a:cs typeface="Mangal" panose="02040503050203030202" pitchFamily="18" charset="0"/>
              </a:rPr>
              <a:t>max(): </a:t>
            </a:r>
          </a:p>
          <a:p>
            <a:pPr marL="0" indent="0" defTabSz="914400">
              <a:spcAft>
                <a:spcPts val="0"/>
              </a:spcAft>
              <a:buClrTx/>
              <a:buNone/>
            </a:pPr>
            <a:r>
              <a:rPr lang="en-IN" dirty="0">
                <a:solidFill>
                  <a:srgbClr val="C00000"/>
                </a:solidFill>
                <a:latin typeface="+mn-lt"/>
                <a:ea typeface="Calibri" panose="020F0502020204030204" pitchFamily="34" charset="0"/>
                <a:cs typeface="Mangal" panose="02040503050203030202" pitchFamily="18" charset="0"/>
              </a:rPr>
              <a:t>Returns the maximum value in the set.</a:t>
            </a:r>
          </a:p>
          <a:p>
            <a:pPr marL="0" indent="0" defTabSz="914400">
              <a:spcAft>
                <a:spcPts val="0"/>
              </a:spcAft>
              <a:buClrTx/>
              <a:buNone/>
            </a:pPr>
            <a:endParaRPr lang="en-IN" dirty="0">
              <a:solidFill>
                <a:srgbClr val="C00000"/>
              </a:solidFill>
              <a:latin typeface="+mn-lt"/>
              <a:ea typeface="Calibri" panose="020F0502020204030204" pitchFamily="34" charset="0"/>
              <a:cs typeface="Mangal" panose="02040503050203030202" pitchFamily="18" charset="0"/>
            </a:endParaRPr>
          </a:p>
          <a:p>
            <a:pPr marL="0" indent="0" defTabSz="914400">
              <a:spcAft>
                <a:spcPts val="0"/>
              </a:spcAft>
              <a:buClrTx/>
              <a:buNone/>
            </a:pPr>
            <a:r>
              <a:rPr lang="en-IN" dirty="0">
                <a:solidFill>
                  <a:srgbClr val="C00000"/>
                </a:solidFill>
                <a:latin typeface="+mn-lt"/>
                <a:ea typeface="Calibri" panose="020F0502020204030204" pitchFamily="34" charset="0"/>
                <a:cs typeface="Mangal" panose="02040503050203030202" pitchFamily="18" charset="0"/>
              </a:rPr>
              <a:t>min():</a:t>
            </a:r>
          </a:p>
          <a:p>
            <a:pPr marL="0" indent="0" defTabSz="914400">
              <a:spcAft>
                <a:spcPts val="0"/>
              </a:spcAft>
              <a:buClrTx/>
              <a:buNone/>
            </a:pPr>
            <a:r>
              <a:rPr lang="en-IN" dirty="0">
                <a:solidFill>
                  <a:srgbClr val="C00000"/>
                </a:solidFill>
                <a:latin typeface="+mn-lt"/>
                <a:ea typeface="Calibri" panose="020F0502020204030204" pitchFamily="34" charset="0"/>
                <a:cs typeface="Mangal" panose="02040503050203030202" pitchFamily="18" charset="0"/>
              </a:rPr>
              <a:t>Returns the minimum value in the set</a:t>
            </a:r>
          </a:p>
          <a:p>
            <a:pPr marL="0" indent="0" defTabSz="914400">
              <a:spcAft>
                <a:spcPts val="0"/>
              </a:spcAft>
              <a:buClrTx/>
              <a:buNone/>
            </a:pPr>
            <a:endParaRPr lang="en-IN" dirty="0">
              <a:solidFill>
                <a:srgbClr val="C00000"/>
              </a:solidFill>
              <a:latin typeface="+mn-lt"/>
              <a:ea typeface="Calibri" panose="020F0502020204030204" pitchFamily="34" charset="0"/>
              <a:cs typeface="Mangal" panose="02040503050203030202" pitchFamily="18" charset="0"/>
            </a:endParaRPr>
          </a:p>
          <a:p>
            <a:pPr marL="0" indent="0" defTabSz="914400">
              <a:spcAft>
                <a:spcPts val="0"/>
              </a:spcAft>
              <a:buClrTx/>
              <a:buNone/>
            </a:pPr>
            <a:r>
              <a:rPr lang="en-IN" dirty="0">
                <a:solidFill>
                  <a:srgbClr val="C00000"/>
                </a:solidFill>
                <a:latin typeface="+mn-lt"/>
                <a:ea typeface="Calibri" panose="020F0502020204030204" pitchFamily="34" charset="0"/>
                <a:cs typeface="Mangal" panose="02040503050203030202" pitchFamily="18" charset="0"/>
              </a:rPr>
              <a:t>a</a:t>
            </a:r>
            <a:r>
              <a:rPr lang="en-IN" dirty="0">
                <a:solidFill>
                  <a:srgbClr val="C00000"/>
                </a:solidFill>
                <a:effectLst/>
                <a:latin typeface="+mn-lt"/>
                <a:ea typeface="Calibri" panose="020F0502020204030204" pitchFamily="34" charset="0"/>
                <a:cs typeface="Mangal" panose="02040503050203030202" pitchFamily="18" charset="0"/>
              </a:rPr>
              <a:t>ll():</a:t>
            </a:r>
          </a:p>
          <a:p>
            <a:pPr marL="0" indent="0" defTabSz="914400">
              <a:spcAft>
                <a:spcPts val="0"/>
              </a:spcAft>
              <a:buClrTx/>
              <a:buNone/>
            </a:pPr>
            <a:r>
              <a:rPr lang="en-IN" dirty="0">
                <a:solidFill>
                  <a:srgbClr val="C00000"/>
                </a:solidFill>
                <a:effectLst/>
                <a:latin typeface="+mn-lt"/>
                <a:ea typeface="Calibri" panose="020F0502020204030204" pitchFamily="34" charset="0"/>
                <a:cs typeface="Mangal" panose="02040503050203030202" pitchFamily="18" charset="0"/>
              </a:rPr>
              <a:t>Returns true if all the elements in the set are True and False otherwise.</a:t>
            </a:r>
          </a:p>
          <a:p>
            <a:pPr marL="0" indent="0" defTabSz="914400">
              <a:spcAft>
                <a:spcPts val="0"/>
              </a:spcAft>
              <a:buClrTx/>
              <a:buNone/>
            </a:pPr>
            <a:endParaRPr lang="en-IN" dirty="0">
              <a:solidFill>
                <a:srgbClr val="C00000"/>
              </a:solidFill>
              <a:effectLst/>
              <a:latin typeface="+mn-lt"/>
              <a:ea typeface="Calibri" panose="020F0502020204030204" pitchFamily="34" charset="0"/>
              <a:cs typeface="Mangal" panose="02040503050203030202" pitchFamily="18" charset="0"/>
            </a:endParaRPr>
          </a:p>
          <a:p>
            <a:pPr marL="0" indent="0" defTabSz="914400">
              <a:spcAft>
                <a:spcPts val="0"/>
              </a:spcAft>
              <a:buClrTx/>
              <a:buNone/>
            </a:pPr>
            <a:r>
              <a:rPr lang="en-IN" dirty="0">
                <a:solidFill>
                  <a:srgbClr val="C00000"/>
                </a:solidFill>
                <a:latin typeface="+mn-lt"/>
                <a:ea typeface="Calibri" panose="020F0502020204030204" pitchFamily="34" charset="0"/>
                <a:cs typeface="Mangal" panose="02040503050203030202" pitchFamily="18" charset="0"/>
              </a:rPr>
              <a:t>any:</a:t>
            </a:r>
          </a:p>
          <a:p>
            <a:pPr marL="0" indent="0" defTabSz="914400">
              <a:spcAft>
                <a:spcPts val="0"/>
              </a:spcAft>
              <a:buClrTx/>
              <a:buNone/>
            </a:pPr>
            <a:r>
              <a:rPr lang="en-IN" dirty="0">
                <a:solidFill>
                  <a:srgbClr val="C00000"/>
                </a:solidFill>
                <a:effectLst/>
                <a:latin typeface="+mn-lt"/>
                <a:ea typeface="Calibri" panose="020F0502020204030204" pitchFamily="34" charset="0"/>
                <a:cs typeface="Mangal" panose="02040503050203030202" pitchFamily="18" charset="0"/>
              </a:rPr>
              <a:t>Returns true if any of the elements in the set is True and Returns False if the set is empty.</a:t>
            </a:r>
          </a:p>
          <a:p>
            <a:pPr marL="0" indent="0" defTabSz="914400">
              <a:spcAft>
                <a:spcPts val="0"/>
              </a:spcAft>
              <a:buClrTx/>
              <a:buNone/>
            </a:pPr>
            <a:endParaRPr lang="en-IN" dirty="0">
              <a:solidFill>
                <a:srgbClr val="C00000"/>
              </a:solidFill>
              <a:effectLst/>
              <a:latin typeface="+mn-lt"/>
              <a:ea typeface="Calibri" panose="020F0502020204030204" pitchFamily="34" charset="0"/>
              <a:cs typeface="Mangal" panose="02040503050203030202" pitchFamily="18" charset="0"/>
            </a:endParaRPr>
          </a:p>
          <a:p>
            <a:pPr marL="0" indent="0" defTabSz="914400">
              <a:spcAft>
                <a:spcPts val="0"/>
              </a:spcAft>
              <a:buClrTx/>
              <a:buNone/>
            </a:pPr>
            <a:r>
              <a:rPr lang="en-IN" dirty="0">
                <a:solidFill>
                  <a:srgbClr val="C00000"/>
                </a:solidFill>
                <a:latin typeface="+mn-lt"/>
                <a:ea typeface="Calibri" panose="020F0502020204030204" pitchFamily="34" charset="0"/>
                <a:cs typeface="Mangal" panose="02040503050203030202" pitchFamily="18" charset="0"/>
              </a:rPr>
              <a:t>copy():</a:t>
            </a:r>
          </a:p>
          <a:p>
            <a:pPr marL="0" indent="0" defTabSz="914400">
              <a:spcAft>
                <a:spcPts val="0"/>
              </a:spcAft>
              <a:buClrTx/>
              <a:buNone/>
            </a:pPr>
            <a:r>
              <a:rPr lang="en-IN" dirty="0">
                <a:solidFill>
                  <a:srgbClr val="C00000"/>
                </a:solidFill>
                <a:latin typeface="+mn-lt"/>
                <a:ea typeface="Calibri" panose="020F0502020204030204" pitchFamily="34" charset="0"/>
                <a:cs typeface="Mangal" panose="02040503050203030202" pitchFamily="18" charset="0"/>
              </a:rPr>
              <a:t>Returns a copy of a set.</a:t>
            </a:r>
          </a:p>
          <a:p>
            <a:pPr marL="0" indent="0" defTabSz="914400">
              <a:spcAft>
                <a:spcPts val="0"/>
              </a:spcAft>
              <a:buClrTx/>
              <a:buNone/>
            </a:pPr>
            <a:endParaRPr lang="en-IN" dirty="0">
              <a:solidFill>
                <a:srgbClr val="C00000"/>
              </a:solidFill>
              <a:latin typeface="+mn-lt"/>
              <a:ea typeface="Calibri" panose="020F0502020204030204" pitchFamily="34" charset="0"/>
              <a:cs typeface="Mangal" panose="02040503050203030202" pitchFamily="18" charset="0"/>
            </a:endParaRPr>
          </a:p>
          <a:p>
            <a:pPr marL="0" indent="0" defTabSz="914400">
              <a:spcAft>
                <a:spcPts val="0"/>
              </a:spcAft>
              <a:buClrTx/>
              <a:buNone/>
            </a:pPr>
            <a:r>
              <a:rPr lang="en-IN" dirty="0">
                <a:solidFill>
                  <a:srgbClr val="C00000"/>
                </a:solidFill>
                <a:latin typeface="+mn-lt"/>
                <a:ea typeface="Calibri" panose="020F0502020204030204" pitchFamily="34" charset="0"/>
                <a:cs typeface="Mangal" panose="02040503050203030202" pitchFamily="18" charset="0"/>
              </a:rPr>
              <a:t>u</a:t>
            </a:r>
            <a:r>
              <a:rPr lang="en-IN" dirty="0">
                <a:solidFill>
                  <a:srgbClr val="C00000"/>
                </a:solidFill>
                <a:effectLst/>
                <a:latin typeface="+mn-lt"/>
                <a:ea typeface="Calibri" panose="020F0502020204030204" pitchFamily="34" charset="0"/>
                <a:cs typeface="Mangal" panose="02040503050203030202" pitchFamily="18" charset="0"/>
              </a:rPr>
              <a:t>nion()</a:t>
            </a:r>
          </a:p>
          <a:p>
            <a:pPr marL="0" indent="0" defTabSz="914400">
              <a:spcAft>
                <a:spcPts val="0"/>
              </a:spcAft>
              <a:buClrTx/>
              <a:buNone/>
            </a:pPr>
            <a:r>
              <a:rPr lang="en-IN" dirty="0">
                <a:solidFill>
                  <a:srgbClr val="C00000"/>
                </a:solidFill>
                <a:latin typeface="+mn-lt"/>
                <a:ea typeface="Calibri" panose="020F0502020204030204" pitchFamily="34" charset="0"/>
                <a:cs typeface="Mangal" panose="02040503050203030202" pitchFamily="18" charset="0"/>
              </a:rPr>
              <a:t>intersection()</a:t>
            </a:r>
          </a:p>
          <a:p>
            <a:pPr marL="0" indent="0" defTabSz="914400">
              <a:spcAft>
                <a:spcPts val="0"/>
              </a:spcAft>
              <a:buClrTx/>
              <a:buNone/>
            </a:pPr>
            <a:r>
              <a:rPr lang="en-IN" dirty="0">
                <a:solidFill>
                  <a:srgbClr val="C00000"/>
                </a:solidFill>
                <a:latin typeface="+mn-lt"/>
                <a:ea typeface="Calibri" panose="020F0502020204030204" pitchFamily="34" charset="0"/>
                <a:cs typeface="Mangal" panose="02040503050203030202" pitchFamily="18" charset="0"/>
              </a:rPr>
              <a:t>d</a:t>
            </a:r>
            <a:r>
              <a:rPr lang="en-IN" dirty="0">
                <a:solidFill>
                  <a:srgbClr val="C00000"/>
                </a:solidFill>
                <a:effectLst/>
                <a:latin typeface="+mn-lt"/>
                <a:ea typeface="Calibri" panose="020F0502020204030204" pitchFamily="34" charset="0"/>
                <a:cs typeface="Mangal" panose="02040503050203030202" pitchFamily="18" charset="0"/>
              </a:rPr>
              <a:t>ifference()</a:t>
            </a:r>
          </a:p>
          <a:p>
            <a:pPr marL="0" indent="0" defTabSz="914400">
              <a:spcAft>
                <a:spcPts val="0"/>
              </a:spcAft>
              <a:buClrTx/>
              <a:buNone/>
            </a:pPr>
            <a:r>
              <a:rPr lang="en-IN" dirty="0" err="1">
                <a:solidFill>
                  <a:srgbClr val="C00000"/>
                </a:solidFill>
                <a:latin typeface="+mn-lt"/>
                <a:ea typeface="Calibri" panose="020F0502020204030204" pitchFamily="34" charset="0"/>
                <a:cs typeface="Mangal" panose="02040503050203030202" pitchFamily="18" charset="0"/>
              </a:rPr>
              <a:t>symmetric_difference</a:t>
            </a:r>
            <a:endParaRPr lang="en-IN" dirty="0">
              <a:solidFill>
                <a:srgbClr val="C00000"/>
              </a:solidFill>
              <a:effectLst/>
              <a:latin typeface="+mn-lt"/>
              <a:ea typeface="Calibri" panose="020F0502020204030204" pitchFamily="34" charset="0"/>
              <a:cs typeface="Mangal" panose="02040503050203030202" pitchFamily="18" charset="0"/>
            </a:endParaRPr>
          </a:p>
          <a:p>
            <a:pPr marL="0" indent="0" defTabSz="914400">
              <a:spcAft>
                <a:spcPts val="0"/>
              </a:spcAft>
              <a:buClrTx/>
              <a:buNone/>
            </a:pPr>
            <a:endParaRPr lang="en-IN" dirty="0">
              <a:solidFill>
                <a:srgbClr val="C00000"/>
              </a:solidFill>
              <a:effectLst/>
              <a:latin typeface="+mn-lt"/>
              <a:ea typeface="Calibri" panose="020F0502020204030204" pitchFamily="34" charset="0"/>
              <a:cs typeface="Mangal" panose="02040503050203030202" pitchFamily="18" charset="0"/>
            </a:endParaRPr>
          </a:p>
        </p:txBody>
      </p:sp>
      <p:sp>
        <p:nvSpPr>
          <p:cNvPr id="16" name="Title 1">
            <a:extLst>
              <a:ext uri="{FF2B5EF4-FFF2-40B4-BE49-F238E27FC236}">
                <a16:creationId xmlns:a16="http://schemas.microsoft.com/office/drawing/2014/main" id="{D271A3F5-59A5-4828-8DC2-A689B3B5BA2D}"/>
              </a:ext>
            </a:extLst>
          </p:cNvPr>
          <p:cNvSpPr>
            <a:spLocks noGrp="1"/>
          </p:cNvSpPr>
          <p:nvPr>
            <p:ph type="title"/>
          </p:nvPr>
        </p:nvSpPr>
        <p:spPr>
          <a:xfrm>
            <a:off x="2206303" y="99392"/>
            <a:ext cx="8911687" cy="536713"/>
          </a:xfrm>
        </p:spPr>
        <p:txBody>
          <a:bodyPr>
            <a:normAutofit fontScale="90000"/>
          </a:bodyPr>
          <a:lstStyle/>
          <a:p>
            <a:r>
              <a:rPr lang="en-IN" sz="3200" dirty="0">
                <a:effectLst/>
                <a:latin typeface="Calibri" panose="020F0502020204030204" pitchFamily="34" charset="0"/>
                <a:ea typeface="Calibri" panose="020F0502020204030204" pitchFamily="34" charset="0"/>
                <a:cs typeface="Mangal" panose="02040503050203030202" pitchFamily="18" charset="0"/>
              </a:rPr>
              <a:t>Operations on set</a:t>
            </a:r>
            <a:endParaRPr lang="en-IN" dirty="0"/>
          </a:p>
        </p:txBody>
      </p:sp>
    </p:spTree>
    <p:extLst>
      <p:ext uri="{BB962C8B-B14F-4D97-AF65-F5344CB8AC3E}">
        <p14:creationId xmlns:p14="http://schemas.microsoft.com/office/powerpoint/2010/main" val="2023263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
            <a:extLst>
              <a:ext uri="{FF2B5EF4-FFF2-40B4-BE49-F238E27FC236}">
                <a16:creationId xmlns:a16="http://schemas.microsoft.com/office/drawing/2014/main" id="{DAFAC472-E6F4-4E4B-867D-8B6EB7DAC517}"/>
              </a:ext>
            </a:extLst>
          </p:cNvPr>
          <p:cNvSpPr>
            <a:spLocks noGrp="1" noChangeArrowheads="1"/>
          </p:cNvSpPr>
          <p:nvPr>
            <p:ph idx="1"/>
          </p:nvPr>
        </p:nvSpPr>
        <p:spPr bwMode="auto">
          <a:xfrm>
            <a:off x="1669774" y="785202"/>
            <a:ext cx="9581321" cy="6370975"/>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a:spcAft>
                <a:spcPts val="0"/>
              </a:spcAft>
              <a:buClrTx/>
              <a:buNone/>
            </a:pPr>
            <a:r>
              <a:rPr lang="en-IN" sz="1800" dirty="0">
                <a:solidFill>
                  <a:srgbClr val="000000"/>
                </a:solidFill>
                <a:effectLst/>
                <a:latin typeface="Arial" panose="020B0604020202020204" pitchFamily="34" charset="0"/>
                <a:ea typeface="Calibri" panose="020F0502020204030204" pitchFamily="34" charset="0"/>
              </a:rPr>
              <a:t>A </a:t>
            </a:r>
            <a:r>
              <a:rPr lang="en-IN" sz="1800" i="1" dirty="0">
                <a:solidFill>
                  <a:srgbClr val="000000"/>
                </a:solidFill>
                <a:effectLst/>
                <a:latin typeface="Arial" panose="020B0604020202020204" pitchFamily="34" charset="0"/>
                <a:ea typeface="Calibri" panose="020F0502020204030204" pitchFamily="34" charset="0"/>
              </a:rPr>
              <a:t>regular expression</a:t>
            </a:r>
            <a:r>
              <a:rPr lang="en-IN" sz="1800" dirty="0">
                <a:solidFill>
                  <a:srgbClr val="000000"/>
                </a:solidFill>
                <a:effectLst/>
                <a:latin typeface="Arial" panose="020B0604020202020204" pitchFamily="34" charset="0"/>
                <a:ea typeface="Calibri" panose="020F0502020204030204" pitchFamily="34" charset="0"/>
              </a:rPr>
              <a:t> is a special sequence of characters that helps you match or find other strings or sets of strings, using a specialized syntax held in a pattern. Regular expressions are basically a special text string that is used for describing a search pattern to extract information from text such as </a:t>
            </a:r>
            <a:r>
              <a:rPr lang="en-IN" sz="1800" dirty="0" err="1">
                <a:solidFill>
                  <a:srgbClr val="000000"/>
                </a:solidFill>
                <a:effectLst/>
                <a:latin typeface="Arial" panose="020B0604020202020204" pitchFamily="34" charset="0"/>
                <a:ea typeface="Calibri" panose="020F0502020204030204" pitchFamily="34" charset="0"/>
              </a:rPr>
              <a:t>code,files,log,spreadsheets</a:t>
            </a:r>
            <a:r>
              <a:rPr lang="en-IN" sz="1800" dirty="0">
                <a:solidFill>
                  <a:srgbClr val="000000"/>
                </a:solidFill>
                <a:effectLst/>
                <a:latin typeface="Arial" panose="020B0604020202020204" pitchFamily="34" charset="0"/>
                <a:ea typeface="Calibri" panose="020F0502020204030204" pitchFamily="34" charset="0"/>
              </a:rPr>
              <a:t> and even documents.</a:t>
            </a:r>
          </a:p>
          <a:p>
            <a:pPr marL="0" indent="0" defTabSz="914400">
              <a:spcAft>
                <a:spcPts val="0"/>
              </a:spcAft>
              <a:buClrTx/>
              <a:buNone/>
            </a:pPr>
            <a:r>
              <a:rPr lang="en-IN" sz="1800" dirty="0">
                <a:solidFill>
                  <a:srgbClr val="000000"/>
                </a:solidFill>
                <a:effectLst/>
                <a:latin typeface="Arial" panose="020B0604020202020204" pitchFamily="34" charset="0"/>
                <a:ea typeface="Calibri" panose="020F0502020204030204" pitchFamily="34" charset="0"/>
              </a:rPr>
              <a:t>In python, regular expression can be accessed using </a:t>
            </a:r>
            <a:r>
              <a:rPr lang="en-IN" sz="1800" b="1" dirty="0">
                <a:solidFill>
                  <a:srgbClr val="000000"/>
                </a:solidFill>
                <a:effectLst/>
                <a:latin typeface="Arial" panose="020B0604020202020204" pitchFamily="34" charset="0"/>
                <a:ea typeface="Calibri" panose="020F0502020204030204" pitchFamily="34" charset="0"/>
              </a:rPr>
              <a:t>re</a:t>
            </a:r>
            <a:r>
              <a:rPr lang="en-IN" sz="1800" dirty="0">
                <a:solidFill>
                  <a:srgbClr val="000000"/>
                </a:solidFill>
                <a:effectLst/>
                <a:latin typeface="Arial" panose="020B0604020202020204" pitchFamily="34" charset="0"/>
                <a:ea typeface="Calibri" panose="020F0502020204030204" pitchFamily="34" charset="0"/>
              </a:rPr>
              <a:t> </a:t>
            </a:r>
            <a:r>
              <a:rPr lang="en-IN" sz="1800" dirty="0" err="1">
                <a:solidFill>
                  <a:srgbClr val="000000"/>
                </a:solidFill>
                <a:effectLst/>
                <a:latin typeface="Arial" panose="020B0604020202020204" pitchFamily="34" charset="0"/>
                <a:ea typeface="Calibri" panose="020F0502020204030204" pitchFamily="34" charset="0"/>
              </a:rPr>
              <a:t>modulewhich</a:t>
            </a:r>
            <a:r>
              <a:rPr lang="en-IN" sz="1800" dirty="0">
                <a:solidFill>
                  <a:srgbClr val="000000"/>
                </a:solidFill>
                <a:effectLst/>
                <a:latin typeface="Arial" panose="020B0604020202020204" pitchFamily="34" charset="0"/>
                <a:ea typeface="Calibri" panose="020F0502020204030204" pitchFamily="34" charset="0"/>
              </a:rPr>
              <a:t> comes as a part of the standard Library. The </a:t>
            </a:r>
            <a:r>
              <a:rPr lang="en-IN" sz="1800" b="1" dirty="0">
                <a:solidFill>
                  <a:srgbClr val="000000"/>
                </a:solidFill>
                <a:effectLst/>
                <a:latin typeface="Arial" panose="020B0604020202020204" pitchFamily="34" charset="0"/>
                <a:ea typeface="Calibri" panose="020F0502020204030204" pitchFamily="34" charset="0"/>
              </a:rPr>
              <a:t>re</a:t>
            </a:r>
            <a:r>
              <a:rPr lang="en-IN" sz="1800" dirty="0">
                <a:solidFill>
                  <a:srgbClr val="000000"/>
                </a:solidFill>
                <a:effectLst/>
                <a:latin typeface="Arial" panose="020B0604020202020204" pitchFamily="34" charset="0"/>
                <a:ea typeface="Calibri" panose="020F0502020204030204" pitchFamily="34" charset="0"/>
              </a:rPr>
              <a:t> module raises the exception, </a:t>
            </a:r>
            <a:r>
              <a:rPr lang="en-IN" sz="1800" b="1" dirty="0" err="1">
                <a:solidFill>
                  <a:srgbClr val="000000"/>
                </a:solidFill>
                <a:effectLst/>
                <a:latin typeface="Arial" panose="020B0604020202020204" pitchFamily="34" charset="0"/>
                <a:ea typeface="Calibri" panose="020F0502020204030204" pitchFamily="34" charset="0"/>
              </a:rPr>
              <a:t>re.error</a:t>
            </a:r>
            <a:r>
              <a:rPr lang="en-IN" sz="1800" dirty="0">
                <a:solidFill>
                  <a:srgbClr val="000000"/>
                </a:solidFill>
                <a:effectLst/>
                <a:latin typeface="Arial" panose="020B0604020202020204" pitchFamily="34" charset="0"/>
                <a:ea typeface="Calibri" panose="020F0502020204030204" pitchFamily="34" charset="0"/>
              </a:rPr>
              <a:t> if an error occurs while compiling or using a regular expression.</a:t>
            </a:r>
            <a:r>
              <a:rPr lang="en-IN" sz="1800" dirty="0">
                <a:effectLst/>
                <a:latin typeface="Calibri" panose="020F0502020204030204" pitchFamily="34" charset="0"/>
                <a:ea typeface="Calibri" panose="020F0502020204030204" pitchFamily="34" charset="0"/>
                <a:cs typeface="Mangal" panose="02040503050203030202" pitchFamily="18" charset="0"/>
              </a:rPr>
              <a:t> There are various characters, which would have special meaning when they are used in regular expression.</a:t>
            </a:r>
          </a:p>
          <a:p>
            <a:pPr marL="0" indent="0" defTabSz="914400">
              <a:spcAft>
                <a:spcPts val="0"/>
              </a:spcAft>
              <a:buClrTx/>
              <a:buNone/>
            </a:pPr>
            <a:r>
              <a:rPr lang="en-IN" sz="18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while dealing with regular expressions, we would use Raw Strings as </a:t>
            </a:r>
            <a:r>
              <a:rPr lang="en-IN" sz="1800" b="1" dirty="0" err="1">
                <a:solidFill>
                  <a:srgbClr val="000000"/>
                </a:solidFill>
                <a:effectLst/>
                <a:latin typeface="Arial" panose="020B0604020202020204" pitchFamily="34" charset="0"/>
                <a:ea typeface="Times New Roman" panose="02020603050405020304" pitchFamily="18" charset="0"/>
                <a:cs typeface="Mangal" panose="02040503050203030202" pitchFamily="18" charset="0"/>
              </a:rPr>
              <a:t>r'expression</a:t>
            </a:r>
            <a:r>
              <a:rPr lang="en-IN" sz="1800" b="1"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a:t>
            </a:r>
            <a:r>
              <a:rPr lang="en-IN" sz="180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a:t>
            </a:r>
          </a:p>
          <a:p>
            <a:pPr marL="0" indent="0" defTabSz="914400">
              <a:spcAft>
                <a:spcPts val="0"/>
              </a:spcAft>
              <a:buClrTx/>
              <a:buNone/>
            </a:pPr>
            <a:r>
              <a:rPr lang="en-IN" dirty="0">
                <a:solidFill>
                  <a:srgbClr val="000000"/>
                </a:solidFill>
                <a:ea typeface="Calibri" panose="020F0502020204030204" pitchFamily="34" charset="0"/>
                <a:cs typeface="Mangal" panose="02040503050203030202" pitchFamily="18" charset="0"/>
              </a:rPr>
              <a:t>In order to write a regular expression, we should import re </a:t>
            </a:r>
            <a:r>
              <a:rPr lang="en-IN" dirty="0" err="1">
                <a:solidFill>
                  <a:srgbClr val="000000"/>
                </a:solidFill>
                <a:ea typeface="Calibri" panose="020F0502020204030204" pitchFamily="34" charset="0"/>
                <a:cs typeface="Mangal" panose="02040503050203030202" pitchFamily="18" charset="0"/>
              </a:rPr>
              <a:t>modulevas</a:t>
            </a:r>
            <a:r>
              <a:rPr lang="en-IN" dirty="0">
                <a:solidFill>
                  <a:srgbClr val="000000"/>
                </a:solidFill>
                <a:ea typeface="Calibri" panose="020F0502020204030204" pitchFamily="34" charset="0"/>
                <a:cs typeface="Mangal" panose="02040503050203030202" pitchFamily="18" charset="0"/>
              </a:rPr>
              <a:t>:</a:t>
            </a:r>
          </a:p>
          <a:p>
            <a:pPr marL="0" indent="0" defTabSz="914400">
              <a:spcAft>
                <a:spcPts val="0"/>
              </a:spcAft>
              <a:buClrTx/>
              <a:buNone/>
            </a:pPr>
            <a:r>
              <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I</a:t>
            </a:r>
            <a:r>
              <a:rPr lang="en-IN" dirty="0">
                <a:solidFill>
                  <a:srgbClr val="000000"/>
                </a:solidFill>
                <a:latin typeface="Calibri" panose="020F0502020204030204" pitchFamily="34" charset="0"/>
                <a:ea typeface="Calibri" panose="020F0502020204030204" pitchFamily="34" charset="0"/>
                <a:cs typeface="Mangal" panose="02040503050203030202" pitchFamily="18" charset="0"/>
              </a:rPr>
              <a:t>mport re</a:t>
            </a:r>
          </a:p>
          <a:p>
            <a:pPr marL="0" indent="0" defTabSz="914400">
              <a:spcAft>
                <a:spcPts val="0"/>
              </a:spcAft>
              <a:buClrTx/>
              <a:buNone/>
            </a:pPr>
            <a:r>
              <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Regular expressions are nothing but strings containing characters and special symbols. A simple regular expression may look like this:</a:t>
            </a:r>
          </a:p>
          <a:p>
            <a:pPr marL="0" indent="0" defTabSz="914400">
              <a:spcAft>
                <a:spcPts val="0"/>
              </a:spcAft>
              <a:buClrTx/>
              <a:buNone/>
            </a:pPr>
            <a:r>
              <a:rPr lang="en-IN" dirty="0">
                <a:solidFill>
                  <a:srgbClr val="000000"/>
                </a:solidFill>
                <a:latin typeface="Calibri" panose="020F0502020204030204" pitchFamily="34" charset="0"/>
                <a:ea typeface="Calibri" panose="020F0502020204030204" pitchFamily="34" charset="0"/>
                <a:cs typeface="Mangal" panose="02040503050203030202" pitchFamily="18" charset="0"/>
              </a:rPr>
              <a:t>reg=</a:t>
            </a:r>
            <a:r>
              <a:rPr lang="en-IN" dirty="0" err="1">
                <a:solidFill>
                  <a:srgbClr val="000000"/>
                </a:solidFill>
                <a:latin typeface="Calibri" panose="020F0502020204030204" pitchFamily="34" charset="0"/>
                <a:ea typeface="Calibri" panose="020F0502020204030204" pitchFamily="34" charset="0"/>
                <a:cs typeface="Mangal" panose="02040503050203030202" pitchFamily="18" charset="0"/>
              </a:rPr>
              <a:t>r’m</a:t>
            </a:r>
            <a:r>
              <a:rPr lang="en-IN" dirty="0">
                <a:solidFill>
                  <a:srgbClr val="000000"/>
                </a:solidFill>
                <a:latin typeface="Calibri" panose="020F0502020204030204" pitchFamily="34" charset="0"/>
                <a:ea typeface="Calibri" panose="020F0502020204030204" pitchFamily="34" charset="0"/>
                <a:cs typeface="Mangal" panose="02040503050203030202" pitchFamily="18" charset="0"/>
              </a:rPr>
              <a:t>\w\w’</a:t>
            </a:r>
          </a:p>
          <a:p>
            <a:pPr marL="0" indent="0" defTabSz="914400">
              <a:spcAft>
                <a:spcPts val="0"/>
              </a:spcAft>
              <a:buClrTx/>
              <a:buNone/>
            </a:pPr>
            <a:r>
              <a:rPr lang="en-IN" dirty="0">
                <a:solidFill>
                  <a:srgbClr val="000000"/>
                </a:solidFill>
                <a:latin typeface="Calibri" panose="020F0502020204030204" pitchFamily="34" charset="0"/>
                <a:ea typeface="Calibri" panose="020F0502020204030204" pitchFamily="34" charset="0"/>
                <a:cs typeface="Mangal" panose="02040503050203030202" pitchFamily="18" charset="0"/>
              </a:rPr>
              <a:t>F</a:t>
            </a:r>
            <a:r>
              <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or example: To create a regular expression to search for strings starting with m and having total 3 characters using the </a:t>
            </a:r>
            <a:r>
              <a:rPr lang="en-IN" sz="1800" dirty="0" err="1">
                <a:solidFill>
                  <a:srgbClr val="000000"/>
                </a:solidFill>
                <a:effectLst/>
                <a:latin typeface="Calibri" panose="020F0502020204030204" pitchFamily="34" charset="0"/>
                <a:ea typeface="Calibri" panose="020F0502020204030204" pitchFamily="34" charset="0"/>
                <a:cs typeface="Mangal" panose="02040503050203030202" pitchFamily="18" charset="0"/>
              </a:rPr>
              <a:t>findall</a:t>
            </a:r>
            <a:r>
              <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 method:</a:t>
            </a:r>
          </a:p>
          <a:p>
            <a:pPr marL="0" indent="0" defTabSz="914400">
              <a:spcAft>
                <a:spcPts val="0"/>
              </a:spcAft>
              <a:buClrTx/>
              <a:buNone/>
            </a:pPr>
            <a:r>
              <a:rPr lang="en-IN" dirty="0">
                <a:solidFill>
                  <a:srgbClr val="000000"/>
                </a:solidFill>
                <a:latin typeface="Calibri" panose="020F0502020204030204" pitchFamily="34" charset="0"/>
                <a:ea typeface="Calibri" panose="020F0502020204030204" pitchFamily="34" charset="0"/>
                <a:cs typeface="Mangal" panose="02040503050203030202" pitchFamily="18" charset="0"/>
              </a:rPr>
              <a:t>import re</a:t>
            </a:r>
          </a:p>
          <a:p>
            <a:pPr marL="0" indent="0" defTabSz="914400">
              <a:spcAft>
                <a:spcPts val="0"/>
              </a:spcAft>
              <a:buClrTx/>
              <a:buNone/>
            </a:pPr>
            <a:r>
              <a:rPr lang="en-IN" dirty="0">
                <a:solidFill>
                  <a:srgbClr val="000000"/>
                </a:solidFill>
                <a:latin typeface="Calibri" panose="020F0502020204030204" pitchFamily="34" charset="0"/>
                <a:ea typeface="Calibri" panose="020F0502020204030204" pitchFamily="34" charset="0"/>
                <a:cs typeface="Mangal" panose="02040503050203030202" pitchFamily="18" charset="0"/>
              </a:rPr>
              <a:t>s</a:t>
            </a:r>
            <a:r>
              <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tr=‘man sun mop run’</a:t>
            </a:r>
          </a:p>
          <a:p>
            <a:pPr marL="0" indent="0" defTabSz="914400">
              <a:spcAft>
                <a:spcPts val="0"/>
              </a:spcAft>
              <a:buClrTx/>
              <a:buNone/>
            </a:pPr>
            <a:r>
              <a:rPr lang="en-IN" dirty="0">
                <a:solidFill>
                  <a:srgbClr val="000000"/>
                </a:solidFill>
                <a:latin typeface="Calibri" panose="020F0502020204030204" pitchFamily="34" charset="0"/>
                <a:ea typeface="Calibri" panose="020F0502020204030204" pitchFamily="34" charset="0"/>
                <a:cs typeface="Mangal" panose="02040503050203030202" pitchFamily="18" charset="0"/>
              </a:rPr>
              <a:t>result=</a:t>
            </a:r>
            <a:r>
              <a:rPr lang="en-IN" dirty="0" err="1">
                <a:solidFill>
                  <a:srgbClr val="000000"/>
                </a:solidFill>
                <a:latin typeface="Calibri" panose="020F0502020204030204" pitchFamily="34" charset="0"/>
                <a:ea typeface="Calibri" panose="020F0502020204030204" pitchFamily="34" charset="0"/>
                <a:cs typeface="Mangal" panose="02040503050203030202" pitchFamily="18" charset="0"/>
              </a:rPr>
              <a:t>re.findall</a:t>
            </a:r>
            <a:r>
              <a:rPr lang="en-IN" dirty="0">
                <a:solidFill>
                  <a:srgbClr val="000000"/>
                </a:solidFill>
                <a:latin typeface="Calibri" panose="020F0502020204030204" pitchFamily="34" charset="0"/>
                <a:ea typeface="Calibri" panose="020F0502020204030204" pitchFamily="34" charset="0"/>
                <a:cs typeface="Mangal" panose="02040503050203030202" pitchFamily="18" charset="0"/>
              </a:rPr>
              <a:t>(</a:t>
            </a:r>
            <a:r>
              <a:rPr lang="en-IN" dirty="0" err="1">
                <a:solidFill>
                  <a:srgbClr val="000000"/>
                </a:solidFill>
                <a:latin typeface="Calibri" panose="020F0502020204030204" pitchFamily="34" charset="0"/>
                <a:ea typeface="Calibri" panose="020F0502020204030204" pitchFamily="34" charset="0"/>
                <a:cs typeface="Mangal" panose="02040503050203030202" pitchFamily="18" charset="0"/>
              </a:rPr>
              <a:t>r’m</a:t>
            </a:r>
            <a:r>
              <a:rPr lang="en-IN" dirty="0">
                <a:solidFill>
                  <a:srgbClr val="000000"/>
                </a:solidFill>
                <a:latin typeface="Calibri" panose="020F0502020204030204" pitchFamily="34" charset="0"/>
                <a:ea typeface="Calibri" panose="020F0502020204030204" pitchFamily="34" charset="0"/>
                <a:cs typeface="Mangal" panose="02040503050203030202" pitchFamily="18" charset="0"/>
              </a:rPr>
              <a:t>\w\</a:t>
            </a:r>
            <a:r>
              <a:rPr lang="en-IN" dirty="0" err="1">
                <a:solidFill>
                  <a:srgbClr val="000000"/>
                </a:solidFill>
                <a:latin typeface="Calibri" panose="020F0502020204030204" pitchFamily="34" charset="0"/>
                <a:ea typeface="Calibri" panose="020F0502020204030204" pitchFamily="34" charset="0"/>
                <a:cs typeface="Mangal" panose="02040503050203030202" pitchFamily="18" charset="0"/>
              </a:rPr>
              <a:t>w’,str</a:t>
            </a:r>
            <a:r>
              <a:rPr lang="en-IN" dirty="0">
                <a:solidFill>
                  <a:srgbClr val="000000"/>
                </a:solidFill>
                <a:latin typeface="Calibri" panose="020F0502020204030204" pitchFamily="34" charset="0"/>
                <a:ea typeface="Calibri" panose="020F0502020204030204" pitchFamily="34" charset="0"/>
                <a:cs typeface="Mangal" panose="02040503050203030202" pitchFamily="18" charset="0"/>
              </a:rPr>
              <a:t>)</a:t>
            </a:r>
          </a:p>
          <a:p>
            <a:pPr marL="0" indent="0" defTabSz="914400">
              <a:spcAft>
                <a:spcPts val="0"/>
              </a:spcAft>
              <a:buClrTx/>
              <a:buNone/>
            </a:pPr>
            <a:r>
              <a:rPr lang="en-IN"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print(result)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defTabSz="914400">
              <a:spcAft>
                <a:spcPts val="0"/>
              </a:spcAft>
              <a:buClrTx/>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defTabSz="914400">
              <a:spcAft>
                <a:spcPts val="0"/>
              </a:spcAft>
              <a:buClrTx/>
              <a:buNone/>
            </a:pPr>
            <a:endParaRPr lang="en-IN" dirty="0">
              <a:solidFill>
                <a:srgbClr val="C00000"/>
              </a:solidFill>
              <a:effectLst/>
              <a:latin typeface="+mn-lt"/>
              <a:ea typeface="Calibri" panose="020F0502020204030204" pitchFamily="34" charset="0"/>
              <a:cs typeface="Mangal" panose="02040503050203030202" pitchFamily="18" charset="0"/>
            </a:endParaRPr>
          </a:p>
        </p:txBody>
      </p:sp>
      <p:sp>
        <p:nvSpPr>
          <p:cNvPr id="16" name="Title 1">
            <a:extLst>
              <a:ext uri="{FF2B5EF4-FFF2-40B4-BE49-F238E27FC236}">
                <a16:creationId xmlns:a16="http://schemas.microsoft.com/office/drawing/2014/main" id="{D271A3F5-59A5-4828-8DC2-A689B3B5BA2D}"/>
              </a:ext>
            </a:extLst>
          </p:cNvPr>
          <p:cNvSpPr>
            <a:spLocks noGrp="1"/>
          </p:cNvSpPr>
          <p:nvPr>
            <p:ph type="title"/>
          </p:nvPr>
        </p:nvSpPr>
        <p:spPr>
          <a:xfrm>
            <a:off x="2206303" y="99392"/>
            <a:ext cx="8911687" cy="536713"/>
          </a:xfrm>
        </p:spPr>
        <p:txBody>
          <a:bodyPr>
            <a:normAutofit fontScale="90000"/>
          </a:bodyPr>
          <a:lstStyle/>
          <a:p>
            <a:r>
              <a:rPr lang="en-IN" sz="3200" dirty="0">
                <a:effectLst/>
                <a:latin typeface="Calibri" panose="020F0502020204030204" pitchFamily="34" charset="0"/>
                <a:ea typeface="Calibri" panose="020F0502020204030204" pitchFamily="34" charset="0"/>
                <a:cs typeface="Mangal" panose="02040503050203030202" pitchFamily="18" charset="0"/>
              </a:rPr>
              <a:t>Operations on set</a:t>
            </a:r>
            <a:endParaRPr lang="en-IN" dirty="0"/>
          </a:p>
        </p:txBody>
      </p:sp>
    </p:spTree>
    <p:extLst>
      <p:ext uri="{BB962C8B-B14F-4D97-AF65-F5344CB8AC3E}">
        <p14:creationId xmlns:p14="http://schemas.microsoft.com/office/powerpoint/2010/main" val="404288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D271A3F5-59A5-4828-8DC2-A689B3B5BA2D}"/>
              </a:ext>
            </a:extLst>
          </p:cNvPr>
          <p:cNvSpPr>
            <a:spLocks noGrp="1"/>
          </p:cNvSpPr>
          <p:nvPr>
            <p:ph type="title"/>
          </p:nvPr>
        </p:nvSpPr>
        <p:spPr>
          <a:xfrm>
            <a:off x="2206303" y="99392"/>
            <a:ext cx="8911687" cy="536713"/>
          </a:xfrm>
        </p:spPr>
        <p:txBody>
          <a:bodyPr>
            <a:normAutofit fontScale="90000"/>
          </a:bodyPr>
          <a:lstStyle/>
          <a:p>
            <a:r>
              <a:rPr lang="en-IN" sz="3200" dirty="0">
                <a:effectLst/>
                <a:latin typeface="Calibri" panose="020F0502020204030204" pitchFamily="34" charset="0"/>
                <a:ea typeface="Calibri" panose="020F0502020204030204" pitchFamily="34" charset="0"/>
                <a:cs typeface="Mangal" panose="02040503050203030202" pitchFamily="18" charset="0"/>
              </a:rPr>
              <a:t>Operations on set</a:t>
            </a:r>
            <a:endParaRPr lang="en-IN" dirty="0"/>
          </a:p>
        </p:txBody>
      </p:sp>
      <p:sp>
        <p:nvSpPr>
          <p:cNvPr id="10" name="TextBox 9">
            <a:extLst>
              <a:ext uri="{FF2B5EF4-FFF2-40B4-BE49-F238E27FC236}">
                <a16:creationId xmlns:a16="http://schemas.microsoft.com/office/drawing/2014/main" id="{B8ACA3DF-CB43-44FF-BD25-F3D9537AAD34}"/>
              </a:ext>
            </a:extLst>
          </p:cNvPr>
          <p:cNvSpPr txBox="1"/>
          <p:nvPr/>
        </p:nvSpPr>
        <p:spPr>
          <a:xfrm>
            <a:off x="1424224" y="1222860"/>
            <a:ext cx="10475843" cy="5355312"/>
          </a:xfrm>
          <a:prstGeom prst="rect">
            <a:avLst/>
          </a:prstGeom>
          <a:noFill/>
        </p:spPr>
        <p:txBody>
          <a:bodyPr wrap="square">
            <a:spAutoFit/>
          </a:bodyPr>
          <a:lstStyle/>
          <a:p>
            <a:r>
              <a:rPr lang="en-IN" sz="1800" b="1" u="sng" dirty="0">
                <a:effectLst/>
                <a:ea typeface="Calibri" panose="020F0502020204030204" pitchFamily="34" charset="0"/>
                <a:cs typeface="Mangal" panose="02040503050203030202" pitchFamily="18" charset="0"/>
              </a:rPr>
              <a:t>The match Function</a:t>
            </a:r>
          </a:p>
          <a:p>
            <a:r>
              <a:rPr lang="en-IN" sz="1800" dirty="0">
                <a:effectLst/>
                <a:ea typeface="Calibri" panose="020F0502020204030204" pitchFamily="34" charset="0"/>
                <a:cs typeface="Mangal" panose="02040503050203030202" pitchFamily="18" charset="0"/>
              </a:rPr>
              <a:t>This function attempts to match RE pattern to string with optional flags. If the match() function finds a match, it returns the match object and None otherwise.</a:t>
            </a:r>
          </a:p>
          <a:p>
            <a:r>
              <a:rPr lang="en-IN" sz="1800" dirty="0">
                <a:effectLst/>
                <a:ea typeface="Calibri" panose="020F0502020204030204" pitchFamily="34" charset="0"/>
                <a:cs typeface="Mangal" panose="02040503050203030202" pitchFamily="18" charset="0"/>
              </a:rPr>
              <a:t>Here is the syntax for this function −</a:t>
            </a:r>
          </a:p>
          <a:p>
            <a:r>
              <a:rPr lang="en-IN" sz="1800" dirty="0" err="1">
                <a:effectLst/>
                <a:ea typeface="Calibri" panose="020F0502020204030204" pitchFamily="34" charset="0"/>
                <a:cs typeface="Mangal" panose="02040503050203030202" pitchFamily="18" charset="0"/>
              </a:rPr>
              <a:t>re.match</a:t>
            </a:r>
            <a:r>
              <a:rPr lang="en-IN" sz="1800" dirty="0">
                <a:effectLst/>
                <a:ea typeface="Calibri" panose="020F0502020204030204" pitchFamily="34" charset="0"/>
                <a:cs typeface="Mangal" panose="02040503050203030202" pitchFamily="18" charset="0"/>
              </a:rPr>
              <a:t>(pattern, string, flags=0)</a:t>
            </a:r>
          </a:p>
          <a:p>
            <a:r>
              <a:rPr lang="en-IN" sz="1800" dirty="0">
                <a:effectLst/>
                <a:ea typeface="Calibri" panose="020F0502020204030204" pitchFamily="34" charset="0"/>
                <a:cs typeface="Mangal" panose="02040503050203030202" pitchFamily="18" charset="0"/>
              </a:rPr>
              <a:t>Here is the description of the parameters −</a:t>
            </a:r>
          </a:p>
          <a:p>
            <a:r>
              <a:rPr lang="en-IN" sz="1800" dirty="0">
                <a:effectLst/>
                <a:ea typeface="Calibri" panose="020F0502020204030204" pitchFamily="34" charset="0"/>
                <a:cs typeface="Mangal" panose="02040503050203030202" pitchFamily="18" charset="0"/>
              </a:rPr>
              <a:t>pattern</a:t>
            </a:r>
          </a:p>
          <a:p>
            <a:r>
              <a:rPr lang="en-IN" sz="1800" dirty="0">
                <a:effectLst/>
                <a:ea typeface="Calibri" panose="020F0502020204030204" pitchFamily="34" charset="0"/>
                <a:cs typeface="Mangal" panose="02040503050203030202" pitchFamily="18" charset="0"/>
              </a:rPr>
              <a:t>This is the regular expression to be matched.</a:t>
            </a:r>
          </a:p>
          <a:p>
            <a:r>
              <a:rPr lang="en-IN" sz="1800" dirty="0">
                <a:effectLst/>
                <a:ea typeface="Calibri" panose="020F0502020204030204" pitchFamily="34" charset="0"/>
                <a:cs typeface="Mangal" panose="02040503050203030202" pitchFamily="18" charset="0"/>
              </a:rPr>
              <a:t>string</a:t>
            </a:r>
          </a:p>
          <a:p>
            <a:r>
              <a:rPr lang="en-IN" sz="1800" dirty="0">
                <a:effectLst/>
                <a:ea typeface="Calibri" panose="020F0502020204030204" pitchFamily="34" charset="0"/>
                <a:cs typeface="Mangal" panose="02040503050203030202" pitchFamily="18" charset="0"/>
              </a:rPr>
              <a:t>This is the string, which would be searched to match the pattern at the beginning of string.</a:t>
            </a:r>
          </a:p>
          <a:p>
            <a:r>
              <a:rPr lang="en-IN" sz="1800" dirty="0">
                <a:effectLst/>
                <a:ea typeface="Calibri" panose="020F0502020204030204" pitchFamily="34" charset="0"/>
                <a:cs typeface="Mangal" panose="02040503050203030202" pitchFamily="18" charset="0"/>
              </a:rPr>
              <a:t>flags (optional)</a:t>
            </a:r>
          </a:p>
          <a:p>
            <a:r>
              <a:rPr lang="en-IN" sz="1800" dirty="0">
                <a:effectLst/>
                <a:ea typeface="Calibri" panose="020F0502020204030204" pitchFamily="34" charset="0"/>
                <a:cs typeface="Mangal" panose="02040503050203030202" pitchFamily="18" charset="0"/>
              </a:rPr>
              <a:t>You can specify different flags using bitwise OR (|). These are modifiers, which are listed in the table below.</a:t>
            </a:r>
          </a:p>
          <a:p>
            <a:r>
              <a:rPr lang="en-IN" sz="1800" dirty="0">
                <a:effectLst/>
                <a:ea typeface="Calibri" panose="020F0502020204030204" pitchFamily="34" charset="0"/>
                <a:cs typeface="Mangal" panose="02040503050203030202" pitchFamily="18" charset="0"/>
              </a:rPr>
              <a:t>We use group(</a:t>
            </a:r>
            <a:r>
              <a:rPr lang="en-IN" sz="1800" dirty="0" err="1">
                <a:effectLst/>
                <a:ea typeface="Calibri" panose="020F0502020204030204" pitchFamily="34" charset="0"/>
                <a:cs typeface="Mangal" panose="02040503050203030202" pitchFamily="18" charset="0"/>
              </a:rPr>
              <a:t>num</a:t>
            </a:r>
            <a:r>
              <a:rPr lang="en-IN" sz="1800" dirty="0">
                <a:effectLst/>
                <a:ea typeface="Calibri" panose="020F0502020204030204" pitchFamily="34" charset="0"/>
                <a:cs typeface="Mangal" panose="02040503050203030202" pitchFamily="18" charset="0"/>
              </a:rPr>
              <a:t>) or groups() function of match object to get matched expression.</a:t>
            </a:r>
          </a:p>
          <a:p>
            <a:r>
              <a:rPr lang="en-IN" sz="1800" dirty="0">
                <a:effectLst/>
                <a:ea typeface="Calibri" panose="020F0502020204030204" pitchFamily="34" charset="0"/>
                <a:cs typeface="Mangal" panose="02040503050203030202" pitchFamily="18" charset="0"/>
              </a:rPr>
              <a:t>Match Object Method &amp; Description</a:t>
            </a:r>
          </a:p>
          <a:p>
            <a:r>
              <a:rPr lang="en-IN" sz="1800" dirty="0">
                <a:effectLst/>
                <a:ea typeface="Calibri" panose="020F0502020204030204" pitchFamily="34" charset="0"/>
                <a:cs typeface="Mangal" panose="02040503050203030202" pitchFamily="18" charset="0"/>
              </a:rPr>
              <a:t>group(</a:t>
            </a:r>
            <a:r>
              <a:rPr lang="en-IN" sz="1800" dirty="0" err="1">
                <a:effectLst/>
                <a:ea typeface="Calibri" panose="020F0502020204030204" pitchFamily="34" charset="0"/>
                <a:cs typeface="Mangal" panose="02040503050203030202" pitchFamily="18" charset="0"/>
              </a:rPr>
              <a:t>num</a:t>
            </a:r>
            <a:r>
              <a:rPr lang="en-IN" sz="1800" dirty="0">
                <a:effectLst/>
                <a:ea typeface="Calibri" panose="020F0502020204030204" pitchFamily="34" charset="0"/>
                <a:cs typeface="Mangal" panose="02040503050203030202" pitchFamily="18" charset="0"/>
              </a:rPr>
              <a:t>=0)</a:t>
            </a:r>
          </a:p>
          <a:p>
            <a:r>
              <a:rPr lang="en-IN" sz="1800" dirty="0">
                <a:effectLst/>
                <a:ea typeface="Calibri" panose="020F0502020204030204" pitchFamily="34" charset="0"/>
                <a:cs typeface="Mangal" panose="02040503050203030202" pitchFamily="18" charset="0"/>
              </a:rPr>
              <a:t>This method returns entire match (or specific subgroup </a:t>
            </a:r>
            <a:r>
              <a:rPr lang="en-IN" sz="1800" dirty="0" err="1">
                <a:effectLst/>
                <a:ea typeface="Calibri" panose="020F0502020204030204" pitchFamily="34" charset="0"/>
                <a:cs typeface="Mangal" panose="02040503050203030202" pitchFamily="18" charset="0"/>
              </a:rPr>
              <a:t>num</a:t>
            </a:r>
            <a:r>
              <a:rPr lang="en-IN" sz="1800" dirty="0">
                <a:effectLst/>
                <a:ea typeface="Calibri" panose="020F0502020204030204" pitchFamily="34" charset="0"/>
                <a:cs typeface="Mangal" panose="02040503050203030202" pitchFamily="18" charset="0"/>
              </a:rPr>
              <a:t>)</a:t>
            </a:r>
          </a:p>
          <a:p>
            <a:r>
              <a:rPr lang="en-IN" sz="1800" dirty="0">
                <a:effectLst/>
                <a:ea typeface="Calibri" panose="020F0502020204030204" pitchFamily="34" charset="0"/>
                <a:cs typeface="Mangal" panose="02040503050203030202" pitchFamily="18" charset="0"/>
              </a:rPr>
              <a:t>groups()</a:t>
            </a:r>
          </a:p>
          <a:p>
            <a:r>
              <a:rPr lang="en-IN" sz="1800" dirty="0">
                <a:effectLst/>
                <a:ea typeface="Calibri" panose="020F0502020204030204" pitchFamily="34" charset="0"/>
                <a:cs typeface="Mangal" panose="02040503050203030202" pitchFamily="18" charset="0"/>
              </a:rPr>
              <a:t>This method returns all matching subgroups in a tuple (empty if there weren't any)</a:t>
            </a:r>
          </a:p>
        </p:txBody>
      </p:sp>
    </p:spTree>
    <p:extLst>
      <p:ext uri="{BB962C8B-B14F-4D97-AF65-F5344CB8AC3E}">
        <p14:creationId xmlns:p14="http://schemas.microsoft.com/office/powerpoint/2010/main" val="441374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D271A3F5-59A5-4828-8DC2-A689B3B5BA2D}"/>
              </a:ext>
            </a:extLst>
          </p:cNvPr>
          <p:cNvSpPr>
            <a:spLocks noGrp="1"/>
          </p:cNvSpPr>
          <p:nvPr>
            <p:ph type="title"/>
          </p:nvPr>
        </p:nvSpPr>
        <p:spPr>
          <a:xfrm>
            <a:off x="2206303" y="99392"/>
            <a:ext cx="8911687" cy="536713"/>
          </a:xfrm>
        </p:spPr>
        <p:txBody>
          <a:bodyPr>
            <a:normAutofit fontScale="90000"/>
          </a:bodyPr>
          <a:lstStyle/>
          <a:p>
            <a:r>
              <a:rPr lang="en-IN" sz="3200" dirty="0">
                <a:effectLst/>
                <a:latin typeface="Calibri" panose="020F0502020204030204" pitchFamily="34" charset="0"/>
                <a:ea typeface="Calibri" panose="020F0502020204030204" pitchFamily="34" charset="0"/>
                <a:cs typeface="Mangal" panose="02040503050203030202" pitchFamily="18" charset="0"/>
              </a:rPr>
              <a:t>Operations on set</a:t>
            </a:r>
            <a:endParaRPr lang="en-IN" dirty="0"/>
          </a:p>
        </p:txBody>
      </p:sp>
      <p:sp>
        <p:nvSpPr>
          <p:cNvPr id="10" name="TextBox 9">
            <a:extLst>
              <a:ext uri="{FF2B5EF4-FFF2-40B4-BE49-F238E27FC236}">
                <a16:creationId xmlns:a16="http://schemas.microsoft.com/office/drawing/2014/main" id="{B8ACA3DF-CB43-44FF-BD25-F3D9537AAD34}"/>
              </a:ext>
            </a:extLst>
          </p:cNvPr>
          <p:cNvSpPr txBox="1"/>
          <p:nvPr/>
        </p:nvSpPr>
        <p:spPr>
          <a:xfrm>
            <a:off x="1560445" y="636105"/>
            <a:ext cx="10396330" cy="6109365"/>
          </a:xfrm>
          <a:prstGeom prst="rect">
            <a:avLst/>
          </a:prstGeom>
          <a:noFill/>
        </p:spPr>
        <p:txBody>
          <a:bodyPr wrap="square">
            <a:spAutoFit/>
          </a:bodyPr>
          <a:lstStyle/>
          <a:p>
            <a:r>
              <a:rPr lang="en-IN" sz="1700" b="1" dirty="0">
                <a:effectLst/>
                <a:ea typeface="Calibri" panose="020F0502020204030204" pitchFamily="34" charset="0"/>
                <a:cs typeface="Mangal" panose="02040503050203030202" pitchFamily="18" charset="0"/>
              </a:rPr>
              <a:t>The search Function</a:t>
            </a:r>
            <a:endParaRPr lang="en-IN" sz="1700" dirty="0">
              <a:effectLst/>
              <a:ea typeface="Calibri" panose="020F0502020204030204" pitchFamily="34" charset="0"/>
              <a:cs typeface="Mangal" panose="02040503050203030202" pitchFamily="18" charset="0"/>
            </a:endParaRPr>
          </a:p>
          <a:p>
            <a:r>
              <a:rPr lang="en-IN" sz="1700" dirty="0">
                <a:effectLst/>
                <a:ea typeface="Calibri" panose="020F0502020204030204" pitchFamily="34" charset="0"/>
                <a:cs typeface="Mangal" panose="02040503050203030202" pitchFamily="18" charset="0"/>
              </a:rPr>
              <a:t>This function searches for first occurrence of RE pattern within string with optional flags. If the search is successful, a match object is returned and None otherwise.</a:t>
            </a:r>
          </a:p>
          <a:p>
            <a:r>
              <a:rPr lang="en-IN" sz="1700" dirty="0">
                <a:effectLst/>
                <a:ea typeface="Calibri" panose="020F0502020204030204" pitchFamily="34" charset="0"/>
                <a:cs typeface="Mangal" panose="02040503050203030202" pitchFamily="18" charset="0"/>
              </a:rPr>
              <a:t>Here is the syntax for this function −</a:t>
            </a:r>
          </a:p>
          <a:p>
            <a:r>
              <a:rPr lang="en-IN" sz="1700" dirty="0" err="1">
                <a:effectLst/>
                <a:ea typeface="Calibri" panose="020F0502020204030204" pitchFamily="34" charset="0"/>
                <a:cs typeface="Mangal" panose="02040503050203030202" pitchFamily="18" charset="0"/>
              </a:rPr>
              <a:t>re.search</a:t>
            </a:r>
            <a:r>
              <a:rPr lang="en-IN" sz="1700" dirty="0">
                <a:effectLst/>
                <a:ea typeface="Calibri" panose="020F0502020204030204" pitchFamily="34" charset="0"/>
                <a:cs typeface="Mangal" panose="02040503050203030202" pitchFamily="18" charset="0"/>
              </a:rPr>
              <a:t>(pattern, string, flags=0)</a:t>
            </a:r>
          </a:p>
          <a:p>
            <a:r>
              <a:rPr lang="en-IN" sz="1700" dirty="0">
                <a:effectLst/>
                <a:ea typeface="Calibri" panose="020F0502020204030204" pitchFamily="34" charset="0"/>
                <a:cs typeface="Mangal" panose="02040503050203030202" pitchFamily="18" charset="0"/>
              </a:rPr>
              <a:t>Here is the description of the parameters −</a:t>
            </a:r>
          </a:p>
          <a:p>
            <a:r>
              <a:rPr lang="en-IN" sz="1700" dirty="0">
                <a:effectLst/>
                <a:ea typeface="Calibri" panose="020F0502020204030204" pitchFamily="34" charset="0"/>
                <a:cs typeface="Mangal" panose="02040503050203030202" pitchFamily="18" charset="0"/>
              </a:rPr>
              <a:t>pattern</a:t>
            </a:r>
          </a:p>
          <a:p>
            <a:r>
              <a:rPr lang="en-IN" sz="1700" dirty="0">
                <a:effectLst/>
                <a:ea typeface="Calibri" panose="020F0502020204030204" pitchFamily="34" charset="0"/>
                <a:cs typeface="Mangal" panose="02040503050203030202" pitchFamily="18" charset="0"/>
              </a:rPr>
              <a:t>This is the regular expression to be matched.</a:t>
            </a:r>
          </a:p>
          <a:p>
            <a:r>
              <a:rPr lang="en-IN" sz="1700" dirty="0">
                <a:effectLst/>
                <a:ea typeface="Calibri" panose="020F0502020204030204" pitchFamily="34" charset="0"/>
                <a:cs typeface="Mangal" panose="02040503050203030202" pitchFamily="18" charset="0"/>
              </a:rPr>
              <a:t>string</a:t>
            </a:r>
          </a:p>
          <a:p>
            <a:r>
              <a:rPr lang="en-IN" sz="1700" dirty="0">
                <a:effectLst/>
                <a:ea typeface="Calibri" panose="020F0502020204030204" pitchFamily="34" charset="0"/>
                <a:cs typeface="Mangal" panose="02040503050203030202" pitchFamily="18" charset="0"/>
              </a:rPr>
              <a:t>This is the string, which would be searched to match the pattern anywhere in the string.</a:t>
            </a:r>
          </a:p>
          <a:p>
            <a:r>
              <a:rPr lang="en-IN" sz="1700" dirty="0">
                <a:effectLst/>
                <a:ea typeface="Calibri" panose="020F0502020204030204" pitchFamily="34" charset="0"/>
                <a:cs typeface="Mangal" panose="02040503050203030202" pitchFamily="18" charset="0"/>
              </a:rPr>
              <a:t>Flags (optional)</a:t>
            </a:r>
          </a:p>
          <a:p>
            <a:r>
              <a:rPr lang="en-IN" sz="1700" dirty="0">
                <a:effectLst/>
                <a:ea typeface="Calibri" panose="020F0502020204030204" pitchFamily="34" charset="0"/>
                <a:cs typeface="Mangal" panose="02040503050203030202" pitchFamily="18" charset="0"/>
              </a:rPr>
              <a:t>You can specify different flags using bitwise OR (|). These are modifiers, which are listed in the table below.</a:t>
            </a:r>
          </a:p>
          <a:p>
            <a:r>
              <a:rPr lang="en-IN" sz="1700" dirty="0">
                <a:effectLst/>
                <a:ea typeface="Calibri" panose="020F0502020204030204" pitchFamily="34" charset="0"/>
                <a:cs typeface="Mangal" panose="02040503050203030202" pitchFamily="18" charset="0"/>
              </a:rPr>
              <a:t>The </a:t>
            </a:r>
            <a:r>
              <a:rPr lang="en-IN" sz="1700" dirty="0" err="1">
                <a:effectLst/>
                <a:ea typeface="Calibri" panose="020F0502020204030204" pitchFamily="34" charset="0"/>
                <a:cs typeface="Mangal" panose="02040503050203030202" pitchFamily="18" charset="0"/>
              </a:rPr>
              <a:t>re.search</a:t>
            </a:r>
            <a:r>
              <a:rPr lang="en-IN" sz="1700" dirty="0">
                <a:effectLst/>
                <a:ea typeface="Calibri" panose="020F0502020204030204" pitchFamily="34" charset="0"/>
                <a:cs typeface="Mangal" panose="02040503050203030202" pitchFamily="18" charset="0"/>
              </a:rPr>
              <a:t> function returns a match object on success, none on failure. We use group(</a:t>
            </a:r>
            <a:r>
              <a:rPr lang="en-IN" sz="1700" dirty="0" err="1">
                <a:effectLst/>
                <a:ea typeface="Calibri" panose="020F0502020204030204" pitchFamily="34" charset="0"/>
                <a:cs typeface="Mangal" panose="02040503050203030202" pitchFamily="18" charset="0"/>
              </a:rPr>
              <a:t>num</a:t>
            </a:r>
            <a:r>
              <a:rPr lang="en-IN" sz="1700" dirty="0">
                <a:effectLst/>
                <a:ea typeface="Calibri" panose="020F0502020204030204" pitchFamily="34" charset="0"/>
                <a:cs typeface="Mangal" panose="02040503050203030202" pitchFamily="18" charset="0"/>
              </a:rPr>
              <a:t>) or groups() function of match object to get matched expression.</a:t>
            </a:r>
          </a:p>
          <a:p>
            <a:r>
              <a:rPr lang="en-IN" sz="1700" dirty="0">
                <a:effectLst/>
                <a:ea typeface="Calibri" panose="020F0502020204030204" pitchFamily="34" charset="0"/>
                <a:cs typeface="Mangal" panose="02040503050203030202" pitchFamily="18" charset="0"/>
              </a:rPr>
              <a:t>Match Object Methods &amp; Description</a:t>
            </a:r>
          </a:p>
          <a:p>
            <a:r>
              <a:rPr lang="en-IN" sz="1700" dirty="0">
                <a:effectLst/>
                <a:ea typeface="Calibri" panose="020F0502020204030204" pitchFamily="34" charset="0"/>
                <a:cs typeface="Mangal" panose="02040503050203030202" pitchFamily="18" charset="0"/>
              </a:rPr>
              <a:t>group(</a:t>
            </a:r>
            <a:r>
              <a:rPr lang="en-IN" sz="1700" dirty="0" err="1">
                <a:effectLst/>
                <a:ea typeface="Calibri" panose="020F0502020204030204" pitchFamily="34" charset="0"/>
                <a:cs typeface="Mangal" panose="02040503050203030202" pitchFamily="18" charset="0"/>
              </a:rPr>
              <a:t>num</a:t>
            </a:r>
            <a:r>
              <a:rPr lang="en-IN" sz="1700" dirty="0">
                <a:effectLst/>
                <a:ea typeface="Calibri" panose="020F0502020204030204" pitchFamily="34" charset="0"/>
                <a:cs typeface="Mangal" panose="02040503050203030202" pitchFamily="18" charset="0"/>
              </a:rPr>
              <a:t>=0)</a:t>
            </a:r>
          </a:p>
          <a:p>
            <a:r>
              <a:rPr lang="en-IN" sz="1700" dirty="0">
                <a:effectLst/>
                <a:ea typeface="Calibri" panose="020F0502020204030204" pitchFamily="34" charset="0"/>
                <a:cs typeface="Mangal" panose="02040503050203030202" pitchFamily="18" charset="0"/>
              </a:rPr>
              <a:t>This method returns entire match (or specific subgroup </a:t>
            </a:r>
            <a:r>
              <a:rPr lang="en-IN" sz="1700" dirty="0" err="1">
                <a:effectLst/>
                <a:ea typeface="Calibri" panose="020F0502020204030204" pitchFamily="34" charset="0"/>
                <a:cs typeface="Mangal" panose="02040503050203030202" pitchFamily="18" charset="0"/>
              </a:rPr>
              <a:t>num</a:t>
            </a:r>
            <a:r>
              <a:rPr lang="en-IN" sz="1700" dirty="0">
                <a:effectLst/>
                <a:ea typeface="Calibri" panose="020F0502020204030204" pitchFamily="34" charset="0"/>
                <a:cs typeface="Mangal" panose="02040503050203030202" pitchFamily="18" charset="0"/>
              </a:rPr>
              <a:t>)</a:t>
            </a:r>
          </a:p>
          <a:p>
            <a:r>
              <a:rPr lang="en-IN" sz="1700" dirty="0">
                <a:effectLst/>
                <a:ea typeface="Calibri" panose="020F0502020204030204" pitchFamily="34" charset="0"/>
                <a:cs typeface="Mangal" panose="02040503050203030202" pitchFamily="18" charset="0"/>
              </a:rPr>
              <a:t>groups()</a:t>
            </a:r>
          </a:p>
          <a:p>
            <a:r>
              <a:rPr lang="en-IN" sz="1700" dirty="0">
                <a:effectLst/>
                <a:ea typeface="Calibri" panose="020F0502020204030204" pitchFamily="34" charset="0"/>
                <a:cs typeface="Mangal" panose="02040503050203030202" pitchFamily="18" charset="0"/>
              </a:rPr>
              <a:t>This method returns all matching subgroups in a tuple (empty if there weren't any)</a:t>
            </a:r>
          </a:p>
          <a:p>
            <a:endParaRPr lang="en-IN" sz="1700" dirty="0">
              <a:ea typeface="Calibri" panose="020F0502020204030204" pitchFamily="34" charset="0"/>
              <a:cs typeface="Mangal" panose="02040503050203030202" pitchFamily="18" charset="0"/>
            </a:endParaRPr>
          </a:p>
          <a:p>
            <a:r>
              <a:rPr lang="en-IN" sz="1700" dirty="0">
                <a:effectLst/>
                <a:ea typeface="Calibri" panose="020F0502020204030204" pitchFamily="34" charset="0"/>
                <a:cs typeface="Mangal" panose="02040503050203030202" pitchFamily="18" charset="0"/>
              </a:rPr>
              <a:t>Match checks for a match only at the beginning of the string, while search checks for a match anywhere in the string</a:t>
            </a:r>
          </a:p>
        </p:txBody>
      </p:sp>
    </p:spTree>
    <p:extLst>
      <p:ext uri="{BB962C8B-B14F-4D97-AF65-F5344CB8AC3E}">
        <p14:creationId xmlns:p14="http://schemas.microsoft.com/office/powerpoint/2010/main" val="1199667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61515-0E14-4E88-A56C-192D578FD719}"/>
              </a:ext>
            </a:extLst>
          </p:cNvPr>
          <p:cNvSpPr>
            <a:spLocks noGrp="1"/>
          </p:cNvSpPr>
          <p:nvPr>
            <p:ph idx="1"/>
          </p:nvPr>
        </p:nvSpPr>
        <p:spPr>
          <a:xfrm>
            <a:off x="1638300" y="414129"/>
            <a:ext cx="10179326" cy="6185454"/>
          </a:xfrm>
        </p:spPr>
        <p:txBody>
          <a:bodyPr>
            <a:noAutofit/>
          </a:bodyPr>
          <a:lstStyle/>
          <a:p>
            <a:pPr marL="0" indent="0">
              <a:lnSpc>
                <a:spcPct val="107000"/>
              </a:lnSpc>
              <a:spcAft>
                <a:spcPts val="800"/>
              </a:spcAft>
              <a:buNone/>
            </a:pPr>
            <a:r>
              <a:rPr lang="en-IN" u="sng" dirty="0">
                <a:ea typeface="Calibri" panose="020F0502020204030204" pitchFamily="34" charset="0"/>
                <a:cs typeface="Mangal" panose="02040503050203030202" pitchFamily="18" charset="0"/>
              </a:rPr>
              <a:t>s</a:t>
            </a:r>
            <a:r>
              <a:rPr lang="en-IN" u="sng" dirty="0">
                <a:effectLst/>
                <a:ea typeface="Calibri" panose="020F0502020204030204" pitchFamily="34" charset="0"/>
                <a:cs typeface="Mangal" panose="02040503050203030202" pitchFamily="18" charset="0"/>
              </a:rPr>
              <a:t>ub(): </a:t>
            </a:r>
            <a:r>
              <a:rPr lang="en-IN" dirty="0">
                <a:effectLst/>
                <a:ea typeface="Calibri" panose="020F0502020204030204" pitchFamily="34" charset="0"/>
                <a:cs typeface="Mangal" panose="02040503050203030202" pitchFamily="18" charset="0"/>
              </a:rPr>
              <a:t>This is used to search a pattern in the string and replace it with another pattern. </a:t>
            </a:r>
          </a:p>
          <a:p>
            <a:pPr marL="0" indent="0">
              <a:lnSpc>
                <a:spcPct val="107000"/>
              </a:lnSpc>
              <a:spcAft>
                <a:spcPts val="800"/>
              </a:spcAft>
              <a:buNone/>
            </a:pPr>
            <a:r>
              <a:rPr lang="en-IN" dirty="0">
                <a:effectLst/>
                <a:ea typeface="Calibri" panose="020F0502020204030204" pitchFamily="34" charset="0"/>
                <a:cs typeface="Mangal" panose="02040503050203030202" pitchFamily="18" charset="0"/>
              </a:rPr>
              <a:t>Syntax</a:t>
            </a:r>
          </a:p>
          <a:p>
            <a:pPr marL="0" indent="0">
              <a:lnSpc>
                <a:spcPct val="107000"/>
              </a:lnSpc>
              <a:spcAft>
                <a:spcPts val="800"/>
              </a:spcAft>
              <a:buNone/>
            </a:pPr>
            <a:r>
              <a:rPr lang="en-IN" dirty="0" err="1">
                <a:effectLst/>
                <a:ea typeface="Calibri" panose="020F0502020204030204" pitchFamily="34" charset="0"/>
                <a:cs typeface="Mangal" panose="02040503050203030202" pitchFamily="18" charset="0"/>
              </a:rPr>
              <a:t>re.sub</a:t>
            </a:r>
            <a:r>
              <a:rPr lang="en-IN" dirty="0">
                <a:effectLst/>
                <a:ea typeface="Calibri" panose="020F0502020204030204" pitchFamily="34" charset="0"/>
                <a:cs typeface="Mangal" panose="02040503050203030202" pitchFamily="18" charset="0"/>
              </a:rPr>
              <a:t>(pattern, </a:t>
            </a:r>
            <a:r>
              <a:rPr lang="en-IN" dirty="0" err="1">
                <a:effectLst/>
                <a:ea typeface="Calibri" panose="020F0502020204030204" pitchFamily="34" charset="0"/>
                <a:cs typeface="Mangal" panose="02040503050203030202" pitchFamily="18" charset="0"/>
              </a:rPr>
              <a:t>repl</a:t>
            </a:r>
            <a:r>
              <a:rPr lang="en-IN" dirty="0">
                <a:effectLst/>
                <a:ea typeface="Calibri" panose="020F0502020204030204" pitchFamily="34" charset="0"/>
                <a:cs typeface="Mangal" panose="02040503050203030202" pitchFamily="18" charset="0"/>
              </a:rPr>
              <a:t>, string, max=0)</a:t>
            </a:r>
          </a:p>
          <a:p>
            <a:pPr marL="0" indent="0">
              <a:lnSpc>
                <a:spcPct val="107000"/>
              </a:lnSpc>
              <a:spcAft>
                <a:spcPts val="800"/>
              </a:spcAft>
              <a:buNone/>
            </a:pPr>
            <a:r>
              <a:rPr lang="en-IN" dirty="0">
                <a:effectLst/>
                <a:ea typeface="Calibri" panose="020F0502020204030204" pitchFamily="34" charset="0"/>
                <a:cs typeface="Mangal" panose="02040503050203030202" pitchFamily="18" charset="0"/>
              </a:rPr>
              <a:t>This method replaces all occurrences of the RE pattern in string with </a:t>
            </a:r>
            <a:r>
              <a:rPr lang="en-IN" dirty="0" err="1">
                <a:effectLst/>
                <a:ea typeface="Calibri" panose="020F0502020204030204" pitchFamily="34" charset="0"/>
                <a:cs typeface="Mangal" panose="02040503050203030202" pitchFamily="18" charset="0"/>
              </a:rPr>
              <a:t>repl</a:t>
            </a:r>
            <a:r>
              <a:rPr lang="en-IN" dirty="0">
                <a:effectLst/>
                <a:ea typeface="Calibri" panose="020F0502020204030204" pitchFamily="34" charset="0"/>
                <a:cs typeface="Mangal" panose="02040503050203030202" pitchFamily="18" charset="0"/>
              </a:rPr>
              <a:t>, substituting all occurrences unless max provided. This method returns modified string.</a:t>
            </a:r>
          </a:p>
          <a:p>
            <a:pPr marL="0" indent="0">
              <a:lnSpc>
                <a:spcPct val="107000"/>
              </a:lnSpc>
              <a:spcAft>
                <a:spcPts val="800"/>
              </a:spcAft>
              <a:buNone/>
            </a:pPr>
            <a:r>
              <a:rPr lang="en-IN" u="sng" dirty="0" err="1">
                <a:effectLst/>
                <a:ea typeface="Calibri" panose="020F0502020204030204" pitchFamily="34" charset="0"/>
                <a:cs typeface="Mangal" panose="02040503050203030202" pitchFamily="18" charset="0"/>
              </a:rPr>
              <a:t>findall</a:t>
            </a:r>
            <a:r>
              <a:rPr lang="en-IN" u="sng" dirty="0">
                <a:effectLst/>
                <a:ea typeface="Calibri" panose="020F0502020204030204" pitchFamily="34" charset="0"/>
                <a:cs typeface="Mangal" panose="02040503050203030202" pitchFamily="18" charset="0"/>
              </a:rPr>
              <a:t>() and </a:t>
            </a:r>
            <a:r>
              <a:rPr lang="en-IN" u="sng" dirty="0" err="1">
                <a:effectLst/>
                <a:ea typeface="Calibri" panose="020F0502020204030204" pitchFamily="34" charset="0"/>
                <a:cs typeface="Mangal" panose="02040503050203030202" pitchFamily="18" charset="0"/>
              </a:rPr>
              <a:t>finditer</a:t>
            </a:r>
            <a:r>
              <a:rPr lang="en-IN" u="sng" dirty="0">
                <a:effectLst/>
                <a:ea typeface="Calibri" panose="020F0502020204030204" pitchFamily="34" charset="0"/>
                <a:cs typeface="Mangal" panose="02040503050203030202" pitchFamily="18" charset="0"/>
              </a:rPr>
              <a:t>():</a:t>
            </a:r>
          </a:p>
          <a:p>
            <a:pPr marL="0" indent="0">
              <a:lnSpc>
                <a:spcPct val="107000"/>
              </a:lnSpc>
              <a:spcAft>
                <a:spcPts val="800"/>
              </a:spcAft>
              <a:buNone/>
            </a:pPr>
            <a:r>
              <a:rPr lang="en-IN" dirty="0">
                <a:effectLst/>
                <a:ea typeface="Calibri" panose="020F0502020204030204" pitchFamily="34" charset="0"/>
                <a:cs typeface="Mangal" panose="02040503050203030202" pitchFamily="18" charset="0"/>
              </a:rPr>
              <a:t>The </a:t>
            </a:r>
            <a:r>
              <a:rPr lang="en-IN" dirty="0" err="1">
                <a:effectLst/>
                <a:ea typeface="Calibri" panose="020F0502020204030204" pitchFamily="34" charset="0"/>
                <a:cs typeface="Mangal" panose="02040503050203030202" pitchFamily="18" charset="0"/>
              </a:rPr>
              <a:t>findall</a:t>
            </a:r>
            <a:r>
              <a:rPr lang="en-IN" dirty="0">
                <a:effectLst/>
                <a:ea typeface="Calibri" panose="020F0502020204030204" pitchFamily="34" charset="0"/>
                <a:cs typeface="Mangal" panose="02040503050203030202" pitchFamily="18" charset="0"/>
              </a:rPr>
              <a:t>() function is used to search a string and returns a list of matches of the pattern in the string. If no match is found, then the returned list is empty. It returns a list of all substrings that match a pattern.</a:t>
            </a:r>
          </a:p>
          <a:p>
            <a:pPr marL="0" indent="0">
              <a:lnSpc>
                <a:spcPct val="107000"/>
              </a:lnSpc>
              <a:spcAft>
                <a:spcPts val="800"/>
              </a:spcAft>
              <a:buNone/>
            </a:pPr>
            <a:r>
              <a:rPr lang="en-IN" dirty="0">
                <a:effectLst/>
                <a:ea typeface="Calibri" panose="020F0502020204030204" pitchFamily="34" charset="0"/>
                <a:cs typeface="Mangal" panose="02040503050203030202" pitchFamily="18" charset="0"/>
              </a:rPr>
              <a:t>The syntax :</a:t>
            </a:r>
          </a:p>
          <a:p>
            <a:pPr marL="0" indent="0">
              <a:lnSpc>
                <a:spcPct val="107000"/>
              </a:lnSpc>
              <a:spcAft>
                <a:spcPts val="800"/>
              </a:spcAft>
              <a:buNone/>
            </a:pPr>
            <a:r>
              <a:rPr lang="en-IN" dirty="0" err="1">
                <a:ea typeface="Calibri" panose="020F0502020204030204" pitchFamily="34" charset="0"/>
                <a:cs typeface="Mangal" panose="02040503050203030202" pitchFamily="18" charset="0"/>
              </a:rPr>
              <a:t>Matchlist</a:t>
            </a:r>
            <a:r>
              <a:rPr lang="en-IN" dirty="0">
                <a:ea typeface="Calibri" panose="020F0502020204030204" pitchFamily="34" charset="0"/>
                <a:cs typeface="Mangal" panose="02040503050203030202" pitchFamily="18" charset="0"/>
              </a:rPr>
              <a:t>=</a:t>
            </a:r>
            <a:r>
              <a:rPr lang="en-IN" dirty="0" err="1">
                <a:ea typeface="Calibri" panose="020F0502020204030204" pitchFamily="34" charset="0"/>
                <a:cs typeface="Mangal" panose="02040503050203030202" pitchFamily="18" charset="0"/>
              </a:rPr>
              <a:t>re.findall</a:t>
            </a:r>
            <a:r>
              <a:rPr lang="en-IN" dirty="0">
                <a:ea typeface="Calibri" panose="020F0502020204030204" pitchFamily="34" charset="0"/>
                <a:cs typeface="Mangal" panose="02040503050203030202" pitchFamily="18" charset="0"/>
              </a:rPr>
              <a:t>(</a:t>
            </a:r>
            <a:r>
              <a:rPr lang="en-IN" dirty="0" err="1">
                <a:ea typeface="Calibri" panose="020F0502020204030204" pitchFamily="34" charset="0"/>
                <a:cs typeface="Mangal" panose="02040503050203030202" pitchFamily="18" charset="0"/>
              </a:rPr>
              <a:t>pattern,input_str,flags</a:t>
            </a:r>
            <a:r>
              <a:rPr lang="en-IN" dirty="0">
                <a:ea typeface="Calibri" panose="020F0502020204030204" pitchFamily="34" charset="0"/>
                <a:cs typeface="Mangal" panose="02040503050203030202" pitchFamily="18" charset="0"/>
              </a:rPr>
              <a:t>=0)</a:t>
            </a:r>
          </a:p>
          <a:p>
            <a:pPr marL="0" indent="0">
              <a:lnSpc>
                <a:spcPct val="107000"/>
              </a:lnSpc>
              <a:spcAft>
                <a:spcPts val="800"/>
              </a:spcAft>
              <a:buNone/>
            </a:pPr>
            <a:r>
              <a:rPr lang="en-IN" dirty="0">
                <a:ea typeface="Calibri" panose="020F0502020204030204" pitchFamily="34" charset="0"/>
                <a:cs typeface="Mangal" panose="02040503050203030202" pitchFamily="18" charset="0"/>
              </a:rPr>
              <a:t>The </a:t>
            </a:r>
            <a:r>
              <a:rPr lang="en-IN" dirty="0" err="1">
                <a:ea typeface="Calibri" panose="020F0502020204030204" pitchFamily="34" charset="0"/>
                <a:cs typeface="Mangal" panose="02040503050203030202" pitchFamily="18" charset="0"/>
              </a:rPr>
              <a:t>finditer</a:t>
            </a:r>
            <a:r>
              <a:rPr lang="en-IN" dirty="0">
                <a:ea typeface="Calibri" panose="020F0502020204030204" pitchFamily="34" charset="0"/>
                <a:cs typeface="Mangal" panose="02040503050203030202" pitchFamily="18" charset="0"/>
              </a:rPr>
              <a:t>() function is same as </a:t>
            </a:r>
            <a:r>
              <a:rPr lang="en-IN" dirty="0" err="1">
                <a:ea typeface="Calibri" panose="020F0502020204030204" pitchFamily="34" charset="0"/>
                <a:cs typeface="Mangal" panose="02040503050203030202" pitchFamily="18" charset="0"/>
              </a:rPr>
              <a:t>findall</a:t>
            </a:r>
            <a:r>
              <a:rPr lang="en-IN" dirty="0">
                <a:ea typeface="Calibri" panose="020F0502020204030204" pitchFamily="34" charset="0"/>
                <a:cs typeface="Mangal" panose="02040503050203030202" pitchFamily="18" charset="0"/>
              </a:rPr>
              <a:t>() but instead of returning match objects, it returns an iterator. The iterator can be used to print the index of match in the given string.</a:t>
            </a:r>
          </a:p>
          <a:p>
            <a:pPr marL="0" indent="0">
              <a:lnSpc>
                <a:spcPct val="107000"/>
              </a:lnSpc>
              <a:spcAft>
                <a:spcPts val="800"/>
              </a:spcAft>
              <a:buNone/>
            </a:pPr>
            <a:endParaRPr lang="en-IN" dirty="0">
              <a:effectLst/>
              <a:ea typeface="Calibri" panose="020F0502020204030204" pitchFamily="34" charset="0"/>
              <a:cs typeface="Mangal" panose="02040503050203030202" pitchFamily="18" charset="0"/>
            </a:endParaRPr>
          </a:p>
          <a:p>
            <a:pPr marL="0" indent="0">
              <a:lnSpc>
                <a:spcPct val="107000"/>
              </a:lnSpc>
              <a:spcAft>
                <a:spcPts val="800"/>
              </a:spcAft>
              <a:buNone/>
            </a:pPr>
            <a:endParaRPr lang="en-IN" dirty="0">
              <a:effectLst/>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3686100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61515-0E14-4E88-A56C-192D578FD719}"/>
              </a:ext>
            </a:extLst>
          </p:cNvPr>
          <p:cNvSpPr>
            <a:spLocks noGrp="1"/>
          </p:cNvSpPr>
          <p:nvPr>
            <p:ph idx="1"/>
          </p:nvPr>
        </p:nvSpPr>
        <p:spPr>
          <a:xfrm>
            <a:off x="1638300" y="414129"/>
            <a:ext cx="10179326" cy="6245088"/>
          </a:xfrm>
        </p:spPr>
        <p:txBody>
          <a:bodyPr>
            <a:noAutofit/>
          </a:bodyPr>
          <a:lstStyle/>
          <a:p>
            <a:pPr marL="0" indent="0" algn="just">
              <a:spcBef>
                <a:spcPts val="0"/>
              </a:spcBef>
              <a:buNone/>
            </a:pPr>
            <a:r>
              <a:rPr lang="en-IN" dirty="0">
                <a:ea typeface="Calibri" panose="020F0502020204030204" pitchFamily="34" charset="0"/>
                <a:cs typeface="Mangal" panose="02040503050203030202" pitchFamily="18" charset="0"/>
              </a:rPr>
              <a:t>Flags:</a:t>
            </a:r>
            <a:br>
              <a:rPr lang="en-IN" dirty="0">
                <a:ea typeface="Calibri" panose="020F0502020204030204" pitchFamily="34" charset="0"/>
                <a:cs typeface="Mangal" panose="02040503050203030202" pitchFamily="18" charset="0"/>
              </a:rPr>
            </a:br>
            <a:r>
              <a:rPr lang="en-IN" dirty="0" err="1">
                <a:ea typeface="Calibri" panose="020F0502020204030204" pitchFamily="34" charset="0"/>
                <a:cs typeface="Mangal" panose="02040503050203030202" pitchFamily="18" charset="0"/>
              </a:rPr>
              <a:t>re.I</a:t>
            </a:r>
            <a:r>
              <a:rPr lang="en-IN" dirty="0">
                <a:ea typeface="Calibri" panose="020F0502020204030204" pitchFamily="34" charset="0"/>
                <a:cs typeface="Mangal" panose="02040503050203030202" pitchFamily="18" charset="0"/>
              </a:rPr>
              <a:t> or </a:t>
            </a:r>
            <a:r>
              <a:rPr lang="en-IN" dirty="0" err="1">
                <a:ea typeface="Calibri" panose="020F0502020204030204" pitchFamily="34" charset="0"/>
                <a:cs typeface="Mangal" panose="02040503050203030202" pitchFamily="18" charset="0"/>
              </a:rPr>
              <a:t>re.IGNORECASE</a:t>
            </a:r>
            <a:r>
              <a:rPr lang="en-IN" dirty="0">
                <a:ea typeface="Calibri" panose="020F0502020204030204" pitchFamily="34" charset="0"/>
                <a:cs typeface="Mangal" panose="02040503050203030202" pitchFamily="18" charset="0"/>
              </a:rPr>
              <a:t> -</a:t>
            </a:r>
          </a:p>
          <a:p>
            <a:pPr marL="0" indent="0" algn="just">
              <a:spcBef>
                <a:spcPts val="0"/>
              </a:spcBef>
              <a:buNone/>
            </a:pPr>
            <a:r>
              <a:rPr lang="en-IN" dirty="0" err="1">
                <a:ea typeface="Calibri" panose="020F0502020204030204" pitchFamily="34" charset="0"/>
                <a:cs typeface="Mangal" panose="02040503050203030202" pitchFamily="18" charset="0"/>
              </a:rPr>
              <a:t>re.S</a:t>
            </a:r>
            <a:r>
              <a:rPr lang="en-IN" dirty="0">
                <a:ea typeface="Calibri" panose="020F0502020204030204" pitchFamily="34" charset="0"/>
                <a:cs typeface="Mangal" panose="02040503050203030202" pitchFamily="18" charset="0"/>
              </a:rPr>
              <a:t> or </a:t>
            </a:r>
            <a:r>
              <a:rPr lang="en-IN" dirty="0" err="1">
                <a:ea typeface="Calibri" panose="020F0502020204030204" pitchFamily="34" charset="0"/>
                <a:cs typeface="Mangal" panose="02040503050203030202" pitchFamily="18" charset="0"/>
              </a:rPr>
              <a:t>re.DOTALL</a:t>
            </a:r>
            <a:r>
              <a:rPr lang="en-IN" dirty="0">
                <a:ea typeface="Calibri" panose="020F0502020204030204" pitchFamily="34" charset="0"/>
                <a:cs typeface="Mangal" panose="02040503050203030202" pitchFamily="18" charset="0"/>
              </a:rPr>
              <a:t> –</a:t>
            </a:r>
          </a:p>
          <a:p>
            <a:pPr marL="0" indent="0" algn="just">
              <a:spcBef>
                <a:spcPts val="0"/>
              </a:spcBef>
              <a:buNone/>
            </a:pPr>
            <a:r>
              <a:rPr lang="en-IN" dirty="0" err="1">
                <a:ea typeface="Calibri" panose="020F0502020204030204" pitchFamily="34" charset="0"/>
                <a:cs typeface="Mangal" panose="02040503050203030202" pitchFamily="18" charset="0"/>
              </a:rPr>
              <a:t>re.M</a:t>
            </a:r>
            <a:r>
              <a:rPr lang="en-IN" dirty="0">
                <a:ea typeface="Calibri" panose="020F0502020204030204" pitchFamily="34" charset="0"/>
                <a:cs typeface="Mangal" panose="02040503050203030202" pitchFamily="18" charset="0"/>
              </a:rPr>
              <a:t> or </a:t>
            </a:r>
            <a:r>
              <a:rPr lang="en-IN" dirty="0" err="1">
                <a:ea typeface="Calibri" panose="020F0502020204030204" pitchFamily="34" charset="0"/>
                <a:cs typeface="Mangal" panose="02040503050203030202" pitchFamily="18" charset="0"/>
              </a:rPr>
              <a:t>re.MULTILINE</a:t>
            </a:r>
            <a:r>
              <a:rPr lang="en-IN" dirty="0">
                <a:ea typeface="Calibri" panose="020F0502020204030204" pitchFamily="34" charset="0"/>
                <a:cs typeface="Mangal" panose="02040503050203030202" pitchFamily="18" charset="0"/>
              </a:rPr>
              <a:t> – Makes the ^ and $ to match the start and end of each line. That is, it matches even after and before line breaks in the string. By default, ^ and $ matches the start and end of the whole string.</a:t>
            </a:r>
          </a:p>
          <a:p>
            <a:pPr marL="0" indent="0" algn="just">
              <a:spcBef>
                <a:spcPts val="0"/>
              </a:spcBef>
              <a:buNone/>
            </a:pPr>
            <a:r>
              <a:rPr lang="en-IN" dirty="0" err="1">
                <a:ea typeface="Calibri" panose="020F0502020204030204" pitchFamily="34" charset="0"/>
                <a:cs typeface="Mangal" panose="02040503050203030202" pitchFamily="18" charset="0"/>
              </a:rPr>
              <a:t>re.U</a:t>
            </a:r>
            <a:r>
              <a:rPr lang="en-IN" dirty="0">
                <a:ea typeface="Calibri" panose="020F0502020204030204" pitchFamily="34" charset="0"/>
                <a:cs typeface="Mangal" panose="02040503050203030202" pitchFamily="18" charset="0"/>
              </a:rPr>
              <a:t> or </a:t>
            </a:r>
            <a:r>
              <a:rPr lang="en-IN" dirty="0" err="1">
                <a:ea typeface="Calibri" panose="020F0502020204030204" pitchFamily="34" charset="0"/>
                <a:cs typeface="Mangal" panose="02040503050203030202" pitchFamily="18" charset="0"/>
              </a:rPr>
              <a:t>re.UNICODE</a:t>
            </a:r>
            <a:r>
              <a:rPr lang="en-IN" dirty="0">
                <a:ea typeface="Calibri" panose="020F0502020204030204" pitchFamily="34" charset="0"/>
                <a:cs typeface="Mangal" panose="02040503050203030202" pitchFamily="18" charset="0"/>
              </a:rPr>
              <a:t> -  Treats all letters from all scripts as word characters.</a:t>
            </a:r>
          </a:p>
          <a:p>
            <a:pPr marL="0" indent="0" algn="just">
              <a:spcBef>
                <a:spcPts val="0"/>
              </a:spcBef>
              <a:buNone/>
            </a:pPr>
            <a:endParaRPr lang="en-IN" u="sng" dirty="0">
              <a:ea typeface="Calibri" panose="020F0502020204030204" pitchFamily="34" charset="0"/>
              <a:cs typeface="Mangal" panose="02040503050203030202" pitchFamily="18" charset="0"/>
            </a:endParaRPr>
          </a:p>
          <a:p>
            <a:pPr marL="0" indent="0" algn="just">
              <a:spcBef>
                <a:spcPts val="0"/>
              </a:spcBef>
              <a:buNone/>
            </a:pPr>
            <a:r>
              <a:rPr lang="en-IN" u="sng" dirty="0">
                <a:ea typeface="Calibri" panose="020F0502020204030204" pitchFamily="34" charset="0"/>
                <a:cs typeface="Mangal" panose="02040503050203030202" pitchFamily="18" charset="0"/>
              </a:rPr>
              <a:t>split() method: </a:t>
            </a:r>
            <a:r>
              <a:rPr lang="en-IN" dirty="0">
                <a:ea typeface="Calibri" panose="020F0502020204030204" pitchFamily="34" charset="0"/>
                <a:cs typeface="Mangal" panose="02040503050203030202" pitchFamily="18" charset="0"/>
              </a:rPr>
              <a:t>splits the given string into pieces according to the regular expression and returns the pieces as elements of a list.</a:t>
            </a:r>
          </a:p>
          <a:p>
            <a:pPr marL="0" indent="0" algn="just">
              <a:spcBef>
                <a:spcPts val="0"/>
              </a:spcBef>
              <a:buNone/>
            </a:pPr>
            <a:r>
              <a:rPr lang="en-IN" dirty="0" err="1">
                <a:ea typeface="Calibri" panose="020F0502020204030204" pitchFamily="34" charset="0"/>
                <a:cs typeface="Mangal" panose="02040503050203030202" pitchFamily="18" charset="0"/>
              </a:rPr>
              <a:t>re.split</a:t>
            </a:r>
            <a:r>
              <a:rPr lang="en-IN" dirty="0">
                <a:ea typeface="Calibri" panose="020F0502020204030204" pitchFamily="34" charset="0"/>
                <a:cs typeface="Mangal" panose="02040503050203030202" pitchFamily="18" charset="0"/>
              </a:rPr>
              <a:t>(r’\</a:t>
            </a:r>
            <a:r>
              <a:rPr lang="en-IN" dirty="0" err="1">
                <a:ea typeface="Calibri" panose="020F0502020204030204" pitchFamily="34" charset="0"/>
                <a:cs typeface="Mangal" panose="02040503050203030202" pitchFamily="18" charset="0"/>
              </a:rPr>
              <a:t>W+’,str</a:t>
            </a:r>
            <a:r>
              <a:rPr lang="en-IN" dirty="0">
                <a:ea typeface="Calibri" panose="020F0502020204030204" pitchFamily="34" charset="0"/>
                <a:cs typeface="Mangal" panose="02040503050203030202" pitchFamily="18" charset="0"/>
              </a:rPr>
              <a:t>)</a:t>
            </a:r>
          </a:p>
          <a:p>
            <a:pPr marL="0" indent="0" algn="just">
              <a:spcBef>
                <a:spcPts val="0"/>
              </a:spcBef>
              <a:buNone/>
            </a:pPr>
            <a:r>
              <a:rPr lang="en-IN" dirty="0">
                <a:ea typeface="Calibri" panose="020F0502020204030204" pitchFamily="34" charset="0"/>
                <a:cs typeface="Mangal" panose="02040503050203030202" pitchFamily="18" charset="0"/>
              </a:rPr>
              <a:t>‘w’ represents any one alpha numeric character, A-Z, a-z, 0-9 , whereas ‘W’ represents any character that is not alpha numeric. So, the work of this regular expression is to split the string ‘str’ at the places where there is no alpha numeric </a:t>
            </a:r>
            <a:r>
              <a:rPr lang="en-IN" dirty="0" err="1">
                <a:ea typeface="Calibri" panose="020F0502020204030204" pitchFamily="34" charset="0"/>
                <a:cs typeface="Mangal" panose="02040503050203030202" pitchFamily="18" charset="0"/>
              </a:rPr>
              <a:t>character.The</a:t>
            </a:r>
            <a:r>
              <a:rPr lang="en-IN" dirty="0">
                <a:ea typeface="Calibri" panose="020F0502020204030204" pitchFamily="34" charset="0"/>
                <a:cs typeface="Mangal" panose="02040503050203030202" pitchFamily="18" charset="0"/>
              </a:rPr>
              <a:t> ‘+’ after W represents to match 1 or more occurrences indicate by </a:t>
            </a:r>
            <a:r>
              <a:rPr lang="en-IN" dirty="0" err="1">
                <a:ea typeface="Calibri" panose="020F0502020204030204" pitchFamily="34" charset="0"/>
                <a:cs typeface="Mangal" panose="02040503050203030202" pitchFamily="18" charset="0"/>
              </a:rPr>
              <a:t>W.The</a:t>
            </a:r>
            <a:r>
              <a:rPr lang="en-IN" dirty="0">
                <a:ea typeface="Calibri" panose="020F0502020204030204" pitchFamily="34" charset="0"/>
                <a:cs typeface="Mangal" panose="02040503050203030202" pitchFamily="18" charset="0"/>
              </a:rPr>
              <a:t> string is that the string will be split into pieces where 1 or more non alpha numeric characters are found.</a:t>
            </a:r>
          </a:p>
          <a:p>
            <a:pPr marL="0" indent="0" algn="just">
              <a:spcBef>
                <a:spcPts val="0"/>
              </a:spcBef>
              <a:buNone/>
            </a:pPr>
            <a:r>
              <a:rPr lang="en-IN" dirty="0">
                <a:ea typeface="Calibri" panose="020F0502020204030204" pitchFamily="34" charset="0"/>
                <a:cs typeface="Mangal" panose="02040503050203030202" pitchFamily="18" charset="0"/>
              </a:rPr>
              <a:t>import re</a:t>
            </a:r>
          </a:p>
          <a:p>
            <a:pPr marL="0" indent="0" algn="just">
              <a:spcBef>
                <a:spcPts val="0"/>
              </a:spcBef>
              <a:buNone/>
            </a:pPr>
            <a:r>
              <a:rPr lang="en-IN" dirty="0">
                <a:ea typeface="Calibri" panose="020F0502020204030204" pitchFamily="34" charset="0"/>
                <a:cs typeface="Mangal" panose="02040503050203030202" pitchFamily="18" charset="0"/>
              </a:rPr>
              <a:t>str=‘This is Core Python Book’</a:t>
            </a:r>
          </a:p>
          <a:p>
            <a:pPr marL="0" indent="0" algn="just">
              <a:spcBef>
                <a:spcPts val="0"/>
              </a:spcBef>
              <a:buNone/>
            </a:pPr>
            <a:r>
              <a:rPr lang="en-IN" dirty="0">
                <a:ea typeface="Calibri" panose="020F0502020204030204" pitchFamily="34" charset="0"/>
                <a:cs typeface="Mangal" panose="02040503050203030202" pitchFamily="18" charset="0"/>
              </a:rPr>
              <a:t>result=</a:t>
            </a:r>
            <a:r>
              <a:rPr lang="en-IN" dirty="0" err="1">
                <a:ea typeface="Calibri" panose="020F0502020204030204" pitchFamily="34" charset="0"/>
                <a:cs typeface="Mangal" panose="02040503050203030202" pitchFamily="18" charset="0"/>
              </a:rPr>
              <a:t>re.split</a:t>
            </a:r>
            <a:r>
              <a:rPr lang="en-IN" dirty="0">
                <a:ea typeface="Calibri" panose="020F0502020204030204" pitchFamily="34" charset="0"/>
                <a:cs typeface="Mangal" panose="02040503050203030202" pitchFamily="18" charset="0"/>
              </a:rPr>
              <a:t>(r’\</a:t>
            </a:r>
            <a:r>
              <a:rPr lang="en-IN" dirty="0" err="1">
                <a:ea typeface="Calibri" panose="020F0502020204030204" pitchFamily="34" charset="0"/>
                <a:cs typeface="Mangal" panose="02040503050203030202" pitchFamily="18" charset="0"/>
              </a:rPr>
              <a:t>W+’,str</a:t>
            </a:r>
            <a:r>
              <a:rPr lang="en-IN" dirty="0">
                <a:ea typeface="Calibri" panose="020F0502020204030204" pitchFamily="34" charset="0"/>
                <a:cs typeface="Mangal" panose="02040503050203030202" pitchFamily="18" charset="0"/>
              </a:rPr>
              <a:t>)</a:t>
            </a:r>
          </a:p>
          <a:p>
            <a:pPr marL="0" indent="0" algn="just">
              <a:spcBef>
                <a:spcPts val="0"/>
              </a:spcBef>
              <a:buNone/>
            </a:pPr>
            <a:r>
              <a:rPr lang="en-IN" dirty="0">
                <a:ea typeface="Calibri" panose="020F0502020204030204" pitchFamily="34" charset="0"/>
                <a:cs typeface="Mangal" panose="02040503050203030202" pitchFamily="18" charset="0"/>
              </a:rPr>
              <a:t>print(result)</a:t>
            </a:r>
          </a:p>
          <a:p>
            <a:pPr marL="0" indent="0" algn="just">
              <a:lnSpc>
                <a:spcPct val="107000"/>
              </a:lnSpc>
              <a:spcAft>
                <a:spcPts val="800"/>
              </a:spcAft>
              <a:buNone/>
            </a:pPr>
            <a:endParaRPr lang="en-IN" dirty="0">
              <a:ea typeface="Calibri" panose="020F0502020204030204" pitchFamily="34" charset="0"/>
              <a:cs typeface="Mangal" panose="02040503050203030202" pitchFamily="18" charset="0"/>
            </a:endParaRPr>
          </a:p>
          <a:p>
            <a:pPr marL="0" indent="0" algn="just">
              <a:lnSpc>
                <a:spcPct val="107000"/>
              </a:lnSpc>
              <a:spcAft>
                <a:spcPts val="800"/>
              </a:spcAft>
              <a:buNone/>
            </a:pPr>
            <a:endParaRPr lang="en-IN" dirty="0">
              <a:effectLst/>
              <a:ea typeface="Calibri" panose="020F0502020204030204" pitchFamily="34" charset="0"/>
              <a:cs typeface="Mangal" panose="02040503050203030202" pitchFamily="18" charset="0"/>
            </a:endParaRPr>
          </a:p>
          <a:p>
            <a:pPr marL="0" indent="0" algn="just">
              <a:lnSpc>
                <a:spcPct val="107000"/>
              </a:lnSpc>
              <a:spcAft>
                <a:spcPts val="800"/>
              </a:spcAft>
              <a:buNone/>
            </a:pPr>
            <a:endParaRPr lang="en-IN" dirty="0">
              <a:effectLst/>
              <a:ea typeface="Calibri" panose="020F0502020204030204" pitchFamily="34" charset="0"/>
              <a:cs typeface="Mangal" panose="02040503050203030202" pitchFamily="18" charset="0"/>
            </a:endParaRPr>
          </a:p>
          <a:p>
            <a:pPr marL="0" indent="0" algn="just">
              <a:buNone/>
            </a:pPr>
            <a:endParaRPr lang="en-IN" dirty="0"/>
          </a:p>
        </p:txBody>
      </p:sp>
    </p:spTree>
    <p:extLst>
      <p:ext uri="{BB962C8B-B14F-4D97-AF65-F5344CB8AC3E}">
        <p14:creationId xmlns:p14="http://schemas.microsoft.com/office/powerpoint/2010/main" val="3131378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61515-0E14-4E88-A56C-192D578FD719}"/>
              </a:ext>
            </a:extLst>
          </p:cNvPr>
          <p:cNvSpPr>
            <a:spLocks noGrp="1"/>
          </p:cNvSpPr>
          <p:nvPr>
            <p:ph idx="1"/>
          </p:nvPr>
        </p:nvSpPr>
        <p:spPr>
          <a:xfrm>
            <a:off x="1538909" y="306456"/>
            <a:ext cx="10179326" cy="6245088"/>
          </a:xfrm>
        </p:spPr>
        <p:txBody>
          <a:bodyPr>
            <a:noAutofit/>
          </a:bodyPr>
          <a:lstStyle/>
          <a:p>
            <a:pPr marL="0" indent="0">
              <a:spcBef>
                <a:spcPts val="0"/>
              </a:spcBef>
              <a:buNone/>
            </a:pPr>
            <a:r>
              <a:rPr lang="en-IN" dirty="0">
                <a:ea typeface="Calibri" panose="020F0502020204030204" pitchFamily="34" charset="0"/>
                <a:cs typeface="Mangal" panose="02040503050203030202" pitchFamily="18" charset="0"/>
              </a:rPr>
              <a:t>Special Sequence Characters in Regular expressions</a:t>
            </a:r>
          </a:p>
          <a:p>
            <a:pPr marL="0" indent="0">
              <a:spcBef>
                <a:spcPts val="0"/>
              </a:spcBef>
              <a:buNone/>
            </a:pPr>
            <a:endParaRPr lang="en-IN" dirty="0">
              <a:ea typeface="Calibri" panose="020F0502020204030204" pitchFamily="34" charset="0"/>
              <a:cs typeface="Mangal" panose="02040503050203030202" pitchFamily="18" charset="0"/>
            </a:endParaRPr>
          </a:p>
          <a:p>
            <a:pPr marL="0" indent="0">
              <a:spcBef>
                <a:spcPts val="0"/>
              </a:spcBef>
              <a:buNone/>
            </a:pPr>
            <a:r>
              <a:rPr lang="en-IN" dirty="0">
                <a:ea typeface="Calibri" panose="020F0502020204030204" pitchFamily="34" charset="0"/>
                <a:cs typeface="Mangal" panose="02040503050203030202" pitchFamily="18" charset="0"/>
              </a:rPr>
              <a:t/>
            </a:r>
            <a:br>
              <a:rPr lang="en-IN" dirty="0">
                <a:ea typeface="Calibri" panose="020F0502020204030204" pitchFamily="34" charset="0"/>
                <a:cs typeface="Mangal" panose="02040503050203030202" pitchFamily="18" charset="0"/>
              </a:rPr>
            </a:br>
            <a:endParaRPr lang="en-IN" dirty="0">
              <a:effectLst/>
              <a:ea typeface="Calibri" panose="020F0502020204030204" pitchFamily="34" charset="0"/>
              <a:cs typeface="Mangal" panose="02040503050203030202" pitchFamily="18" charset="0"/>
            </a:endParaRPr>
          </a:p>
          <a:p>
            <a:pPr marL="0" indent="0" algn="just">
              <a:lnSpc>
                <a:spcPct val="107000"/>
              </a:lnSpc>
              <a:spcAft>
                <a:spcPts val="800"/>
              </a:spcAft>
              <a:buNone/>
            </a:pPr>
            <a:endParaRPr lang="en-IN" dirty="0">
              <a:effectLst/>
              <a:ea typeface="Calibri" panose="020F0502020204030204" pitchFamily="34" charset="0"/>
              <a:cs typeface="Mangal" panose="02040503050203030202" pitchFamily="18" charset="0"/>
            </a:endParaRPr>
          </a:p>
          <a:p>
            <a:pPr marL="0" indent="0" algn="just">
              <a:buNone/>
            </a:pPr>
            <a:endParaRPr lang="en-IN" dirty="0"/>
          </a:p>
        </p:txBody>
      </p:sp>
      <p:graphicFrame>
        <p:nvGraphicFramePr>
          <p:cNvPr id="4" name="Table 4">
            <a:extLst>
              <a:ext uri="{FF2B5EF4-FFF2-40B4-BE49-F238E27FC236}">
                <a16:creationId xmlns:a16="http://schemas.microsoft.com/office/drawing/2014/main" id="{84FA3E6C-9ECF-462B-BE20-6D7E3CA28DD4}"/>
              </a:ext>
            </a:extLst>
          </p:cNvPr>
          <p:cNvGraphicFramePr>
            <a:graphicFrameLocks noGrp="1"/>
          </p:cNvGraphicFramePr>
          <p:nvPr>
            <p:extLst>
              <p:ext uri="{D42A27DB-BD31-4B8C-83A1-F6EECF244321}">
                <p14:modId xmlns:p14="http://schemas.microsoft.com/office/powerpoint/2010/main" val="2579247779"/>
              </p:ext>
            </p:extLst>
          </p:nvPr>
        </p:nvGraphicFramePr>
        <p:xfrm>
          <a:off x="1713948" y="1435283"/>
          <a:ext cx="10103678" cy="3708400"/>
        </p:xfrm>
        <a:graphic>
          <a:graphicData uri="http://schemas.openxmlformats.org/drawingml/2006/table">
            <a:tbl>
              <a:tblPr firstRow="1" bandRow="1">
                <a:tableStyleId>{5940675A-B579-460E-94D1-54222C63F5DA}</a:tableStyleId>
              </a:tblPr>
              <a:tblGrid>
                <a:gridCol w="5051839">
                  <a:extLst>
                    <a:ext uri="{9D8B030D-6E8A-4147-A177-3AD203B41FA5}">
                      <a16:colId xmlns:a16="http://schemas.microsoft.com/office/drawing/2014/main" val="3218273858"/>
                    </a:ext>
                  </a:extLst>
                </a:gridCol>
                <a:gridCol w="5051839">
                  <a:extLst>
                    <a:ext uri="{9D8B030D-6E8A-4147-A177-3AD203B41FA5}">
                      <a16:colId xmlns:a16="http://schemas.microsoft.com/office/drawing/2014/main" val="1861716919"/>
                    </a:ext>
                  </a:extLst>
                </a:gridCol>
              </a:tblGrid>
              <a:tr h="370840">
                <a:tc>
                  <a:txBody>
                    <a:bodyPr/>
                    <a:lstStyle/>
                    <a:p>
                      <a:pPr algn="ctr"/>
                      <a:r>
                        <a:rPr lang="en-IN" dirty="0"/>
                        <a:t>Character</a:t>
                      </a:r>
                    </a:p>
                  </a:txBody>
                  <a:tcPr/>
                </a:tc>
                <a:tc>
                  <a:txBody>
                    <a:bodyPr/>
                    <a:lstStyle/>
                    <a:p>
                      <a:pPr algn="ctr"/>
                      <a:r>
                        <a:rPr lang="en-IN" dirty="0"/>
                        <a:t>Description</a:t>
                      </a:r>
                    </a:p>
                  </a:txBody>
                  <a:tcPr/>
                </a:tc>
                <a:extLst>
                  <a:ext uri="{0D108BD9-81ED-4DB2-BD59-A6C34878D82A}">
                    <a16:rowId xmlns:a16="http://schemas.microsoft.com/office/drawing/2014/main" val="1728431515"/>
                  </a:ext>
                </a:extLst>
              </a:tr>
              <a:tr h="370840">
                <a:tc>
                  <a:txBody>
                    <a:bodyPr/>
                    <a:lstStyle/>
                    <a:p>
                      <a:pPr algn="ctr"/>
                      <a:r>
                        <a:rPr lang="en-IN" dirty="0"/>
                        <a:t>\d</a:t>
                      </a:r>
                    </a:p>
                  </a:txBody>
                  <a:tcPr/>
                </a:tc>
                <a:tc>
                  <a:txBody>
                    <a:bodyPr/>
                    <a:lstStyle/>
                    <a:p>
                      <a:pPr algn="ctr"/>
                      <a:r>
                        <a:rPr lang="en-IN" dirty="0"/>
                        <a:t>Represents any digit (0 to 9)</a:t>
                      </a:r>
                    </a:p>
                  </a:txBody>
                  <a:tcPr/>
                </a:tc>
                <a:extLst>
                  <a:ext uri="{0D108BD9-81ED-4DB2-BD59-A6C34878D82A}">
                    <a16:rowId xmlns:a16="http://schemas.microsoft.com/office/drawing/2014/main" val="1067201943"/>
                  </a:ext>
                </a:extLst>
              </a:tr>
              <a:tr h="370840">
                <a:tc>
                  <a:txBody>
                    <a:bodyPr/>
                    <a:lstStyle/>
                    <a:p>
                      <a:pPr algn="ctr"/>
                      <a:r>
                        <a:rPr lang="en-IN" dirty="0"/>
                        <a:t>\D</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Represents any non digit</a:t>
                      </a:r>
                    </a:p>
                  </a:txBody>
                  <a:tcPr/>
                </a:tc>
                <a:extLst>
                  <a:ext uri="{0D108BD9-81ED-4DB2-BD59-A6C34878D82A}">
                    <a16:rowId xmlns:a16="http://schemas.microsoft.com/office/drawing/2014/main" val="761527400"/>
                  </a:ext>
                </a:extLst>
              </a:tr>
              <a:tr h="370840">
                <a:tc>
                  <a:txBody>
                    <a:bodyPr/>
                    <a:lstStyle/>
                    <a:p>
                      <a:pPr algn="ctr"/>
                      <a:r>
                        <a:rPr lang="en-IN" dirty="0"/>
                        <a:t>\s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Represents  white space. Ex. \t\n\r\f\v</a:t>
                      </a:r>
                    </a:p>
                  </a:txBody>
                  <a:tcPr/>
                </a:tc>
                <a:extLst>
                  <a:ext uri="{0D108BD9-81ED-4DB2-BD59-A6C34878D82A}">
                    <a16:rowId xmlns:a16="http://schemas.microsoft.com/office/drawing/2014/main" val="2690524497"/>
                  </a:ext>
                </a:extLst>
              </a:tr>
              <a:tr h="370840">
                <a:tc>
                  <a:txBody>
                    <a:bodyPr/>
                    <a:lstStyle/>
                    <a:p>
                      <a:pPr algn="ctr"/>
                      <a:r>
                        <a:rPr lang="en-IN" dirty="0"/>
                        <a:t>\S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Represents non-white space characters</a:t>
                      </a:r>
                    </a:p>
                  </a:txBody>
                  <a:tcPr/>
                </a:tc>
                <a:extLst>
                  <a:ext uri="{0D108BD9-81ED-4DB2-BD59-A6C34878D82A}">
                    <a16:rowId xmlns:a16="http://schemas.microsoft.com/office/drawing/2014/main" val="3334852542"/>
                  </a:ext>
                </a:extLst>
              </a:tr>
              <a:tr h="370840">
                <a:tc>
                  <a:txBody>
                    <a:bodyPr/>
                    <a:lstStyle/>
                    <a:p>
                      <a:pPr algn="ctr"/>
                      <a:r>
                        <a:rPr lang="en-IN" dirty="0"/>
                        <a:t>\w</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Represents any alphanumeric</a:t>
                      </a:r>
                    </a:p>
                  </a:txBody>
                  <a:tcPr/>
                </a:tc>
                <a:extLst>
                  <a:ext uri="{0D108BD9-81ED-4DB2-BD59-A6C34878D82A}">
                    <a16:rowId xmlns:a16="http://schemas.microsoft.com/office/drawing/2014/main" val="639111736"/>
                  </a:ext>
                </a:extLst>
              </a:tr>
              <a:tr h="370840">
                <a:tc>
                  <a:txBody>
                    <a:bodyPr/>
                    <a:lstStyle/>
                    <a:p>
                      <a:pPr algn="ctr"/>
                      <a:r>
                        <a:rPr lang="en-IN" dirty="0"/>
                        <a:t>\W</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Represents non-alphanumeric</a:t>
                      </a:r>
                    </a:p>
                  </a:txBody>
                  <a:tcPr/>
                </a:tc>
                <a:extLst>
                  <a:ext uri="{0D108BD9-81ED-4DB2-BD59-A6C34878D82A}">
                    <a16:rowId xmlns:a16="http://schemas.microsoft.com/office/drawing/2014/main" val="4022378666"/>
                  </a:ext>
                </a:extLst>
              </a:tr>
              <a:tr h="370840">
                <a:tc>
                  <a:txBody>
                    <a:bodyPr/>
                    <a:lstStyle/>
                    <a:p>
                      <a:pPr algn="ctr"/>
                      <a:r>
                        <a:rPr lang="en-IN" dirty="0"/>
                        <a:t>\b</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panose="020B0502020202020204"/>
                          <a:ea typeface="+mn-ea"/>
                          <a:cs typeface="+mn-cs"/>
                        </a:rPr>
                        <a:t>Represents a space around words</a:t>
                      </a:r>
                    </a:p>
                  </a:txBody>
                  <a:tcPr/>
                </a:tc>
                <a:extLst>
                  <a:ext uri="{0D108BD9-81ED-4DB2-BD59-A6C34878D82A}">
                    <a16:rowId xmlns:a16="http://schemas.microsoft.com/office/drawing/2014/main" val="1442670882"/>
                  </a:ext>
                </a:extLst>
              </a:tr>
              <a:tr h="370840">
                <a:tc>
                  <a:txBody>
                    <a:bodyPr/>
                    <a:lstStyle/>
                    <a:p>
                      <a:pPr algn="ctr"/>
                      <a:r>
                        <a:rPr lang="en-IN" dirty="0"/>
                        <a:t>\A</a:t>
                      </a:r>
                    </a:p>
                  </a:txBody>
                  <a:tcPr/>
                </a:tc>
                <a:tc>
                  <a:txBody>
                    <a:bodyPr/>
                    <a:lstStyle/>
                    <a:p>
                      <a:pPr algn="ctr"/>
                      <a:r>
                        <a:rPr lang="en-IN" dirty="0"/>
                        <a:t>Matches only at start of the string</a:t>
                      </a:r>
                    </a:p>
                  </a:txBody>
                  <a:tcPr/>
                </a:tc>
                <a:extLst>
                  <a:ext uri="{0D108BD9-81ED-4DB2-BD59-A6C34878D82A}">
                    <a16:rowId xmlns:a16="http://schemas.microsoft.com/office/drawing/2014/main" val="417004625"/>
                  </a:ext>
                </a:extLst>
              </a:tr>
              <a:tr h="370840">
                <a:tc>
                  <a:txBody>
                    <a:bodyPr/>
                    <a:lstStyle/>
                    <a:p>
                      <a:pPr algn="ctr"/>
                      <a:r>
                        <a:rPr lang="en-IN" dirty="0"/>
                        <a:t>\Z</a:t>
                      </a:r>
                    </a:p>
                  </a:txBody>
                  <a:tcPr/>
                </a:tc>
                <a:tc>
                  <a:txBody>
                    <a:bodyPr/>
                    <a:lstStyle/>
                    <a:p>
                      <a:pPr algn="ctr"/>
                      <a:r>
                        <a:rPr lang="en-IN" dirty="0"/>
                        <a:t>Matches only at end of the string</a:t>
                      </a:r>
                    </a:p>
                  </a:txBody>
                  <a:tcPr/>
                </a:tc>
                <a:extLst>
                  <a:ext uri="{0D108BD9-81ED-4DB2-BD59-A6C34878D82A}">
                    <a16:rowId xmlns:a16="http://schemas.microsoft.com/office/drawing/2014/main" val="2880956610"/>
                  </a:ext>
                </a:extLst>
              </a:tr>
            </a:tbl>
          </a:graphicData>
        </a:graphic>
      </p:graphicFrame>
    </p:spTree>
    <p:extLst>
      <p:ext uri="{BB962C8B-B14F-4D97-AF65-F5344CB8AC3E}">
        <p14:creationId xmlns:p14="http://schemas.microsoft.com/office/powerpoint/2010/main" val="3273451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61515-0E14-4E88-A56C-192D578FD719}"/>
              </a:ext>
            </a:extLst>
          </p:cNvPr>
          <p:cNvSpPr>
            <a:spLocks noGrp="1"/>
          </p:cNvSpPr>
          <p:nvPr>
            <p:ph idx="1"/>
          </p:nvPr>
        </p:nvSpPr>
        <p:spPr>
          <a:xfrm>
            <a:off x="1495011" y="235225"/>
            <a:ext cx="10179326" cy="6245088"/>
          </a:xfrm>
        </p:spPr>
        <p:txBody>
          <a:bodyPr>
            <a:noAutofit/>
          </a:bodyPr>
          <a:lstStyle/>
          <a:p>
            <a:pPr marL="0" indent="0">
              <a:spcBef>
                <a:spcPts val="0"/>
              </a:spcBef>
              <a:buNone/>
            </a:pPr>
            <a:r>
              <a:rPr lang="en-IN" dirty="0">
                <a:ea typeface="Calibri" panose="020F0502020204030204" pitchFamily="34" charset="0"/>
                <a:cs typeface="Mangal" panose="02040503050203030202" pitchFamily="18" charset="0"/>
              </a:rPr>
              <a:t>Quantifiers in Regular expressions</a:t>
            </a:r>
          </a:p>
          <a:p>
            <a:pPr marL="0" indent="0">
              <a:spcBef>
                <a:spcPts val="0"/>
              </a:spcBef>
              <a:buNone/>
            </a:pPr>
            <a:endParaRPr lang="en-IN" dirty="0">
              <a:ea typeface="Calibri" panose="020F0502020204030204" pitchFamily="34" charset="0"/>
              <a:cs typeface="Mangal" panose="02040503050203030202" pitchFamily="18" charset="0"/>
            </a:endParaRPr>
          </a:p>
          <a:p>
            <a:pPr marL="0" indent="0">
              <a:spcBef>
                <a:spcPts val="0"/>
              </a:spcBef>
              <a:buNone/>
            </a:pPr>
            <a:endParaRPr lang="en-IN" dirty="0">
              <a:ea typeface="Calibri" panose="020F0502020204030204" pitchFamily="34" charset="0"/>
              <a:cs typeface="Mangal" panose="02040503050203030202" pitchFamily="18" charset="0"/>
            </a:endParaRPr>
          </a:p>
          <a:p>
            <a:pPr marL="0" indent="0">
              <a:spcBef>
                <a:spcPts val="0"/>
              </a:spcBef>
              <a:buNone/>
            </a:pPr>
            <a:endParaRPr lang="en-IN" dirty="0">
              <a:ea typeface="Calibri" panose="020F0502020204030204" pitchFamily="34" charset="0"/>
              <a:cs typeface="Mangal" panose="02040503050203030202" pitchFamily="18" charset="0"/>
            </a:endParaRPr>
          </a:p>
          <a:p>
            <a:pPr marL="0" indent="0">
              <a:spcBef>
                <a:spcPts val="0"/>
              </a:spcBef>
              <a:buNone/>
            </a:pPr>
            <a:endParaRPr lang="en-IN" dirty="0">
              <a:ea typeface="Calibri" panose="020F0502020204030204" pitchFamily="34" charset="0"/>
              <a:cs typeface="Mangal" panose="02040503050203030202" pitchFamily="18" charset="0"/>
            </a:endParaRPr>
          </a:p>
          <a:p>
            <a:pPr marL="0" indent="0">
              <a:spcBef>
                <a:spcPts val="0"/>
              </a:spcBef>
              <a:buNone/>
            </a:pPr>
            <a:endParaRPr lang="en-IN" dirty="0">
              <a:ea typeface="Calibri" panose="020F0502020204030204" pitchFamily="34" charset="0"/>
              <a:cs typeface="Mangal" panose="02040503050203030202" pitchFamily="18" charset="0"/>
            </a:endParaRPr>
          </a:p>
          <a:p>
            <a:pPr marL="0" indent="0">
              <a:spcBef>
                <a:spcPts val="0"/>
              </a:spcBef>
              <a:buNone/>
            </a:pPr>
            <a:endParaRPr lang="en-IN" dirty="0">
              <a:ea typeface="Calibri" panose="020F0502020204030204" pitchFamily="34" charset="0"/>
              <a:cs typeface="Mangal" panose="02040503050203030202" pitchFamily="18" charset="0"/>
            </a:endParaRPr>
          </a:p>
          <a:p>
            <a:pPr marL="0" indent="0">
              <a:spcBef>
                <a:spcPts val="0"/>
              </a:spcBef>
              <a:buNone/>
            </a:pPr>
            <a:endParaRPr lang="en-IN" dirty="0">
              <a:ea typeface="Calibri" panose="020F0502020204030204" pitchFamily="34" charset="0"/>
              <a:cs typeface="Mangal" panose="02040503050203030202" pitchFamily="18" charset="0"/>
            </a:endParaRPr>
          </a:p>
          <a:p>
            <a:pPr marL="0" indent="0">
              <a:spcBef>
                <a:spcPts val="0"/>
              </a:spcBef>
              <a:buNone/>
            </a:pPr>
            <a:endParaRPr lang="en-IN" dirty="0">
              <a:ea typeface="Calibri" panose="020F0502020204030204" pitchFamily="34" charset="0"/>
              <a:cs typeface="Mangal" panose="02040503050203030202" pitchFamily="18" charset="0"/>
            </a:endParaRPr>
          </a:p>
          <a:p>
            <a:pPr marL="0" indent="0">
              <a:spcBef>
                <a:spcPts val="0"/>
              </a:spcBef>
              <a:buNone/>
            </a:pPr>
            <a:endParaRPr lang="en-IN" dirty="0">
              <a:ea typeface="Calibri" panose="020F0502020204030204" pitchFamily="34" charset="0"/>
              <a:cs typeface="Mangal" panose="02040503050203030202" pitchFamily="18" charset="0"/>
            </a:endParaRPr>
          </a:p>
          <a:p>
            <a:pPr marL="0" indent="0">
              <a:spcBef>
                <a:spcPts val="0"/>
              </a:spcBef>
              <a:buNone/>
            </a:pPr>
            <a:r>
              <a:rPr lang="en-IN" dirty="0">
                <a:ea typeface="Calibri" panose="020F0502020204030204" pitchFamily="34" charset="0"/>
                <a:cs typeface="Mangal" panose="02040503050203030202" pitchFamily="18" charset="0"/>
              </a:rPr>
              <a:t>Special Characters in Regular Expressions</a:t>
            </a:r>
          </a:p>
          <a:p>
            <a:pPr marL="0" indent="0" algn="just">
              <a:lnSpc>
                <a:spcPct val="107000"/>
              </a:lnSpc>
              <a:spcAft>
                <a:spcPts val="800"/>
              </a:spcAft>
              <a:buNone/>
            </a:pPr>
            <a:endParaRPr lang="en-IN" dirty="0">
              <a:effectLst/>
              <a:ea typeface="Calibri" panose="020F0502020204030204" pitchFamily="34" charset="0"/>
              <a:cs typeface="Mangal" panose="02040503050203030202" pitchFamily="18" charset="0"/>
            </a:endParaRPr>
          </a:p>
          <a:p>
            <a:pPr marL="0" indent="0" algn="just">
              <a:buNone/>
            </a:pPr>
            <a:endParaRPr lang="en-IN" dirty="0"/>
          </a:p>
        </p:txBody>
      </p:sp>
      <p:graphicFrame>
        <p:nvGraphicFramePr>
          <p:cNvPr id="4" name="Table 4">
            <a:extLst>
              <a:ext uri="{FF2B5EF4-FFF2-40B4-BE49-F238E27FC236}">
                <a16:creationId xmlns:a16="http://schemas.microsoft.com/office/drawing/2014/main" id="{84FA3E6C-9ECF-462B-BE20-6D7E3CA28DD4}"/>
              </a:ext>
            </a:extLst>
          </p:cNvPr>
          <p:cNvGraphicFramePr>
            <a:graphicFrameLocks noGrp="1"/>
          </p:cNvGraphicFramePr>
          <p:nvPr>
            <p:extLst>
              <p:ext uri="{D42A27DB-BD31-4B8C-83A1-F6EECF244321}">
                <p14:modId xmlns:p14="http://schemas.microsoft.com/office/powerpoint/2010/main" val="4138535548"/>
              </p:ext>
            </p:extLst>
          </p:nvPr>
        </p:nvGraphicFramePr>
        <p:xfrm>
          <a:off x="1803124" y="709726"/>
          <a:ext cx="6905391" cy="2225040"/>
        </p:xfrm>
        <a:graphic>
          <a:graphicData uri="http://schemas.openxmlformats.org/drawingml/2006/table">
            <a:tbl>
              <a:tblPr firstRow="1" bandRow="1">
                <a:tableStyleId>{5940675A-B579-460E-94D1-54222C63F5DA}</a:tableStyleId>
              </a:tblPr>
              <a:tblGrid>
                <a:gridCol w="1394143">
                  <a:extLst>
                    <a:ext uri="{9D8B030D-6E8A-4147-A177-3AD203B41FA5}">
                      <a16:colId xmlns:a16="http://schemas.microsoft.com/office/drawing/2014/main" val="3218273858"/>
                    </a:ext>
                  </a:extLst>
                </a:gridCol>
                <a:gridCol w="5511248">
                  <a:extLst>
                    <a:ext uri="{9D8B030D-6E8A-4147-A177-3AD203B41FA5}">
                      <a16:colId xmlns:a16="http://schemas.microsoft.com/office/drawing/2014/main" val="1861716919"/>
                    </a:ext>
                  </a:extLst>
                </a:gridCol>
              </a:tblGrid>
              <a:tr h="370840">
                <a:tc>
                  <a:txBody>
                    <a:bodyPr/>
                    <a:lstStyle/>
                    <a:p>
                      <a:pPr algn="ctr"/>
                      <a:r>
                        <a:rPr lang="en-IN" sz="1700" dirty="0"/>
                        <a:t>Character</a:t>
                      </a:r>
                    </a:p>
                  </a:txBody>
                  <a:tcPr/>
                </a:tc>
                <a:tc>
                  <a:txBody>
                    <a:bodyPr/>
                    <a:lstStyle/>
                    <a:p>
                      <a:pPr algn="ctr"/>
                      <a:r>
                        <a:rPr lang="en-IN" sz="1700" dirty="0"/>
                        <a:t>Description</a:t>
                      </a:r>
                    </a:p>
                  </a:txBody>
                  <a:tcPr/>
                </a:tc>
                <a:extLst>
                  <a:ext uri="{0D108BD9-81ED-4DB2-BD59-A6C34878D82A}">
                    <a16:rowId xmlns:a16="http://schemas.microsoft.com/office/drawing/2014/main" val="1728431515"/>
                  </a:ext>
                </a:extLst>
              </a:tr>
              <a:tr h="370840">
                <a:tc>
                  <a:txBody>
                    <a:bodyPr/>
                    <a:lstStyle/>
                    <a:p>
                      <a:pPr algn="ctr"/>
                      <a:r>
                        <a:rPr lang="en-IN" sz="1700" dirty="0"/>
                        <a:t>+</a:t>
                      </a:r>
                    </a:p>
                  </a:txBody>
                  <a:tcPr/>
                </a:tc>
                <a:tc>
                  <a:txBody>
                    <a:bodyPr/>
                    <a:lstStyle/>
                    <a:p>
                      <a:pPr algn="ctr"/>
                      <a:r>
                        <a:rPr lang="en-IN" sz="1700" dirty="0"/>
                        <a:t>1 or more repetitions of the preceding </a:t>
                      </a:r>
                      <a:r>
                        <a:rPr lang="en-IN" sz="1700" dirty="0" err="1"/>
                        <a:t>regexp</a:t>
                      </a:r>
                      <a:endParaRPr lang="en-IN" sz="1700" dirty="0"/>
                    </a:p>
                  </a:txBody>
                  <a:tcPr/>
                </a:tc>
                <a:extLst>
                  <a:ext uri="{0D108BD9-81ED-4DB2-BD59-A6C34878D82A}">
                    <a16:rowId xmlns:a16="http://schemas.microsoft.com/office/drawing/2014/main" val="1067201943"/>
                  </a:ext>
                </a:extLst>
              </a:tr>
              <a:tr h="370840">
                <a:tc>
                  <a:txBody>
                    <a:bodyPr/>
                    <a:lstStyle/>
                    <a:p>
                      <a:pPr algn="ctr"/>
                      <a:r>
                        <a:rPr lang="en-IN" sz="1700" dirty="0"/>
                        <a:t>*</a:t>
                      </a:r>
                    </a:p>
                  </a:txBody>
                  <a:tcPr/>
                </a:tc>
                <a:tc>
                  <a:txBody>
                    <a:bodyPr/>
                    <a:lstStyle/>
                    <a:p>
                      <a:pPr algn="ctr"/>
                      <a:r>
                        <a:rPr lang="en-IN" sz="1700" dirty="0"/>
                        <a:t>0 or more repetitions of the preceding </a:t>
                      </a:r>
                      <a:r>
                        <a:rPr lang="en-IN" sz="1700" dirty="0" err="1"/>
                        <a:t>regexp</a:t>
                      </a:r>
                      <a:endParaRPr lang="en-IN" sz="1700" dirty="0"/>
                    </a:p>
                  </a:txBody>
                  <a:tcPr/>
                </a:tc>
                <a:extLst>
                  <a:ext uri="{0D108BD9-81ED-4DB2-BD59-A6C34878D82A}">
                    <a16:rowId xmlns:a16="http://schemas.microsoft.com/office/drawing/2014/main" val="761527400"/>
                  </a:ext>
                </a:extLst>
              </a:tr>
              <a:tr h="370840">
                <a:tc>
                  <a:txBody>
                    <a:bodyPr/>
                    <a:lstStyle/>
                    <a:p>
                      <a:pPr algn="ctr"/>
                      <a:r>
                        <a:rPr lang="en-IN" sz="1700" dirty="0"/>
                        <a:t>?</a:t>
                      </a:r>
                    </a:p>
                  </a:txBody>
                  <a:tcPr/>
                </a:tc>
                <a:tc>
                  <a:txBody>
                    <a:bodyPr/>
                    <a:lstStyle/>
                    <a:p>
                      <a:pPr algn="ctr"/>
                      <a:r>
                        <a:rPr lang="en-IN" sz="1700" dirty="0"/>
                        <a:t>0 or 1 repetitions of the preceding </a:t>
                      </a:r>
                      <a:r>
                        <a:rPr lang="en-IN" sz="1700" dirty="0" err="1"/>
                        <a:t>regexp</a:t>
                      </a:r>
                      <a:endParaRPr lang="en-IN" sz="1700" dirty="0"/>
                    </a:p>
                  </a:txBody>
                  <a:tcPr/>
                </a:tc>
                <a:extLst>
                  <a:ext uri="{0D108BD9-81ED-4DB2-BD59-A6C34878D82A}">
                    <a16:rowId xmlns:a16="http://schemas.microsoft.com/office/drawing/2014/main" val="2690524497"/>
                  </a:ext>
                </a:extLst>
              </a:tr>
              <a:tr h="370840">
                <a:tc>
                  <a:txBody>
                    <a:bodyPr/>
                    <a:lstStyle/>
                    <a:p>
                      <a:pPr algn="ctr"/>
                      <a:r>
                        <a:rPr lang="en-IN" sz="1700" dirty="0"/>
                        <a:t>{m}</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700" b="0" i="0" u="none" strike="noStrike" kern="1200" cap="none" spc="0" normalizeH="0" baseline="0" noProof="0" dirty="0">
                          <a:ln>
                            <a:noFill/>
                          </a:ln>
                          <a:solidFill>
                            <a:prstClr val="black"/>
                          </a:solidFill>
                          <a:effectLst/>
                          <a:uLnTx/>
                          <a:uFillTx/>
                          <a:latin typeface="Century Gothic" panose="020B0502020202020204"/>
                          <a:ea typeface="+mn-ea"/>
                          <a:cs typeface="+mn-cs"/>
                        </a:rPr>
                        <a:t>Exactly m occurrences</a:t>
                      </a:r>
                    </a:p>
                  </a:txBody>
                  <a:tcPr/>
                </a:tc>
                <a:extLst>
                  <a:ext uri="{0D108BD9-81ED-4DB2-BD59-A6C34878D82A}">
                    <a16:rowId xmlns:a16="http://schemas.microsoft.com/office/drawing/2014/main" val="3334852542"/>
                  </a:ext>
                </a:extLst>
              </a:tr>
              <a:tr h="370840">
                <a:tc>
                  <a:txBody>
                    <a:bodyPr/>
                    <a:lstStyle/>
                    <a:p>
                      <a:pPr algn="ctr"/>
                      <a:r>
                        <a:rPr lang="en-IN" sz="1700" dirty="0"/>
                        <a:t>{</a:t>
                      </a:r>
                      <a:r>
                        <a:rPr lang="en-IN" sz="1700" dirty="0" err="1"/>
                        <a:t>m,n</a:t>
                      </a:r>
                      <a:r>
                        <a:rPr lang="en-IN" sz="1700"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700" b="0" i="0" u="none" strike="noStrike" kern="1200" cap="none" spc="0" normalizeH="0" baseline="0" noProof="0" dirty="0">
                          <a:ln>
                            <a:noFill/>
                          </a:ln>
                          <a:solidFill>
                            <a:prstClr val="black"/>
                          </a:solidFill>
                          <a:effectLst/>
                          <a:uLnTx/>
                          <a:uFillTx/>
                          <a:latin typeface="Century Gothic" panose="020B0502020202020204"/>
                          <a:ea typeface="+mn-ea"/>
                          <a:cs typeface="+mn-cs"/>
                        </a:rPr>
                        <a:t>From m to n. m defaults to 0 . n to infinity</a:t>
                      </a:r>
                    </a:p>
                  </a:txBody>
                  <a:tcPr/>
                </a:tc>
                <a:extLst>
                  <a:ext uri="{0D108BD9-81ED-4DB2-BD59-A6C34878D82A}">
                    <a16:rowId xmlns:a16="http://schemas.microsoft.com/office/drawing/2014/main" val="639111736"/>
                  </a:ext>
                </a:extLst>
              </a:tr>
            </a:tbl>
          </a:graphicData>
        </a:graphic>
      </p:graphicFrame>
      <p:graphicFrame>
        <p:nvGraphicFramePr>
          <p:cNvPr id="5" name="Table 4">
            <a:extLst>
              <a:ext uri="{FF2B5EF4-FFF2-40B4-BE49-F238E27FC236}">
                <a16:creationId xmlns:a16="http://schemas.microsoft.com/office/drawing/2014/main" id="{491C15A9-4487-484C-B555-9FA673BEB8BE}"/>
              </a:ext>
            </a:extLst>
          </p:cNvPr>
          <p:cNvGraphicFramePr>
            <a:graphicFrameLocks noGrp="1"/>
          </p:cNvGraphicFramePr>
          <p:nvPr>
            <p:extLst>
              <p:ext uri="{D42A27DB-BD31-4B8C-83A1-F6EECF244321}">
                <p14:modId xmlns:p14="http://schemas.microsoft.com/office/powerpoint/2010/main" val="2234256982"/>
              </p:ext>
            </p:extLst>
          </p:nvPr>
        </p:nvGraphicFramePr>
        <p:xfrm>
          <a:off x="517663" y="3458817"/>
          <a:ext cx="11439110" cy="3205480"/>
        </p:xfrm>
        <a:graphic>
          <a:graphicData uri="http://schemas.openxmlformats.org/drawingml/2006/table">
            <a:tbl>
              <a:tblPr firstRow="1" bandRow="1">
                <a:tableStyleId>{5940675A-B579-460E-94D1-54222C63F5DA}</a:tableStyleId>
              </a:tblPr>
              <a:tblGrid>
                <a:gridCol w="1570958">
                  <a:extLst>
                    <a:ext uri="{9D8B030D-6E8A-4147-A177-3AD203B41FA5}">
                      <a16:colId xmlns:a16="http://schemas.microsoft.com/office/drawing/2014/main" val="3218273858"/>
                    </a:ext>
                  </a:extLst>
                </a:gridCol>
                <a:gridCol w="9868152">
                  <a:extLst>
                    <a:ext uri="{9D8B030D-6E8A-4147-A177-3AD203B41FA5}">
                      <a16:colId xmlns:a16="http://schemas.microsoft.com/office/drawing/2014/main" val="1861716919"/>
                    </a:ext>
                  </a:extLst>
                </a:gridCol>
              </a:tblGrid>
              <a:tr h="370840">
                <a:tc>
                  <a:txBody>
                    <a:bodyPr/>
                    <a:lstStyle/>
                    <a:p>
                      <a:pPr algn="ctr"/>
                      <a:r>
                        <a:rPr lang="en-IN" sz="1700" dirty="0">
                          <a:latin typeface="+mn-lt"/>
                        </a:rPr>
                        <a:t>Character</a:t>
                      </a:r>
                    </a:p>
                  </a:txBody>
                  <a:tcPr/>
                </a:tc>
                <a:tc>
                  <a:txBody>
                    <a:bodyPr/>
                    <a:lstStyle/>
                    <a:p>
                      <a:pPr algn="ctr"/>
                      <a:r>
                        <a:rPr lang="en-IN" sz="1700" dirty="0">
                          <a:latin typeface="+mn-lt"/>
                        </a:rPr>
                        <a:t>Description</a:t>
                      </a:r>
                    </a:p>
                  </a:txBody>
                  <a:tcPr/>
                </a:tc>
                <a:extLst>
                  <a:ext uri="{0D108BD9-81ED-4DB2-BD59-A6C34878D82A}">
                    <a16:rowId xmlns:a16="http://schemas.microsoft.com/office/drawing/2014/main" val="1728431515"/>
                  </a:ext>
                </a:extLst>
              </a:tr>
              <a:tr h="370840">
                <a:tc>
                  <a:txBody>
                    <a:bodyPr/>
                    <a:lstStyle/>
                    <a:p>
                      <a:pPr algn="ctr"/>
                      <a:r>
                        <a:rPr lang="en-IN" sz="1700" dirty="0">
                          <a:latin typeface="+mn-lt"/>
                        </a:rPr>
                        <a:t>\</a:t>
                      </a:r>
                    </a:p>
                  </a:txBody>
                  <a:tcPr/>
                </a:tc>
                <a:tc>
                  <a:txBody>
                    <a:bodyPr/>
                    <a:lstStyle/>
                    <a:p>
                      <a:pPr algn="ctr"/>
                      <a:r>
                        <a:rPr lang="en-IN" sz="1700" dirty="0">
                          <a:latin typeface="+mn-lt"/>
                        </a:rPr>
                        <a:t>Escape special character nature</a:t>
                      </a:r>
                    </a:p>
                  </a:txBody>
                  <a:tcPr/>
                </a:tc>
                <a:extLst>
                  <a:ext uri="{0D108BD9-81ED-4DB2-BD59-A6C34878D82A}">
                    <a16:rowId xmlns:a16="http://schemas.microsoft.com/office/drawing/2014/main" val="1067201943"/>
                  </a:ext>
                </a:extLst>
              </a:tr>
              <a:tr h="370840">
                <a:tc>
                  <a:txBody>
                    <a:bodyPr/>
                    <a:lstStyle/>
                    <a:p>
                      <a:pPr algn="ctr"/>
                      <a:r>
                        <a:rPr lang="en-IN" sz="1700" dirty="0">
                          <a:latin typeface="+mn-lt"/>
                        </a:rPr>
                        <a:t>^</a:t>
                      </a:r>
                    </a:p>
                  </a:txBody>
                  <a:tcPr/>
                </a:tc>
                <a:tc>
                  <a:txBody>
                    <a:bodyPr/>
                    <a:lstStyle/>
                    <a:p>
                      <a:pPr algn="ctr"/>
                      <a:r>
                        <a:rPr lang="en-IN" sz="1700" dirty="0">
                          <a:latin typeface="+mn-lt"/>
                        </a:rPr>
                        <a:t>Matches beginning of a string</a:t>
                      </a:r>
                    </a:p>
                  </a:txBody>
                  <a:tcPr/>
                </a:tc>
                <a:extLst>
                  <a:ext uri="{0D108BD9-81ED-4DB2-BD59-A6C34878D82A}">
                    <a16:rowId xmlns:a16="http://schemas.microsoft.com/office/drawing/2014/main" val="761527400"/>
                  </a:ext>
                </a:extLst>
              </a:tr>
              <a:tr h="370840">
                <a:tc>
                  <a:txBody>
                    <a:bodyPr/>
                    <a:lstStyle/>
                    <a:p>
                      <a:pPr algn="ctr"/>
                      <a:r>
                        <a:rPr lang="en-IN" sz="1700" dirty="0">
                          <a:latin typeface="+mn-lt"/>
                        </a:rPr>
                        <a:t>$</a:t>
                      </a:r>
                    </a:p>
                  </a:txBody>
                  <a:tcPr/>
                </a:tc>
                <a:tc>
                  <a:txBody>
                    <a:bodyPr/>
                    <a:lstStyle/>
                    <a:p>
                      <a:pPr algn="ctr"/>
                      <a:r>
                        <a:rPr lang="en-IN" sz="1700" dirty="0">
                          <a:latin typeface="+mn-lt"/>
                        </a:rPr>
                        <a:t>Matches ending of a string</a:t>
                      </a:r>
                    </a:p>
                  </a:txBody>
                  <a:tcPr/>
                </a:tc>
                <a:extLst>
                  <a:ext uri="{0D108BD9-81ED-4DB2-BD59-A6C34878D82A}">
                    <a16:rowId xmlns:a16="http://schemas.microsoft.com/office/drawing/2014/main" val="2690524497"/>
                  </a:ext>
                </a:extLst>
              </a:tr>
              <a:tr h="370840">
                <a:tc>
                  <a:txBody>
                    <a:bodyPr/>
                    <a:lstStyle/>
                    <a:p>
                      <a:pPr algn="ctr"/>
                      <a:r>
                        <a:rPr lang="en-IN" sz="1700" dirty="0">
                          <a:latin typeface="+mn-lt"/>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700" b="0" i="0" u="none" strike="noStrike" kern="1200" cap="none" spc="0" normalizeH="0" baseline="0" noProof="0" dirty="0">
                          <a:ln>
                            <a:noFill/>
                          </a:ln>
                          <a:solidFill>
                            <a:prstClr val="black"/>
                          </a:solidFill>
                          <a:effectLst/>
                          <a:uLnTx/>
                          <a:uFillTx/>
                          <a:latin typeface="+mn-lt"/>
                          <a:ea typeface="+mn-ea"/>
                          <a:cs typeface="+mn-cs"/>
                        </a:rPr>
                        <a:t>Denotes a set of possible characters. Ex: [6b-d] matches any characters ‘6’,’b’,’c’, or ‘d’</a:t>
                      </a:r>
                    </a:p>
                  </a:txBody>
                  <a:tcPr/>
                </a:tc>
                <a:extLst>
                  <a:ext uri="{0D108BD9-81ED-4DB2-BD59-A6C34878D82A}">
                    <a16:rowId xmlns:a16="http://schemas.microsoft.com/office/drawing/2014/main" val="3334852542"/>
                  </a:ext>
                </a:extLst>
              </a:tr>
              <a:tr h="370840">
                <a:tc>
                  <a:txBody>
                    <a:bodyPr/>
                    <a:lstStyle/>
                    <a:p>
                      <a:pPr algn="ctr"/>
                      <a:r>
                        <a:rPr lang="en-IN" sz="1700" dirty="0">
                          <a:latin typeface="+mn-lt"/>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700" b="0" i="0" u="none" strike="noStrike" kern="1200" cap="none" spc="0" normalizeH="0" baseline="0" noProof="0" dirty="0">
                          <a:ln>
                            <a:noFill/>
                          </a:ln>
                          <a:solidFill>
                            <a:prstClr val="black"/>
                          </a:solidFill>
                          <a:effectLst/>
                          <a:uLnTx/>
                          <a:uFillTx/>
                          <a:latin typeface="+mn-lt"/>
                          <a:ea typeface="+mn-ea"/>
                          <a:cs typeface="+mn-cs"/>
                        </a:rPr>
                        <a:t>Matches every character except the ones inside brackets. Ex: [^a-c6] matches any character except ‘</a:t>
                      </a:r>
                      <a:r>
                        <a:rPr kumimoji="0" lang="en-IN" sz="1700" b="0" i="0" u="none" strike="noStrike" kern="1200" cap="none" spc="0" normalizeH="0" baseline="0" noProof="0" dirty="0" err="1">
                          <a:ln>
                            <a:noFill/>
                          </a:ln>
                          <a:solidFill>
                            <a:prstClr val="black"/>
                          </a:solidFill>
                          <a:effectLst/>
                          <a:uLnTx/>
                          <a:uFillTx/>
                          <a:latin typeface="+mn-lt"/>
                          <a:ea typeface="+mn-ea"/>
                          <a:cs typeface="+mn-cs"/>
                        </a:rPr>
                        <a:t>a’,’b’,’c</a:t>
                      </a:r>
                      <a:r>
                        <a:rPr kumimoji="0" lang="en-IN" sz="1700" b="0" i="0" u="none" strike="noStrike" kern="1200" cap="none" spc="0" normalizeH="0" baseline="0" noProof="0" dirty="0">
                          <a:ln>
                            <a:noFill/>
                          </a:ln>
                          <a:solidFill>
                            <a:prstClr val="black"/>
                          </a:solidFill>
                          <a:effectLst/>
                          <a:uLnTx/>
                          <a:uFillTx/>
                          <a:latin typeface="+mn-lt"/>
                          <a:ea typeface="+mn-ea"/>
                          <a:cs typeface="+mn-cs"/>
                        </a:rPr>
                        <a:t>’, or ‘6’</a:t>
                      </a:r>
                    </a:p>
                  </a:txBody>
                  <a:tcPr/>
                </a:tc>
                <a:extLst>
                  <a:ext uri="{0D108BD9-81ED-4DB2-BD59-A6C34878D82A}">
                    <a16:rowId xmlns:a16="http://schemas.microsoft.com/office/drawing/2014/main" val="639111736"/>
                  </a:ext>
                </a:extLst>
              </a:tr>
              <a:tr h="370840">
                <a:tc>
                  <a:txBody>
                    <a:bodyPr/>
                    <a:lstStyle/>
                    <a:p>
                      <a:pPr algn="ctr"/>
                      <a:r>
                        <a:rPr lang="en-IN" sz="1700" dirty="0">
                          <a:latin typeface="+mn-lt"/>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700" b="0" i="0" u="none" strike="noStrike" kern="1200" cap="none" spc="0" normalizeH="0" baseline="0" noProof="0" dirty="0">
                          <a:ln>
                            <a:noFill/>
                          </a:ln>
                          <a:solidFill>
                            <a:prstClr val="black"/>
                          </a:solidFill>
                          <a:effectLst/>
                          <a:uLnTx/>
                          <a:uFillTx/>
                          <a:latin typeface="+mn-lt"/>
                          <a:ea typeface="+mn-ea"/>
                          <a:cs typeface="+mn-cs"/>
                        </a:rPr>
                        <a:t>Matches any regular expression inside the parentheses and the result can be captured.</a:t>
                      </a:r>
                    </a:p>
                  </a:txBody>
                  <a:tcPr/>
                </a:tc>
                <a:extLst>
                  <a:ext uri="{0D108BD9-81ED-4DB2-BD59-A6C34878D82A}">
                    <a16:rowId xmlns:a16="http://schemas.microsoft.com/office/drawing/2014/main" val="1515100767"/>
                  </a:ext>
                </a:extLst>
              </a:tr>
              <a:tr h="370840">
                <a:tc>
                  <a:txBody>
                    <a:bodyPr/>
                    <a:lstStyle/>
                    <a:p>
                      <a:pPr algn="ctr"/>
                      <a:r>
                        <a:rPr lang="en-IN" sz="1700" dirty="0">
                          <a:latin typeface="+mn-lt"/>
                        </a:rPr>
                        <a:t>R|S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700" b="0" i="0" u="none" strike="noStrike" kern="1200" cap="none" spc="0" normalizeH="0" baseline="0" noProof="0" dirty="0">
                          <a:ln>
                            <a:noFill/>
                          </a:ln>
                          <a:solidFill>
                            <a:prstClr val="black"/>
                          </a:solidFill>
                          <a:effectLst/>
                          <a:uLnTx/>
                          <a:uFillTx/>
                          <a:latin typeface="+mn-lt"/>
                          <a:ea typeface="+mn-ea"/>
                          <a:cs typeface="+mn-cs"/>
                        </a:rPr>
                        <a:t>Matches either regex R or regex S</a:t>
                      </a:r>
                    </a:p>
                  </a:txBody>
                  <a:tcPr/>
                </a:tc>
                <a:extLst>
                  <a:ext uri="{0D108BD9-81ED-4DB2-BD59-A6C34878D82A}">
                    <a16:rowId xmlns:a16="http://schemas.microsoft.com/office/drawing/2014/main" val="395928204"/>
                  </a:ext>
                </a:extLst>
              </a:tr>
            </a:tbl>
          </a:graphicData>
        </a:graphic>
      </p:graphicFrame>
    </p:spTree>
    <p:extLst>
      <p:ext uri="{BB962C8B-B14F-4D97-AF65-F5344CB8AC3E}">
        <p14:creationId xmlns:p14="http://schemas.microsoft.com/office/powerpoint/2010/main" val="75411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25E9097-4A09-434A-873B-6AE890519476}"/>
              </a:ext>
            </a:extLst>
          </p:cNvPr>
          <p:cNvSpPr txBox="1">
            <a:spLocks/>
          </p:cNvSpPr>
          <p:nvPr/>
        </p:nvSpPr>
        <p:spPr>
          <a:xfrm>
            <a:off x="1415198" y="1166018"/>
            <a:ext cx="10511759" cy="559259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spcBef>
                <a:spcPts val="600"/>
              </a:spcBef>
            </a:pPr>
            <a:r>
              <a:rPr lang="en-US" altLang="en-US" b="1" dirty="0">
                <a:solidFill>
                  <a:schemeClr val="tx1"/>
                </a:solidFill>
              </a:rPr>
              <a:t>Dictionaries are collections but they are not sequences such as lists, strings or tuples</a:t>
            </a:r>
          </a:p>
          <a:p>
            <a:pPr lvl="1">
              <a:lnSpc>
                <a:spcPct val="150000"/>
              </a:lnSpc>
              <a:spcBef>
                <a:spcPts val="600"/>
              </a:spcBef>
            </a:pPr>
            <a:r>
              <a:rPr lang="en-US" altLang="en-US" sz="1800" b="1" dirty="0">
                <a:solidFill>
                  <a:schemeClr val="tx1"/>
                </a:solidFill>
              </a:rPr>
              <a:t>there is no order to the elements of a dictionary</a:t>
            </a:r>
          </a:p>
          <a:p>
            <a:pPr lvl="1">
              <a:lnSpc>
                <a:spcPct val="150000"/>
              </a:lnSpc>
              <a:spcBef>
                <a:spcPts val="600"/>
              </a:spcBef>
            </a:pPr>
            <a:r>
              <a:rPr lang="en-US" altLang="en-US" sz="1800" b="1" dirty="0">
                <a:solidFill>
                  <a:schemeClr val="tx1"/>
                </a:solidFill>
              </a:rPr>
              <a:t>in fact, the order (for example, when printed) might change as elements are added or deleted. </a:t>
            </a:r>
          </a:p>
          <a:p>
            <a:pPr>
              <a:lnSpc>
                <a:spcPct val="150000"/>
              </a:lnSpc>
              <a:spcBef>
                <a:spcPts val="600"/>
              </a:spcBef>
            </a:pPr>
            <a:r>
              <a:rPr lang="en-US" altLang="en-US" b="1" dirty="0">
                <a:solidFill>
                  <a:schemeClr val="tx1"/>
                </a:solidFill>
              </a:rPr>
              <a:t>Dictionaries are indexed by keys. The keys must be of immutable types, A tuple can be a key only if contains immutable elements.</a:t>
            </a:r>
          </a:p>
          <a:p>
            <a:pPr>
              <a:lnSpc>
                <a:spcPct val="150000"/>
              </a:lnSpc>
              <a:spcBef>
                <a:spcPts val="600"/>
              </a:spcBef>
            </a:pPr>
            <a:r>
              <a:rPr lang="en-US" altLang="en-US" b="1" dirty="0">
                <a:solidFill>
                  <a:schemeClr val="tx1"/>
                </a:solidFill>
              </a:rPr>
              <a:t>Since, the keys are used to identify the values in the dictionary, there can not be duplicate keys in the dictionary. Hence, Each of the keys within the dictionary must be unique, however two unique keys can have same values.</a:t>
            </a:r>
          </a:p>
          <a:p>
            <a:pPr>
              <a:lnSpc>
                <a:spcPct val="150000"/>
              </a:lnSpc>
              <a:spcBef>
                <a:spcPts val="600"/>
              </a:spcBef>
            </a:pPr>
            <a:r>
              <a:rPr lang="en-US" altLang="en-US" b="1" dirty="0">
                <a:solidFill>
                  <a:schemeClr val="tx1"/>
                </a:solidFill>
              </a:rPr>
              <a:t>Like lists, dictionaries are also mutable. We can change the value of a certain key “in place” using the assignment statement as per the syntax:</a:t>
            </a:r>
          </a:p>
          <a:p>
            <a:pPr marL="0" indent="0">
              <a:lnSpc>
                <a:spcPct val="150000"/>
              </a:lnSpc>
              <a:spcBef>
                <a:spcPts val="600"/>
              </a:spcBef>
              <a:buNone/>
            </a:pPr>
            <a:r>
              <a:rPr lang="en-US" altLang="en-US" b="1" dirty="0">
                <a:solidFill>
                  <a:schemeClr val="tx1"/>
                </a:solidFill>
              </a:rPr>
              <a:t>	&lt;dictionary&gt;[&lt;key&gt;]=&lt;value&gt;</a:t>
            </a:r>
          </a:p>
        </p:txBody>
      </p:sp>
      <p:sp>
        <p:nvSpPr>
          <p:cNvPr id="2" name="TextBox 1">
            <a:extLst>
              <a:ext uri="{FF2B5EF4-FFF2-40B4-BE49-F238E27FC236}">
                <a16:creationId xmlns:a16="http://schemas.microsoft.com/office/drawing/2014/main" id="{398AC5B2-8634-439B-9BE4-762070F0B747}"/>
              </a:ext>
            </a:extLst>
          </p:cNvPr>
          <p:cNvSpPr txBox="1"/>
          <p:nvPr/>
        </p:nvSpPr>
        <p:spPr>
          <a:xfrm>
            <a:off x="3084614" y="239461"/>
            <a:ext cx="6570482" cy="584775"/>
          </a:xfrm>
          <a:prstGeom prst="rect">
            <a:avLst/>
          </a:prstGeom>
          <a:noFill/>
        </p:spPr>
        <p:txBody>
          <a:bodyPr wrap="square" rtlCol="0">
            <a:spAutoFit/>
          </a:bodyPr>
          <a:lstStyle/>
          <a:p>
            <a:pPr algn="ctr"/>
            <a:r>
              <a:rPr lang="en-IN" sz="3200" b="1" dirty="0"/>
              <a:t>Features of Dictionary</a:t>
            </a:r>
          </a:p>
        </p:txBody>
      </p:sp>
    </p:spTree>
    <p:extLst>
      <p:ext uri="{BB962C8B-B14F-4D97-AF65-F5344CB8AC3E}">
        <p14:creationId xmlns:p14="http://schemas.microsoft.com/office/powerpoint/2010/main" val="3565701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61515-0E14-4E88-A56C-192D578FD719}"/>
              </a:ext>
            </a:extLst>
          </p:cNvPr>
          <p:cNvSpPr>
            <a:spLocks noGrp="1"/>
          </p:cNvSpPr>
          <p:nvPr>
            <p:ph idx="1"/>
          </p:nvPr>
        </p:nvSpPr>
        <p:spPr>
          <a:xfrm>
            <a:off x="1638300" y="414129"/>
            <a:ext cx="10179326" cy="6245088"/>
          </a:xfrm>
        </p:spPr>
        <p:txBody>
          <a:bodyPr>
            <a:noAutofit/>
          </a:bodyPr>
          <a:lstStyle/>
          <a:p>
            <a:pPr marL="0" indent="0">
              <a:spcBef>
                <a:spcPts val="0"/>
              </a:spcBef>
              <a:buNone/>
            </a:pPr>
            <a:r>
              <a:rPr lang="en-IN" dirty="0">
                <a:ea typeface="Calibri" panose="020F0502020204030204" pitchFamily="34" charset="0"/>
                <a:cs typeface="Mangal" panose="02040503050203030202" pitchFamily="18" charset="0"/>
              </a:rPr>
              <a:t>Regular expression to retrieve all words starting with ‘a’ can be written as:</a:t>
            </a:r>
          </a:p>
          <a:p>
            <a:pPr marL="0" indent="0">
              <a:spcBef>
                <a:spcPts val="0"/>
              </a:spcBef>
              <a:buNone/>
            </a:pPr>
            <a:endParaRPr lang="en-IN" dirty="0">
              <a:ea typeface="Calibri" panose="020F0502020204030204" pitchFamily="34" charset="0"/>
              <a:cs typeface="Mangal" panose="02040503050203030202" pitchFamily="18" charset="0"/>
            </a:endParaRPr>
          </a:p>
          <a:p>
            <a:pPr marL="0" indent="0">
              <a:spcBef>
                <a:spcPts val="0"/>
              </a:spcBef>
              <a:buNone/>
            </a:pPr>
            <a:r>
              <a:rPr lang="en-IN" dirty="0" err="1">
                <a:ea typeface="Calibri" panose="020F0502020204030204" pitchFamily="34" charset="0"/>
                <a:cs typeface="Mangal" panose="02040503050203030202" pitchFamily="18" charset="0"/>
              </a:rPr>
              <a:t>r’a</a:t>
            </a:r>
            <a:r>
              <a:rPr lang="en-IN" dirty="0">
                <a:ea typeface="Calibri" panose="020F0502020204030204" pitchFamily="34" charset="0"/>
                <a:cs typeface="Mangal" panose="02040503050203030202" pitchFamily="18" charset="0"/>
              </a:rPr>
              <a:t>[\w]*’</a:t>
            </a:r>
          </a:p>
          <a:p>
            <a:pPr marL="0" indent="0">
              <a:spcBef>
                <a:spcPts val="0"/>
              </a:spcBef>
              <a:buNone/>
            </a:pPr>
            <a:r>
              <a:rPr lang="en-IN" dirty="0">
                <a:ea typeface="Calibri" panose="020F0502020204030204" pitchFamily="34" charset="0"/>
                <a:cs typeface="Mangal" panose="02040503050203030202" pitchFamily="18" charset="0"/>
              </a:rPr>
              <a:t>‘a’ represents the word should start with ‘a’. Then [\w]* represents </a:t>
            </a:r>
            <a:r>
              <a:rPr lang="en-IN" dirty="0" err="1">
                <a:ea typeface="Calibri" panose="020F0502020204030204" pitchFamily="34" charset="0"/>
                <a:cs typeface="Mangal" panose="02040503050203030202" pitchFamily="18" charset="0"/>
              </a:rPr>
              <a:t>repitiotion</a:t>
            </a:r>
            <a:r>
              <a:rPr lang="en-IN" dirty="0">
                <a:ea typeface="Calibri" panose="020F0502020204030204" pitchFamily="34" charset="0"/>
                <a:cs typeface="Mangal" panose="02040503050203030202" pitchFamily="18" charset="0"/>
              </a:rPr>
              <a:t> of any alphanumeric characters.</a:t>
            </a:r>
          </a:p>
          <a:p>
            <a:pPr marL="0" indent="0">
              <a:spcBef>
                <a:spcPts val="0"/>
              </a:spcBef>
              <a:buNone/>
            </a:pPr>
            <a:endParaRPr lang="en-IN" dirty="0">
              <a:ea typeface="Calibri" panose="020F0502020204030204" pitchFamily="34" charset="0"/>
              <a:cs typeface="Mangal" panose="02040503050203030202" pitchFamily="18" charset="0"/>
            </a:endParaRPr>
          </a:p>
          <a:p>
            <a:pPr marL="0" indent="0">
              <a:spcBef>
                <a:spcPts val="0"/>
              </a:spcBef>
              <a:buNone/>
            </a:pPr>
            <a:r>
              <a:rPr lang="en-IN" dirty="0">
                <a:ea typeface="Calibri" panose="020F0502020204030204" pitchFamily="34" charset="0"/>
                <a:cs typeface="Mangal" panose="02040503050203030202" pitchFamily="18" charset="0"/>
              </a:rPr>
              <a:t/>
            </a:r>
            <a:br>
              <a:rPr lang="en-IN" dirty="0">
                <a:ea typeface="Calibri" panose="020F0502020204030204" pitchFamily="34" charset="0"/>
                <a:cs typeface="Mangal" panose="02040503050203030202" pitchFamily="18" charset="0"/>
              </a:rPr>
            </a:br>
            <a:endParaRPr lang="en-IN" dirty="0">
              <a:effectLst/>
              <a:ea typeface="Calibri" panose="020F0502020204030204" pitchFamily="34" charset="0"/>
              <a:cs typeface="Mangal" panose="02040503050203030202" pitchFamily="18" charset="0"/>
            </a:endParaRPr>
          </a:p>
          <a:p>
            <a:pPr marL="0" indent="0" algn="just">
              <a:lnSpc>
                <a:spcPct val="107000"/>
              </a:lnSpc>
              <a:spcAft>
                <a:spcPts val="800"/>
              </a:spcAft>
              <a:buNone/>
            </a:pPr>
            <a:endParaRPr lang="en-IN" dirty="0">
              <a:effectLst/>
              <a:ea typeface="Calibri" panose="020F0502020204030204" pitchFamily="34" charset="0"/>
              <a:cs typeface="Mangal" panose="02040503050203030202" pitchFamily="18" charset="0"/>
            </a:endParaRPr>
          </a:p>
          <a:p>
            <a:pPr marL="0" indent="0" algn="just">
              <a:buNone/>
            </a:pPr>
            <a:endParaRPr lang="en-IN" dirty="0"/>
          </a:p>
        </p:txBody>
      </p:sp>
    </p:spTree>
    <p:extLst>
      <p:ext uri="{BB962C8B-B14F-4D97-AF65-F5344CB8AC3E}">
        <p14:creationId xmlns:p14="http://schemas.microsoft.com/office/powerpoint/2010/main" val="212270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3F5D-2730-4B8D-8D5F-CA2BEF065D88}"/>
              </a:ext>
            </a:extLst>
          </p:cNvPr>
          <p:cNvSpPr>
            <a:spLocks noGrp="1"/>
          </p:cNvSpPr>
          <p:nvPr>
            <p:ph type="title"/>
          </p:nvPr>
        </p:nvSpPr>
        <p:spPr>
          <a:xfrm>
            <a:off x="2553168" y="324908"/>
            <a:ext cx="8911687" cy="598403"/>
          </a:xfrm>
        </p:spPr>
        <p:txBody>
          <a:bodyPr/>
          <a:lstStyle/>
          <a:p>
            <a:pPr algn="ctr"/>
            <a:r>
              <a:rPr lang="en-IN" sz="3200" b="1" dirty="0"/>
              <a:t>Features of Dictionary</a:t>
            </a:r>
          </a:p>
        </p:txBody>
      </p:sp>
      <p:sp>
        <p:nvSpPr>
          <p:cNvPr id="3" name="Content Placeholder 2">
            <a:extLst>
              <a:ext uri="{FF2B5EF4-FFF2-40B4-BE49-F238E27FC236}">
                <a16:creationId xmlns:a16="http://schemas.microsoft.com/office/drawing/2014/main" id="{22ACFE93-BF18-444D-90D1-0CFB799CC24A}"/>
              </a:ext>
            </a:extLst>
          </p:cNvPr>
          <p:cNvSpPr>
            <a:spLocks noGrp="1"/>
          </p:cNvSpPr>
          <p:nvPr>
            <p:ph idx="1"/>
          </p:nvPr>
        </p:nvSpPr>
        <p:spPr>
          <a:xfrm>
            <a:off x="1678055" y="1022472"/>
            <a:ext cx="10050117" cy="5587050"/>
          </a:xfrm>
        </p:spPr>
        <p:txBody>
          <a:bodyPr>
            <a:normAutofit lnSpcReduction="10000"/>
          </a:bodyPr>
          <a:lstStyle/>
          <a:p>
            <a:r>
              <a:rPr lang="en-IN" dirty="0" err="1">
                <a:solidFill>
                  <a:srgbClr val="002060"/>
                </a:solidFill>
              </a:rPr>
              <a:t>Key:value</a:t>
            </a:r>
            <a:r>
              <a:rPr lang="en-IN" dirty="0">
                <a:solidFill>
                  <a:srgbClr val="002060"/>
                </a:solidFill>
              </a:rPr>
              <a:t> pairs in curly braces are included to create a sequence.</a:t>
            </a:r>
          </a:p>
          <a:p>
            <a:pPr marL="0" indent="0">
              <a:buNone/>
            </a:pPr>
            <a:r>
              <a:rPr lang="en-IN" dirty="0"/>
              <a:t>	</a:t>
            </a:r>
            <a:r>
              <a:rPr lang="en-IN" dirty="0">
                <a:solidFill>
                  <a:srgbClr val="C00000"/>
                </a:solidFill>
              </a:rPr>
              <a:t>Syntax:</a:t>
            </a:r>
          </a:p>
          <a:p>
            <a:pPr marL="0" indent="0">
              <a:buNone/>
            </a:pPr>
            <a:r>
              <a:rPr lang="en-IN" dirty="0">
                <a:solidFill>
                  <a:srgbClr val="C00000"/>
                </a:solidFill>
              </a:rPr>
              <a:t>	&lt;dictionary-name&gt;={&lt;key&gt;:&lt;value&gt;,&lt;key&gt;:&lt;value&gt;…}</a:t>
            </a:r>
          </a:p>
          <a:p>
            <a:r>
              <a:rPr lang="en-IN" dirty="0"/>
              <a:t>The curly braces mark the beginning and the end of dictionary.</a:t>
            </a:r>
          </a:p>
          <a:p>
            <a:r>
              <a:rPr lang="en-IN" dirty="0"/>
              <a:t>Each entry (</a:t>
            </a:r>
            <a:r>
              <a:rPr lang="en-IN" dirty="0" err="1"/>
              <a:t>key:value</a:t>
            </a:r>
            <a:r>
              <a:rPr lang="en-IN" dirty="0"/>
              <a:t>) consists of a pair separated by a colon-the key and corresponding value is given by writing colon(:)</a:t>
            </a:r>
            <a:r>
              <a:rPr lang="en-IN" dirty="0">
                <a:sym typeface="Wingdings" panose="05000000000000000000" pitchFamily="2" charset="2"/>
              </a:rPr>
              <a:t> between them.</a:t>
            </a:r>
          </a:p>
          <a:p>
            <a:r>
              <a:rPr lang="en-IN" dirty="0">
                <a:sym typeface="Wingdings" panose="05000000000000000000" pitchFamily="2" charset="2"/>
              </a:rPr>
              <a:t>The key-value pairs are separated by commas.</a:t>
            </a:r>
          </a:p>
          <a:p>
            <a:r>
              <a:rPr lang="en-IN" dirty="0">
                <a:sym typeface="Wingdings" panose="05000000000000000000" pitchFamily="2" charset="2"/>
              </a:rPr>
              <a:t>Internally, dictionaries are indexed (i.e., arranged) on the basis of keys.</a:t>
            </a:r>
          </a:p>
          <a:p>
            <a:r>
              <a:rPr lang="en-IN" dirty="0">
                <a:sym typeface="Wingdings" panose="05000000000000000000" pitchFamily="2" charset="2"/>
              </a:rPr>
              <a:t>Dictionaries are also called associative arrays or mappings or hashes.</a:t>
            </a:r>
          </a:p>
          <a:p>
            <a:r>
              <a:rPr lang="en-IN" dirty="0">
                <a:sym typeface="Wingdings" panose="05000000000000000000" pitchFamily="2" charset="2"/>
              </a:rPr>
              <a:t>The keys of a dictionary must be of immutable types example, string, number and tuple.</a:t>
            </a:r>
          </a:p>
          <a:p>
            <a:r>
              <a:rPr lang="en-IN" dirty="0">
                <a:sym typeface="Wingdings" panose="05000000000000000000" pitchFamily="2" charset="2"/>
              </a:rPr>
              <a:t>If mutable type is used as key, then an error, “</a:t>
            </a:r>
            <a:r>
              <a:rPr lang="en-IN" dirty="0" err="1">
                <a:sym typeface="Wingdings" panose="05000000000000000000" pitchFamily="2" charset="2"/>
              </a:rPr>
              <a:t>unhashable</a:t>
            </a:r>
            <a:r>
              <a:rPr lang="en-IN" dirty="0">
                <a:sym typeface="Wingdings" panose="05000000000000000000" pitchFamily="2" charset="2"/>
              </a:rPr>
              <a:t> type” occurred.</a:t>
            </a:r>
          </a:p>
          <a:p>
            <a:pPr marL="0" indent="0">
              <a:buNone/>
            </a:pPr>
            <a:r>
              <a:rPr lang="en-IN" dirty="0">
                <a:solidFill>
                  <a:srgbClr val="C00000"/>
                </a:solidFill>
                <a:sym typeface="Wingdings" panose="05000000000000000000" pitchFamily="2" charset="2"/>
              </a:rPr>
              <a:t>Example:</a:t>
            </a:r>
          </a:p>
          <a:p>
            <a:pPr marL="0" indent="0">
              <a:buNone/>
            </a:pPr>
            <a:r>
              <a:rPr lang="en-IN" dirty="0">
                <a:solidFill>
                  <a:srgbClr val="C00000"/>
                </a:solidFill>
                <a:sym typeface="Wingdings" panose="05000000000000000000" pitchFamily="2" charset="2"/>
              </a:rPr>
              <a:t>dict3={[2,3]:”</a:t>
            </a:r>
            <a:r>
              <a:rPr lang="en-IN" dirty="0" err="1">
                <a:solidFill>
                  <a:srgbClr val="C00000"/>
                </a:solidFill>
                <a:sym typeface="Wingdings" panose="05000000000000000000" pitchFamily="2" charset="2"/>
              </a:rPr>
              <a:t>abc</a:t>
            </a:r>
            <a:r>
              <a:rPr lang="en-IN" dirty="0">
                <a:solidFill>
                  <a:srgbClr val="C00000"/>
                </a:solidFill>
                <a:sym typeface="Wingdings" panose="05000000000000000000" pitchFamily="2" charset="2"/>
              </a:rPr>
              <a:t>”}</a:t>
            </a:r>
          </a:p>
          <a:p>
            <a:pPr marL="0" indent="0">
              <a:buNone/>
            </a:pPr>
            <a:r>
              <a:rPr lang="en-IN" dirty="0" err="1">
                <a:solidFill>
                  <a:srgbClr val="C00000"/>
                </a:solidFill>
                <a:sym typeface="Wingdings" panose="05000000000000000000" pitchFamily="2" charset="2"/>
              </a:rPr>
              <a:t>TypeError:unhashable</a:t>
            </a:r>
            <a:r>
              <a:rPr lang="en-IN" dirty="0">
                <a:solidFill>
                  <a:srgbClr val="C00000"/>
                </a:solidFill>
                <a:sym typeface="Wingdings" panose="05000000000000000000" pitchFamily="2" charset="2"/>
              </a:rPr>
              <a:t> </a:t>
            </a:r>
            <a:r>
              <a:rPr lang="en-IN" dirty="0" err="1">
                <a:solidFill>
                  <a:srgbClr val="C00000"/>
                </a:solidFill>
                <a:sym typeface="Wingdings" panose="05000000000000000000" pitchFamily="2" charset="2"/>
              </a:rPr>
              <a:t>type:’list</a:t>
            </a:r>
            <a:r>
              <a:rPr lang="en-IN" dirty="0">
                <a:solidFill>
                  <a:srgbClr val="C00000"/>
                </a:solidFill>
                <a:sym typeface="Wingdings" panose="05000000000000000000" pitchFamily="2" charset="2"/>
              </a:rPr>
              <a:t>’</a:t>
            </a:r>
          </a:p>
          <a:p>
            <a:pPr marL="0" indent="0">
              <a:buNone/>
            </a:pPr>
            <a:endParaRPr lang="en-IN" dirty="0"/>
          </a:p>
        </p:txBody>
      </p:sp>
    </p:spTree>
    <p:extLst>
      <p:ext uri="{BB962C8B-B14F-4D97-AF65-F5344CB8AC3E}">
        <p14:creationId xmlns:p14="http://schemas.microsoft.com/office/powerpoint/2010/main" val="495168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8FC9D8-B8A2-45DD-9219-A92B7A2EE7AC}"/>
              </a:ext>
            </a:extLst>
          </p:cNvPr>
          <p:cNvSpPr>
            <a:spLocks noGrp="1"/>
          </p:cNvSpPr>
          <p:nvPr>
            <p:ph idx="1"/>
          </p:nvPr>
        </p:nvSpPr>
        <p:spPr>
          <a:xfrm>
            <a:off x="1461054" y="1394791"/>
            <a:ext cx="10296938" cy="5028970"/>
          </a:xfrm>
        </p:spPr>
        <p:txBody>
          <a:bodyPr>
            <a:noAutofit/>
          </a:bodyPr>
          <a:lstStyle/>
          <a:p>
            <a:r>
              <a:rPr lang="en-IN" dirty="0"/>
              <a:t>All the </a:t>
            </a:r>
            <a:r>
              <a:rPr lang="en-IN" dirty="0" err="1"/>
              <a:t>key:value</a:t>
            </a:r>
            <a:r>
              <a:rPr lang="en-IN" dirty="0"/>
              <a:t> pairs of a dictionary are written collectively, separated by commas and enclosed in curly braces.</a:t>
            </a:r>
          </a:p>
          <a:p>
            <a:r>
              <a:rPr lang="en-IN" dirty="0"/>
              <a:t>emp={‘name’:‘Zara’,’salary’:60000,’age’:25}</a:t>
            </a:r>
          </a:p>
          <a:p>
            <a:r>
              <a:rPr lang="en-IN" dirty="0"/>
              <a:t>Adding </a:t>
            </a:r>
            <a:r>
              <a:rPr lang="en-IN" dirty="0" err="1"/>
              <a:t>key:value</a:t>
            </a:r>
            <a:r>
              <a:rPr lang="en-IN" dirty="0"/>
              <a:t> pairs to an empty dictionary; </a:t>
            </a:r>
          </a:p>
          <a:p>
            <a:pPr marL="0" indent="0">
              <a:buNone/>
            </a:pPr>
            <a:r>
              <a:rPr lang="en-IN" dirty="0"/>
              <a:t>	An empty dictionary is created either by using empty curly braces or by using dictionary constructor </a:t>
            </a:r>
            <a:r>
              <a:rPr lang="en-IN" dirty="0" err="1"/>
              <a:t>dict</a:t>
            </a:r>
            <a:r>
              <a:rPr lang="en-IN" dirty="0"/>
              <a:t>(). </a:t>
            </a:r>
          </a:p>
          <a:p>
            <a:pPr marL="0" indent="0">
              <a:buNone/>
            </a:pPr>
            <a:r>
              <a:rPr lang="en-IN" dirty="0">
                <a:solidFill>
                  <a:srgbClr val="002060"/>
                </a:solidFill>
              </a:rPr>
              <a:t>	&gt;&gt;&gt; emp={}</a:t>
            </a:r>
          </a:p>
          <a:p>
            <a:pPr marL="0" indent="0">
              <a:buNone/>
            </a:pPr>
            <a:r>
              <a:rPr lang="en-IN" dirty="0">
                <a:solidFill>
                  <a:srgbClr val="002060"/>
                </a:solidFill>
              </a:rPr>
              <a:t>	&gt;&gt;&gt; emp=</a:t>
            </a:r>
            <a:r>
              <a:rPr lang="en-IN" dirty="0" err="1">
                <a:solidFill>
                  <a:srgbClr val="002060"/>
                </a:solidFill>
              </a:rPr>
              <a:t>dict</a:t>
            </a:r>
            <a:r>
              <a:rPr lang="en-IN" dirty="0">
                <a:solidFill>
                  <a:srgbClr val="002060"/>
                </a:solidFill>
              </a:rPr>
              <a:t>()</a:t>
            </a:r>
          </a:p>
          <a:p>
            <a:pPr lvl="1"/>
            <a:r>
              <a:rPr lang="en-IN" dirty="0"/>
              <a:t>Then adding </a:t>
            </a:r>
            <a:r>
              <a:rPr lang="en-IN" dirty="0" err="1"/>
              <a:t>key:value</a:t>
            </a:r>
            <a:r>
              <a:rPr lang="en-IN" dirty="0"/>
              <a:t> pairs one at a time. Syntax:</a:t>
            </a:r>
          </a:p>
          <a:p>
            <a:pPr marL="0" indent="0">
              <a:buNone/>
            </a:pPr>
            <a:r>
              <a:rPr lang="en-IN" dirty="0"/>
              <a:t>		</a:t>
            </a:r>
            <a:r>
              <a:rPr lang="en-IN" dirty="0">
                <a:solidFill>
                  <a:srgbClr val="C00000"/>
                </a:solidFill>
              </a:rPr>
              <a:t>&lt;dictionary&gt;[&lt;key&gt;]=&lt;value&gt;</a:t>
            </a:r>
          </a:p>
          <a:p>
            <a:pPr marL="0" indent="0">
              <a:buNone/>
            </a:pPr>
            <a:r>
              <a:rPr lang="en-IN" dirty="0"/>
              <a:t>	Example: </a:t>
            </a:r>
          </a:p>
          <a:p>
            <a:pPr marL="0" indent="0">
              <a:buNone/>
            </a:pPr>
            <a:r>
              <a:rPr lang="en-IN" dirty="0"/>
              <a:t>	</a:t>
            </a:r>
            <a:r>
              <a:rPr lang="en-IN" dirty="0">
                <a:solidFill>
                  <a:srgbClr val="002060"/>
                </a:solidFill>
              </a:rPr>
              <a:t>emp[‘name’]=‘Zara’</a:t>
            </a:r>
          </a:p>
        </p:txBody>
      </p:sp>
      <p:sp>
        <p:nvSpPr>
          <p:cNvPr id="4" name="Title 1">
            <a:extLst>
              <a:ext uri="{FF2B5EF4-FFF2-40B4-BE49-F238E27FC236}">
                <a16:creationId xmlns:a16="http://schemas.microsoft.com/office/drawing/2014/main" id="{9B65C293-23E8-4215-BB22-96F1CE08E466}"/>
              </a:ext>
            </a:extLst>
          </p:cNvPr>
          <p:cNvSpPr>
            <a:spLocks noGrp="1"/>
          </p:cNvSpPr>
          <p:nvPr>
            <p:ph type="title"/>
          </p:nvPr>
        </p:nvSpPr>
        <p:spPr>
          <a:xfrm>
            <a:off x="2231534" y="255335"/>
            <a:ext cx="8911687" cy="598403"/>
          </a:xfrm>
        </p:spPr>
        <p:txBody>
          <a:bodyPr/>
          <a:lstStyle/>
          <a:p>
            <a:r>
              <a:rPr lang="en-IN" dirty="0"/>
              <a:t>Creating a Dictionary</a:t>
            </a:r>
          </a:p>
        </p:txBody>
      </p:sp>
    </p:spTree>
    <p:extLst>
      <p:ext uri="{BB962C8B-B14F-4D97-AF65-F5344CB8AC3E}">
        <p14:creationId xmlns:p14="http://schemas.microsoft.com/office/powerpoint/2010/main" val="251029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404212-8917-452D-AF3A-8C238E9615D4}"/>
              </a:ext>
            </a:extLst>
          </p:cNvPr>
          <p:cNvSpPr>
            <a:spLocks noGrp="1"/>
          </p:cNvSpPr>
          <p:nvPr>
            <p:ph idx="1"/>
          </p:nvPr>
        </p:nvSpPr>
        <p:spPr>
          <a:xfrm>
            <a:off x="1484243" y="1348408"/>
            <a:ext cx="10406268" cy="5423221"/>
          </a:xfrm>
        </p:spPr>
        <p:txBody>
          <a:bodyPr>
            <a:noAutofit/>
          </a:bodyPr>
          <a:lstStyle/>
          <a:p>
            <a:r>
              <a:rPr lang="en-IN" dirty="0"/>
              <a:t>Using </a:t>
            </a:r>
            <a:r>
              <a:rPr lang="en-IN" dirty="0" err="1"/>
              <a:t>dict</a:t>
            </a:r>
            <a:r>
              <a:rPr lang="en-IN" dirty="0"/>
              <a:t>() constructor, a new dictionary is created and initialized from specified set of keys and values.</a:t>
            </a:r>
          </a:p>
          <a:p>
            <a:pPr lvl="1"/>
            <a:r>
              <a:rPr lang="en-IN" dirty="0"/>
              <a:t>Keys as arguments and values as their values. Here the argument names are taken as the keys of string type.</a:t>
            </a:r>
          </a:p>
          <a:p>
            <a:pPr marL="457200" lvl="1" indent="0">
              <a:buNone/>
            </a:pPr>
            <a:r>
              <a:rPr lang="en-IN" dirty="0">
                <a:solidFill>
                  <a:srgbClr val="002060"/>
                </a:solidFill>
              </a:rPr>
              <a:t>Example: emp=</a:t>
            </a:r>
            <a:r>
              <a:rPr lang="en-IN" dirty="0" err="1">
                <a:solidFill>
                  <a:srgbClr val="002060"/>
                </a:solidFill>
              </a:rPr>
              <a:t>dict</a:t>
            </a:r>
            <a:r>
              <a:rPr lang="en-IN" dirty="0">
                <a:solidFill>
                  <a:srgbClr val="002060"/>
                </a:solidFill>
              </a:rPr>
              <a:t>(name=‘</a:t>
            </a:r>
            <a:r>
              <a:rPr lang="en-IN" dirty="0" err="1">
                <a:solidFill>
                  <a:srgbClr val="002060"/>
                </a:solidFill>
              </a:rPr>
              <a:t>Zara’,salary</a:t>
            </a:r>
            <a:r>
              <a:rPr lang="en-IN" dirty="0">
                <a:solidFill>
                  <a:srgbClr val="002060"/>
                </a:solidFill>
              </a:rPr>
              <a:t>=60000,age=25)</a:t>
            </a:r>
          </a:p>
          <a:p>
            <a:pPr lvl="1"/>
            <a:r>
              <a:rPr lang="en-IN" dirty="0"/>
              <a:t>Specify comma-separated </a:t>
            </a:r>
            <a:r>
              <a:rPr lang="en-IN" dirty="0" err="1"/>
              <a:t>key:value</a:t>
            </a:r>
            <a:r>
              <a:rPr lang="en-IN" dirty="0"/>
              <a:t> pairs.</a:t>
            </a:r>
          </a:p>
          <a:p>
            <a:pPr marL="457200" lvl="1" indent="0">
              <a:buNone/>
            </a:pPr>
            <a:r>
              <a:rPr lang="en-IN" dirty="0">
                <a:solidFill>
                  <a:srgbClr val="002060"/>
                </a:solidFill>
              </a:rPr>
              <a:t>Example: emp=</a:t>
            </a:r>
            <a:r>
              <a:rPr lang="en-IN" dirty="0" err="1">
                <a:solidFill>
                  <a:srgbClr val="002060"/>
                </a:solidFill>
              </a:rPr>
              <a:t>dict</a:t>
            </a:r>
            <a:r>
              <a:rPr lang="en-IN" dirty="0">
                <a:solidFill>
                  <a:srgbClr val="002060"/>
                </a:solidFill>
              </a:rPr>
              <a:t>({‘name’:‘Zara’,’salary’:60000,’age’:25})</a:t>
            </a:r>
          </a:p>
          <a:p>
            <a:pPr lvl="1"/>
            <a:r>
              <a:rPr lang="en-IN" dirty="0"/>
              <a:t>Specify keys separately and corresponding values separately, in parenthesis and are given as arguments to the zip() function which is then given as argument to </a:t>
            </a:r>
            <a:r>
              <a:rPr lang="en-IN" dirty="0" err="1"/>
              <a:t>dict</a:t>
            </a:r>
            <a:r>
              <a:rPr lang="en-IN" dirty="0"/>
              <a:t>().</a:t>
            </a:r>
          </a:p>
          <a:p>
            <a:pPr marL="457200" lvl="1" indent="0">
              <a:buNone/>
            </a:pPr>
            <a:r>
              <a:rPr lang="en-IN" dirty="0">
                <a:solidFill>
                  <a:srgbClr val="002060"/>
                </a:solidFill>
              </a:rPr>
              <a:t>Example: </a:t>
            </a:r>
            <a:r>
              <a:rPr lang="en-IN" dirty="0" err="1">
                <a:solidFill>
                  <a:srgbClr val="002060"/>
                </a:solidFill>
              </a:rPr>
              <a:t>dict</a:t>
            </a:r>
            <a:r>
              <a:rPr lang="en-IN" dirty="0">
                <a:solidFill>
                  <a:srgbClr val="002060"/>
                </a:solidFill>
              </a:rPr>
              <a:t>(zip((‘</a:t>
            </a:r>
            <a:r>
              <a:rPr lang="en-IN" dirty="0" err="1">
                <a:solidFill>
                  <a:srgbClr val="002060"/>
                </a:solidFill>
              </a:rPr>
              <a:t>name’,’salary’,’age</a:t>
            </a:r>
            <a:r>
              <a:rPr lang="en-IN" dirty="0">
                <a:solidFill>
                  <a:srgbClr val="002060"/>
                </a:solidFill>
              </a:rPr>
              <a:t>’),(‘Zara’,60000,25)))</a:t>
            </a:r>
          </a:p>
          <a:p>
            <a:pPr lvl="1"/>
            <a:r>
              <a:rPr lang="en-IN" dirty="0"/>
              <a:t>Specific </a:t>
            </a:r>
            <a:r>
              <a:rPr lang="en-IN" dirty="0" err="1"/>
              <a:t>key:value</a:t>
            </a:r>
            <a:r>
              <a:rPr lang="en-IN" dirty="0"/>
              <a:t>  pairs separately in form of </a:t>
            </a:r>
            <a:r>
              <a:rPr lang="en-IN" dirty="0" err="1"/>
              <a:t>sequences.One</a:t>
            </a:r>
            <a:r>
              <a:rPr lang="en-IN" dirty="0"/>
              <a:t> tuple or list argument is passed to </a:t>
            </a:r>
            <a:r>
              <a:rPr lang="en-IN" dirty="0" err="1"/>
              <a:t>dict</a:t>
            </a:r>
            <a:r>
              <a:rPr lang="en-IN" dirty="0"/>
              <a:t>(). This argument contains lists/tuples of individual </a:t>
            </a:r>
            <a:r>
              <a:rPr lang="en-IN" dirty="0" err="1"/>
              <a:t>key:value</a:t>
            </a:r>
            <a:r>
              <a:rPr lang="en-IN" dirty="0"/>
              <a:t> pairs. </a:t>
            </a:r>
          </a:p>
          <a:p>
            <a:pPr marL="457200" lvl="1" indent="0">
              <a:buNone/>
            </a:pPr>
            <a:r>
              <a:rPr lang="en-IN" dirty="0">
                <a:solidFill>
                  <a:srgbClr val="002060"/>
                </a:solidFill>
              </a:rPr>
              <a:t>	Example:</a:t>
            </a:r>
          </a:p>
          <a:p>
            <a:pPr marL="457200" lvl="1" indent="0">
              <a:buNone/>
            </a:pPr>
            <a:r>
              <a:rPr lang="en-IN" dirty="0">
                <a:solidFill>
                  <a:srgbClr val="002060"/>
                </a:solidFill>
              </a:rPr>
              <a:t>	emp=</a:t>
            </a:r>
            <a:r>
              <a:rPr lang="en-IN" dirty="0" err="1">
                <a:solidFill>
                  <a:srgbClr val="002060"/>
                </a:solidFill>
              </a:rPr>
              <a:t>dict</a:t>
            </a:r>
            <a:r>
              <a:rPr lang="en-IN" dirty="0">
                <a:solidFill>
                  <a:srgbClr val="002060"/>
                </a:solidFill>
              </a:rPr>
              <a:t>([[‘</a:t>
            </a:r>
            <a:r>
              <a:rPr lang="en-IN" dirty="0" err="1">
                <a:solidFill>
                  <a:srgbClr val="002060"/>
                </a:solidFill>
              </a:rPr>
              <a:t>name’,Zara</a:t>
            </a:r>
            <a:r>
              <a:rPr lang="en-IN" dirty="0">
                <a:solidFill>
                  <a:srgbClr val="002060"/>
                </a:solidFill>
              </a:rPr>
              <a:t>],[’salary’,60000],[‘age’,25]])</a:t>
            </a:r>
          </a:p>
          <a:p>
            <a:endParaRPr lang="en-IN" dirty="0"/>
          </a:p>
        </p:txBody>
      </p:sp>
      <p:sp>
        <p:nvSpPr>
          <p:cNvPr id="4" name="Title 1">
            <a:extLst>
              <a:ext uri="{FF2B5EF4-FFF2-40B4-BE49-F238E27FC236}">
                <a16:creationId xmlns:a16="http://schemas.microsoft.com/office/drawing/2014/main" id="{3607E565-FF8B-476B-AB31-DD61EA65CE6A}"/>
              </a:ext>
            </a:extLst>
          </p:cNvPr>
          <p:cNvSpPr>
            <a:spLocks noGrp="1"/>
          </p:cNvSpPr>
          <p:nvPr>
            <p:ph type="title"/>
          </p:nvPr>
        </p:nvSpPr>
        <p:spPr>
          <a:xfrm>
            <a:off x="2231534" y="255335"/>
            <a:ext cx="8911687" cy="598403"/>
          </a:xfrm>
        </p:spPr>
        <p:txBody>
          <a:bodyPr/>
          <a:lstStyle/>
          <a:p>
            <a:r>
              <a:rPr lang="en-IN" dirty="0"/>
              <a:t>Creating a Dictionary</a:t>
            </a:r>
          </a:p>
        </p:txBody>
      </p:sp>
    </p:spTree>
    <p:extLst>
      <p:ext uri="{BB962C8B-B14F-4D97-AF65-F5344CB8AC3E}">
        <p14:creationId xmlns:p14="http://schemas.microsoft.com/office/powerpoint/2010/main" val="173738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59C7-3FD2-4509-80F5-C995B4E261C0}"/>
              </a:ext>
            </a:extLst>
          </p:cNvPr>
          <p:cNvSpPr>
            <a:spLocks noGrp="1"/>
          </p:cNvSpPr>
          <p:nvPr>
            <p:ph type="title"/>
          </p:nvPr>
        </p:nvSpPr>
        <p:spPr>
          <a:xfrm>
            <a:off x="2253932" y="147031"/>
            <a:ext cx="8911687" cy="578525"/>
          </a:xfrm>
        </p:spPr>
        <p:txBody>
          <a:bodyPr>
            <a:normAutofit fontScale="90000"/>
          </a:bodyPr>
          <a:lstStyle/>
          <a:p>
            <a:r>
              <a:rPr lang="en-IN" dirty="0"/>
              <a:t>Accessing Elements of a Dictionary</a:t>
            </a:r>
          </a:p>
        </p:txBody>
      </p:sp>
      <p:sp>
        <p:nvSpPr>
          <p:cNvPr id="3" name="Content Placeholder 2">
            <a:extLst>
              <a:ext uri="{FF2B5EF4-FFF2-40B4-BE49-F238E27FC236}">
                <a16:creationId xmlns:a16="http://schemas.microsoft.com/office/drawing/2014/main" id="{DE741D42-12CC-4851-B708-C9AA7807037E}"/>
              </a:ext>
            </a:extLst>
          </p:cNvPr>
          <p:cNvSpPr>
            <a:spLocks noGrp="1"/>
          </p:cNvSpPr>
          <p:nvPr>
            <p:ph idx="1"/>
          </p:nvPr>
        </p:nvSpPr>
        <p:spPr>
          <a:xfrm>
            <a:off x="1522412" y="725555"/>
            <a:ext cx="10553632" cy="5985413"/>
          </a:xfrm>
        </p:spPr>
        <p:txBody>
          <a:bodyPr>
            <a:noAutofit/>
          </a:bodyPr>
          <a:lstStyle/>
          <a:p>
            <a:r>
              <a:rPr lang="en-US" i="0" dirty="0">
                <a:solidFill>
                  <a:srgbClr val="3B3835"/>
                </a:solidFill>
                <a:effectLst/>
              </a:rPr>
              <a:t>To access dictionary elements, the square brackets along with the key is used to obtain its value.</a:t>
            </a:r>
          </a:p>
          <a:p>
            <a:r>
              <a:rPr lang="en-US" dirty="0">
                <a:solidFill>
                  <a:srgbClr val="C00000"/>
                </a:solidFill>
              </a:rPr>
              <a:t>Syntax:</a:t>
            </a:r>
          </a:p>
          <a:p>
            <a:pPr marL="0" indent="0">
              <a:buNone/>
            </a:pPr>
            <a:r>
              <a:rPr lang="en-US" i="0" dirty="0">
                <a:solidFill>
                  <a:srgbClr val="C00000"/>
                </a:solidFill>
                <a:effectLst/>
              </a:rPr>
              <a:t>	&lt;dictionary-name&gt;[&lt;key&gt;] </a:t>
            </a:r>
          </a:p>
          <a:p>
            <a:r>
              <a:rPr lang="en-US" i="0" dirty="0">
                <a:solidFill>
                  <a:srgbClr val="3B3835"/>
                </a:solidFill>
                <a:effectLst/>
              </a:rPr>
              <a:t> </a:t>
            </a:r>
            <a:r>
              <a:rPr lang="en-US" i="0" dirty="0">
                <a:solidFill>
                  <a:srgbClr val="002060"/>
                </a:solidFill>
                <a:effectLst/>
              </a:rPr>
              <a:t>For example: </a:t>
            </a:r>
          </a:p>
          <a:p>
            <a:pPr marL="0" indent="0">
              <a:buNone/>
            </a:pPr>
            <a:r>
              <a:rPr lang="en-US" dirty="0">
                <a:solidFill>
                  <a:srgbClr val="002060"/>
                </a:solidFill>
              </a:rPr>
              <a:t>	</a:t>
            </a:r>
            <a:r>
              <a:rPr lang="en-US" i="0" dirty="0" err="1">
                <a:solidFill>
                  <a:srgbClr val="002060"/>
                </a:solidFill>
                <a:effectLst/>
              </a:rPr>
              <a:t>dict</a:t>
            </a:r>
            <a:r>
              <a:rPr lang="en-US" i="0" dirty="0">
                <a:solidFill>
                  <a:srgbClr val="002060"/>
                </a:solidFill>
                <a:effectLst/>
              </a:rPr>
              <a:t> = {'Name': 'Zara', 'Age’: 16, 'Class’: ‘</a:t>
            </a:r>
            <a:r>
              <a:rPr lang="en-US" dirty="0">
                <a:solidFill>
                  <a:srgbClr val="002060"/>
                </a:solidFill>
              </a:rPr>
              <a:t>Tenth</a:t>
            </a:r>
            <a:r>
              <a:rPr lang="en-US" i="0" dirty="0">
                <a:solidFill>
                  <a:srgbClr val="002060"/>
                </a:solidFill>
                <a:effectLst/>
              </a:rPr>
              <a:t>’}; </a:t>
            </a:r>
          </a:p>
          <a:p>
            <a:pPr marL="0" indent="0">
              <a:buNone/>
            </a:pPr>
            <a:r>
              <a:rPr lang="en-US" dirty="0">
                <a:solidFill>
                  <a:srgbClr val="002060"/>
                </a:solidFill>
              </a:rPr>
              <a:t>	</a:t>
            </a:r>
            <a:r>
              <a:rPr lang="en-US" i="0" dirty="0">
                <a:solidFill>
                  <a:srgbClr val="002060"/>
                </a:solidFill>
                <a:effectLst/>
              </a:rPr>
              <a:t>print("</a:t>
            </a:r>
            <a:r>
              <a:rPr lang="en-US" i="0" dirty="0" err="1">
                <a:solidFill>
                  <a:srgbClr val="002060"/>
                </a:solidFill>
                <a:effectLst/>
              </a:rPr>
              <a:t>dict</a:t>
            </a:r>
            <a:r>
              <a:rPr lang="en-US" i="0" dirty="0">
                <a:solidFill>
                  <a:srgbClr val="002060"/>
                </a:solidFill>
                <a:effectLst/>
              </a:rPr>
              <a:t>['Name’]: “, </a:t>
            </a:r>
            <a:r>
              <a:rPr lang="en-US" i="0" dirty="0" err="1">
                <a:solidFill>
                  <a:srgbClr val="002060"/>
                </a:solidFill>
                <a:effectLst/>
              </a:rPr>
              <a:t>dict</a:t>
            </a:r>
            <a:r>
              <a:rPr lang="en-US" i="0" dirty="0">
                <a:solidFill>
                  <a:srgbClr val="002060"/>
                </a:solidFill>
                <a:effectLst/>
              </a:rPr>
              <a:t>['Name’])</a:t>
            </a:r>
          </a:p>
          <a:p>
            <a:pPr marL="0" indent="0">
              <a:buNone/>
            </a:pPr>
            <a:r>
              <a:rPr lang="en-US" dirty="0">
                <a:solidFill>
                  <a:srgbClr val="C00000"/>
                </a:solidFill>
              </a:rPr>
              <a:t>	</a:t>
            </a:r>
            <a:r>
              <a:rPr lang="en-US" i="0" dirty="0">
                <a:solidFill>
                  <a:srgbClr val="C00000"/>
                </a:solidFill>
                <a:effectLst/>
              </a:rPr>
              <a:t>Output: </a:t>
            </a:r>
          </a:p>
          <a:p>
            <a:pPr marL="0" indent="0">
              <a:buNone/>
            </a:pPr>
            <a:r>
              <a:rPr lang="en-US" dirty="0">
                <a:solidFill>
                  <a:srgbClr val="C00000"/>
                </a:solidFill>
              </a:rPr>
              <a:t>	</a:t>
            </a:r>
            <a:r>
              <a:rPr lang="en-US" i="0" dirty="0" err="1">
                <a:solidFill>
                  <a:srgbClr val="C00000"/>
                </a:solidFill>
                <a:effectLst/>
              </a:rPr>
              <a:t>dict</a:t>
            </a:r>
            <a:r>
              <a:rPr lang="en-US" i="0" dirty="0">
                <a:solidFill>
                  <a:srgbClr val="C00000"/>
                </a:solidFill>
                <a:effectLst/>
              </a:rPr>
              <a:t>['Name']: Zara</a:t>
            </a:r>
            <a:endParaRPr lang="en-US" altLang="en-US" dirty="0">
              <a:solidFill>
                <a:srgbClr val="C00000"/>
              </a:solidFill>
            </a:endParaRPr>
          </a:p>
          <a:p>
            <a:r>
              <a:rPr lang="en-IN" dirty="0"/>
              <a:t>Key inside square brackets gives access only to the value corresponding the mentioned key, mentioning the dictionary name without any square brackets displays the entire contents of the dictionary.</a:t>
            </a:r>
          </a:p>
          <a:p>
            <a:r>
              <a:rPr lang="en-IN" dirty="0"/>
              <a:t>Dictionary operation that takes a key and finds the corresponding value , is called lookup.</a:t>
            </a:r>
          </a:p>
          <a:p>
            <a:r>
              <a:rPr lang="en-IN" dirty="0"/>
              <a:t>Since in the dictionary the key order is not guaranteed, hence the elements are unordered; one cannot access element as per specific order and only keys act as indexes to access values from a dictionary. The keys and values of a dictionary are stored through their references.</a:t>
            </a:r>
          </a:p>
          <a:p>
            <a:endParaRPr lang="en-IN" dirty="0"/>
          </a:p>
        </p:txBody>
      </p:sp>
    </p:spTree>
    <p:extLst>
      <p:ext uri="{BB962C8B-B14F-4D97-AF65-F5344CB8AC3E}">
        <p14:creationId xmlns:p14="http://schemas.microsoft.com/office/powerpoint/2010/main" val="159601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339BC4-22F7-451E-AAA0-CA063EB4F01C}"/>
              </a:ext>
            </a:extLst>
          </p:cNvPr>
          <p:cNvSpPr>
            <a:spLocks noGrp="1"/>
          </p:cNvSpPr>
          <p:nvPr>
            <p:ph idx="1"/>
          </p:nvPr>
        </p:nvSpPr>
        <p:spPr>
          <a:xfrm>
            <a:off x="1596888" y="1003852"/>
            <a:ext cx="9568731" cy="5605670"/>
          </a:xfrm>
        </p:spPr>
        <p:txBody>
          <a:bodyPr>
            <a:noAutofit/>
          </a:bodyPr>
          <a:lstStyle/>
          <a:p>
            <a:r>
              <a:rPr lang="en-IN" dirty="0"/>
              <a:t>Attempting to access a key that does not exist causes an error.</a:t>
            </a:r>
          </a:p>
          <a:p>
            <a:pPr marL="0" indent="0">
              <a:buNone/>
            </a:pPr>
            <a:r>
              <a:rPr lang="en-IN" dirty="0"/>
              <a:t>	Example:</a:t>
            </a:r>
          </a:p>
          <a:p>
            <a:pPr marL="0" indent="0">
              <a:buNone/>
            </a:pPr>
            <a:r>
              <a:rPr lang="en-IN" dirty="0"/>
              <a:t>	</a:t>
            </a:r>
            <a:r>
              <a:rPr lang="en-US" i="0" dirty="0">
                <a:solidFill>
                  <a:srgbClr val="C00000"/>
                </a:solidFill>
                <a:effectLst/>
              </a:rPr>
              <a:t>dict1 = {'Name': 'Zara', 'Age’: 16, 'Class’: ‘Tenth’}; </a:t>
            </a:r>
          </a:p>
          <a:p>
            <a:pPr marL="0" indent="0">
              <a:buNone/>
            </a:pPr>
            <a:r>
              <a:rPr lang="en-IN" dirty="0">
                <a:solidFill>
                  <a:srgbClr val="C00000"/>
                </a:solidFill>
              </a:rPr>
              <a:t>	dict1[23]</a:t>
            </a:r>
          </a:p>
          <a:p>
            <a:pPr marL="0" indent="0">
              <a:buNone/>
            </a:pPr>
            <a:r>
              <a:rPr lang="en-IN" dirty="0">
                <a:solidFill>
                  <a:srgbClr val="C00000"/>
                </a:solidFill>
              </a:rPr>
              <a:t>	Error: dict1 </a:t>
            </a:r>
            <a:r>
              <a:rPr lang="en-IN" dirty="0" err="1">
                <a:solidFill>
                  <a:srgbClr val="C00000"/>
                </a:solidFill>
              </a:rPr>
              <a:t>KeyError</a:t>
            </a:r>
            <a:r>
              <a:rPr lang="en-IN" dirty="0">
                <a:solidFill>
                  <a:srgbClr val="C00000"/>
                </a:solidFill>
              </a:rPr>
              <a:t> : 23</a:t>
            </a:r>
          </a:p>
          <a:p>
            <a:r>
              <a:rPr lang="en-IN" dirty="0"/>
              <a:t>In order to access all the keys in a dictionary in one go, </a:t>
            </a:r>
          </a:p>
          <a:p>
            <a:pPr marL="0" indent="0">
              <a:buNone/>
            </a:pPr>
            <a:r>
              <a:rPr lang="en-IN" dirty="0"/>
              <a:t>	</a:t>
            </a:r>
            <a:r>
              <a:rPr lang="en-IN" dirty="0">
                <a:solidFill>
                  <a:srgbClr val="C00000"/>
                </a:solidFill>
              </a:rPr>
              <a:t>&lt;dictionary&gt;.keys() </a:t>
            </a:r>
          </a:p>
          <a:p>
            <a:r>
              <a:rPr lang="en-IN" dirty="0"/>
              <a:t>In order to access all the values in one go,</a:t>
            </a:r>
          </a:p>
          <a:p>
            <a:pPr marL="0" indent="0">
              <a:buNone/>
            </a:pPr>
            <a:r>
              <a:rPr lang="en-IN" dirty="0"/>
              <a:t>	</a:t>
            </a:r>
            <a:r>
              <a:rPr lang="en-IN" dirty="0">
                <a:solidFill>
                  <a:srgbClr val="C00000"/>
                </a:solidFill>
              </a:rPr>
              <a:t>&lt;dictionary&gt;.values() is used.</a:t>
            </a:r>
          </a:p>
          <a:p>
            <a:pPr marL="0" indent="0">
              <a:buNone/>
            </a:pPr>
            <a:r>
              <a:rPr lang="en-IN" dirty="0"/>
              <a:t>Example:</a:t>
            </a:r>
          </a:p>
          <a:p>
            <a:pPr marL="0" indent="0">
              <a:buNone/>
            </a:pPr>
            <a:r>
              <a:rPr lang="en-IN" dirty="0">
                <a:solidFill>
                  <a:srgbClr val="002060"/>
                </a:solidFill>
              </a:rPr>
              <a:t>&gt;&gt;&gt;dict1.keys()</a:t>
            </a:r>
          </a:p>
          <a:p>
            <a:pPr marL="0" indent="0">
              <a:buNone/>
            </a:pPr>
            <a:r>
              <a:rPr lang="en-IN" dirty="0" err="1">
                <a:solidFill>
                  <a:srgbClr val="002060"/>
                </a:solidFill>
              </a:rPr>
              <a:t>dict_keys</a:t>
            </a:r>
            <a:r>
              <a:rPr lang="en-IN" dirty="0">
                <a:solidFill>
                  <a:srgbClr val="002060"/>
                </a:solidFill>
              </a:rPr>
              <a:t>([‘</a:t>
            </a:r>
            <a:r>
              <a:rPr lang="en-IN" dirty="0" err="1">
                <a:solidFill>
                  <a:srgbClr val="002060"/>
                </a:solidFill>
              </a:rPr>
              <a:t>Name’,’Age’,’Class</a:t>
            </a:r>
            <a:r>
              <a:rPr lang="en-IN" dirty="0">
                <a:solidFill>
                  <a:srgbClr val="002060"/>
                </a:solidFill>
              </a:rPr>
              <a:t>’])</a:t>
            </a:r>
          </a:p>
          <a:p>
            <a:pPr marL="0" indent="0">
              <a:buNone/>
            </a:pPr>
            <a:r>
              <a:rPr lang="en-IN" dirty="0">
                <a:solidFill>
                  <a:srgbClr val="002060"/>
                </a:solidFill>
              </a:rPr>
              <a:t>&gt;&gt;&gt;dict1.values()</a:t>
            </a:r>
          </a:p>
          <a:p>
            <a:pPr marL="0" indent="0">
              <a:buNone/>
            </a:pPr>
            <a:r>
              <a:rPr lang="en-IN" dirty="0" err="1">
                <a:solidFill>
                  <a:srgbClr val="002060"/>
                </a:solidFill>
              </a:rPr>
              <a:t>dict_values</a:t>
            </a:r>
            <a:r>
              <a:rPr lang="en-IN" dirty="0">
                <a:solidFill>
                  <a:srgbClr val="002060"/>
                </a:solidFill>
              </a:rPr>
              <a:t>([‘Zara’,16,’Tenth’])</a:t>
            </a:r>
          </a:p>
          <a:p>
            <a:pPr marL="0" indent="0">
              <a:buNone/>
            </a:pPr>
            <a:endParaRPr lang="en-IN" dirty="0"/>
          </a:p>
        </p:txBody>
      </p:sp>
      <p:sp>
        <p:nvSpPr>
          <p:cNvPr id="4" name="Title 1">
            <a:extLst>
              <a:ext uri="{FF2B5EF4-FFF2-40B4-BE49-F238E27FC236}">
                <a16:creationId xmlns:a16="http://schemas.microsoft.com/office/drawing/2014/main" id="{06325CE8-1D1F-4885-B784-01E427AB1268}"/>
              </a:ext>
            </a:extLst>
          </p:cNvPr>
          <p:cNvSpPr>
            <a:spLocks noGrp="1"/>
          </p:cNvSpPr>
          <p:nvPr>
            <p:ph type="title"/>
          </p:nvPr>
        </p:nvSpPr>
        <p:spPr>
          <a:xfrm>
            <a:off x="2253932" y="147031"/>
            <a:ext cx="8911687" cy="578525"/>
          </a:xfrm>
        </p:spPr>
        <p:txBody>
          <a:bodyPr>
            <a:normAutofit fontScale="90000"/>
          </a:bodyPr>
          <a:lstStyle/>
          <a:p>
            <a:r>
              <a:rPr lang="en-IN" dirty="0"/>
              <a:t>Accessing Elements of a Dictionary</a:t>
            </a:r>
          </a:p>
        </p:txBody>
      </p:sp>
    </p:spTree>
    <p:extLst>
      <p:ext uri="{BB962C8B-B14F-4D97-AF65-F5344CB8AC3E}">
        <p14:creationId xmlns:p14="http://schemas.microsoft.com/office/powerpoint/2010/main" val="22852571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2509</TotalTime>
  <Words>2112</Words>
  <Application>Microsoft Office PowerPoint</Application>
  <PresentationFormat>Widescreen</PresentationFormat>
  <Paragraphs>633</Paragraphs>
  <Slides>40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Calibri</vt:lpstr>
      <vt:lpstr>Century Gothic</vt:lpstr>
      <vt:lpstr>Courier New</vt:lpstr>
      <vt:lpstr>Gill Sans</vt:lpstr>
      <vt:lpstr>Mangal</vt:lpstr>
      <vt:lpstr>メイリオ</vt:lpstr>
      <vt:lpstr>Times New Roman</vt:lpstr>
      <vt:lpstr>Wingdings</vt:lpstr>
      <vt:lpstr>Wingdings 3</vt:lpstr>
      <vt:lpstr>Wisp</vt:lpstr>
      <vt:lpstr>Department Of Computer Science</vt:lpstr>
      <vt:lpstr>PowerPoint Presentation</vt:lpstr>
      <vt:lpstr>PowerPoint Presentation</vt:lpstr>
      <vt:lpstr>PowerPoint Presentation</vt:lpstr>
      <vt:lpstr>Features of Dictionary</vt:lpstr>
      <vt:lpstr>Creating a Dictionary</vt:lpstr>
      <vt:lpstr>Creating a Dictionary</vt:lpstr>
      <vt:lpstr>Accessing Elements of a Dictionary</vt:lpstr>
      <vt:lpstr>Accessing Elements of a Dictionary</vt:lpstr>
      <vt:lpstr>Traversal of a Dictionary</vt:lpstr>
      <vt:lpstr>Adding/Updating elements to Dictionary</vt:lpstr>
      <vt:lpstr>Deleting elements from dictionary</vt:lpstr>
      <vt:lpstr>Dictionary Functions</vt:lpstr>
      <vt:lpstr>Dictionary Functions</vt:lpstr>
      <vt:lpstr>Dictionary Functions</vt:lpstr>
      <vt:lpstr>Dictionary Functions</vt:lpstr>
      <vt:lpstr>Sets in Python</vt:lpstr>
      <vt:lpstr>Creating a set</vt:lpstr>
      <vt:lpstr>PowerPoint Presentation</vt:lpstr>
      <vt:lpstr>Adding and Updating elements in Set</vt:lpstr>
      <vt:lpstr>Adding and Updating elements in Set</vt:lpstr>
      <vt:lpstr>PowerPoint Presentation</vt:lpstr>
      <vt:lpstr>Removing elements from a set</vt:lpstr>
      <vt:lpstr>Removing elements from a set</vt:lpstr>
      <vt:lpstr>Operations on set</vt:lpstr>
      <vt:lpstr>Operations on set</vt:lpstr>
      <vt:lpstr>Operations on set</vt:lpstr>
      <vt:lpstr>Operations on set</vt:lpstr>
      <vt:lpstr>Operations on set</vt:lpstr>
      <vt:lpstr>Operations on set</vt:lpstr>
      <vt:lpstr>Operations on set</vt:lpstr>
      <vt:lpstr>Operations on set</vt:lpstr>
      <vt:lpstr>Operations on set</vt:lpstr>
      <vt:lpstr>Operations on set</vt:lpstr>
      <vt:lpstr>Operations on set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dc:title>
  <dc:creator>Shweta Sinha</dc:creator>
  <cp:lastModifiedBy>DELL</cp:lastModifiedBy>
  <cp:revision>315</cp:revision>
  <dcterms:created xsi:type="dcterms:W3CDTF">2020-08-01T08:45:43Z</dcterms:created>
  <dcterms:modified xsi:type="dcterms:W3CDTF">2023-09-08T05:45:44Z</dcterms:modified>
</cp:coreProperties>
</file>