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72" r:id="rId5"/>
    <p:sldId id="273" r:id="rId6"/>
    <p:sldId id="274" r:id="rId7"/>
    <p:sldId id="259" r:id="rId8"/>
    <p:sldId id="260" r:id="rId9"/>
    <p:sldId id="261" r:id="rId10"/>
    <p:sldId id="262" r:id="rId11"/>
    <p:sldId id="263" r:id="rId12"/>
    <p:sldId id="265" r:id="rId13"/>
    <p:sldId id="264" r:id="rId14"/>
    <p:sldId id="266" r:id="rId15"/>
    <p:sldId id="267" r:id="rId16"/>
    <p:sldId id="268" r:id="rId17"/>
    <p:sldId id="269" r:id="rId18"/>
    <p:sldId id="270" r:id="rId19"/>
    <p:sldId id="271" r:id="rId20"/>
    <p:sldId id="275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24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Flight Price Prediction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51054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Submitted by:</a:t>
            </a:r>
          </a:p>
          <a:p>
            <a:r>
              <a:rPr lang="en-US" b="1" dirty="0" err="1" smtClean="0">
                <a:solidFill>
                  <a:schemeClr val="tx1"/>
                </a:solidFill>
              </a:rPr>
              <a:t>Nimit</a:t>
            </a:r>
            <a:r>
              <a:rPr lang="en-US" b="1" dirty="0" smtClean="0">
                <a:solidFill>
                  <a:schemeClr val="tx1"/>
                </a:solidFill>
              </a:rPr>
              <a:t> Shah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1000"/>
            <a:ext cx="44958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/>
          <a:lstStyle/>
          <a:p>
            <a:r>
              <a:rPr lang="en-US" sz="2200" dirty="0" smtClean="0"/>
              <a:t>Next we have introduced two more columns as “</a:t>
            </a:r>
            <a:r>
              <a:rPr lang="en-US" sz="2200" dirty="0" err="1" smtClean="0"/>
              <a:t>Number_of_days</a:t>
            </a:r>
            <a:r>
              <a:rPr lang="en-US" sz="2200" dirty="0" smtClean="0"/>
              <a:t>” giving the ticket price number of days before the flight service and “</a:t>
            </a:r>
            <a:r>
              <a:rPr lang="en-US" sz="2200" dirty="0" err="1" smtClean="0"/>
              <a:t>Total_duration</a:t>
            </a:r>
            <a:r>
              <a:rPr lang="en-US" sz="2200" dirty="0" smtClean="0"/>
              <a:t>” giving total time of service.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 l="16506" t="31055" r="40545" b="23921"/>
          <a:stretch>
            <a:fillRect/>
          </a:stretch>
        </p:blipFill>
        <p:spPr bwMode="auto">
          <a:xfrm>
            <a:off x="1219200" y="1752600"/>
            <a:ext cx="7162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/>
          </a:bodyPr>
          <a:lstStyle/>
          <a:p>
            <a:pPr lvl="0"/>
            <a:r>
              <a:rPr lang="en-US" sz="2200" dirty="0" smtClean="0"/>
              <a:t>Encoding variables with object data type: We have encoded “Stops” manually and used </a:t>
            </a:r>
            <a:r>
              <a:rPr lang="en-US" sz="2200" dirty="0" err="1" smtClean="0"/>
              <a:t>LabelEncoder</a:t>
            </a:r>
            <a:r>
              <a:rPr lang="en-US" sz="2200" dirty="0" smtClean="0"/>
              <a:t> for other variables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sz="24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We also observed outliers and </a:t>
            </a:r>
            <a:r>
              <a:rPr lang="en-US" sz="2200" dirty="0" err="1" smtClean="0"/>
              <a:t>skewness</a:t>
            </a:r>
            <a:r>
              <a:rPr lang="en-US" sz="2200" dirty="0" smtClean="0"/>
              <a:t> in data for which we used z-score method and log transformation to deal with it. In this process we faces a data loss of 2.5%.</a:t>
            </a:r>
            <a:endParaRPr lang="en-US" sz="2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25988" t="55208" r="24249" b="18750"/>
          <a:stretch>
            <a:fillRect/>
          </a:stretch>
        </p:blipFill>
        <p:spPr bwMode="auto">
          <a:xfrm>
            <a:off x="292608" y="1828800"/>
            <a:ext cx="8546592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PREPARING DATA FOR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Making our Data ready for model Building phase we will first separate target variable from other features. Then use </a:t>
            </a:r>
            <a:r>
              <a:rPr lang="en-US" sz="2400" dirty="0" err="1" smtClean="0"/>
              <a:t>StandardScaler</a:t>
            </a:r>
            <a:r>
              <a:rPr lang="en-US" sz="2400" dirty="0" smtClean="0"/>
              <a:t> to scale data and use </a:t>
            </a:r>
            <a:r>
              <a:rPr lang="en-US" sz="2400" dirty="0" err="1" smtClean="0"/>
              <a:t>train_test_split</a:t>
            </a:r>
            <a:r>
              <a:rPr lang="en-US" sz="2400" dirty="0" smtClean="0"/>
              <a:t> to split data into train and test to make it ready for model.</a:t>
            </a:r>
          </a:p>
          <a:p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 err="1" smtClean="0"/>
              <a:t>train_test_split</a:t>
            </a:r>
            <a:r>
              <a:rPr lang="en-US" sz="2400" dirty="0" smtClean="0"/>
              <a:t> we found the best random state by running a loop on linear regression and checking for best accuracy.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MODEL BUILDING AND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Algorithms used are:</a:t>
            </a:r>
          </a:p>
          <a:p>
            <a:pPr>
              <a:buNone/>
            </a:pPr>
            <a:endParaRPr lang="en-US" sz="1200" dirty="0" smtClean="0"/>
          </a:p>
          <a:p>
            <a:pPr lvl="0"/>
            <a:r>
              <a:rPr lang="en-US" sz="2800" dirty="0" smtClean="0"/>
              <a:t>Linear Regression</a:t>
            </a:r>
          </a:p>
          <a:p>
            <a:pPr lvl="0"/>
            <a:r>
              <a:rPr lang="en-US" sz="2800" dirty="0" smtClean="0"/>
              <a:t>Decision Tree </a:t>
            </a:r>
            <a:r>
              <a:rPr lang="en-US" sz="2800" dirty="0" err="1" smtClean="0"/>
              <a:t>Regressor</a:t>
            </a:r>
            <a:endParaRPr lang="en-US" sz="2800" dirty="0" smtClean="0"/>
          </a:p>
          <a:p>
            <a:pPr lvl="0"/>
            <a:r>
              <a:rPr lang="en-US" sz="2800" dirty="0" smtClean="0"/>
              <a:t>KNN </a:t>
            </a:r>
            <a:r>
              <a:rPr lang="en-US" sz="2800" dirty="0" err="1" smtClean="0"/>
              <a:t>Regressor</a:t>
            </a:r>
            <a:endParaRPr lang="en-US" sz="2800" dirty="0" smtClean="0"/>
          </a:p>
          <a:p>
            <a:pPr lvl="0"/>
            <a:r>
              <a:rPr lang="en-US" sz="2800" dirty="0" smtClean="0"/>
              <a:t>Random Forest </a:t>
            </a:r>
            <a:r>
              <a:rPr lang="en-US" sz="2800" dirty="0" err="1" smtClean="0"/>
              <a:t>Regressor</a:t>
            </a:r>
            <a:endParaRPr lang="en-US" sz="2800" dirty="0" smtClean="0"/>
          </a:p>
          <a:p>
            <a:pPr lvl="0"/>
            <a:r>
              <a:rPr lang="en-US" sz="2800" dirty="0" smtClean="0"/>
              <a:t>Gradient Boosting </a:t>
            </a:r>
            <a:r>
              <a:rPr lang="en-US" sz="2800" dirty="0" err="1" smtClean="0"/>
              <a:t>Regressor</a:t>
            </a: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3426" t="20833" r="31479" b="12500"/>
          <a:stretch>
            <a:fillRect/>
          </a:stretch>
        </p:blipFill>
        <p:spPr bwMode="auto">
          <a:xfrm>
            <a:off x="533400" y="228600"/>
            <a:ext cx="7772400" cy="64601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23426" t="23958" r="35578" b="15625"/>
          <a:stretch>
            <a:fillRect/>
          </a:stretch>
        </p:blipFill>
        <p:spPr bwMode="auto">
          <a:xfrm>
            <a:off x="381000" y="380999"/>
            <a:ext cx="7543800" cy="62505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24012" t="35417" r="33821" b="23958"/>
          <a:stretch>
            <a:fillRect/>
          </a:stretch>
        </p:blipFill>
        <p:spPr bwMode="auto">
          <a:xfrm>
            <a:off x="762000" y="1066800"/>
            <a:ext cx="777240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 Best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     After running the loop we get a </a:t>
            </a:r>
            <a:r>
              <a:rPr lang="en-US" sz="2400" dirty="0" err="1" smtClean="0"/>
              <a:t>dataframe</a:t>
            </a:r>
            <a:r>
              <a:rPr lang="en-US" sz="2400" dirty="0" smtClean="0"/>
              <a:t> showing each model and scores obtained from it.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Looking the various metrics we conclude “</a:t>
            </a:r>
            <a:r>
              <a:rPr lang="en-US" sz="2400" b="1" dirty="0" smtClean="0"/>
              <a:t>Random Forest Model</a:t>
            </a:r>
            <a:r>
              <a:rPr lang="en-US" sz="2400" dirty="0" smtClean="0"/>
              <a:t>” as our best model and hence we will now tune our model.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 l="16987" t="46154" r="43910" b="33333"/>
          <a:stretch>
            <a:fillRect/>
          </a:stretch>
        </p:blipFill>
        <p:spPr bwMode="auto">
          <a:xfrm>
            <a:off x="990600" y="2590800"/>
            <a:ext cx="6248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25769" t="27083" r="20937" b="17708"/>
          <a:stretch>
            <a:fillRect/>
          </a:stretch>
        </p:blipFill>
        <p:spPr bwMode="auto">
          <a:xfrm>
            <a:off x="0" y="6858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Conclusion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32500" lnSpcReduction="20000"/>
          </a:bodyPr>
          <a:lstStyle/>
          <a:p>
            <a:endParaRPr lang="en-US" dirty="0" smtClean="0"/>
          </a:p>
          <a:p>
            <a:r>
              <a:rPr lang="en-US" sz="6200" dirty="0" smtClean="0"/>
              <a:t>First, we collected data on flight ticket prices from “yatra.com”, it was done by using Web scraping. The framework used for web scraping was Selenium. </a:t>
            </a:r>
          </a:p>
          <a:p>
            <a:endParaRPr lang="en-US" sz="6200" dirty="0" smtClean="0"/>
          </a:p>
          <a:p>
            <a:r>
              <a:rPr lang="en-US" sz="6200" dirty="0" smtClean="0"/>
              <a:t>Then the scrapped data was saved in a </a:t>
            </a:r>
            <a:r>
              <a:rPr lang="en-US" sz="6200" dirty="0" err="1" smtClean="0"/>
              <a:t>csv</a:t>
            </a:r>
            <a:r>
              <a:rPr lang="en-US" sz="6200" dirty="0" smtClean="0"/>
              <a:t> file to use it for modeling purpose.</a:t>
            </a:r>
          </a:p>
          <a:p>
            <a:endParaRPr lang="en-US" sz="6200" dirty="0" smtClean="0"/>
          </a:p>
          <a:p>
            <a:r>
              <a:rPr lang="en-US" sz="6200" dirty="0" smtClean="0"/>
              <a:t>From the extensive EDA performed in this project we observed: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6200" dirty="0" smtClean="0"/>
              <a:t> Flights from Bangalore and Jammu have higher prices.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6200" dirty="0" smtClean="0"/>
              <a:t>Flights with longer route i.e. high number of stops have high prices.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6200" dirty="0" smtClean="0"/>
              <a:t>Also, prices of flight in next month are high as compared to those in coming months.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6200" dirty="0" smtClean="0"/>
              <a:t>From the given data we can also conclude that </a:t>
            </a:r>
            <a:r>
              <a:rPr lang="en-US" sz="6200" dirty="0" err="1" smtClean="0"/>
              <a:t>AirIndia</a:t>
            </a:r>
            <a:r>
              <a:rPr lang="en-US" sz="6200" dirty="0" smtClean="0"/>
              <a:t> and </a:t>
            </a:r>
            <a:r>
              <a:rPr lang="en-US" sz="6200" dirty="0" err="1" smtClean="0"/>
              <a:t>vistara</a:t>
            </a:r>
            <a:r>
              <a:rPr lang="en-US" sz="6200" dirty="0" smtClean="0"/>
              <a:t> flights are expensive as compared to other flights.</a:t>
            </a:r>
          </a:p>
          <a:p>
            <a:pPr marL="514350" indent="-514350">
              <a:buNone/>
            </a:pPr>
            <a:endParaRPr lang="en-US" sz="6200" dirty="0" smtClean="0"/>
          </a:p>
          <a:p>
            <a:r>
              <a:rPr lang="en-US" sz="6200" dirty="0" smtClean="0"/>
              <a:t>The model build after hyper-parametric tuning gives an accuracy for 84.53%</a:t>
            </a:r>
          </a:p>
          <a:p>
            <a:endParaRPr lang="en-US" sz="62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 Anyone who has booked a flight ticket knows how unexpectedly the prices vary. The cheapest available ticket on a given flight gets more and less expensive over time</a:t>
            </a:r>
          </a:p>
          <a:p>
            <a:endParaRPr lang="en-US" dirty="0" smtClean="0"/>
          </a:p>
          <a:p>
            <a:r>
              <a:rPr lang="en-US" dirty="0" smtClean="0"/>
              <a:t>In first phase we have to collect data of flights ticket from online websites. Here data is collected from “www.yatra.com” website using Selenium technique.</a:t>
            </a:r>
          </a:p>
          <a:p>
            <a:endParaRPr lang="en-US" dirty="0" smtClean="0"/>
          </a:p>
          <a:p>
            <a:r>
              <a:rPr lang="en-US" dirty="0" smtClean="0"/>
              <a:t>Our goal is to build a regression model to predict price of flight ticket.</a:t>
            </a:r>
          </a:p>
          <a:p>
            <a:endParaRPr lang="en-US" dirty="0" smtClean="0"/>
          </a:p>
          <a:p>
            <a:r>
              <a:rPr lang="en-US" dirty="0" smtClean="0"/>
              <a:t>We have also performed the EDA to gain insights of the data.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After the completion of this project, we got an insight of how to collect data, pre-processing the data, analyzing the data and building a model. It helped me to gain conclusions from graphs. Also it helped me in exploring multiple algorithms and metrics to get the best output.</a:t>
            </a:r>
          </a:p>
          <a:p>
            <a:endParaRPr lang="en-US" dirty="0" smtClean="0"/>
          </a:p>
          <a:p>
            <a:r>
              <a:rPr lang="en-US" dirty="0" smtClean="0"/>
              <a:t>Since the data keeps changing we cannot fully rely on this project in the distant future we need to update it with </a:t>
            </a:r>
            <a:r>
              <a:rPr lang="en-US" dirty="0" err="1" smtClean="0"/>
              <a:t>updation</a:t>
            </a:r>
            <a:r>
              <a:rPr lang="en-US" dirty="0" smtClean="0"/>
              <a:t> in data</a:t>
            </a:r>
          </a:p>
          <a:p>
            <a:endParaRPr lang="en-US" dirty="0" smtClean="0"/>
          </a:p>
          <a:p>
            <a:r>
              <a:rPr lang="en-US" dirty="0" smtClean="0"/>
              <a:t>. Also the scrapping of data took a lot of time as there was no such detail mentioned on fetching data. Random sources and destinations are used to pick up data.</a:t>
            </a:r>
          </a:p>
          <a:p>
            <a:endParaRPr lang="en-US" dirty="0" smtClean="0"/>
          </a:p>
          <a:p>
            <a:r>
              <a:rPr lang="en-US" dirty="0" smtClean="0"/>
              <a:t>This project is done with limited resources and can be made more efficient in future..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229600" cy="3810000"/>
          </a:xfrm>
        </p:spPr>
        <p:txBody>
          <a:bodyPr>
            <a:normAutofit/>
          </a:bodyPr>
          <a:lstStyle/>
          <a:p>
            <a:r>
              <a:rPr lang="en-US" sz="6600" dirty="0" smtClean="0">
                <a:latin typeface="Berlin Sans FB Demi" pitchFamily="34" charset="0"/>
              </a:rPr>
              <a:t>Thank you</a:t>
            </a:r>
            <a:endParaRPr lang="en-US" sz="6600" dirty="0">
              <a:latin typeface="Berlin Sans FB Dem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en-US" sz="4200" b="1" dirty="0" smtClean="0"/>
              <a:t> Features</a:t>
            </a:r>
            <a:r>
              <a:rPr lang="en-US" sz="4200" dirty="0" smtClean="0"/>
              <a:t>:</a:t>
            </a:r>
          </a:p>
          <a:p>
            <a:pPr>
              <a:lnSpc>
                <a:spcPct val="170000"/>
              </a:lnSpc>
            </a:pPr>
            <a:r>
              <a:rPr lang="en-US" sz="4200" b="1" dirty="0" smtClean="0"/>
              <a:t>Name</a:t>
            </a:r>
            <a:r>
              <a:rPr lang="en-US" sz="4200" dirty="0" smtClean="0"/>
              <a:t>: name of Airline</a:t>
            </a:r>
          </a:p>
          <a:p>
            <a:pPr>
              <a:lnSpc>
                <a:spcPct val="170000"/>
              </a:lnSpc>
            </a:pPr>
            <a:r>
              <a:rPr lang="en-US" sz="4200" b="1" dirty="0" smtClean="0"/>
              <a:t>Date</a:t>
            </a:r>
            <a:r>
              <a:rPr lang="en-US" sz="4200" dirty="0" smtClean="0"/>
              <a:t>: date of journey</a:t>
            </a:r>
          </a:p>
          <a:p>
            <a:pPr>
              <a:lnSpc>
                <a:spcPct val="170000"/>
              </a:lnSpc>
            </a:pPr>
            <a:r>
              <a:rPr lang="en-US" sz="4200" b="1" dirty="0" smtClean="0"/>
              <a:t>Departure:</a:t>
            </a:r>
            <a:r>
              <a:rPr lang="en-US" sz="4200" dirty="0" smtClean="0"/>
              <a:t> time of departure</a:t>
            </a:r>
          </a:p>
          <a:p>
            <a:pPr>
              <a:lnSpc>
                <a:spcPct val="170000"/>
              </a:lnSpc>
            </a:pPr>
            <a:r>
              <a:rPr lang="en-US" sz="4200" b="1" dirty="0" smtClean="0"/>
              <a:t>Arrival:</a:t>
            </a:r>
            <a:r>
              <a:rPr lang="en-US" sz="4200" dirty="0" smtClean="0"/>
              <a:t> time of arrival</a:t>
            </a:r>
          </a:p>
          <a:p>
            <a:pPr>
              <a:lnSpc>
                <a:spcPct val="170000"/>
              </a:lnSpc>
            </a:pPr>
            <a:r>
              <a:rPr lang="en-US" sz="4200" b="1" dirty="0" smtClean="0"/>
              <a:t>Source:</a:t>
            </a:r>
            <a:r>
              <a:rPr lang="en-US" sz="4200" dirty="0" smtClean="0"/>
              <a:t> the source from which service begins</a:t>
            </a:r>
          </a:p>
          <a:p>
            <a:pPr>
              <a:lnSpc>
                <a:spcPct val="170000"/>
              </a:lnSpc>
            </a:pPr>
            <a:r>
              <a:rPr lang="en-US" sz="4200" b="1" dirty="0" smtClean="0"/>
              <a:t>Destination</a:t>
            </a:r>
            <a:r>
              <a:rPr lang="en-US" sz="4200" dirty="0" smtClean="0"/>
              <a:t>: the destination where service ends</a:t>
            </a:r>
          </a:p>
          <a:p>
            <a:pPr>
              <a:lnSpc>
                <a:spcPct val="170000"/>
              </a:lnSpc>
            </a:pPr>
            <a:r>
              <a:rPr lang="en-US" sz="4200" b="1" dirty="0" smtClean="0"/>
              <a:t>Stops:</a:t>
            </a:r>
            <a:r>
              <a:rPr lang="en-US" sz="4200" dirty="0" smtClean="0"/>
              <a:t> total number of stops between source and destination</a:t>
            </a:r>
          </a:p>
          <a:p>
            <a:pPr>
              <a:lnSpc>
                <a:spcPct val="170000"/>
              </a:lnSpc>
            </a:pPr>
            <a:r>
              <a:rPr lang="en-US" sz="4200" b="1" dirty="0" smtClean="0"/>
              <a:t>Duration</a:t>
            </a:r>
            <a:r>
              <a:rPr lang="en-US" sz="4200" dirty="0" smtClean="0"/>
              <a:t>: total duration of flight</a:t>
            </a:r>
          </a:p>
          <a:p>
            <a:pPr>
              <a:lnSpc>
                <a:spcPct val="170000"/>
              </a:lnSpc>
            </a:pPr>
            <a:r>
              <a:rPr lang="en-US" sz="4200" b="1" dirty="0" smtClean="0"/>
              <a:t>Price:</a:t>
            </a:r>
            <a:r>
              <a:rPr lang="en-US" sz="4200" dirty="0" smtClean="0"/>
              <a:t> Price of flight ticket</a:t>
            </a:r>
          </a:p>
          <a:p>
            <a:pPr>
              <a:lnSpc>
                <a:spcPct val="170000"/>
              </a:lnSpc>
              <a:buNone/>
            </a:pPr>
            <a:r>
              <a:rPr lang="en-US" sz="4200" dirty="0" smtClean="0"/>
              <a:t>The dataset has no null values.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26354" t="34375" r="43778" b="23958"/>
          <a:stretch>
            <a:fillRect/>
          </a:stretch>
        </p:blipFill>
        <p:spPr bwMode="auto">
          <a:xfrm>
            <a:off x="457200" y="1143000"/>
            <a:ext cx="3886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 Visualizations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 l="25988" t="30208" r="43558" b="23958"/>
          <a:stretch>
            <a:fillRect/>
          </a:stretch>
        </p:blipFill>
        <p:spPr bwMode="auto">
          <a:xfrm>
            <a:off x="4350327" y="2743200"/>
            <a:ext cx="441267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26354" t="33333" r="33821" b="23958"/>
          <a:stretch>
            <a:fillRect/>
          </a:stretch>
        </p:blipFill>
        <p:spPr bwMode="auto">
          <a:xfrm>
            <a:off x="0" y="0"/>
            <a:ext cx="581350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 l="26574" t="33333" r="35944" b="25000"/>
          <a:stretch>
            <a:fillRect/>
          </a:stretch>
        </p:blipFill>
        <p:spPr bwMode="auto">
          <a:xfrm>
            <a:off x="3657600" y="3581400"/>
            <a:ext cx="4876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l="26354" t="25000" r="44363" b="12500"/>
          <a:stretch>
            <a:fillRect/>
          </a:stretch>
        </p:blipFill>
        <p:spPr bwMode="auto">
          <a:xfrm>
            <a:off x="304800" y="762000"/>
            <a:ext cx="411480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/>
          <a:srcRect l="26574" t="41667" r="50586" b="10417"/>
          <a:stretch>
            <a:fillRect/>
          </a:stretch>
        </p:blipFill>
        <p:spPr bwMode="auto">
          <a:xfrm>
            <a:off x="4648200" y="971061"/>
            <a:ext cx="3733800" cy="4403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200" dirty="0" smtClean="0"/>
              <a:t>First we will clean price column by removing ‘,’ and changing it’s data type to ‘</a:t>
            </a:r>
            <a:r>
              <a:rPr lang="en-US" sz="2200" dirty="0" err="1" smtClean="0"/>
              <a:t>int</a:t>
            </a:r>
            <a:r>
              <a:rPr lang="en-US" sz="2200" dirty="0" smtClean="0"/>
              <a:t>’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rcRect l="16186" t="30199" r="48558" b="16889"/>
          <a:stretch>
            <a:fillRect/>
          </a:stretch>
        </p:blipFill>
        <p:spPr bwMode="auto">
          <a:xfrm>
            <a:off x="838200" y="2590800"/>
            <a:ext cx="4800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Next we have removed unnecessary columns and cleaned data in “Arrival”, “Departure”, “Duration” and “Date” and derived new features from each given feature. I have first formed a new data frame and then done all the processing.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 l="16026" t="30199" r="45148" b="5983"/>
          <a:stretch>
            <a:fillRect/>
          </a:stretch>
        </p:blipFill>
        <p:spPr bwMode="auto">
          <a:xfrm>
            <a:off x="381000" y="2209800"/>
            <a:ext cx="4495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16346" t="31909" r="51153" b="17664"/>
          <a:stretch>
            <a:fillRect/>
          </a:stretch>
        </p:blipFill>
        <p:spPr bwMode="auto">
          <a:xfrm>
            <a:off x="4267200" y="2286000"/>
            <a:ext cx="4648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lvl="0"/>
            <a:r>
              <a:rPr lang="en-US" sz="2200" dirty="0" smtClean="0"/>
              <a:t>After executing the above lines of code we will get 8 new columns </a:t>
            </a:r>
            <a:r>
              <a:rPr lang="en-US" sz="2200" dirty="0" err="1" smtClean="0"/>
              <a:t>Dep_time_hours</a:t>
            </a:r>
            <a:r>
              <a:rPr lang="en-US" sz="2200" dirty="0" smtClean="0"/>
              <a:t>, </a:t>
            </a:r>
            <a:r>
              <a:rPr lang="en-US" sz="2200" dirty="0" err="1" smtClean="0"/>
              <a:t>Dep_time_min</a:t>
            </a:r>
            <a:r>
              <a:rPr lang="en-US" sz="2200" dirty="0" smtClean="0"/>
              <a:t>,  </a:t>
            </a:r>
            <a:r>
              <a:rPr lang="en-US" sz="2200" dirty="0" err="1" smtClean="0"/>
              <a:t>Duration_hours</a:t>
            </a:r>
            <a:r>
              <a:rPr lang="en-US" sz="2200" dirty="0" smtClean="0"/>
              <a:t>, </a:t>
            </a:r>
            <a:r>
              <a:rPr lang="en-US" sz="2200" dirty="0" err="1" smtClean="0"/>
              <a:t>Duration_min</a:t>
            </a:r>
            <a:r>
              <a:rPr lang="en-US" sz="2200" dirty="0" smtClean="0"/>
              <a:t>, </a:t>
            </a:r>
            <a:r>
              <a:rPr lang="en-US" sz="2200" dirty="0" err="1" smtClean="0"/>
              <a:t>Arrival_time_hours</a:t>
            </a:r>
            <a:r>
              <a:rPr lang="en-US" sz="2200" dirty="0" smtClean="0"/>
              <a:t>, </a:t>
            </a:r>
            <a:r>
              <a:rPr lang="en-US" sz="2200" dirty="0" err="1" smtClean="0"/>
              <a:t>Arrival_time_min</a:t>
            </a:r>
            <a:r>
              <a:rPr lang="en-US" sz="2200" dirty="0" smtClean="0"/>
              <a:t>, day and month. Each feature now has integer data type. Since all the </a:t>
            </a:r>
            <a:r>
              <a:rPr lang="en-US" sz="2200" dirty="0" err="1" smtClean="0"/>
              <a:t>usefull</a:t>
            </a:r>
            <a:r>
              <a:rPr lang="en-US" sz="2200" dirty="0" smtClean="0"/>
              <a:t> information is now extracted we can drop previous columns.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 l="16186" t="37607" r="9936" b="31624"/>
          <a:stretch>
            <a:fillRect/>
          </a:stretch>
        </p:blipFill>
        <p:spPr bwMode="auto">
          <a:xfrm>
            <a:off x="685800" y="2895600"/>
            <a:ext cx="8001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194</TotalTime>
  <Words>769</Words>
  <Application>Microsoft Office PowerPoint</Application>
  <PresentationFormat>On-screen Show (4:3)</PresentationFormat>
  <Paragraphs>83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Berlin Sans FB Demi</vt:lpstr>
      <vt:lpstr>Rockwell</vt:lpstr>
      <vt:lpstr>Wingdings 2</vt:lpstr>
      <vt:lpstr>Foundry</vt:lpstr>
      <vt:lpstr>Flight Price Prediction Project</vt:lpstr>
      <vt:lpstr>Introduction</vt:lpstr>
      <vt:lpstr>Data Set Description</vt:lpstr>
      <vt:lpstr>Data Visualizations</vt:lpstr>
      <vt:lpstr>PowerPoint Presentation</vt:lpstr>
      <vt:lpstr>PowerPoint Presentation</vt:lpstr>
      <vt:lpstr>Data Pre-Processing</vt:lpstr>
      <vt:lpstr>PowerPoint Presentation</vt:lpstr>
      <vt:lpstr>PowerPoint Presentation</vt:lpstr>
      <vt:lpstr>PowerPoint Presentation</vt:lpstr>
      <vt:lpstr>PowerPoint Presentation</vt:lpstr>
      <vt:lpstr>PREPARING DATA FOR MODEL</vt:lpstr>
      <vt:lpstr>MODEL BUILDING AND EVALUATION</vt:lpstr>
      <vt:lpstr>PowerPoint Presentation</vt:lpstr>
      <vt:lpstr>PowerPoint Presentation</vt:lpstr>
      <vt:lpstr>PowerPoint Presentation</vt:lpstr>
      <vt:lpstr>Choosing Best Model</vt:lpstr>
      <vt:lpstr>PowerPoint Presentation</vt:lpstr>
      <vt:lpstr>Conclusion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Price Prediction Project</dc:title>
  <dc:creator>Rajeev</dc:creator>
  <cp:lastModifiedBy>Krunal</cp:lastModifiedBy>
  <cp:revision>22</cp:revision>
  <dcterms:created xsi:type="dcterms:W3CDTF">2006-08-16T00:00:00Z</dcterms:created>
  <dcterms:modified xsi:type="dcterms:W3CDTF">2021-11-03T17:57:34Z</dcterms:modified>
</cp:coreProperties>
</file>