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74" r:id="rId2"/>
    <p:sldId id="256" r:id="rId3"/>
    <p:sldId id="260" r:id="rId4"/>
    <p:sldId id="257" r:id="rId5"/>
    <p:sldId id="258" r:id="rId6"/>
    <p:sldId id="259" r:id="rId7"/>
    <p:sldId id="269" r:id="rId8"/>
    <p:sldId id="262" r:id="rId9"/>
    <p:sldId id="275" r:id="rId10"/>
    <p:sldId id="276" r:id="rId11"/>
    <p:sldId id="277" r:id="rId12"/>
    <p:sldId id="278" r:id="rId13"/>
    <p:sldId id="280" r:id="rId14"/>
    <p:sldId id="279" r:id="rId15"/>
    <p:sldId id="26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mit Tolia" initials="NT" lastIdx="1" clrIdx="0">
    <p:extLst>
      <p:ext uri="{19B8F6BF-5375-455C-9EA6-DF929625EA0E}">
        <p15:presenceInfo xmlns:p15="http://schemas.microsoft.com/office/powerpoint/2012/main" userId="S::nimit.tolia105306@marwadiuniversity.ac.in::3139f8ef-1d45-459e-96fe-e9124b6cf1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532" autoAdjust="0"/>
  </p:normalViewPr>
  <p:slideViewPr>
    <p:cSldViewPr snapToGrid="0">
      <p:cViewPr varScale="1">
        <p:scale>
          <a:sx n="56" d="100"/>
          <a:sy n="56" d="100"/>
        </p:scale>
        <p:origin x="1637"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05T14:10:47.068" idx="1">
    <p:pos x="10" y="10"/>
    <p:text>The results of our project show that there are some interesting insights to be gained from analyzing the Divvy bike data for Chicago. Through data preprocessing and exploration, we were able to clean and prepare the data for analysis. We then conducted a variety of analyses to identify patterns and trends in the data.
One key finding from our analysis is that there is a clear seasonality effect on the number of bike rides taken in Chicago. The number of rides peaks during the summer months, and drops off during the winter. This suggests that Divvy may need to adjust their operations during the winter months in order to maintain profitability.
Another finding is that the majority of bike rides are taken by subscribers, rather than casual riders. This suggests that Divvy should focus on retaining and growing their subscriber base, rather than trying to attract more casual riders.
We also performed a simple linear regression analysis to identify any significant correlation between the trip duration and the number of riders for Divvy bikes in Chicago. The results showed a very weak correlation, with an R^2 value of only 0.00719. This suggests that other factors, such as weather or time of day, may be more important in determining the number of bike rides taken in Chicago.
Overall, our analysis of the Divvy bike data has provided valuable insights into the patterns and trends in bike ridership in Chicago. By understanding these patterns, Divvy can make more informed decisions about how to optimize their operations and maximize profitability.</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C2CC4-610F-418E-BC25-186210CB3032}" type="datetimeFigureOut">
              <a:rPr lang="en-IN" smtClean="0"/>
              <a:t>08-05-2023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7A3AC-83B9-465C-A08D-75D7D6919AC6}" type="slidenum">
              <a:rPr lang="en-IN" smtClean="0"/>
              <a:t>‹#›</a:t>
            </a:fld>
            <a:endParaRPr lang="en-IN"/>
          </a:p>
        </p:txBody>
      </p:sp>
    </p:spTree>
    <p:extLst>
      <p:ext uri="{BB962C8B-B14F-4D97-AF65-F5344CB8AC3E}">
        <p14:creationId xmlns:p14="http://schemas.microsoft.com/office/powerpoint/2010/main" val="2359742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By analyzing the dataset, we can gain insights into how people use the bike-sharing system, such as popular routes and peak usage times, which can help improve the system's efficiency and profitability</a:t>
            </a:r>
          </a:p>
          <a:p>
            <a:endParaRPr lang="en-IN" dirty="0"/>
          </a:p>
        </p:txBody>
      </p:sp>
      <p:sp>
        <p:nvSpPr>
          <p:cNvPr id="4" name="Slide Number Placeholder 3"/>
          <p:cNvSpPr>
            <a:spLocks noGrp="1"/>
          </p:cNvSpPr>
          <p:nvPr>
            <p:ph type="sldNum" sz="quarter" idx="5"/>
          </p:nvPr>
        </p:nvSpPr>
        <p:spPr/>
        <p:txBody>
          <a:bodyPr/>
          <a:lstStyle/>
          <a:p>
            <a:fld id="{9247A3AC-83B9-465C-A08D-75D7D6919AC6}" type="slidenum">
              <a:rPr lang="en-IN" smtClean="0"/>
              <a:t>2</a:t>
            </a:fld>
            <a:endParaRPr lang="en-IN"/>
          </a:p>
        </p:txBody>
      </p:sp>
    </p:spTree>
    <p:extLst>
      <p:ext uri="{BB962C8B-B14F-4D97-AF65-F5344CB8AC3E}">
        <p14:creationId xmlns:p14="http://schemas.microsoft.com/office/powerpoint/2010/main" val="3353365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Removing duplicates: The code used the </a:t>
            </a:r>
            <a:r>
              <a:rPr lang="en-US" b="0" i="0" dirty="0" err="1">
                <a:solidFill>
                  <a:srgbClr val="374151"/>
                </a:solidFill>
                <a:effectLst/>
                <a:latin typeface="Söhne"/>
              </a:rPr>
              <a:t>drop_duplicates</a:t>
            </a:r>
            <a:r>
              <a:rPr lang="en-US" b="0" i="0" dirty="0">
                <a:solidFill>
                  <a:srgbClr val="374151"/>
                </a:solidFill>
                <a:effectLst/>
                <a:latin typeface="Söhne"/>
              </a:rPr>
              <a:t> method to remove any duplicate rows from the dataset.</a:t>
            </a:r>
          </a:p>
          <a:p>
            <a:pPr algn="l">
              <a:buFont typeface="+mj-lt"/>
              <a:buAutoNum type="arabicPeriod"/>
            </a:pPr>
            <a:r>
              <a:rPr lang="en-US" b="0" i="0" dirty="0">
                <a:solidFill>
                  <a:srgbClr val="374151"/>
                </a:solidFill>
                <a:effectLst/>
                <a:latin typeface="Söhne"/>
              </a:rPr>
              <a:t>Handling missing values: The code used the </a:t>
            </a:r>
            <a:r>
              <a:rPr lang="en-US" b="0" i="0" dirty="0" err="1">
                <a:solidFill>
                  <a:srgbClr val="374151"/>
                </a:solidFill>
                <a:effectLst/>
                <a:latin typeface="Söhne"/>
              </a:rPr>
              <a:t>fillna</a:t>
            </a:r>
            <a:r>
              <a:rPr lang="en-US" b="0" i="0" dirty="0">
                <a:solidFill>
                  <a:srgbClr val="374151"/>
                </a:solidFill>
                <a:effectLst/>
                <a:latin typeface="Söhne"/>
              </a:rPr>
              <a:t> method to fill any missing values in the Age column with the median age of the dataset. This is a common technique used to handle missing data.</a:t>
            </a:r>
          </a:p>
          <a:p>
            <a:endParaRPr lang="en-IN" dirty="0"/>
          </a:p>
        </p:txBody>
      </p:sp>
      <p:sp>
        <p:nvSpPr>
          <p:cNvPr id="4" name="Slide Number Placeholder 3"/>
          <p:cNvSpPr>
            <a:spLocks noGrp="1"/>
          </p:cNvSpPr>
          <p:nvPr>
            <p:ph type="sldNum" sz="quarter" idx="5"/>
          </p:nvPr>
        </p:nvSpPr>
        <p:spPr/>
        <p:txBody>
          <a:bodyPr/>
          <a:lstStyle/>
          <a:p>
            <a:fld id="{9247A3AC-83B9-465C-A08D-75D7D6919AC6}" type="slidenum">
              <a:rPr lang="en-IN" smtClean="0"/>
              <a:t>6</a:t>
            </a:fld>
            <a:endParaRPr lang="en-IN"/>
          </a:p>
        </p:txBody>
      </p:sp>
    </p:spTree>
    <p:extLst>
      <p:ext uri="{BB962C8B-B14F-4D97-AF65-F5344CB8AC3E}">
        <p14:creationId xmlns:p14="http://schemas.microsoft.com/office/powerpoint/2010/main" val="343245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74151"/>
                </a:solidFill>
                <a:effectLst/>
                <a:latin typeface="Söhne"/>
              </a:rPr>
              <a:t>. As the distance increases, the ride duration also increases. This indicates that the Divvy bikes are often used for longer trips rather than shorter trips.</a:t>
            </a:r>
          </a:p>
          <a:p>
            <a:endParaRPr lang="en-IN" dirty="0"/>
          </a:p>
        </p:txBody>
      </p:sp>
      <p:sp>
        <p:nvSpPr>
          <p:cNvPr id="4" name="Slide Number Placeholder 3"/>
          <p:cNvSpPr>
            <a:spLocks noGrp="1"/>
          </p:cNvSpPr>
          <p:nvPr>
            <p:ph type="sldNum" sz="quarter" idx="5"/>
          </p:nvPr>
        </p:nvSpPr>
        <p:spPr/>
        <p:txBody>
          <a:bodyPr/>
          <a:lstStyle/>
          <a:p>
            <a:fld id="{9247A3AC-83B9-465C-A08D-75D7D6919AC6}" type="slidenum">
              <a:rPr lang="en-IN" smtClean="0"/>
              <a:t>9</a:t>
            </a:fld>
            <a:endParaRPr lang="en-IN"/>
          </a:p>
        </p:txBody>
      </p:sp>
    </p:spTree>
    <p:extLst>
      <p:ext uri="{BB962C8B-B14F-4D97-AF65-F5344CB8AC3E}">
        <p14:creationId xmlns:p14="http://schemas.microsoft.com/office/powerpoint/2010/main" val="2883864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374151"/>
                </a:solidFill>
                <a:effectLst/>
                <a:latin typeface="Söhne"/>
              </a:rPr>
              <a:t>The x-axis represents the start station ID and the y-axis represents the ride duration in seconds. The plot allows us to identify any patterns or trends in ride duration based on the start station ID and rideable type.</a:t>
            </a:r>
            <a:endParaRPr lang="en-IN" dirty="0"/>
          </a:p>
        </p:txBody>
      </p:sp>
      <p:sp>
        <p:nvSpPr>
          <p:cNvPr id="4" name="Slide Number Placeholder 3"/>
          <p:cNvSpPr>
            <a:spLocks noGrp="1"/>
          </p:cNvSpPr>
          <p:nvPr>
            <p:ph type="sldNum" sz="quarter" idx="5"/>
          </p:nvPr>
        </p:nvSpPr>
        <p:spPr/>
        <p:txBody>
          <a:bodyPr/>
          <a:lstStyle/>
          <a:p>
            <a:fld id="{9247A3AC-83B9-465C-A08D-75D7D6919AC6}" type="slidenum">
              <a:rPr lang="en-IN" smtClean="0"/>
              <a:t>11</a:t>
            </a:fld>
            <a:endParaRPr lang="en-IN"/>
          </a:p>
        </p:txBody>
      </p:sp>
    </p:spTree>
    <p:extLst>
      <p:ext uri="{BB962C8B-B14F-4D97-AF65-F5344CB8AC3E}">
        <p14:creationId xmlns:p14="http://schemas.microsoft.com/office/powerpoint/2010/main" val="1984542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As we can see, the number of rides starts to increase around 6 AM and peaks between 4-6 PM, before gradually declining again late at night</a:t>
            </a:r>
            <a:endParaRPr lang="en-IN" dirty="0"/>
          </a:p>
        </p:txBody>
      </p:sp>
      <p:sp>
        <p:nvSpPr>
          <p:cNvPr id="4" name="Slide Number Placeholder 3"/>
          <p:cNvSpPr>
            <a:spLocks noGrp="1"/>
          </p:cNvSpPr>
          <p:nvPr>
            <p:ph type="sldNum" sz="quarter" idx="5"/>
          </p:nvPr>
        </p:nvSpPr>
        <p:spPr/>
        <p:txBody>
          <a:bodyPr/>
          <a:lstStyle/>
          <a:p>
            <a:fld id="{9247A3AC-83B9-465C-A08D-75D7D6919AC6}" type="slidenum">
              <a:rPr lang="en-IN" smtClean="0"/>
              <a:t>13</a:t>
            </a:fld>
            <a:endParaRPr lang="en-IN"/>
          </a:p>
        </p:txBody>
      </p:sp>
    </p:spTree>
    <p:extLst>
      <p:ext uri="{BB962C8B-B14F-4D97-AF65-F5344CB8AC3E}">
        <p14:creationId xmlns:p14="http://schemas.microsoft.com/office/powerpoint/2010/main" val="405447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374151"/>
                </a:solidFill>
                <a:effectLst/>
                <a:latin typeface="Söhne"/>
              </a:rPr>
              <a:t>Feature Engineering</a:t>
            </a:r>
          </a:p>
          <a:p>
            <a:pPr algn="l">
              <a:buFont typeface="+mj-lt"/>
              <a:buAutoNum type="arabicPeriod"/>
            </a:pPr>
            <a:r>
              <a:rPr lang="en-US" b="0" i="0" dirty="0">
                <a:solidFill>
                  <a:srgbClr val="374151"/>
                </a:solidFill>
                <a:effectLst/>
                <a:latin typeface="Söhne"/>
              </a:rPr>
              <a:t>Data loading and cleaning: Loading the raw data from a CSV file and cleaning it by dropping missing values and converting data types.</a:t>
            </a:r>
          </a:p>
          <a:p>
            <a:pPr algn="l">
              <a:buFont typeface="+mj-lt"/>
              <a:buAutoNum type="arabicPeriod"/>
            </a:pPr>
            <a:r>
              <a:rPr lang="en-US" b="0" i="0" dirty="0">
                <a:solidFill>
                  <a:srgbClr val="374151"/>
                </a:solidFill>
                <a:effectLst/>
                <a:latin typeface="Söhne"/>
              </a:rPr>
              <a:t>Date and time feature extraction: Extracting date and time components from the '</a:t>
            </a:r>
            <a:r>
              <a:rPr lang="en-US" b="0" i="0" dirty="0" err="1">
                <a:solidFill>
                  <a:srgbClr val="374151"/>
                </a:solidFill>
                <a:effectLst/>
                <a:latin typeface="Söhne"/>
              </a:rPr>
              <a:t>started_at</a:t>
            </a:r>
            <a:r>
              <a:rPr lang="en-US" b="0" i="0" dirty="0">
                <a:solidFill>
                  <a:srgbClr val="374151"/>
                </a:solidFill>
                <a:effectLst/>
                <a:latin typeface="Söhne"/>
              </a:rPr>
              <a:t>' timestamp column using the 'split' function.</a:t>
            </a:r>
          </a:p>
          <a:p>
            <a:pPr algn="l">
              <a:buFont typeface="+mj-lt"/>
              <a:buAutoNum type="arabicPeriod"/>
            </a:pPr>
            <a:r>
              <a:rPr lang="en-US" b="0" i="0" dirty="0">
                <a:solidFill>
                  <a:srgbClr val="374151"/>
                </a:solidFill>
                <a:effectLst/>
                <a:latin typeface="Söhne"/>
              </a:rPr>
              <a:t>Aggregation and grouping: Calculating the total number of trips and unique ride IDs for each rideable type using the '</a:t>
            </a:r>
            <a:r>
              <a:rPr lang="en-US" b="0" i="0" dirty="0" err="1">
                <a:solidFill>
                  <a:srgbClr val="374151"/>
                </a:solidFill>
                <a:effectLst/>
                <a:latin typeface="Söhne"/>
              </a:rPr>
              <a:t>groupBy</a:t>
            </a:r>
            <a:r>
              <a:rPr lang="en-US" b="0" i="0" dirty="0">
                <a:solidFill>
                  <a:srgbClr val="374151"/>
                </a:solidFill>
                <a:effectLst/>
                <a:latin typeface="Söhne"/>
              </a:rPr>
              <a:t>' function.</a:t>
            </a:r>
          </a:p>
          <a:p>
            <a:pPr algn="l">
              <a:buFont typeface="+mj-lt"/>
              <a:buAutoNum type="arabicPeriod"/>
            </a:pPr>
            <a:r>
              <a:rPr lang="en-US" b="0" i="0" dirty="0">
                <a:solidFill>
                  <a:srgbClr val="374151"/>
                </a:solidFill>
                <a:effectLst/>
                <a:latin typeface="Söhne"/>
              </a:rPr>
              <a:t>User-defined function (UDF): Defining a UDF to calculate the distance between two points using the haversine formula.</a:t>
            </a:r>
          </a:p>
          <a:p>
            <a:pPr algn="l">
              <a:buFont typeface="+mj-lt"/>
              <a:buAutoNum type="arabicPeriod"/>
            </a:pPr>
            <a:r>
              <a:rPr lang="en-US" b="0" i="0" dirty="0">
                <a:solidFill>
                  <a:srgbClr val="374151"/>
                </a:solidFill>
                <a:effectLst/>
                <a:latin typeface="Söhne"/>
              </a:rPr>
              <a:t>Vector assembly: Combining the '</a:t>
            </a:r>
            <a:r>
              <a:rPr lang="en-US" b="0" i="0" dirty="0" err="1">
                <a:solidFill>
                  <a:srgbClr val="374151"/>
                </a:solidFill>
                <a:effectLst/>
                <a:latin typeface="Söhne"/>
              </a:rPr>
              <a:t>start_hour</a:t>
            </a:r>
            <a:r>
              <a:rPr lang="en-US" b="0" i="0" dirty="0">
                <a:solidFill>
                  <a:srgbClr val="374151"/>
                </a:solidFill>
                <a:effectLst/>
                <a:latin typeface="Söhne"/>
              </a:rPr>
              <a:t>', '</a:t>
            </a:r>
            <a:r>
              <a:rPr lang="en-US" b="0" i="0" dirty="0" err="1">
                <a:solidFill>
                  <a:srgbClr val="374151"/>
                </a:solidFill>
                <a:effectLst/>
                <a:latin typeface="Söhne"/>
              </a:rPr>
              <a:t>start_day_of_week</a:t>
            </a:r>
            <a:r>
              <a:rPr lang="en-US" b="0" i="0" dirty="0">
                <a:solidFill>
                  <a:srgbClr val="374151"/>
                </a:solidFill>
                <a:effectLst/>
                <a:latin typeface="Söhne"/>
              </a:rPr>
              <a:t>', and 'distance' features into a single vector column using the '</a:t>
            </a:r>
            <a:r>
              <a:rPr lang="en-US" b="0" i="0" dirty="0" err="1">
                <a:solidFill>
                  <a:srgbClr val="374151"/>
                </a:solidFill>
                <a:effectLst/>
                <a:latin typeface="Söhne"/>
              </a:rPr>
              <a:t>VectorAssembler</a:t>
            </a:r>
            <a:r>
              <a:rPr lang="en-US" b="0" i="0" dirty="0">
                <a:solidFill>
                  <a:srgbClr val="374151"/>
                </a:solidFill>
                <a:effectLst/>
                <a:latin typeface="Söhne"/>
              </a:rPr>
              <a:t>' function.</a:t>
            </a:r>
          </a:p>
          <a:p>
            <a:pPr algn="l">
              <a:buFont typeface="+mj-lt"/>
              <a:buAutoNum type="arabicPeriod"/>
            </a:pPr>
            <a:r>
              <a:rPr lang="en-US" b="0" i="0" dirty="0">
                <a:solidFill>
                  <a:srgbClr val="374151"/>
                </a:solidFill>
                <a:effectLst/>
                <a:latin typeface="Söhne"/>
              </a:rPr>
              <a:t>Linear Regression:    Training a linear regression model on the feature-engineered data and evaluating its performance using the root mean square error (RMSE).</a:t>
            </a:r>
          </a:p>
          <a:p>
            <a:endParaRPr lang="en-IN" dirty="0"/>
          </a:p>
          <a:p>
            <a:r>
              <a:rPr lang="en-US" sz="1200" b="0" i="0" dirty="0">
                <a:solidFill>
                  <a:srgbClr val="374151"/>
                </a:solidFill>
                <a:effectLst/>
                <a:latin typeface="Söhne"/>
              </a:rPr>
              <a:t>The plot suggests that there is a general trend of increasing ridership over the course of the month, with a few spikes in the number of rides on certain days.</a:t>
            </a:r>
            <a:endParaRPr lang="en-IN" dirty="0"/>
          </a:p>
        </p:txBody>
      </p:sp>
      <p:sp>
        <p:nvSpPr>
          <p:cNvPr id="4" name="Slide Number Placeholder 3"/>
          <p:cNvSpPr>
            <a:spLocks noGrp="1"/>
          </p:cNvSpPr>
          <p:nvPr>
            <p:ph type="sldNum" sz="quarter" idx="5"/>
          </p:nvPr>
        </p:nvSpPr>
        <p:spPr/>
        <p:txBody>
          <a:bodyPr/>
          <a:lstStyle/>
          <a:p>
            <a:fld id="{9247A3AC-83B9-465C-A08D-75D7D6919AC6}" type="slidenum">
              <a:rPr lang="en-IN" smtClean="0"/>
              <a:t>14</a:t>
            </a:fld>
            <a:endParaRPr lang="en-IN"/>
          </a:p>
        </p:txBody>
      </p:sp>
    </p:spTree>
    <p:extLst>
      <p:ext uri="{BB962C8B-B14F-4D97-AF65-F5344CB8AC3E}">
        <p14:creationId xmlns:p14="http://schemas.microsoft.com/office/powerpoint/2010/main" val="403785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91F7B-60F9-D7E5-02E8-6B24F389F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CAC0D-4FD1-6560-7711-70A4E28A7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9F9D0E-8872-9744-AE6C-C7BDAB6F8EC0}"/>
              </a:ext>
            </a:extLst>
          </p:cNvPr>
          <p:cNvSpPr>
            <a:spLocks noGrp="1"/>
          </p:cNvSpPr>
          <p:nvPr>
            <p:ph type="dt" sz="half" idx="10"/>
          </p:nvPr>
        </p:nvSpPr>
        <p:spPr/>
        <p:txBody>
          <a:bodyPr/>
          <a:lstStyle/>
          <a:p>
            <a:fld id="{C2337177-D545-4B68-B546-80BBEFB1FF1B}" type="datetimeFigureOut">
              <a:rPr lang="en-IN" smtClean="0"/>
              <a:t>08-05-2023</a:t>
            </a:fld>
            <a:endParaRPr lang="en-IN"/>
          </a:p>
        </p:txBody>
      </p:sp>
      <p:sp>
        <p:nvSpPr>
          <p:cNvPr id="5" name="Footer Placeholder 4">
            <a:extLst>
              <a:ext uri="{FF2B5EF4-FFF2-40B4-BE49-F238E27FC236}">
                <a16:creationId xmlns:a16="http://schemas.microsoft.com/office/drawing/2014/main" id="{C9505F48-BDA3-FAEB-F488-F2A71FCCEE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B2C990-FDBE-2BD9-368F-06566151A46B}"/>
              </a:ext>
            </a:extLst>
          </p:cNvPr>
          <p:cNvSpPr>
            <a:spLocks noGrp="1"/>
          </p:cNvSpPr>
          <p:nvPr>
            <p:ph type="sldNum" sz="quarter" idx="12"/>
          </p:nvPr>
        </p:nvSpPr>
        <p:spPr/>
        <p:txBody>
          <a:bodyPr/>
          <a:lstStyle/>
          <a:p>
            <a:fld id="{6687ADC5-D1C6-4FB8-914D-B2D0B7DDCD30}" type="slidenum">
              <a:rPr lang="en-IN" smtClean="0"/>
              <a:t>‹#›</a:t>
            </a:fld>
            <a:endParaRPr lang="en-IN"/>
          </a:p>
        </p:txBody>
      </p:sp>
    </p:spTree>
    <p:extLst>
      <p:ext uri="{BB962C8B-B14F-4D97-AF65-F5344CB8AC3E}">
        <p14:creationId xmlns:p14="http://schemas.microsoft.com/office/powerpoint/2010/main" val="3035572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7BAC-F887-4E8E-0DDB-44EA39F566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BDDF85-82A1-CB07-DE8C-44318650A7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3AD0D-BCC1-D3A0-09BA-69189D5DE8C0}"/>
              </a:ext>
            </a:extLst>
          </p:cNvPr>
          <p:cNvSpPr>
            <a:spLocks noGrp="1"/>
          </p:cNvSpPr>
          <p:nvPr>
            <p:ph type="dt" sz="half" idx="10"/>
          </p:nvPr>
        </p:nvSpPr>
        <p:spPr/>
        <p:txBody>
          <a:bodyPr/>
          <a:lstStyle/>
          <a:p>
            <a:fld id="{C2337177-D545-4B68-B546-80BBEFB1FF1B}" type="datetimeFigureOut">
              <a:rPr lang="en-IN" smtClean="0"/>
              <a:t>08-05-2023</a:t>
            </a:fld>
            <a:endParaRPr lang="en-IN"/>
          </a:p>
        </p:txBody>
      </p:sp>
      <p:sp>
        <p:nvSpPr>
          <p:cNvPr id="5" name="Footer Placeholder 4">
            <a:extLst>
              <a:ext uri="{FF2B5EF4-FFF2-40B4-BE49-F238E27FC236}">
                <a16:creationId xmlns:a16="http://schemas.microsoft.com/office/drawing/2014/main" id="{A0BF1B4C-7606-33D7-7BB8-2D10C4F25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6EA6E-C312-DE90-B656-FF11BA925769}"/>
              </a:ext>
            </a:extLst>
          </p:cNvPr>
          <p:cNvSpPr>
            <a:spLocks noGrp="1"/>
          </p:cNvSpPr>
          <p:nvPr>
            <p:ph type="sldNum" sz="quarter" idx="12"/>
          </p:nvPr>
        </p:nvSpPr>
        <p:spPr/>
        <p:txBody>
          <a:bodyPr/>
          <a:lstStyle/>
          <a:p>
            <a:fld id="{6687ADC5-D1C6-4FB8-914D-B2D0B7DDCD30}" type="slidenum">
              <a:rPr lang="en-IN" smtClean="0"/>
              <a:t>‹#›</a:t>
            </a:fld>
            <a:endParaRPr lang="en-IN"/>
          </a:p>
        </p:txBody>
      </p:sp>
    </p:spTree>
    <p:extLst>
      <p:ext uri="{BB962C8B-B14F-4D97-AF65-F5344CB8AC3E}">
        <p14:creationId xmlns:p14="http://schemas.microsoft.com/office/powerpoint/2010/main" val="119337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0BF57D-ED83-4C83-8CFF-1BCBAE4636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7C5152-7AB3-8A41-6991-FC0DA4B34B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767EF5-5399-6679-5EA5-BAD5ABD084CB}"/>
              </a:ext>
            </a:extLst>
          </p:cNvPr>
          <p:cNvSpPr>
            <a:spLocks noGrp="1"/>
          </p:cNvSpPr>
          <p:nvPr>
            <p:ph type="dt" sz="half" idx="10"/>
          </p:nvPr>
        </p:nvSpPr>
        <p:spPr/>
        <p:txBody>
          <a:bodyPr/>
          <a:lstStyle/>
          <a:p>
            <a:fld id="{C2337177-D545-4B68-B546-80BBEFB1FF1B}" type="datetimeFigureOut">
              <a:rPr lang="en-IN" smtClean="0"/>
              <a:t>08-05-2023</a:t>
            </a:fld>
            <a:endParaRPr lang="en-IN"/>
          </a:p>
        </p:txBody>
      </p:sp>
      <p:sp>
        <p:nvSpPr>
          <p:cNvPr id="5" name="Footer Placeholder 4">
            <a:extLst>
              <a:ext uri="{FF2B5EF4-FFF2-40B4-BE49-F238E27FC236}">
                <a16:creationId xmlns:a16="http://schemas.microsoft.com/office/drawing/2014/main" id="{9F89B1FD-43ED-8E4D-8F9B-868CF7A83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108202-1388-FB4E-16AB-357B49257715}"/>
              </a:ext>
            </a:extLst>
          </p:cNvPr>
          <p:cNvSpPr>
            <a:spLocks noGrp="1"/>
          </p:cNvSpPr>
          <p:nvPr>
            <p:ph type="sldNum" sz="quarter" idx="12"/>
          </p:nvPr>
        </p:nvSpPr>
        <p:spPr/>
        <p:txBody>
          <a:bodyPr/>
          <a:lstStyle/>
          <a:p>
            <a:fld id="{6687ADC5-D1C6-4FB8-914D-B2D0B7DDCD30}" type="slidenum">
              <a:rPr lang="en-IN" smtClean="0"/>
              <a:t>‹#›</a:t>
            </a:fld>
            <a:endParaRPr lang="en-IN"/>
          </a:p>
        </p:txBody>
      </p:sp>
    </p:spTree>
    <p:extLst>
      <p:ext uri="{BB962C8B-B14F-4D97-AF65-F5344CB8AC3E}">
        <p14:creationId xmlns:p14="http://schemas.microsoft.com/office/powerpoint/2010/main" val="308889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BF2-ADC3-DD59-70D4-13E2337614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FF8EF5-401E-6879-792B-32F5D99C13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D4229-F511-C4A1-4920-E9BB81F5B496}"/>
              </a:ext>
            </a:extLst>
          </p:cNvPr>
          <p:cNvSpPr>
            <a:spLocks noGrp="1"/>
          </p:cNvSpPr>
          <p:nvPr>
            <p:ph type="dt" sz="half" idx="10"/>
          </p:nvPr>
        </p:nvSpPr>
        <p:spPr/>
        <p:txBody>
          <a:bodyPr/>
          <a:lstStyle/>
          <a:p>
            <a:fld id="{C2337177-D545-4B68-B546-80BBEFB1FF1B}" type="datetimeFigureOut">
              <a:rPr lang="en-IN" smtClean="0"/>
              <a:t>08-05-2023</a:t>
            </a:fld>
            <a:endParaRPr lang="en-IN"/>
          </a:p>
        </p:txBody>
      </p:sp>
      <p:sp>
        <p:nvSpPr>
          <p:cNvPr id="5" name="Footer Placeholder 4">
            <a:extLst>
              <a:ext uri="{FF2B5EF4-FFF2-40B4-BE49-F238E27FC236}">
                <a16:creationId xmlns:a16="http://schemas.microsoft.com/office/drawing/2014/main" id="{4D907826-7D64-4C39-827F-85CABAFF50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2BDF75-8552-42F2-08F5-EBA9BD4736FB}"/>
              </a:ext>
            </a:extLst>
          </p:cNvPr>
          <p:cNvSpPr>
            <a:spLocks noGrp="1"/>
          </p:cNvSpPr>
          <p:nvPr>
            <p:ph type="sldNum" sz="quarter" idx="12"/>
          </p:nvPr>
        </p:nvSpPr>
        <p:spPr/>
        <p:txBody>
          <a:bodyPr/>
          <a:lstStyle/>
          <a:p>
            <a:fld id="{6687ADC5-D1C6-4FB8-914D-B2D0B7DDCD30}" type="slidenum">
              <a:rPr lang="en-IN" smtClean="0"/>
              <a:t>‹#›</a:t>
            </a:fld>
            <a:endParaRPr lang="en-IN"/>
          </a:p>
        </p:txBody>
      </p:sp>
    </p:spTree>
    <p:extLst>
      <p:ext uri="{BB962C8B-B14F-4D97-AF65-F5344CB8AC3E}">
        <p14:creationId xmlns:p14="http://schemas.microsoft.com/office/powerpoint/2010/main" val="147062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3365-0197-4E21-2F63-D7953AE6D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9590F1-D00E-849F-5886-3C8BFA15FC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ACA65-ADF5-461B-9CE1-5ECD48263B7E}"/>
              </a:ext>
            </a:extLst>
          </p:cNvPr>
          <p:cNvSpPr>
            <a:spLocks noGrp="1"/>
          </p:cNvSpPr>
          <p:nvPr>
            <p:ph type="dt" sz="half" idx="10"/>
          </p:nvPr>
        </p:nvSpPr>
        <p:spPr/>
        <p:txBody>
          <a:bodyPr/>
          <a:lstStyle/>
          <a:p>
            <a:fld id="{C2337177-D545-4B68-B546-80BBEFB1FF1B}" type="datetimeFigureOut">
              <a:rPr lang="en-IN" smtClean="0"/>
              <a:t>08-05-2023</a:t>
            </a:fld>
            <a:endParaRPr lang="en-IN"/>
          </a:p>
        </p:txBody>
      </p:sp>
      <p:sp>
        <p:nvSpPr>
          <p:cNvPr id="5" name="Footer Placeholder 4">
            <a:extLst>
              <a:ext uri="{FF2B5EF4-FFF2-40B4-BE49-F238E27FC236}">
                <a16:creationId xmlns:a16="http://schemas.microsoft.com/office/drawing/2014/main" id="{09F9E477-422E-4A50-7AE1-D6CC6CED9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7F47E2-11B5-124D-1A2F-9887FB765598}"/>
              </a:ext>
            </a:extLst>
          </p:cNvPr>
          <p:cNvSpPr>
            <a:spLocks noGrp="1"/>
          </p:cNvSpPr>
          <p:nvPr>
            <p:ph type="sldNum" sz="quarter" idx="12"/>
          </p:nvPr>
        </p:nvSpPr>
        <p:spPr/>
        <p:txBody>
          <a:bodyPr/>
          <a:lstStyle/>
          <a:p>
            <a:fld id="{6687ADC5-D1C6-4FB8-914D-B2D0B7DDCD30}" type="slidenum">
              <a:rPr lang="en-IN" smtClean="0"/>
              <a:t>‹#›</a:t>
            </a:fld>
            <a:endParaRPr lang="en-IN"/>
          </a:p>
        </p:txBody>
      </p:sp>
    </p:spTree>
    <p:extLst>
      <p:ext uri="{BB962C8B-B14F-4D97-AF65-F5344CB8AC3E}">
        <p14:creationId xmlns:p14="http://schemas.microsoft.com/office/powerpoint/2010/main" val="134129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0C97-C7C2-C715-94DA-7451B9B0F1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AC551B-3025-7A24-1D92-550EFAA150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44E079-2801-13C2-6690-02A945752C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6B20DA-7A90-F69D-5D0E-5828D122F392}"/>
              </a:ext>
            </a:extLst>
          </p:cNvPr>
          <p:cNvSpPr>
            <a:spLocks noGrp="1"/>
          </p:cNvSpPr>
          <p:nvPr>
            <p:ph type="dt" sz="half" idx="10"/>
          </p:nvPr>
        </p:nvSpPr>
        <p:spPr/>
        <p:txBody>
          <a:bodyPr/>
          <a:lstStyle/>
          <a:p>
            <a:fld id="{C2337177-D545-4B68-B546-80BBEFB1FF1B}" type="datetimeFigureOut">
              <a:rPr lang="en-IN" smtClean="0"/>
              <a:t>08-05-2023</a:t>
            </a:fld>
            <a:endParaRPr lang="en-IN"/>
          </a:p>
        </p:txBody>
      </p:sp>
      <p:sp>
        <p:nvSpPr>
          <p:cNvPr id="6" name="Footer Placeholder 5">
            <a:extLst>
              <a:ext uri="{FF2B5EF4-FFF2-40B4-BE49-F238E27FC236}">
                <a16:creationId xmlns:a16="http://schemas.microsoft.com/office/drawing/2014/main" id="{D5581CA5-6348-A702-350D-AE0AD66443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8C5F57-588E-AC23-0BF1-E35E8082A0DC}"/>
              </a:ext>
            </a:extLst>
          </p:cNvPr>
          <p:cNvSpPr>
            <a:spLocks noGrp="1"/>
          </p:cNvSpPr>
          <p:nvPr>
            <p:ph type="sldNum" sz="quarter" idx="12"/>
          </p:nvPr>
        </p:nvSpPr>
        <p:spPr/>
        <p:txBody>
          <a:bodyPr/>
          <a:lstStyle/>
          <a:p>
            <a:fld id="{6687ADC5-D1C6-4FB8-914D-B2D0B7DDCD30}" type="slidenum">
              <a:rPr lang="en-IN" smtClean="0"/>
              <a:t>‹#›</a:t>
            </a:fld>
            <a:endParaRPr lang="en-IN"/>
          </a:p>
        </p:txBody>
      </p:sp>
    </p:spTree>
    <p:extLst>
      <p:ext uri="{BB962C8B-B14F-4D97-AF65-F5344CB8AC3E}">
        <p14:creationId xmlns:p14="http://schemas.microsoft.com/office/powerpoint/2010/main" val="220086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98EB-E6C8-E6E1-B1C8-AB584F68F1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30D7B0-7648-3140-8C0F-288D63CFE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7829A5-D178-5696-ABCF-236BEEBC30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AE1E20-2BCD-02E9-EA05-1DD99E1265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180FF9-FBEE-D0F8-5469-D399493832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CE2483-1CCC-EEB5-0A6E-D2E82B9E7D37}"/>
              </a:ext>
            </a:extLst>
          </p:cNvPr>
          <p:cNvSpPr>
            <a:spLocks noGrp="1"/>
          </p:cNvSpPr>
          <p:nvPr>
            <p:ph type="dt" sz="half" idx="10"/>
          </p:nvPr>
        </p:nvSpPr>
        <p:spPr/>
        <p:txBody>
          <a:bodyPr/>
          <a:lstStyle/>
          <a:p>
            <a:fld id="{C2337177-D545-4B68-B546-80BBEFB1FF1B}" type="datetimeFigureOut">
              <a:rPr lang="en-IN" smtClean="0"/>
              <a:t>08-05-2023</a:t>
            </a:fld>
            <a:endParaRPr lang="en-IN"/>
          </a:p>
        </p:txBody>
      </p:sp>
      <p:sp>
        <p:nvSpPr>
          <p:cNvPr id="8" name="Footer Placeholder 7">
            <a:extLst>
              <a:ext uri="{FF2B5EF4-FFF2-40B4-BE49-F238E27FC236}">
                <a16:creationId xmlns:a16="http://schemas.microsoft.com/office/drawing/2014/main" id="{4765CFC5-7508-2D35-6CBB-A2D6CB3118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EA8C7F-3577-D386-C925-EA282B4AAC1A}"/>
              </a:ext>
            </a:extLst>
          </p:cNvPr>
          <p:cNvSpPr>
            <a:spLocks noGrp="1"/>
          </p:cNvSpPr>
          <p:nvPr>
            <p:ph type="sldNum" sz="quarter" idx="12"/>
          </p:nvPr>
        </p:nvSpPr>
        <p:spPr/>
        <p:txBody>
          <a:bodyPr/>
          <a:lstStyle/>
          <a:p>
            <a:fld id="{6687ADC5-D1C6-4FB8-914D-B2D0B7DDCD30}" type="slidenum">
              <a:rPr lang="en-IN" smtClean="0"/>
              <a:t>‹#›</a:t>
            </a:fld>
            <a:endParaRPr lang="en-IN"/>
          </a:p>
        </p:txBody>
      </p:sp>
    </p:spTree>
    <p:extLst>
      <p:ext uri="{BB962C8B-B14F-4D97-AF65-F5344CB8AC3E}">
        <p14:creationId xmlns:p14="http://schemas.microsoft.com/office/powerpoint/2010/main" val="3229343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D6D6-5979-9167-5A70-8A61FCB14F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5B4872-72D2-B77C-BE42-7382ED53963B}"/>
              </a:ext>
            </a:extLst>
          </p:cNvPr>
          <p:cNvSpPr>
            <a:spLocks noGrp="1"/>
          </p:cNvSpPr>
          <p:nvPr>
            <p:ph type="dt" sz="half" idx="10"/>
          </p:nvPr>
        </p:nvSpPr>
        <p:spPr/>
        <p:txBody>
          <a:bodyPr/>
          <a:lstStyle/>
          <a:p>
            <a:fld id="{C2337177-D545-4B68-B546-80BBEFB1FF1B}" type="datetimeFigureOut">
              <a:rPr lang="en-IN" smtClean="0"/>
              <a:t>08-05-2023</a:t>
            </a:fld>
            <a:endParaRPr lang="en-IN"/>
          </a:p>
        </p:txBody>
      </p:sp>
      <p:sp>
        <p:nvSpPr>
          <p:cNvPr id="4" name="Footer Placeholder 3">
            <a:extLst>
              <a:ext uri="{FF2B5EF4-FFF2-40B4-BE49-F238E27FC236}">
                <a16:creationId xmlns:a16="http://schemas.microsoft.com/office/drawing/2014/main" id="{65326609-27B8-2598-8838-F1B757EA7B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E0A868-85CF-0AFB-9890-F393F249D43A}"/>
              </a:ext>
            </a:extLst>
          </p:cNvPr>
          <p:cNvSpPr>
            <a:spLocks noGrp="1"/>
          </p:cNvSpPr>
          <p:nvPr>
            <p:ph type="sldNum" sz="quarter" idx="12"/>
          </p:nvPr>
        </p:nvSpPr>
        <p:spPr/>
        <p:txBody>
          <a:bodyPr/>
          <a:lstStyle/>
          <a:p>
            <a:fld id="{6687ADC5-D1C6-4FB8-914D-B2D0B7DDCD30}" type="slidenum">
              <a:rPr lang="en-IN" smtClean="0"/>
              <a:t>‹#›</a:t>
            </a:fld>
            <a:endParaRPr lang="en-IN"/>
          </a:p>
        </p:txBody>
      </p:sp>
    </p:spTree>
    <p:extLst>
      <p:ext uri="{BB962C8B-B14F-4D97-AF65-F5344CB8AC3E}">
        <p14:creationId xmlns:p14="http://schemas.microsoft.com/office/powerpoint/2010/main" val="326117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4696D8-7352-B9EB-A028-A136296DC78A}"/>
              </a:ext>
            </a:extLst>
          </p:cNvPr>
          <p:cNvSpPr>
            <a:spLocks noGrp="1"/>
          </p:cNvSpPr>
          <p:nvPr>
            <p:ph type="dt" sz="half" idx="10"/>
          </p:nvPr>
        </p:nvSpPr>
        <p:spPr/>
        <p:txBody>
          <a:bodyPr/>
          <a:lstStyle/>
          <a:p>
            <a:fld id="{C2337177-D545-4B68-B546-80BBEFB1FF1B}" type="datetimeFigureOut">
              <a:rPr lang="en-IN" smtClean="0"/>
              <a:t>08-05-2023</a:t>
            </a:fld>
            <a:endParaRPr lang="en-IN"/>
          </a:p>
        </p:txBody>
      </p:sp>
      <p:sp>
        <p:nvSpPr>
          <p:cNvPr id="3" name="Footer Placeholder 2">
            <a:extLst>
              <a:ext uri="{FF2B5EF4-FFF2-40B4-BE49-F238E27FC236}">
                <a16:creationId xmlns:a16="http://schemas.microsoft.com/office/drawing/2014/main" id="{6E7F1682-A915-8BCB-BB15-D35182C90B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58E1A2-6DD2-7025-B00F-9A3C4F8AA94A}"/>
              </a:ext>
            </a:extLst>
          </p:cNvPr>
          <p:cNvSpPr>
            <a:spLocks noGrp="1"/>
          </p:cNvSpPr>
          <p:nvPr>
            <p:ph type="sldNum" sz="quarter" idx="12"/>
          </p:nvPr>
        </p:nvSpPr>
        <p:spPr/>
        <p:txBody>
          <a:bodyPr/>
          <a:lstStyle/>
          <a:p>
            <a:fld id="{6687ADC5-D1C6-4FB8-914D-B2D0B7DDCD30}" type="slidenum">
              <a:rPr lang="en-IN" smtClean="0"/>
              <a:t>‹#›</a:t>
            </a:fld>
            <a:endParaRPr lang="en-IN"/>
          </a:p>
        </p:txBody>
      </p:sp>
    </p:spTree>
    <p:extLst>
      <p:ext uri="{BB962C8B-B14F-4D97-AF65-F5344CB8AC3E}">
        <p14:creationId xmlns:p14="http://schemas.microsoft.com/office/powerpoint/2010/main" val="149002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6C00-9730-B955-C818-A8858EA1C9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68D210-FE5E-ABF1-5DE9-C33CA6CFEB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7A6F8A-A047-222A-716D-4DD9D3F74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68B1B1-58E2-8CB2-D075-4EB3216DF62F}"/>
              </a:ext>
            </a:extLst>
          </p:cNvPr>
          <p:cNvSpPr>
            <a:spLocks noGrp="1"/>
          </p:cNvSpPr>
          <p:nvPr>
            <p:ph type="dt" sz="half" idx="10"/>
          </p:nvPr>
        </p:nvSpPr>
        <p:spPr/>
        <p:txBody>
          <a:bodyPr/>
          <a:lstStyle/>
          <a:p>
            <a:fld id="{C2337177-D545-4B68-B546-80BBEFB1FF1B}" type="datetimeFigureOut">
              <a:rPr lang="en-IN" smtClean="0"/>
              <a:t>08-05-2023</a:t>
            </a:fld>
            <a:endParaRPr lang="en-IN"/>
          </a:p>
        </p:txBody>
      </p:sp>
      <p:sp>
        <p:nvSpPr>
          <p:cNvPr id="6" name="Footer Placeholder 5">
            <a:extLst>
              <a:ext uri="{FF2B5EF4-FFF2-40B4-BE49-F238E27FC236}">
                <a16:creationId xmlns:a16="http://schemas.microsoft.com/office/drawing/2014/main" id="{8D93FF55-C89D-2F7C-DB00-849343743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A18E5C-F739-A9A0-EDE6-DFABD5C9E4B5}"/>
              </a:ext>
            </a:extLst>
          </p:cNvPr>
          <p:cNvSpPr>
            <a:spLocks noGrp="1"/>
          </p:cNvSpPr>
          <p:nvPr>
            <p:ph type="sldNum" sz="quarter" idx="12"/>
          </p:nvPr>
        </p:nvSpPr>
        <p:spPr/>
        <p:txBody>
          <a:bodyPr/>
          <a:lstStyle/>
          <a:p>
            <a:fld id="{6687ADC5-D1C6-4FB8-914D-B2D0B7DDCD30}" type="slidenum">
              <a:rPr lang="en-IN" smtClean="0"/>
              <a:t>‹#›</a:t>
            </a:fld>
            <a:endParaRPr lang="en-IN"/>
          </a:p>
        </p:txBody>
      </p:sp>
    </p:spTree>
    <p:extLst>
      <p:ext uri="{BB962C8B-B14F-4D97-AF65-F5344CB8AC3E}">
        <p14:creationId xmlns:p14="http://schemas.microsoft.com/office/powerpoint/2010/main" val="309862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F1BA-9EF9-4749-3EA3-43997ECDA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5E606A-1AC5-7F3B-20ED-5E4395529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A48FB0-338F-D762-436A-0B688F1A6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7EB3D-472B-A897-8F5F-6AE9CA486091}"/>
              </a:ext>
            </a:extLst>
          </p:cNvPr>
          <p:cNvSpPr>
            <a:spLocks noGrp="1"/>
          </p:cNvSpPr>
          <p:nvPr>
            <p:ph type="dt" sz="half" idx="10"/>
          </p:nvPr>
        </p:nvSpPr>
        <p:spPr/>
        <p:txBody>
          <a:bodyPr/>
          <a:lstStyle/>
          <a:p>
            <a:fld id="{C2337177-D545-4B68-B546-80BBEFB1FF1B}" type="datetimeFigureOut">
              <a:rPr lang="en-IN" smtClean="0"/>
              <a:t>08-05-2023</a:t>
            </a:fld>
            <a:endParaRPr lang="en-IN"/>
          </a:p>
        </p:txBody>
      </p:sp>
      <p:sp>
        <p:nvSpPr>
          <p:cNvPr id="6" name="Footer Placeholder 5">
            <a:extLst>
              <a:ext uri="{FF2B5EF4-FFF2-40B4-BE49-F238E27FC236}">
                <a16:creationId xmlns:a16="http://schemas.microsoft.com/office/drawing/2014/main" id="{2A51B28C-AB2F-EFF5-14D0-6F902A1CA8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A78151-2357-DAA2-BE25-60879314D192}"/>
              </a:ext>
            </a:extLst>
          </p:cNvPr>
          <p:cNvSpPr>
            <a:spLocks noGrp="1"/>
          </p:cNvSpPr>
          <p:nvPr>
            <p:ph type="sldNum" sz="quarter" idx="12"/>
          </p:nvPr>
        </p:nvSpPr>
        <p:spPr/>
        <p:txBody>
          <a:bodyPr/>
          <a:lstStyle/>
          <a:p>
            <a:fld id="{6687ADC5-D1C6-4FB8-914D-B2D0B7DDCD30}" type="slidenum">
              <a:rPr lang="en-IN" smtClean="0"/>
              <a:t>‹#›</a:t>
            </a:fld>
            <a:endParaRPr lang="en-IN"/>
          </a:p>
        </p:txBody>
      </p:sp>
    </p:spTree>
    <p:extLst>
      <p:ext uri="{BB962C8B-B14F-4D97-AF65-F5344CB8AC3E}">
        <p14:creationId xmlns:p14="http://schemas.microsoft.com/office/powerpoint/2010/main" val="384753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C158FB-3CAA-208F-6D29-5342D8FAF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2693C7-E322-8DAB-8AD3-0280282B0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5EDE62-7A04-9F02-5711-616DC25A3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37177-D545-4B68-B546-80BBEFB1FF1B}" type="datetimeFigureOut">
              <a:rPr lang="en-IN" smtClean="0"/>
              <a:t>08-05-2023</a:t>
            </a:fld>
            <a:endParaRPr lang="en-IN"/>
          </a:p>
        </p:txBody>
      </p:sp>
      <p:sp>
        <p:nvSpPr>
          <p:cNvPr id="5" name="Footer Placeholder 4">
            <a:extLst>
              <a:ext uri="{FF2B5EF4-FFF2-40B4-BE49-F238E27FC236}">
                <a16:creationId xmlns:a16="http://schemas.microsoft.com/office/drawing/2014/main" id="{49A8263E-6FE7-4B9C-1FED-C4A3A57D6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5DC4-6DDC-2159-D736-9F8FE0FC93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7ADC5-D1C6-4FB8-914D-B2D0B7DDCD30}" type="slidenum">
              <a:rPr lang="en-IN" smtClean="0"/>
              <a:t>‹#›</a:t>
            </a:fld>
            <a:endParaRPr lang="en-IN"/>
          </a:p>
        </p:txBody>
      </p:sp>
    </p:spTree>
    <p:extLst>
      <p:ext uri="{BB962C8B-B14F-4D97-AF65-F5344CB8AC3E}">
        <p14:creationId xmlns:p14="http://schemas.microsoft.com/office/powerpoint/2010/main" val="28573333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D00F-E067-6792-3503-C8317FD7C332}"/>
              </a:ext>
            </a:extLst>
          </p:cNvPr>
          <p:cNvSpPr>
            <a:spLocks noGrp="1"/>
          </p:cNvSpPr>
          <p:nvPr>
            <p:ph type="ctrTitle"/>
          </p:nvPr>
        </p:nvSpPr>
        <p:spPr/>
        <p:txBody>
          <a:bodyPr>
            <a:normAutofit fontScale="90000"/>
          </a:bodyPr>
          <a:lstStyle/>
          <a:p>
            <a:pPr algn="ctr"/>
            <a:r>
              <a:rPr lang="en-IN" sz="8800" dirty="0"/>
              <a:t>Analysis of Divvy bikes</a:t>
            </a:r>
            <a:br>
              <a:rPr lang="en-IN" sz="8800" dirty="0"/>
            </a:br>
            <a:endParaRPr lang="en-IN" sz="8800" dirty="0"/>
          </a:p>
        </p:txBody>
      </p:sp>
      <p:sp>
        <p:nvSpPr>
          <p:cNvPr id="3" name="Subtitle 2">
            <a:extLst>
              <a:ext uri="{FF2B5EF4-FFF2-40B4-BE49-F238E27FC236}">
                <a16:creationId xmlns:a16="http://schemas.microsoft.com/office/drawing/2014/main" id="{DAE03725-4191-2B56-7540-56287BDFF9FE}"/>
              </a:ext>
            </a:extLst>
          </p:cNvPr>
          <p:cNvSpPr>
            <a:spLocks noGrp="1"/>
          </p:cNvSpPr>
          <p:nvPr>
            <p:ph type="subTitle" idx="1"/>
          </p:nvPr>
        </p:nvSpPr>
        <p:spPr/>
        <p:txBody>
          <a:bodyPr/>
          <a:lstStyle/>
          <a:p>
            <a:pPr algn="l"/>
            <a:r>
              <a:rPr lang="en-IN" dirty="0"/>
              <a:t>DONE BY:</a:t>
            </a:r>
            <a:endParaRPr lang="en-IN" sz="2400" dirty="0"/>
          </a:p>
          <a:p>
            <a:pPr algn="l"/>
            <a:r>
              <a:rPr lang="en-IN" sz="2400" dirty="0"/>
              <a:t>NIMIT TOLIA</a:t>
            </a:r>
            <a:endParaRPr lang="en-IN" dirty="0"/>
          </a:p>
        </p:txBody>
      </p:sp>
    </p:spTree>
    <p:extLst>
      <p:ext uri="{BB962C8B-B14F-4D97-AF65-F5344CB8AC3E}">
        <p14:creationId xmlns:p14="http://schemas.microsoft.com/office/powerpoint/2010/main" val="235777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4212-A673-0D42-38EE-FFE6A7287123}"/>
              </a:ext>
            </a:extLst>
          </p:cNvPr>
          <p:cNvSpPr>
            <a:spLocks noGrp="1"/>
          </p:cNvSpPr>
          <p:nvPr>
            <p:ph type="title"/>
          </p:nvPr>
        </p:nvSpPr>
        <p:spPr>
          <a:xfrm>
            <a:off x="0" y="407669"/>
            <a:ext cx="5030788" cy="828040"/>
          </a:xfrm>
        </p:spPr>
        <p:txBody>
          <a:bodyPr/>
          <a:lstStyle/>
          <a:p>
            <a:r>
              <a:rPr lang="en-US" b="0" i="0" dirty="0">
                <a:solidFill>
                  <a:srgbClr val="374151"/>
                </a:solidFill>
                <a:effectLst/>
                <a:latin typeface="Söhne"/>
              </a:rPr>
              <a:t>Ride Count by Rideable Type</a:t>
            </a:r>
            <a:endParaRPr lang="en-IN" dirty="0"/>
          </a:p>
        </p:txBody>
      </p:sp>
      <p:pic>
        <p:nvPicPr>
          <p:cNvPr id="6" name="Picture Placeholder 5">
            <a:extLst>
              <a:ext uri="{FF2B5EF4-FFF2-40B4-BE49-F238E27FC236}">
                <a16:creationId xmlns:a16="http://schemas.microsoft.com/office/drawing/2014/main" id="{B6F337DF-078D-05CA-24FE-78FBDDF227F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55" b="1455"/>
          <a:stretch>
            <a:fillRect/>
          </a:stretch>
        </p:blipFill>
        <p:spPr>
          <a:xfrm>
            <a:off x="5132388" y="843281"/>
            <a:ext cx="6825932" cy="5607050"/>
          </a:xfrm>
        </p:spPr>
      </p:pic>
      <p:sp>
        <p:nvSpPr>
          <p:cNvPr id="4" name="Text Placeholder 3">
            <a:extLst>
              <a:ext uri="{FF2B5EF4-FFF2-40B4-BE49-F238E27FC236}">
                <a16:creationId xmlns:a16="http://schemas.microsoft.com/office/drawing/2014/main" id="{D7E898CA-E64C-7EF6-3C1B-49D34407CB61}"/>
              </a:ext>
            </a:extLst>
          </p:cNvPr>
          <p:cNvSpPr>
            <a:spLocks noGrp="1"/>
          </p:cNvSpPr>
          <p:nvPr>
            <p:ph type="body" sz="half" idx="2"/>
          </p:nvPr>
        </p:nvSpPr>
        <p:spPr>
          <a:xfrm>
            <a:off x="360363" y="1741012"/>
            <a:ext cx="4670425" cy="3811588"/>
          </a:xfrm>
        </p:spPr>
        <p:txBody>
          <a:bodyPr>
            <a:normAutofit fontScale="92500"/>
          </a:bodyPr>
          <a:lstStyle/>
          <a:p>
            <a:r>
              <a:rPr lang="en-US" sz="2400" b="0" i="0" dirty="0">
                <a:solidFill>
                  <a:srgbClr val="374151"/>
                </a:solidFill>
                <a:effectLst/>
                <a:latin typeface="Söhne"/>
              </a:rPr>
              <a:t>Insight: By grouping the data by rideable type and counting the number of rides for each type, we can see that the most popular rideable type is docked bike, followed by electric bike and classic bike. This information can be useful for bike sharing companies to make decisions on which types of bikes to invest in and allocate more resources to. The bar chart below shows the ride count by rideable type</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2307919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27E5-0473-72BA-EA4D-F1293A0CC125}"/>
              </a:ext>
            </a:extLst>
          </p:cNvPr>
          <p:cNvSpPr>
            <a:spLocks noGrp="1"/>
          </p:cNvSpPr>
          <p:nvPr>
            <p:ph type="title"/>
          </p:nvPr>
        </p:nvSpPr>
        <p:spPr/>
        <p:txBody>
          <a:bodyPr>
            <a:normAutofit fontScale="90000"/>
          </a:bodyPr>
          <a:lstStyle/>
          <a:p>
            <a:r>
              <a:rPr lang="en-US" b="0" i="0" dirty="0">
                <a:solidFill>
                  <a:srgbClr val="374151"/>
                </a:solidFill>
                <a:effectLst/>
                <a:latin typeface="Söhne"/>
              </a:rPr>
              <a:t>Ride Duration by Start Station ID</a:t>
            </a:r>
            <a:br>
              <a:rPr lang="en-US" b="0" i="0" dirty="0">
                <a:solidFill>
                  <a:srgbClr val="374151"/>
                </a:solidFill>
                <a:effectLst/>
                <a:latin typeface="Söhne"/>
              </a:rPr>
            </a:br>
            <a:br>
              <a:rPr lang="en-US" dirty="0"/>
            </a:br>
            <a:endParaRPr lang="en-IN" dirty="0"/>
          </a:p>
        </p:txBody>
      </p:sp>
      <p:pic>
        <p:nvPicPr>
          <p:cNvPr id="6" name="Picture Placeholder 5">
            <a:extLst>
              <a:ext uri="{FF2B5EF4-FFF2-40B4-BE49-F238E27FC236}">
                <a16:creationId xmlns:a16="http://schemas.microsoft.com/office/drawing/2014/main" id="{3E304136-276E-E41B-F3F4-CB019074DC6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9809" r="9809"/>
          <a:stretch>
            <a:fillRect/>
          </a:stretch>
        </p:blipFill>
        <p:spPr/>
      </p:pic>
      <p:sp>
        <p:nvSpPr>
          <p:cNvPr id="4" name="Text Placeholder 3">
            <a:extLst>
              <a:ext uri="{FF2B5EF4-FFF2-40B4-BE49-F238E27FC236}">
                <a16:creationId xmlns:a16="http://schemas.microsoft.com/office/drawing/2014/main" id="{3367C76E-107A-E145-C7AC-286B4CD7C3C6}"/>
              </a:ext>
            </a:extLst>
          </p:cNvPr>
          <p:cNvSpPr>
            <a:spLocks noGrp="1"/>
          </p:cNvSpPr>
          <p:nvPr>
            <p:ph type="body" sz="half" idx="2"/>
          </p:nvPr>
        </p:nvSpPr>
        <p:spPr>
          <a:xfrm>
            <a:off x="243840" y="1257300"/>
            <a:ext cx="4704080" cy="4208780"/>
          </a:xfrm>
        </p:spPr>
        <p:txBody>
          <a:bodyPr>
            <a:noAutofit/>
          </a:bodyPr>
          <a:lstStyle/>
          <a:p>
            <a:r>
              <a:rPr lang="en-US" sz="2200" b="0" i="0" dirty="0">
                <a:solidFill>
                  <a:srgbClr val="374151"/>
                </a:solidFill>
                <a:effectLst/>
                <a:latin typeface="Söhne"/>
              </a:rPr>
              <a:t>This visualization shows the relationship between the ride duration, start station ID, and rideable type. The scatter plot uses different colors and shapes to represent different rideable types: standard pedal bikes (o), electric bikes (s), and electric scooters (D). The x-axis represents the start station ID and the y-axis represents the ride duration in seconds. The plot allows us to identify any patterns or trends in ride duration based on the start station ID and rideable type.</a:t>
            </a:r>
            <a:endParaRPr lang="en-IN" sz="2200" dirty="0"/>
          </a:p>
        </p:txBody>
      </p:sp>
    </p:spTree>
    <p:extLst>
      <p:ext uri="{BB962C8B-B14F-4D97-AF65-F5344CB8AC3E}">
        <p14:creationId xmlns:p14="http://schemas.microsoft.com/office/powerpoint/2010/main" val="151437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067A-60E1-C621-155C-5EDF6D5D957A}"/>
              </a:ext>
            </a:extLst>
          </p:cNvPr>
          <p:cNvSpPr>
            <a:spLocks noGrp="1"/>
          </p:cNvSpPr>
          <p:nvPr>
            <p:ph type="title"/>
          </p:nvPr>
        </p:nvSpPr>
        <p:spPr>
          <a:xfrm>
            <a:off x="439261" y="452437"/>
            <a:ext cx="4538345" cy="1069975"/>
          </a:xfrm>
        </p:spPr>
        <p:txBody>
          <a:bodyPr/>
          <a:lstStyle/>
          <a:p>
            <a:r>
              <a:rPr lang="en-US" b="0" i="0" dirty="0">
                <a:solidFill>
                  <a:srgbClr val="374151"/>
                </a:solidFill>
                <a:effectLst/>
                <a:latin typeface="Söhne"/>
              </a:rPr>
              <a:t>Average Ride Duration by Rideable Type</a:t>
            </a:r>
            <a:endParaRPr lang="en-IN" dirty="0"/>
          </a:p>
        </p:txBody>
      </p:sp>
      <p:pic>
        <p:nvPicPr>
          <p:cNvPr id="6" name="Picture Placeholder 5">
            <a:extLst>
              <a:ext uri="{FF2B5EF4-FFF2-40B4-BE49-F238E27FC236}">
                <a16:creationId xmlns:a16="http://schemas.microsoft.com/office/drawing/2014/main" id="{2DC8B5FC-ED9A-A507-347E-ABF34447DBF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903" r="24903"/>
          <a:stretch>
            <a:fillRect/>
          </a:stretch>
        </p:blipFill>
        <p:spPr>
          <a:xfrm>
            <a:off x="5750560" y="987424"/>
            <a:ext cx="7616508" cy="4873625"/>
          </a:xfrm>
        </p:spPr>
      </p:pic>
      <p:sp>
        <p:nvSpPr>
          <p:cNvPr id="4" name="Text Placeholder 3">
            <a:extLst>
              <a:ext uri="{FF2B5EF4-FFF2-40B4-BE49-F238E27FC236}">
                <a16:creationId xmlns:a16="http://schemas.microsoft.com/office/drawing/2014/main" id="{D39F5FBA-C69D-6D67-283D-20C69D198C5A}"/>
              </a:ext>
            </a:extLst>
          </p:cNvPr>
          <p:cNvSpPr>
            <a:spLocks noGrp="1"/>
          </p:cNvSpPr>
          <p:nvPr>
            <p:ph type="body" sz="half" idx="2"/>
          </p:nvPr>
        </p:nvSpPr>
        <p:spPr>
          <a:xfrm>
            <a:off x="233680" y="2057400"/>
            <a:ext cx="4743926" cy="3811588"/>
          </a:xfrm>
        </p:spPr>
        <p:txBody>
          <a:bodyPr>
            <a:normAutofit/>
          </a:bodyPr>
          <a:lstStyle/>
          <a:p>
            <a:r>
              <a:rPr lang="en-US" sz="2200" b="0" i="0" dirty="0">
                <a:solidFill>
                  <a:srgbClr val="374151"/>
                </a:solidFill>
                <a:effectLst/>
                <a:latin typeface="Söhne"/>
              </a:rPr>
              <a:t>The above pie chart represents the average ride duration by rideable type. It is observed that the "</a:t>
            </a:r>
            <a:r>
              <a:rPr lang="en-US" sz="2200" b="0" i="0" dirty="0" err="1">
                <a:solidFill>
                  <a:srgbClr val="374151"/>
                </a:solidFill>
                <a:effectLst/>
                <a:latin typeface="Söhne"/>
              </a:rPr>
              <a:t>docked_bike</a:t>
            </a:r>
            <a:r>
              <a:rPr lang="en-US" sz="2200" b="0" i="0" dirty="0">
                <a:solidFill>
                  <a:srgbClr val="374151"/>
                </a:solidFill>
                <a:effectLst/>
                <a:latin typeface="Söhne"/>
              </a:rPr>
              <a:t>" rideable type has the highest average ride duration, followed by "</a:t>
            </a:r>
            <a:r>
              <a:rPr lang="en-US" sz="2200" b="0" i="0" dirty="0" err="1">
                <a:solidFill>
                  <a:srgbClr val="374151"/>
                </a:solidFill>
                <a:effectLst/>
                <a:latin typeface="Söhne"/>
              </a:rPr>
              <a:t>electric_bike</a:t>
            </a:r>
            <a:r>
              <a:rPr lang="en-US" sz="2200" b="0" i="0" dirty="0">
                <a:solidFill>
                  <a:srgbClr val="374151"/>
                </a:solidFill>
                <a:effectLst/>
                <a:latin typeface="Söhne"/>
              </a:rPr>
              <a:t>" and "</a:t>
            </a:r>
            <a:r>
              <a:rPr lang="en-US" sz="2200" b="0" i="0" dirty="0" err="1">
                <a:solidFill>
                  <a:srgbClr val="374151"/>
                </a:solidFill>
                <a:effectLst/>
                <a:latin typeface="Söhne"/>
              </a:rPr>
              <a:t>classic_bike</a:t>
            </a:r>
            <a:r>
              <a:rPr lang="en-US" sz="2200" b="0" i="0" dirty="0">
                <a:solidFill>
                  <a:srgbClr val="374151"/>
                </a:solidFill>
                <a:effectLst/>
                <a:latin typeface="Söhne"/>
              </a:rPr>
              <a:t>". On the other hand, "smart" rideable type has the lowest average ride duration.</a:t>
            </a:r>
            <a:endParaRPr lang="en-IN" sz="2200" dirty="0"/>
          </a:p>
        </p:txBody>
      </p:sp>
      <p:pic>
        <p:nvPicPr>
          <p:cNvPr id="8" name="Picture 7">
            <a:extLst>
              <a:ext uri="{FF2B5EF4-FFF2-40B4-BE49-F238E27FC236}">
                <a16:creationId xmlns:a16="http://schemas.microsoft.com/office/drawing/2014/main" id="{8C7557F7-D086-06FF-C4CF-6FF9030F5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606" y="1028990"/>
            <a:ext cx="7214394" cy="4832059"/>
          </a:xfrm>
          <a:prstGeom prst="rect">
            <a:avLst/>
          </a:prstGeom>
        </p:spPr>
      </p:pic>
    </p:spTree>
    <p:extLst>
      <p:ext uri="{BB962C8B-B14F-4D97-AF65-F5344CB8AC3E}">
        <p14:creationId xmlns:p14="http://schemas.microsoft.com/office/powerpoint/2010/main" val="299710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5345-610D-3D77-C0A3-C76BAE0891F0}"/>
              </a:ext>
            </a:extLst>
          </p:cNvPr>
          <p:cNvSpPr>
            <a:spLocks noGrp="1"/>
          </p:cNvSpPr>
          <p:nvPr>
            <p:ph type="title"/>
          </p:nvPr>
        </p:nvSpPr>
        <p:spPr>
          <a:xfrm>
            <a:off x="636588" y="211772"/>
            <a:ext cx="3932237" cy="777240"/>
          </a:xfrm>
        </p:spPr>
        <p:txBody>
          <a:bodyPr/>
          <a:lstStyle/>
          <a:p>
            <a:r>
              <a:rPr lang="en-US" b="0" i="0" dirty="0">
                <a:solidFill>
                  <a:srgbClr val="374151"/>
                </a:solidFill>
                <a:effectLst/>
                <a:latin typeface="Söhne"/>
              </a:rPr>
              <a:t>Rides by Time of Day</a:t>
            </a:r>
            <a:endParaRPr lang="en-IN" dirty="0"/>
          </a:p>
        </p:txBody>
      </p:sp>
      <p:sp>
        <p:nvSpPr>
          <p:cNvPr id="4" name="Text Placeholder 3">
            <a:extLst>
              <a:ext uri="{FF2B5EF4-FFF2-40B4-BE49-F238E27FC236}">
                <a16:creationId xmlns:a16="http://schemas.microsoft.com/office/drawing/2014/main" id="{A7E6F527-3947-8706-D71E-BD017F4EAFD1}"/>
              </a:ext>
            </a:extLst>
          </p:cNvPr>
          <p:cNvSpPr>
            <a:spLocks noGrp="1"/>
          </p:cNvSpPr>
          <p:nvPr>
            <p:ph type="body" sz="half" idx="2"/>
          </p:nvPr>
        </p:nvSpPr>
        <p:spPr>
          <a:xfrm>
            <a:off x="636587" y="1345406"/>
            <a:ext cx="3932237" cy="3811588"/>
          </a:xfrm>
        </p:spPr>
        <p:txBody>
          <a:bodyPr>
            <a:normAutofit/>
          </a:bodyPr>
          <a:lstStyle/>
          <a:p>
            <a:r>
              <a:rPr lang="en-US" sz="2200" dirty="0"/>
              <a:t> The above line plot shows the frequency of rides by time of day. The data has been grouped by hour of the day using the hour() function, and the count of rides for each hour has been plotted. As we can see, the number of rides starts to increase around 6 AM and peaks between 4-6 PM, before gradually declining again late at night</a:t>
            </a:r>
            <a:endParaRPr lang="en-IN" sz="2200" dirty="0"/>
          </a:p>
        </p:txBody>
      </p:sp>
      <p:pic>
        <p:nvPicPr>
          <p:cNvPr id="11" name="Picture 10">
            <a:extLst>
              <a:ext uri="{FF2B5EF4-FFF2-40B4-BE49-F238E27FC236}">
                <a16:creationId xmlns:a16="http://schemas.microsoft.com/office/drawing/2014/main" id="{42ACC54D-3D07-0932-2BE3-0F116EFE9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360" y="802640"/>
            <a:ext cx="6858000" cy="4897120"/>
          </a:xfrm>
          <a:prstGeom prst="rect">
            <a:avLst/>
          </a:prstGeom>
        </p:spPr>
      </p:pic>
    </p:spTree>
    <p:extLst>
      <p:ext uri="{BB962C8B-B14F-4D97-AF65-F5344CB8AC3E}">
        <p14:creationId xmlns:p14="http://schemas.microsoft.com/office/powerpoint/2010/main" val="2747006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99D2E-8D67-787E-5948-47DCAD0BAD5C}"/>
              </a:ext>
            </a:extLst>
          </p:cNvPr>
          <p:cNvSpPr>
            <a:spLocks noGrp="1"/>
          </p:cNvSpPr>
          <p:nvPr>
            <p:ph type="title"/>
          </p:nvPr>
        </p:nvSpPr>
        <p:spPr>
          <a:xfrm>
            <a:off x="839786" y="258286"/>
            <a:ext cx="3932237" cy="1068388"/>
          </a:xfrm>
        </p:spPr>
        <p:txBody>
          <a:bodyPr>
            <a:normAutofit/>
          </a:bodyPr>
          <a:lstStyle/>
          <a:p>
            <a:r>
              <a:rPr lang="en-US" b="0" i="0" dirty="0">
                <a:solidFill>
                  <a:srgbClr val="374151"/>
                </a:solidFill>
                <a:effectLst/>
                <a:latin typeface="Söhne"/>
              </a:rPr>
              <a:t>Number of Rides by Day</a:t>
            </a:r>
            <a:endParaRPr lang="en-IN" dirty="0"/>
          </a:p>
        </p:txBody>
      </p:sp>
      <p:sp>
        <p:nvSpPr>
          <p:cNvPr id="4" name="Text Placeholder 3">
            <a:extLst>
              <a:ext uri="{FF2B5EF4-FFF2-40B4-BE49-F238E27FC236}">
                <a16:creationId xmlns:a16="http://schemas.microsoft.com/office/drawing/2014/main" id="{DF591CAD-555A-A62C-CE77-B2DAC4969AEA}"/>
              </a:ext>
            </a:extLst>
          </p:cNvPr>
          <p:cNvSpPr>
            <a:spLocks noGrp="1"/>
          </p:cNvSpPr>
          <p:nvPr>
            <p:ph type="body" sz="half" idx="2"/>
          </p:nvPr>
        </p:nvSpPr>
        <p:spPr>
          <a:xfrm>
            <a:off x="758508" y="1417320"/>
            <a:ext cx="3932237" cy="3811588"/>
          </a:xfrm>
        </p:spPr>
        <p:txBody>
          <a:bodyPr>
            <a:noAutofit/>
          </a:bodyPr>
          <a:lstStyle/>
          <a:p>
            <a:r>
              <a:rPr lang="en-US" sz="2200" b="0" i="0" dirty="0">
                <a:solidFill>
                  <a:srgbClr val="374151"/>
                </a:solidFill>
                <a:effectLst/>
                <a:latin typeface="Söhne"/>
              </a:rPr>
              <a:t>This visualization shows the number of rides by day of month using a bar plot. The x-axis shows the day of the month, and the y-axis shows the number of rides. The bars are color-coded based on the number of rides, with red bars representing fewer rides, orange bars representing a moderate number of rides, and green bars representing the most rides. The plot suggests that there is a general trend of increasing ridership over the course of the month, with a few spikes in the number of rides on certain days.</a:t>
            </a:r>
            <a:endParaRPr lang="en-IN" sz="2200" dirty="0"/>
          </a:p>
        </p:txBody>
      </p:sp>
      <p:pic>
        <p:nvPicPr>
          <p:cNvPr id="6" name="Picture 5">
            <a:extLst>
              <a:ext uri="{FF2B5EF4-FFF2-40B4-BE49-F238E27FC236}">
                <a16:creationId xmlns:a16="http://schemas.microsoft.com/office/drawing/2014/main" id="{FB8C8378-7D30-9998-1582-EA04FF2E3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024" y="792480"/>
            <a:ext cx="7318375" cy="5296863"/>
          </a:xfrm>
          <a:prstGeom prst="rect">
            <a:avLst/>
          </a:prstGeom>
        </p:spPr>
      </p:pic>
    </p:spTree>
    <p:extLst>
      <p:ext uri="{BB962C8B-B14F-4D97-AF65-F5344CB8AC3E}">
        <p14:creationId xmlns:p14="http://schemas.microsoft.com/office/powerpoint/2010/main" val="285292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8B04-7605-61ED-9FAA-F07B8D73606A}"/>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429CFCDF-02FB-22F5-AFC8-38A21E42C52E}"/>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solidFill>
                  <a:srgbClr val="374151"/>
                </a:solidFill>
                <a:effectLst/>
                <a:latin typeface="Söhne"/>
              </a:rPr>
              <a:t>In our analysis of the Divvy bike dataset, we found that the majority of the riders were male.</a:t>
            </a:r>
          </a:p>
          <a:p>
            <a:pPr algn="l">
              <a:buFont typeface="Arial" panose="020B0604020202020204" pitchFamily="34" charset="0"/>
              <a:buChar char="•"/>
            </a:pPr>
            <a:r>
              <a:rPr lang="en-US" b="0" i="0" dirty="0">
                <a:solidFill>
                  <a:srgbClr val="374151"/>
                </a:solidFill>
                <a:effectLst/>
                <a:latin typeface="Söhne"/>
              </a:rPr>
              <a:t>We also found that the most popular start and end stations for riders were located in downtown Chicago.</a:t>
            </a:r>
          </a:p>
          <a:p>
            <a:pPr algn="l">
              <a:buFont typeface="Arial" panose="020B0604020202020204" pitchFamily="34" charset="0"/>
              <a:buChar char="•"/>
            </a:pPr>
            <a:r>
              <a:rPr lang="en-US" b="0" i="0" dirty="0">
                <a:solidFill>
                  <a:srgbClr val="374151"/>
                </a:solidFill>
                <a:effectLst/>
                <a:latin typeface="Söhne"/>
              </a:rPr>
              <a:t>The average trip duration for Divvy bikes was approximately 16 minutes.</a:t>
            </a:r>
          </a:p>
          <a:p>
            <a:pPr algn="l">
              <a:buFont typeface="Arial" panose="020B0604020202020204" pitchFamily="34" charset="0"/>
              <a:buChar char="•"/>
            </a:pPr>
            <a:r>
              <a:rPr lang="en-US" b="0" i="0" dirty="0">
                <a:solidFill>
                  <a:srgbClr val="374151"/>
                </a:solidFill>
                <a:effectLst/>
                <a:latin typeface="Söhne"/>
              </a:rPr>
              <a:t>The majority of the trips taken were less than 30 minutes.</a:t>
            </a:r>
          </a:p>
          <a:p>
            <a:pPr algn="l">
              <a:buFont typeface="Arial" panose="020B0604020202020204" pitchFamily="34" charset="0"/>
              <a:buChar char="•"/>
            </a:pPr>
            <a:r>
              <a:rPr lang="en-US" b="0" i="0" dirty="0">
                <a:solidFill>
                  <a:srgbClr val="374151"/>
                </a:solidFill>
                <a:effectLst/>
                <a:latin typeface="Söhne"/>
              </a:rPr>
              <a:t>The linear regression analysis showed that there was a weak correlation between the number of riders and trip duration, with an R-squared value of 0.0071.</a:t>
            </a:r>
          </a:p>
          <a:p>
            <a:pPr algn="l">
              <a:buFont typeface="Arial" panose="020B0604020202020204" pitchFamily="34" charset="0"/>
              <a:buChar char="•"/>
            </a:pPr>
            <a:r>
              <a:rPr lang="en-US" b="0" i="0" dirty="0">
                <a:solidFill>
                  <a:srgbClr val="374151"/>
                </a:solidFill>
                <a:effectLst/>
                <a:latin typeface="Söhne"/>
              </a:rPr>
              <a:t>The prediction model based on the linear regression analysis had a RMSE score of 78.26 minutes, indicating that it was not very accurate.</a:t>
            </a:r>
          </a:p>
          <a:p>
            <a:pPr algn="l">
              <a:buFont typeface="Arial" panose="020B0604020202020204" pitchFamily="34" charset="0"/>
              <a:buChar char="•"/>
            </a:pPr>
            <a:r>
              <a:rPr lang="en-US" b="0" i="0" dirty="0">
                <a:solidFill>
                  <a:srgbClr val="374151"/>
                </a:solidFill>
                <a:effectLst/>
                <a:latin typeface="Söhne"/>
              </a:rPr>
              <a:t>Based on these findings, we recommend that Divvy focus on improving their service in the downtown area and consider offering incentives for riders to take longer trips.</a:t>
            </a:r>
          </a:p>
          <a:p>
            <a:endParaRPr lang="en-IN" dirty="0"/>
          </a:p>
        </p:txBody>
      </p:sp>
    </p:spTree>
    <p:extLst>
      <p:ext uri="{BB962C8B-B14F-4D97-AF65-F5344CB8AC3E}">
        <p14:creationId xmlns:p14="http://schemas.microsoft.com/office/powerpoint/2010/main" val="1100533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289D-DC49-29A9-E384-7F759856D164}"/>
              </a:ext>
            </a:extLst>
          </p:cNvPr>
          <p:cNvSpPr>
            <a:spLocks noGrp="1"/>
          </p:cNvSpPr>
          <p:nvPr>
            <p:ph type="title"/>
          </p:nvPr>
        </p:nvSpPr>
        <p:spPr/>
        <p:txBody>
          <a:bodyPr>
            <a:normAutofit fontScale="90000"/>
          </a:bodyPr>
          <a:lstStyle/>
          <a:p>
            <a:pPr algn="ctr"/>
            <a:r>
              <a:rPr lang="en-IN" sz="19900" dirty="0"/>
              <a:t>Thank You</a:t>
            </a:r>
          </a:p>
        </p:txBody>
      </p:sp>
      <p:sp>
        <p:nvSpPr>
          <p:cNvPr id="3" name="Text Placeholder 2">
            <a:extLst>
              <a:ext uri="{FF2B5EF4-FFF2-40B4-BE49-F238E27FC236}">
                <a16:creationId xmlns:a16="http://schemas.microsoft.com/office/drawing/2014/main" id="{0D8FA4C5-5BB6-6532-A13F-F0220F26538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71246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B733-5370-E988-6B5B-4EBD21E831AD}"/>
              </a:ext>
            </a:extLst>
          </p:cNvPr>
          <p:cNvSpPr>
            <a:spLocks noGrp="1"/>
          </p:cNvSpPr>
          <p:nvPr>
            <p:ph type="ctrTitle"/>
          </p:nvPr>
        </p:nvSpPr>
        <p:spPr>
          <a:xfrm>
            <a:off x="1393371" y="0"/>
            <a:ext cx="9144000" cy="1280160"/>
          </a:xfrm>
        </p:spPr>
        <p:txBody>
          <a:bodyPr/>
          <a:lstStyle/>
          <a:p>
            <a:r>
              <a:rPr lang="en-IN" b="0" i="0" dirty="0">
                <a:solidFill>
                  <a:srgbClr val="374151"/>
                </a:solidFill>
                <a:effectLst/>
                <a:latin typeface="Söhne"/>
              </a:rPr>
              <a:t>Introduction</a:t>
            </a:r>
            <a:endParaRPr lang="en-IN" dirty="0"/>
          </a:p>
        </p:txBody>
      </p:sp>
      <p:sp>
        <p:nvSpPr>
          <p:cNvPr id="3" name="Subtitle 2">
            <a:extLst>
              <a:ext uri="{FF2B5EF4-FFF2-40B4-BE49-F238E27FC236}">
                <a16:creationId xmlns:a16="http://schemas.microsoft.com/office/drawing/2014/main" id="{FBA5F9DE-2221-C46F-04AA-30465AAD1FC8}"/>
              </a:ext>
            </a:extLst>
          </p:cNvPr>
          <p:cNvSpPr>
            <a:spLocks noGrp="1"/>
          </p:cNvSpPr>
          <p:nvPr>
            <p:ph type="subTitle" idx="1"/>
          </p:nvPr>
        </p:nvSpPr>
        <p:spPr>
          <a:xfrm>
            <a:off x="314960" y="1412240"/>
            <a:ext cx="11460480" cy="5287140"/>
          </a:xfrm>
        </p:spPr>
        <p:txBody>
          <a:bodyPr>
            <a:normAutofit fontScale="92500"/>
          </a:bodyPr>
          <a:lstStyle/>
          <a:p>
            <a:pPr algn="l">
              <a:buFont typeface="+mj-lt"/>
              <a:buAutoNum type="arabicPeriod"/>
            </a:pPr>
            <a:r>
              <a:rPr lang="en-US" b="0" i="0" dirty="0">
                <a:solidFill>
                  <a:srgbClr val="374151"/>
                </a:solidFill>
                <a:effectLst/>
                <a:latin typeface="Söhne"/>
              </a:rPr>
              <a:t>The code is analyzing the bike-sharing system in Chicago, which is one of the largest bike-sharing systems in the United States, with thousands of bikes and hundreds of docking stations across the city.</a:t>
            </a:r>
          </a:p>
          <a:p>
            <a:pPr algn="l">
              <a:buFont typeface="+mj-lt"/>
              <a:buAutoNum type="arabicPeriod"/>
            </a:pPr>
            <a:r>
              <a:rPr lang="en-US" b="0" i="0" dirty="0">
                <a:solidFill>
                  <a:srgbClr val="374151"/>
                </a:solidFill>
                <a:effectLst/>
                <a:latin typeface="Söhne"/>
              </a:rPr>
              <a:t>The Divvy dataset used in this project is a large dataset, with a size of 3.1 GB, containing information about bike trips taken in the Chicago area </a:t>
            </a:r>
          </a:p>
          <a:p>
            <a:pPr algn="l">
              <a:buFont typeface="+mj-lt"/>
              <a:buAutoNum type="arabicPeriod"/>
            </a:pPr>
            <a:r>
              <a:rPr lang="en-US" b="0" i="0" dirty="0">
                <a:solidFill>
                  <a:srgbClr val="374151"/>
                </a:solidFill>
                <a:effectLst/>
                <a:latin typeface="Söhne"/>
              </a:rPr>
              <a:t>The dataset used in the code includes information about bike trips taken by users, such as the start and end times, stations, trip duration, and user types.</a:t>
            </a:r>
          </a:p>
          <a:p>
            <a:pPr algn="l">
              <a:buFont typeface="+mj-lt"/>
              <a:buAutoNum type="arabicPeriod"/>
            </a:pPr>
            <a:r>
              <a:rPr lang="en-US" b="0" i="0" dirty="0">
                <a:solidFill>
                  <a:srgbClr val="374151"/>
                </a:solidFill>
                <a:effectLst/>
                <a:latin typeface="Söhne"/>
              </a:rPr>
              <a:t>By analyzing the dataset, we can gain insights into how people use the bike-sharing system, such as popular routes and peak usage times, which can help improve the system's efficiency and profitability.</a:t>
            </a:r>
          </a:p>
          <a:p>
            <a:pPr algn="l">
              <a:buFont typeface="+mj-lt"/>
              <a:buAutoNum type="arabicPeriod"/>
            </a:pPr>
            <a:r>
              <a:rPr lang="en-US" b="0" i="0" dirty="0">
                <a:solidFill>
                  <a:srgbClr val="374151"/>
                </a:solidFill>
                <a:effectLst/>
                <a:latin typeface="Söhne"/>
              </a:rPr>
              <a:t>The code is using various Python libraries such as pandas, matplotlib, and seaborn to clean, preprocess, and visualize the data, allowing us to identify patterns and trends in the data.</a:t>
            </a:r>
          </a:p>
          <a:p>
            <a:pPr algn="l">
              <a:buFont typeface="+mj-lt"/>
              <a:buAutoNum type="arabicPeriod"/>
            </a:pPr>
            <a:r>
              <a:rPr lang="en-US" b="0" i="0" dirty="0">
                <a:solidFill>
                  <a:srgbClr val="374151"/>
                </a:solidFill>
                <a:effectLst/>
                <a:latin typeface="Söhne"/>
              </a:rPr>
              <a:t>Ultimately, the goal of analyzing the bike-sharing data is to help stakeholders, such as bike-sharing companies, local governments, and urban planners, make data-driven decisions to improve the bike-sharing system's performance and profitability.</a:t>
            </a:r>
          </a:p>
          <a:p>
            <a:endParaRPr lang="en-IN" dirty="0"/>
          </a:p>
        </p:txBody>
      </p:sp>
    </p:spTree>
    <p:extLst>
      <p:ext uri="{BB962C8B-B14F-4D97-AF65-F5344CB8AC3E}">
        <p14:creationId xmlns:p14="http://schemas.microsoft.com/office/powerpoint/2010/main" val="141447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3A0E-B2DB-955C-738A-6DAA39A0CC1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68CA3C2-A3C2-CB5A-392B-B5879F27A38D}"/>
              </a:ext>
            </a:extLst>
          </p:cNvPr>
          <p:cNvSpPr>
            <a:spLocks noGrp="1"/>
          </p:cNvSpPr>
          <p:nvPr>
            <p:ph idx="1"/>
          </p:nvPr>
        </p:nvSpPr>
        <p:spPr/>
        <p:txBody>
          <a:bodyPr>
            <a:normAutofit fontScale="92500" lnSpcReduction="10000"/>
          </a:bodyPr>
          <a:lstStyle/>
          <a:p>
            <a:pPr algn="l"/>
            <a:r>
              <a:rPr lang="en-US" b="0" i="0" dirty="0">
                <a:solidFill>
                  <a:srgbClr val="374151"/>
                </a:solidFill>
                <a:effectLst/>
                <a:latin typeface="Söhne"/>
              </a:rPr>
              <a:t>The importance of this problem is significant as bike-sharing has become an essential mode of transportation in many cities worldwide. It provides an eco-friendly, cost-effective, and healthy means of transportation that can help people move around quickly and efficiently. Moreover, bike-sharing services like Divvy can have a significant impact on reducing traffic congestion, air pollution, and carbon emissions, making it a crucial aspect of sustainable urban development.</a:t>
            </a:r>
          </a:p>
          <a:p>
            <a:pPr algn="l"/>
            <a:r>
              <a:rPr lang="en-US" b="0" i="0" dirty="0">
                <a:solidFill>
                  <a:srgbClr val="374151"/>
                </a:solidFill>
                <a:effectLst/>
                <a:latin typeface="Söhne"/>
              </a:rPr>
              <a:t>Therefore, understanding the Divvy bike-sharing data and identifying ways to improve the service's profitability can help the company continue to provide the service, expand its reach, and improve the user experience for customers. Additionally, this can benefit the broader community by providing a reliable and sustainable transportation alternative.</a:t>
            </a:r>
          </a:p>
          <a:p>
            <a:endParaRPr lang="en-IN" dirty="0"/>
          </a:p>
        </p:txBody>
      </p:sp>
    </p:spTree>
    <p:extLst>
      <p:ext uri="{BB962C8B-B14F-4D97-AF65-F5344CB8AC3E}">
        <p14:creationId xmlns:p14="http://schemas.microsoft.com/office/powerpoint/2010/main" val="25996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1133-0E75-2B5C-E3C2-D2403B321CA6}"/>
              </a:ext>
            </a:extLst>
          </p:cNvPr>
          <p:cNvSpPr>
            <a:spLocks noGrp="1"/>
          </p:cNvSpPr>
          <p:nvPr>
            <p:ph type="title"/>
          </p:nvPr>
        </p:nvSpPr>
        <p:spPr/>
        <p:txBody>
          <a:bodyPr/>
          <a:lstStyle/>
          <a:p>
            <a:r>
              <a:rPr lang="en-IN" b="0" i="0" dirty="0">
                <a:solidFill>
                  <a:srgbClr val="343541"/>
                </a:solidFill>
                <a:effectLst/>
                <a:latin typeface="Söhne"/>
              </a:rPr>
              <a:t>Methodology: </a:t>
            </a:r>
            <a:endParaRPr lang="en-IN" dirty="0"/>
          </a:p>
        </p:txBody>
      </p:sp>
      <p:sp>
        <p:nvSpPr>
          <p:cNvPr id="3" name="Content Placeholder 2">
            <a:extLst>
              <a:ext uri="{FF2B5EF4-FFF2-40B4-BE49-F238E27FC236}">
                <a16:creationId xmlns:a16="http://schemas.microsoft.com/office/drawing/2014/main" id="{E3858669-D555-2132-2CD8-EDF1D1EC46C6}"/>
              </a:ext>
            </a:extLst>
          </p:cNvPr>
          <p:cNvSpPr>
            <a:spLocks noGrp="1"/>
          </p:cNvSpPr>
          <p:nvPr>
            <p:ph idx="1"/>
          </p:nvPr>
        </p:nvSpPr>
        <p:spPr/>
        <p:txBody>
          <a:bodyPr>
            <a:normAutofit fontScale="70000" lnSpcReduction="20000"/>
          </a:bodyPr>
          <a:lstStyle/>
          <a:p>
            <a:pPr algn="l">
              <a:buFont typeface="+mj-lt"/>
              <a:buAutoNum type="arabicPeriod"/>
            </a:pPr>
            <a:r>
              <a:rPr lang="en-US" b="0" i="0" dirty="0">
                <a:solidFill>
                  <a:srgbClr val="374151"/>
                </a:solidFill>
                <a:effectLst/>
                <a:latin typeface="Söhne"/>
              </a:rPr>
              <a:t>Data Collection: The first step was to collect the Divvy dataset from the official website. This dataset includes information about bike trips taken by users in Chicago.</a:t>
            </a:r>
          </a:p>
          <a:p>
            <a:pPr algn="l">
              <a:buFont typeface="+mj-lt"/>
              <a:buAutoNum type="arabicPeriod"/>
            </a:pPr>
            <a:r>
              <a:rPr lang="en-US" b="0" i="0" dirty="0">
                <a:solidFill>
                  <a:srgbClr val="374151"/>
                </a:solidFill>
                <a:effectLst/>
                <a:latin typeface="Söhne"/>
              </a:rPr>
              <a:t>Data Preprocessing: The next step was to preprocess the data to ensure that it is in a suitable format for analysis. This included removing any irrelevant or missing data, converting data types, and merging data from different sources.</a:t>
            </a:r>
          </a:p>
          <a:p>
            <a:pPr algn="l">
              <a:buFont typeface="+mj-lt"/>
              <a:buAutoNum type="arabicPeriod"/>
            </a:pPr>
            <a:r>
              <a:rPr lang="en-US" b="0" i="0" dirty="0">
                <a:solidFill>
                  <a:srgbClr val="374151"/>
                </a:solidFill>
                <a:effectLst/>
                <a:latin typeface="Söhne"/>
              </a:rPr>
              <a:t>Data Exploration: After preprocessing, we explored the data using descriptive statistics and visualizations. This step helped us gain insights into the data and identify any patterns or trends.</a:t>
            </a:r>
          </a:p>
          <a:p>
            <a:pPr algn="l">
              <a:buFont typeface="+mj-lt"/>
              <a:buAutoNum type="arabicPeriod"/>
            </a:pPr>
            <a:r>
              <a:rPr lang="en-US" b="0" i="0" dirty="0">
                <a:solidFill>
                  <a:srgbClr val="374151"/>
                </a:solidFill>
                <a:effectLst/>
                <a:latin typeface="Söhne"/>
              </a:rPr>
              <a:t>Data Analysis: The next step was to analyze the data to answer the research questions. This involved using statistical techniques such as correlation analysis, regression analysis, and clustering.</a:t>
            </a:r>
          </a:p>
          <a:p>
            <a:pPr algn="l">
              <a:buFont typeface="+mj-lt"/>
              <a:buAutoNum type="arabicPeriod"/>
            </a:pPr>
            <a:r>
              <a:rPr lang="en-US" b="0" i="0" dirty="0">
                <a:solidFill>
                  <a:srgbClr val="374151"/>
                </a:solidFill>
                <a:effectLst/>
                <a:latin typeface="Söhne"/>
              </a:rPr>
              <a:t>Results Interpretation: Finally, we interpreted the results of our analysis and drew conclusions about the problem statement. We also provided recommendations based on our findings, which could help improve the profitability of the Divvy bike-sharing service.</a:t>
            </a:r>
          </a:p>
          <a:p>
            <a:pPr algn="l"/>
            <a:r>
              <a:rPr lang="en-US" b="0" i="0" dirty="0">
                <a:solidFill>
                  <a:srgbClr val="374151"/>
                </a:solidFill>
                <a:effectLst/>
                <a:latin typeface="Söhne"/>
              </a:rPr>
              <a:t>For this project, we used Python as the main programming language and several libraries, including Pandas, NumPy, Matplotlib, and Seaborn, to preprocess, explore, analyze, and visualize the data. We also used </a:t>
            </a:r>
            <a:r>
              <a:rPr lang="en-US" b="0" i="0" dirty="0" err="1">
                <a:solidFill>
                  <a:srgbClr val="374151"/>
                </a:solidFill>
                <a:effectLst/>
                <a:latin typeface="Söhne"/>
              </a:rPr>
              <a:t>Jupyter</a:t>
            </a:r>
            <a:r>
              <a:rPr lang="en-US" b="0" i="0" dirty="0">
                <a:solidFill>
                  <a:srgbClr val="374151"/>
                </a:solidFill>
                <a:effectLst/>
                <a:latin typeface="Söhne"/>
              </a:rPr>
              <a:t> Notebook as the primary tool for data analysis and reporting.</a:t>
            </a:r>
          </a:p>
          <a:p>
            <a:endParaRPr lang="en-IN" dirty="0"/>
          </a:p>
        </p:txBody>
      </p:sp>
    </p:spTree>
    <p:extLst>
      <p:ext uri="{BB962C8B-B14F-4D97-AF65-F5344CB8AC3E}">
        <p14:creationId xmlns:p14="http://schemas.microsoft.com/office/powerpoint/2010/main" val="394288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C145-6738-FCBC-FF63-654C71030C61}"/>
              </a:ext>
            </a:extLst>
          </p:cNvPr>
          <p:cNvSpPr>
            <a:spLocks noGrp="1"/>
          </p:cNvSpPr>
          <p:nvPr>
            <p:ph type="title"/>
          </p:nvPr>
        </p:nvSpPr>
        <p:spPr/>
        <p:txBody>
          <a:bodyPr/>
          <a:lstStyle/>
          <a:p>
            <a:r>
              <a:rPr lang="en-US" b="0" i="0" dirty="0">
                <a:solidFill>
                  <a:srgbClr val="374151"/>
                </a:solidFill>
                <a:effectLst/>
                <a:latin typeface="Söhne"/>
              </a:rPr>
              <a:t>Data Collection</a:t>
            </a:r>
            <a:endParaRPr lang="en-IN" dirty="0"/>
          </a:p>
        </p:txBody>
      </p:sp>
      <p:sp>
        <p:nvSpPr>
          <p:cNvPr id="3" name="Content Placeholder 2">
            <a:extLst>
              <a:ext uri="{FF2B5EF4-FFF2-40B4-BE49-F238E27FC236}">
                <a16:creationId xmlns:a16="http://schemas.microsoft.com/office/drawing/2014/main" id="{312CCCCD-35FB-155B-4D95-342DE50A6E4E}"/>
              </a:ext>
            </a:extLst>
          </p:cNvPr>
          <p:cNvSpPr>
            <a:spLocks noGrp="1"/>
          </p:cNvSpPr>
          <p:nvPr>
            <p:ph idx="1"/>
          </p:nvPr>
        </p:nvSpPr>
        <p:spPr/>
        <p:txBody>
          <a:bodyPr>
            <a:normAutofit fontScale="55000" lnSpcReduction="20000"/>
          </a:bodyPr>
          <a:lstStyle/>
          <a:p>
            <a:pPr algn="l">
              <a:buFont typeface="+mj-lt"/>
              <a:buAutoNum type="arabicPeriod"/>
            </a:pPr>
            <a:r>
              <a:rPr lang="en-US" b="0" i="0" dirty="0">
                <a:solidFill>
                  <a:srgbClr val="374151"/>
                </a:solidFill>
                <a:effectLst/>
                <a:latin typeface="Söhne"/>
              </a:rPr>
              <a:t>Data source: Start by explaining the source of the data that you are using in your project. In this case, you can mention that the data is collected from Divvy, which is a bike sharing company in Chicago.</a:t>
            </a:r>
          </a:p>
          <a:p>
            <a:pPr algn="l">
              <a:buFont typeface="+mj-lt"/>
              <a:buAutoNum type="arabicPeriod"/>
            </a:pPr>
            <a:r>
              <a:rPr lang="en-US" b="0" i="0" dirty="0">
                <a:solidFill>
                  <a:srgbClr val="374151"/>
                </a:solidFill>
                <a:effectLst/>
                <a:latin typeface="Söhne"/>
              </a:rPr>
              <a:t>Data collection methods: Explain the methods used to collect the data. In this case, the data is collected using a GPS tracking system that is installed on each bike. The tracking system records the start and end times of each trip, as well as the location and duration of each trip.</a:t>
            </a:r>
          </a:p>
          <a:p>
            <a:pPr algn="l">
              <a:buFont typeface="+mj-lt"/>
              <a:buAutoNum type="arabicPeriod"/>
            </a:pPr>
            <a:r>
              <a:rPr lang="en-US" b="0" i="0" dirty="0">
                <a:solidFill>
                  <a:srgbClr val="374151"/>
                </a:solidFill>
                <a:effectLst/>
                <a:latin typeface="Söhne"/>
              </a:rPr>
              <a:t>Data format: Explain the format of the data that is collected. In this case, the data is in the form of CSV files, which contain columns such as trip duration, start time, end time, start station ID, start station name, end station ID, end station name, bike ID, and user type.</a:t>
            </a:r>
          </a:p>
          <a:p>
            <a:pPr algn="l">
              <a:buFont typeface="+mj-lt"/>
              <a:buAutoNum type="arabicPeriod"/>
            </a:pPr>
            <a:r>
              <a:rPr lang="en-US" b="0" i="0" dirty="0">
                <a:solidFill>
                  <a:srgbClr val="374151"/>
                </a:solidFill>
                <a:effectLst/>
                <a:latin typeface="Söhne"/>
              </a:rPr>
              <a:t>Data cleaning: Explain the process of cleaning the data to remove any errors or inconsistencies. In this case, the data is cleaned by removing any missing values, outliers, or trips that are shorter than 60 seconds or longer than 24 hours. Additionally, some columns such as gender and birth year may have missing values, which are either filled with a default value or removed from the dataset.</a:t>
            </a:r>
          </a:p>
          <a:p>
            <a:pPr algn="l">
              <a:buFont typeface="+mj-lt"/>
              <a:buAutoNum type="arabicPeriod"/>
            </a:pPr>
            <a:r>
              <a:rPr lang="en-US" b="0" i="0" dirty="0">
                <a:solidFill>
                  <a:srgbClr val="374151"/>
                </a:solidFill>
                <a:effectLst/>
                <a:latin typeface="Söhne"/>
              </a:rPr>
              <a:t>Data storage: Explain how the data is stored for further analysis. In this case, the cleaned data is stored in a SQLite database, which allows for efficient querying and manipulation of the data.</a:t>
            </a:r>
          </a:p>
          <a:p>
            <a:pPr algn="l">
              <a:buFont typeface="+mj-lt"/>
              <a:buAutoNum type="arabicPeriod"/>
            </a:pPr>
            <a:r>
              <a:rPr lang="en-US" b="0" i="0" dirty="0">
                <a:solidFill>
                  <a:srgbClr val="374151"/>
                </a:solidFill>
                <a:effectLst/>
                <a:latin typeface="Söhne"/>
              </a:rPr>
              <a:t>Data privacy: Explain any measures taken to ensure the privacy and security of the data. In this case, the data is anonymized by removing any personally identifiable information such as names or addresses. Additionally, access to the data is restricted to authorized personnel only.</a:t>
            </a:r>
          </a:p>
          <a:p>
            <a:pPr algn="l">
              <a:buFont typeface="+mj-lt"/>
              <a:buAutoNum type="arabicPeriod"/>
            </a:pPr>
            <a:r>
              <a:rPr lang="en-US" b="0" i="0" dirty="0">
                <a:solidFill>
                  <a:srgbClr val="374151"/>
                </a:solidFill>
                <a:effectLst/>
                <a:latin typeface="Söhne"/>
              </a:rPr>
              <a:t>Data limitations: Explain any limitations or biases in the data that may affect the analysis. In this case, some limitations include missing data or incomplete trips that may affect the accuracy of the analysis. Additionally, the data only represents trips taken on Divvy bikes and may not be representative of all bike trips in Chicago.</a:t>
            </a:r>
          </a:p>
          <a:p>
            <a:endParaRPr lang="en-IN" dirty="0"/>
          </a:p>
        </p:txBody>
      </p:sp>
    </p:spTree>
    <p:extLst>
      <p:ext uri="{BB962C8B-B14F-4D97-AF65-F5344CB8AC3E}">
        <p14:creationId xmlns:p14="http://schemas.microsoft.com/office/powerpoint/2010/main" val="240036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E989-E783-127B-E925-6CB9806DDB21}"/>
              </a:ext>
            </a:extLst>
          </p:cNvPr>
          <p:cNvSpPr>
            <a:spLocks noGrp="1"/>
          </p:cNvSpPr>
          <p:nvPr>
            <p:ph type="title"/>
          </p:nvPr>
        </p:nvSpPr>
        <p:spPr/>
        <p:txBody>
          <a:bodyPr/>
          <a:lstStyle/>
          <a:p>
            <a:r>
              <a:rPr lang="en-US" b="0" i="0" dirty="0">
                <a:solidFill>
                  <a:srgbClr val="374151"/>
                </a:solidFill>
                <a:effectLst/>
                <a:latin typeface="Söhne"/>
              </a:rPr>
              <a:t>Data Preprocessing</a:t>
            </a:r>
            <a:endParaRPr lang="en-IN" dirty="0"/>
          </a:p>
        </p:txBody>
      </p:sp>
      <p:sp>
        <p:nvSpPr>
          <p:cNvPr id="3" name="Content Placeholder 2">
            <a:extLst>
              <a:ext uri="{FF2B5EF4-FFF2-40B4-BE49-F238E27FC236}">
                <a16:creationId xmlns:a16="http://schemas.microsoft.com/office/drawing/2014/main" id="{58D30486-D746-22A7-EBD5-70D135A2D351}"/>
              </a:ext>
            </a:extLst>
          </p:cNvPr>
          <p:cNvSpPr>
            <a:spLocks noGrp="1"/>
          </p:cNvSpPr>
          <p:nvPr>
            <p:ph idx="1"/>
          </p:nvPr>
        </p:nvSpPr>
        <p:spPr/>
        <p:txBody>
          <a:bodyPr>
            <a:normAutofit fontScale="55000" lnSpcReduction="20000"/>
          </a:bodyPr>
          <a:lstStyle/>
          <a:p>
            <a:pPr algn="l">
              <a:buFont typeface="+mj-lt"/>
              <a:buAutoNum type="arabicPeriod"/>
            </a:pPr>
            <a:r>
              <a:rPr lang="en-US" b="0" i="0" dirty="0">
                <a:solidFill>
                  <a:srgbClr val="374151"/>
                </a:solidFill>
                <a:effectLst/>
                <a:latin typeface="Söhne"/>
              </a:rPr>
              <a:t>Cleaning the Data: The first step in data preprocessing is to clean the data. This includes removing duplicates, handling missing values, correcting inconsistent values, and removing irrelevant columns.</a:t>
            </a:r>
          </a:p>
          <a:p>
            <a:pPr algn="l">
              <a:buFont typeface="+mj-lt"/>
              <a:buAutoNum type="arabicPeriod"/>
            </a:pPr>
            <a:r>
              <a:rPr lang="en-US" b="0" i="0" dirty="0">
                <a:solidFill>
                  <a:srgbClr val="374151"/>
                </a:solidFill>
                <a:effectLst/>
                <a:latin typeface="Söhne"/>
              </a:rPr>
              <a:t>Data Integration: Data integration involves combining data from multiple sources into a single dataset. In our case, we have multiple CSV files containing trip data from Divvy, which need to be combined into a single dataset.</a:t>
            </a:r>
          </a:p>
          <a:p>
            <a:pPr algn="l">
              <a:buFont typeface="+mj-lt"/>
              <a:buAutoNum type="arabicPeriod"/>
            </a:pPr>
            <a:r>
              <a:rPr lang="en-US" b="0" i="0" dirty="0">
                <a:solidFill>
                  <a:srgbClr val="374151"/>
                </a:solidFill>
                <a:effectLst/>
                <a:latin typeface="Söhne"/>
              </a:rPr>
              <a:t>Data Transformation: Data transformation involves converting the data into a suitable format for analysis. This may include converting data types, creating new columns, and scaling the data.</a:t>
            </a:r>
          </a:p>
          <a:p>
            <a:pPr algn="l">
              <a:buFont typeface="+mj-lt"/>
              <a:buAutoNum type="arabicPeriod"/>
            </a:pPr>
            <a:r>
              <a:rPr lang="en-US" b="0" i="0" dirty="0">
                <a:solidFill>
                  <a:srgbClr val="374151"/>
                </a:solidFill>
                <a:effectLst/>
                <a:latin typeface="Söhne"/>
              </a:rPr>
              <a:t>Feature Engineering: Feature engineering involves creating new features from the existing data. This could include calculating the distance between the start and end stations, creating a new column for the day of the week, or grouping stations by location.</a:t>
            </a:r>
          </a:p>
          <a:p>
            <a:pPr algn="l">
              <a:buFont typeface="+mj-lt"/>
              <a:buAutoNum type="arabicPeriod"/>
            </a:pPr>
            <a:r>
              <a:rPr lang="en-US" b="0" i="0" dirty="0">
                <a:solidFill>
                  <a:srgbClr val="374151"/>
                </a:solidFill>
                <a:effectLst/>
                <a:latin typeface="Söhne"/>
              </a:rPr>
              <a:t>Data Reduction: Data reduction involves reducing the size of the dataset to make it more manageable for analysis. This could include sampling the data or selecting only the relevant columns.</a:t>
            </a:r>
          </a:p>
          <a:p>
            <a:pPr algn="l">
              <a:buFont typeface="+mj-lt"/>
              <a:buAutoNum type="arabicPeriod"/>
            </a:pPr>
            <a:r>
              <a:rPr lang="en-US" b="0" i="0" dirty="0">
                <a:solidFill>
                  <a:srgbClr val="374151"/>
                </a:solidFill>
                <a:effectLst/>
                <a:latin typeface="Söhne"/>
              </a:rPr>
              <a:t>Handling Outliers: Outliers are extreme values that can skew the analysis. It is important to identify and handle outliers in the data to prevent them from affecting the results.</a:t>
            </a:r>
          </a:p>
          <a:p>
            <a:pPr algn="l">
              <a:buFont typeface="+mj-lt"/>
              <a:buAutoNum type="arabicPeriod"/>
            </a:pPr>
            <a:r>
              <a:rPr lang="en-US" b="0" i="0" dirty="0">
                <a:solidFill>
                  <a:srgbClr val="374151"/>
                </a:solidFill>
                <a:effectLst/>
                <a:latin typeface="Söhne"/>
              </a:rPr>
              <a:t>Data Normalization: Data normalization involves scaling the data to a common range. This is important for machine learning algorithms, as it can improve their performance.</a:t>
            </a:r>
          </a:p>
          <a:p>
            <a:pPr algn="l">
              <a:buFont typeface="+mj-lt"/>
              <a:buAutoNum type="arabicPeriod"/>
            </a:pPr>
            <a:r>
              <a:rPr lang="en-US" b="0" i="0" dirty="0">
                <a:solidFill>
                  <a:srgbClr val="374151"/>
                </a:solidFill>
                <a:effectLst/>
                <a:latin typeface="Söhne"/>
              </a:rPr>
              <a:t>Data Splitting: Finally, the data needs to be split into training and testing sets. The training set is used to train the machine learning model, while the testing set is used to evaluate its performance.</a:t>
            </a:r>
          </a:p>
          <a:p>
            <a:endParaRPr lang="en-IN" dirty="0"/>
          </a:p>
        </p:txBody>
      </p:sp>
    </p:spTree>
    <p:extLst>
      <p:ext uri="{BB962C8B-B14F-4D97-AF65-F5344CB8AC3E}">
        <p14:creationId xmlns:p14="http://schemas.microsoft.com/office/powerpoint/2010/main" val="340207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DC5B-0AD9-6591-9F52-220A34C90748}"/>
              </a:ext>
            </a:extLst>
          </p:cNvPr>
          <p:cNvSpPr>
            <a:spLocks noGrp="1"/>
          </p:cNvSpPr>
          <p:nvPr>
            <p:ph type="title"/>
          </p:nvPr>
        </p:nvSpPr>
        <p:spPr>
          <a:xfrm>
            <a:off x="218440" y="0"/>
            <a:ext cx="10515600" cy="1325563"/>
          </a:xfrm>
        </p:spPr>
        <p:txBody>
          <a:bodyPr/>
          <a:lstStyle/>
          <a:p>
            <a:r>
              <a:rPr lang="en-IN" dirty="0"/>
              <a:t>Simple Linear Regression</a:t>
            </a:r>
          </a:p>
        </p:txBody>
      </p:sp>
      <p:sp>
        <p:nvSpPr>
          <p:cNvPr id="3" name="Content Placeholder 2">
            <a:extLst>
              <a:ext uri="{FF2B5EF4-FFF2-40B4-BE49-F238E27FC236}">
                <a16:creationId xmlns:a16="http://schemas.microsoft.com/office/drawing/2014/main" id="{1F04904B-9541-E093-3BDA-66C17512E090}"/>
              </a:ext>
            </a:extLst>
          </p:cNvPr>
          <p:cNvSpPr>
            <a:spLocks noGrp="1"/>
          </p:cNvSpPr>
          <p:nvPr>
            <p:ph idx="1"/>
          </p:nvPr>
        </p:nvSpPr>
        <p:spPr>
          <a:xfrm>
            <a:off x="81280" y="1056640"/>
            <a:ext cx="11272520" cy="5730239"/>
          </a:xfrm>
        </p:spPr>
        <p:txBody>
          <a:bodyPr>
            <a:normAutofit fontScale="92500" lnSpcReduction="10000"/>
          </a:bodyPr>
          <a:lstStyle/>
          <a:p>
            <a:pPr algn="l">
              <a:buFont typeface="+mj-lt"/>
              <a:buAutoNum type="arabicPeriod"/>
            </a:pPr>
            <a:r>
              <a:rPr lang="en-US" sz="1800" b="0" i="0" dirty="0">
                <a:solidFill>
                  <a:srgbClr val="374151"/>
                </a:solidFill>
                <a:effectLst/>
                <a:latin typeface="Söhne"/>
              </a:rPr>
              <a:t>Simple linear equation is a statistical technique that can be used to model the relationship between two variables by fitting a linear equation to the observed data.</a:t>
            </a:r>
          </a:p>
          <a:p>
            <a:pPr algn="l">
              <a:buFont typeface="+mj-lt"/>
              <a:buAutoNum type="arabicPeriod"/>
            </a:pPr>
            <a:r>
              <a:rPr lang="en-US" sz="1800" b="0" i="0" dirty="0">
                <a:solidFill>
                  <a:srgbClr val="374151"/>
                </a:solidFill>
                <a:effectLst/>
                <a:latin typeface="Söhne"/>
              </a:rPr>
              <a:t>In our project, we used simple linear regression to analyze the relationship between the trip duration and the number of riders for Divvy bikes in Chicago.</a:t>
            </a:r>
          </a:p>
          <a:p>
            <a:pPr algn="l">
              <a:buFont typeface="+mj-lt"/>
              <a:buAutoNum type="arabicPeriod"/>
            </a:pPr>
            <a:r>
              <a:rPr lang="en-US" sz="1800" b="0" i="0" dirty="0">
                <a:solidFill>
                  <a:srgbClr val="374151"/>
                </a:solidFill>
                <a:effectLst/>
                <a:latin typeface="Söhne"/>
              </a:rPr>
              <a:t>To build the simple linear regression model, we used the </a:t>
            </a:r>
            <a:r>
              <a:rPr lang="en-US" sz="1800" b="0" i="0" dirty="0" err="1">
                <a:solidFill>
                  <a:srgbClr val="374151"/>
                </a:solidFill>
                <a:effectLst/>
                <a:latin typeface="Söhne"/>
              </a:rPr>
              <a:t>statsmodels</a:t>
            </a:r>
            <a:r>
              <a:rPr lang="en-US" sz="1800" b="0" i="0" dirty="0">
                <a:solidFill>
                  <a:srgbClr val="374151"/>
                </a:solidFill>
                <a:effectLst/>
                <a:latin typeface="Söhne"/>
              </a:rPr>
              <a:t> library in Python. The model was trained on the train dataset, which was created by splitting the original dataset into 80% training data and 20% testing data.</a:t>
            </a:r>
          </a:p>
          <a:p>
            <a:pPr algn="l">
              <a:buFont typeface="+mj-lt"/>
              <a:buAutoNum type="arabicPeriod"/>
            </a:pPr>
            <a:r>
              <a:rPr lang="en-US" sz="1800" b="0" i="0" dirty="0">
                <a:solidFill>
                  <a:srgbClr val="374151"/>
                </a:solidFill>
                <a:effectLst/>
                <a:latin typeface="Söhne"/>
              </a:rPr>
              <a:t>The OLS (ordinary least squares) method from the </a:t>
            </a:r>
            <a:r>
              <a:rPr lang="en-US" sz="1800" b="0" i="0" dirty="0" err="1">
                <a:solidFill>
                  <a:srgbClr val="374151"/>
                </a:solidFill>
                <a:effectLst/>
                <a:latin typeface="Söhne"/>
              </a:rPr>
              <a:t>statsmodels</a:t>
            </a:r>
            <a:r>
              <a:rPr lang="en-US" sz="1800" b="0" i="0" dirty="0">
                <a:solidFill>
                  <a:srgbClr val="374151"/>
                </a:solidFill>
                <a:effectLst/>
                <a:latin typeface="Söhne"/>
              </a:rPr>
              <a:t> library was used to fit the linear regression model to the training data.</a:t>
            </a:r>
          </a:p>
          <a:p>
            <a:pPr algn="l">
              <a:buFont typeface="+mj-lt"/>
              <a:buAutoNum type="arabicPeriod"/>
            </a:pPr>
            <a:r>
              <a:rPr lang="en-US" sz="1800" b="0" i="0" dirty="0">
                <a:solidFill>
                  <a:srgbClr val="374151"/>
                </a:solidFill>
                <a:effectLst/>
                <a:latin typeface="Söhne"/>
              </a:rPr>
              <a:t>Hyperparameter tuning is the process of selecting the optimal hyperparameters for a machine learning model. In the case of simple linear regression, the only hyperparameter is the intercept term.</a:t>
            </a:r>
          </a:p>
          <a:p>
            <a:pPr algn="l">
              <a:buFont typeface="+mj-lt"/>
              <a:buAutoNum type="arabicPeriod"/>
            </a:pPr>
            <a:r>
              <a:rPr lang="en-US" sz="1800" b="0" i="0" dirty="0">
                <a:solidFill>
                  <a:srgbClr val="374151"/>
                </a:solidFill>
                <a:effectLst/>
                <a:latin typeface="Söhne"/>
              </a:rPr>
              <a:t>To find the optimal value of the intercept term, we used a technique called grid search. In grid search, we specified a range of values for the intercept term, and the model was trained and evaluated for each value in the range. The optimal value was the one that resulted in the lowest RMSE score.</a:t>
            </a:r>
          </a:p>
          <a:p>
            <a:pPr algn="l">
              <a:buFont typeface="+mj-lt"/>
              <a:buAutoNum type="arabicPeriod"/>
            </a:pPr>
            <a:r>
              <a:rPr lang="en-US" sz="1800" b="0" i="0" dirty="0">
                <a:solidFill>
                  <a:srgbClr val="374151"/>
                </a:solidFill>
                <a:effectLst/>
                <a:latin typeface="Söhne"/>
              </a:rPr>
              <a:t>The performance of the linear regression model was evaluated using the RMSE score. RMSE is a measure of the difference between the predicted values and the actual values. A lower RMSE score indicates a better fit of the model to the data.</a:t>
            </a:r>
          </a:p>
          <a:p>
            <a:pPr algn="l">
              <a:buFont typeface="+mj-lt"/>
              <a:buAutoNum type="arabicPeriod"/>
            </a:pPr>
            <a:r>
              <a:rPr lang="en-US" sz="1800" b="0" i="0" dirty="0">
                <a:solidFill>
                  <a:srgbClr val="374151"/>
                </a:solidFill>
                <a:effectLst/>
                <a:latin typeface="Söhne"/>
              </a:rPr>
              <a:t>In our project, the RMSE score for the simple linear regression model was found to </a:t>
            </a:r>
            <a:r>
              <a:rPr lang="en-US" sz="1800" dirty="0">
                <a:solidFill>
                  <a:srgbClr val="374151"/>
                </a:solidFill>
                <a:latin typeface="Söhne"/>
              </a:rPr>
              <a:t>be </a:t>
            </a:r>
            <a:r>
              <a:rPr lang="en-IN" sz="1800" dirty="0">
                <a:solidFill>
                  <a:srgbClr val="374151"/>
                </a:solidFill>
                <a:latin typeface="Söhne"/>
              </a:rPr>
              <a:t>78.26</a:t>
            </a:r>
            <a:r>
              <a:rPr lang="en-US" sz="1800" dirty="0">
                <a:solidFill>
                  <a:srgbClr val="374151"/>
                </a:solidFill>
                <a:latin typeface="Söhne"/>
              </a:rPr>
              <a:t>. This </a:t>
            </a:r>
            <a:r>
              <a:rPr lang="en-US" sz="1800" b="0" i="0" dirty="0">
                <a:solidFill>
                  <a:srgbClr val="374151"/>
                </a:solidFill>
                <a:effectLst/>
                <a:latin typeface="Söhne"/>
              </a:rPr>
              <a:t>indicates that the model was able to make predictions about the number of riders based on the trip duration with a relatively small error.</a:t>
            </a:r>
          </a:p>
          <a:p>
            <a:pPr algn="l">
              <a:buFont typeface="+mj-lt"/>
              <a:buAutoNum type="arabicPeriod"/>
            </a:pPr>
            <a:r>
              <a:rPr lang="en-US" sz="1800" b="0" i="0" dirty="0">
                <a:solidFill>
                  <a:srgbClr val="374151"/>
                </a:solidFill>
                <a:effectLst/>
                <a:latin typeface="Söhne"/>
              </a:rPr>
              <a:t>By using this simple linear regression model, we can make predictions about future ridership based on the trip duration, which could be used to optimize bike availability and improve the overall user experience.</a:t>
            </a:r>
          </a:p>
          <a:p>
            <a:pPr algn="l">
              <a:buFont typeface="+mj-lt"/>
              <a:buAutoNum type="arabicPeriod"/>
            </a:pPr>
            <a:r>
              <a:rPr lang="en-US" sz="1800" b="0" i="0" dirty="0">
                <a:solidFill>
                  <a:srgbClr val="374151"/>
                </a:solidFill>
                <a:effectLst/>
                <a:latin typeface="Söhne"/>
              </a:rPr>
              <a:t>Overall, the simple linear regression model provides valuable insights into the relationship between trip duration and ridership for Divvy bikes in Chicago and can be used to make data-driven decisions.</a:t>
            </a:r>
          </a:p>
          <a:p>
            <a:endParaRPr lang="en-IN" sz="1800" dirty="0"/>
          </a:p>
        </p:txBody>
      </p:sp>
    </p:spTree>
    <p:extLst>
      <p:ext uri="{BB962C8B-B14F-4D97-AF65-F5344CB8AC3E}">
        <p14:creationId xmlns:p14="http://schemas.microsoft.com/office/powerpoint/2010/main" val="28209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44CF-D928-3332-02BE-7E26473CD252}"/>
              </a:ext>
            </a:extLst>
          </p:cNvPr>
          <p:cNvSpPr>
            <a:spLocks noGrp="1"/>
          </p:cNvSpPr>
          <p:nvPr>
            <p:ph type="title"/>
          </p:nvPr>
        </p:nvSpPr>
        <p:spPr/>
        <p:txBody>
          <a:bodyPr/>
          <a:lstStyle/>
          <a:p>
            <a:r>
              <a:rPr lang="en-US" b="0" i="0" dirty="0">
                <a:solidFill>
                  <a:srgbClr val="374151"/>
                </a:solidFill>
                <a:effectLst/>
                <a:latin typeface="Söhne"/>
              </a:rPr>
              <a:t>Data Analysis</a:t>
            </a:r>
            <a:endParaRPr lang="en-IN" dirty="0"/>
          </a:p>
        </p:txBody>
      </p:sp>
      <p:sp>
        <p:nvSpPr>
          <p:cNvPr id="3" name="Content Placeholder 2">
            <a:extLst>
              <a:ext uri="{FF2B5EF4-FFF2-40B4-BE49-F238E27FC236}">
                <a16:creationId xmlns:a16="http://schemas.microsoft.com/office/drawing/2014/main" id="{344E6CF0-EF06-6BF4-A82D-FAB08B5F72AD}"/>
              </a:ext>
            </a:extLst>
          </p:cNvPr>
          <p:cNvSpPr>
            <a:spLocks noGrp="1"/>
          </p:cNvSpPr>
          <p:nvPr>
            <p:ph idx="1"/>
          </p:nvPr>
        </p:nvSpPr>
        <p:spPr/>
        <p:txBody>
          <a:bodyPr/>
          <a:lstStyle/>
          <a:p>
            <a:r>
              <a:rPr lang="en-US" b="0" i="0" dirty="0">
                <a:solidFill>
                  <a:srgbClr val="374151"/>
                </a:solidFill>
                <a:effectLst/>
                <a:latin typeface="Söhne"/>
              </a:rPr>
              <a:t>In summary, our analysis of the Divvy bike dataset has revealed several insights into the ridership patterns, including the popularity of commuting trips, the seasonal variation in demand, and the potential to increase revenue from annual members and pay-as-you-go riders. These findings can help the bike-sharing company make data-driven decisions to optimize</a:t>
            </a:r>
          </a:p>
          <a:p>
            <a:endParaRPr lang="en-US" dirty="0">
              <a:solidFill>
                <a:srgbClr val="374151"/>
              </a:solidFill>
              <a:latin typeface="Söhne"/>
            </a:endParaRPr>
          </a:p>
          <a:p>
            <a:r>
              <a:rPr lang="en-US" dirty="0">
                <a:solidFill>
                  <a:srgbClr val="374151"/>
                </a:solidFill>
                <a:latin typeface="Söhne"/>
              </a:rPr>
              <a:t>Below this you can see different Analysis had been done to understand the project</a:t>
            </a:r>
            <a:endParaRPr lang="en-IN" dirty="0"/>
          </a:p>
        </p:txBody>
      </p:sp>
    </p:spTree>
    <p:extLst>
      <p:ext uri="{BB962C8B-B14F-4D97-AF65-F5344CB8AC3E}">
        <p14:creationId xmlns:p14="http://schemas.microsoft.com/office/powerpoint/2010/main" val="272743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F549-DB7A-3196-6D41-E0A3E86EE879}"/>
              </a:ext>
            </a:extLst>
          </p:cNvPr>
          <p:cNvSpPr>
            <a:spLocks noGrp="1"/>
          </p:cNvSpPr>
          <p:nvPr>
            <p:ph type="title"/>
          </p:nvPr>
        </p:nvSpPr>
        <p:spPr/>
        <p:txBody>
          <a:bodyPr/>
          <a:lstStyle/>
          <a:p>
            <a:r>
              <a:rPr lang="fr-FR" b="0" i="0" dirty="0">
                <a:solidFill>
                  <a:srgbClr val="374151"/>
                </a:solidFill>
                <a:effectLst/>
                <a:latin typeface="Söhne"/>
              </a:rPr>
              <a:t>Ride Duration vs Distance </a:t>
            </a:r>
            <a:r>
              <a:rPr lang="fr-FR" b="0" i="0" dirty="0" err="1">
                <a:solidFill>
                  <a:srgbClr val="374151"/>
                </a:solidFill>
                <a:effectLst/>
                <a:latin typeface="Söhne"/>
              </a:rPr>
              <a:t>Analysis</a:t>
            </a:r>
            <a:endParaRPr lang="en-IN" dirty="0"/>
          </a:p>
        </p:txBody>
      </p:sp>
      <p:sp>
        <p:nvSpPr>
          <p:cNvPr id="4" name="Text Placeholder 3">
            <a:extLst>
              <a:ext uri="{FF2B5EF4-FFF2-40B4-BE49-F238E27FC236}">
                <a16:creationId xmlns:a16="http://schemas.microsoft.com/office/drawing/2014/main" id="{DEC7A9AE-1270-6BCD-B83F-5E28D8EA271B}"/>
              </a:ext>
            </a:extLst>
          </p:cNvPr>
          <p:cNvSpPr>
            <a:spLocks noGrp="1"/>
          </p:cNvSpPr>
          <p:nvPr>
            <p:ph type="body" sz="half" idx="2"/>
          </p:nvPr>
        </p:nvSpPr>
        <p:spPr>
          <a:xfrm>
            <a:off x="325120" y="2057400"/>
            <a:ext cx="4858068" cy="4231640"/>
          </a:xfrm>
        </p:spPr>
        <p:txBody>
          <a:bodyPr>
            <a:noAutofit/>
          </a:bodyPr>
          <a:lstStyle/>
          <a:p>
            <a:r>
              <a:rPr lang="en-US" sz="2200" b="0" i="0" dirty="0">
                <a:solidFill>
                  <a:srgbClr val="374151"/>
                </a:solidFill>
                <a:effectLst/>
                <a:latin typeface="Söhne"/>
              </a:rPr>
              <a:t>One of the initial steps in data analysis was to visualize the relationship between ride duration and distance. The above scatter plot shows the ride duration (in minutes) on the y-axis and the distance (in miles) on the x-axis. The scatter plot reveals that there is a positive correlation between ride duration and distance. As the distance increases, the ride duration also increases. This indicates that the Divvy bikes are often used for longer trips rather than shorter trips.</a:t>
            </a:r>
          </a:p>
          <a:p>
            <a:endParaRPr lang="en-IN" sz="2200" dirty="0"/>
          </a:p>
          <a:p>
            <a:endParaRPr lang="en-IN" sz="2200" dirty="0"/>
          </a:p>
        </p:txBody>
      </p:sp>
      <p:pic>
        <p:nvPicPr>
          <p:cNvPr id="5" name="Picture Placeholder 4">
            <a:extLst>
              <a:ext uri="{FF2B5EF4-FFF2-40B4-BE49-F238E27FC236}">
                <a16:creationId xmlns:a16="http://schemas.microsoft.com/office/drawing/2014/main" id="{434E0001-FA31-DB40-7D84-3DDD81574082}"/>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4746" r="4746"/>
          <a:stretch>
            <a:fillRect/>
          </a:stretch>
        </p:blipFill>
        <p:spPr>
          <a:xfrm>
            <a:off x="5183188" y="987425"/>
            <a:ext cx="6172200" cy="4873625"/>
          </a:xfrm>
          <a:prstGeom prst="rect">
            <a:avLst/>
          </a:prstGeom>
        </p:spPr>
      </p:pic>
    </p:spTree>
    <p:extLst>
      <p:ext uri="{BB962C8B-B14F-4D97-AF65-F5344CB8AC3E}">
        <p14:creationId xmlns:p14="http://schemas.microsoft.com/office/powerpoint/2010/main" val="3424874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2767</Words>
  <Application>Microsoft Office PowerPoint</Application>
  <PresentationFormat>Widescreen</PresentationFormat>
  <Paragraphs>94</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Analysis of Divvy bikes </vt:lpstr>
      <vt:lpstr>Introduction</vt:lpstr>
      <vt:lpstr>Problem Statement:</vt:lpstr>
      <vt:lpstr>Methodology: </vt:lpstr>
      <vt:lpstr>Data Collection</vt:lpstr>
      <vt:lpstr>Data Preprocessing</vt:lpstr>
      <vt:lpstr>Simple Linear Regression</vt:lpstr>
      <vt:lpstr>Data Analysis</vt:lpstr>
      <vt:lpstr>Ride Duration vs Distance Analysis</vt:lpstr>
      <vt:lpstr>Ride Count by Rideable Type</vt:lpstr>
      <vt:lpstr>Ride Duration by Start Station ID  </vt:lpstr>
      <vt:lpstr>Average Ride Duration by Rideable Type</vt:lpstr>
      <vt:lpstr>Rides by Time of Day</vt:lpstr>
      <vt:lpstr>Number of Rides by Day</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Divvy bikes </dc:title>
  <dc:creator>Nimit Tolia</dc:creator>
  <cp:lastModifiedBy>Nimit Tolia</cp:lastModifiedBy>
  <cp:revision>2</cp:revision>
  <dcterms:created xsi:type="dcterms:W3CDTF">2023-05-05T18:04:45Z</dcterms:created>
  <dcterms:modified xsi:type="dcterms:W3CDTF">2023-05-09T01:02:34Z</dcterms:modified>
</cp:coreProperties>
</file>