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62" r:id="rId8"/>
    <p:sldId id="265" r:id="rId9"/>
    <p:sldId id="266" r:id="rId10"/>
    <p:sldId id="263" r:id="rId11"/>
    <p:sldId id="267" r:id="rId12"/>
    <p:sldId id="268"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19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A032-EFAB-F208-FF02-77C5BA2CD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87A998-5915-6EBE-D5C0-4D8EBB291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3BF96D-2847-05D7-5F21-0AE23ECBA3E2}"/>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5" name="Footer Placeholder 4">
            <a:extLst>
              <a:ext uri="{FF2B5EF4-FFF2-40B4-BE49-F238E27FC236}">
                <a16:creationId xmlns:a16="http://schemas.microsoft.com/office/drawing/2014/main" id="{437B2F52-086A-99ED-2A57-950B6CC024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8D500-D4CB-E11B-1C11-054B1B53B9F5}"/>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324633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43B0-68DF-477C-E2A5-B1F3D9BA82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DEF658-8018-717E-F9F3-241571BC6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A7E01-C0A4-B8A5-6E4C-D85FA087834A}"/>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5" name="Footer Placeholder 4">
            <a:extLst>
              <a:ext uri="{FF2B5EF4-FFF2-40B4-BE49-F238E27FC236}">
                <a16:creationId xmlns:a16="http://schemas.microsoft.com/office/drawing/2014/main" id="{7AEEA173-9014-58D9-8529-53F007904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7AD17-F5FB-15E0-4794-4F710B3AC548}"/>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7179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1C782-3D17-BE50-528B-48852795EB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D45F22-5A2D-8D48-7124-424AF386B9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BB0EB-88AC-7B38-8A9C-F8B8D6E01BF8}"/>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5" name="Footer Placeholder 4">
            <a:extLst>
              <a:ext uri="{FF2B5EF4-FFF2-40B4-BE49-F238E27FC236}">
                <a16:creationId xmlns:a16="http://schemas.microsoft.com/office/drawing/2014/main" id="{C9CD1ADA-2B0A-2013-F444-28F27A693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FA4A4-7B86-76D0-053C-F08F67BE1DE1}"/>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77756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A557-098E-C176-6C42-9B50A74CAC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57F500-0CAB-A5C2-FFED-B6CE8D64B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C2A802-289F-7D67-44B7-89B979685A78}"/>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5" name="Footer Placeholder 4">
            <a:extLst>
              <a:ext uri="{FF2B5EF4-FFF2-40B4-BE49-F238E27FC236}">
                <a16:creationId xmlns:a16="http://schemas.microsoft.com/office/drawing/2014/main" id="{4C70756C-9F33-E71C-501B-51C16414A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8F789-CB1C-E4EC-A2CC-96D8EDB551E7}"/>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427131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B8F8-7920-DD78-6065-DED6C631A2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99287A-6DBE-5EC8-67CF-50B19892D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304EF-2810-1A2B-3560-3C07587ACCEE}"/>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5" name="Footer Placeholder 4">
            <a:extLst>
              <a:ext uri="{FF2B5EF4-FFF2-40B4-BE49-F238E27FC236}">
                <a16:creationId xmlns:a16="http://schemas.microsoft.com/office/drawing/2014/main" id="{A6970D33-24AE-E884-4706-972E63210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35175-8EDD-3E0F-3364-0EF975372E8C}"/>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59863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6D6E-CB83-FD9C-E18B-F583213CEB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ECC2ED-1C66-FF12-422C-BAECD1F516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A65595-4D30-0281-2725-145EE8255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F24C3E-9DF3-79FF-08EF-F27BD9FC2E6D}"/>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6" name="Footer Placeholder 5">
            <a:extLst>
              <a:ext uri="{FF2B5EF4-FFF2-40B4-BE49-F238E27FC236}">
                <a16:creationId xmlns:a16="http://schemas.microsoft.com/office/drawing/2014/main" id="{0C2B1603-B90F-FE34-E7D6-E32DD67C36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B7C0C2-573D-1FA5-54B1-F8C1408BCE1A}"/>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238801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7E38-C1A8-6962-DB5D-2D1517AB8A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59EABB-4EC3-1858-92F6-7D0DE6E07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B3374-AF67-17D8-F1EF-73E07B033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58EDEB-CA6B-C404-7E4B-28193FC8F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6B5BFC-C392-F5FE-3DE1-38C43F4E7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93CD26-09F7-08F0-6B2E-E66D32D2127E}"/>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8" name="Footer Placeholder 7">
            <a:extLst>
              <a:ext uri="{FF2B5EF4-FFF2-40B4-BE49-F238E27FC236}">
                <a16:creationId xmlns:a16="http://schemas.microsoft.com/office/drawing/2014/main" id="{6CE23498-5C78-E492-54EF-E2DB58A801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ADE478-6263-E6B2-3361-202C7293AF25}"/>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112274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8AAD-5EB6-1F05-FF5D-E54096DD11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3FD67A-D811-A4DC-EF6C-B7C1C8D5DED9}"/>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4" name="Footer Placeholder 3">
            <a:extLst>
              <a:ext uri="{FF2B5EF4-FFF2-40B4-BE49-F238E27FC236}">
                <a16:creationId xmlns:a16="http://schemas.microsoft.com/office/drawing/2014/main" id="{3DC92FFB-67CB-D84F-985E-A74E3EE025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CCB0E1-8457-CC57-791B-1B15843FBC94}"/>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85558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457F7-063C-85BF-64A9-B8762CB90ECE}"/>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3" name="Footer Placeholder 2">
            <a:extLst>
              <a:ext uri="{FF2B5EF4-FFF2-40B4-BE49-F238E27FC236}">
                <a16:creationId xmlns:a16="http://schemas.microsoft.com/office/drawing/2014/main" id="{9EA1F73B-BB95-950A-B23B-88251173FF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C36330-E89C-7880-DC2A-65E0347AC7FB}"/>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318706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94AA-4989-49D7-082A-CA180F54A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A9BC60-C9F0-0AA1-0D71-4D46F370A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FE4AF9-E0B2-C436-F8B8-2DFBF2B59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5D76C-3409-13D9-8872-6CBC209FD696}"/>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6" name="Footer Placeholder 5">
            <a:extLst>
              <a:ext uri="{FF2B5EF4-FFF2-40B4-BE49-F238E27FC236}">
                <a16:creationId xmlns:a16="http://schemas.microsoft.com/office/drawing/2014/main" id="{5722408B-CD84-E83B-5E07-37AD6750D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B77631-BC00-2BB4-19A4-99727E91A030}"/>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27725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F634-0A1C-BE5B-7233-44F822BF1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646A2E-1C61-C7F4-C7E8-0382BB492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0553A4-02A9-EAD5-BEBA-87742C4D7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F29DE-4C8A-0D43-99ED-F2E257C7E00F}"/>
              </a:ext>
            </a:extLst>
          </p:cNvPr>
          <p:cNvSpPr>
            <a:spLocks noGrp="1"/>
          </p:cNvSpPr>
          <p:nvPr>
            <p:ph type="dt" sz="half" idx="10"/>
          </p:nvPr>
        </p:nvSpPr>
        <p:spPr/>
        <p:txBody>
          <a:bodyPr/>
          <a:lstStyle/>
          <a:p>
            <a:fld id="{8FD435EB-0C92-4463-BE51-267E10D8C51F}" type="datetimeFigureOut">
              <a:rPr lang="en-IN" smtClean="0"/>
              <a:t>16-05-2023</a:t>
            </a:fld>
            <a:endParaRPr lang="en-IN"/>
          </a:p>
        </p:txBody>
      </p:sp>
      <p:sp>
        <p:nvSpPr>
          <p:cNvPr id="6" name="Footer Placeholder 5">
            <a:extLst>
              <a:ext uri="{FF2B5EF4-FFF2-40B4-BE49-F238E27FC236}">
                <a16:creationId xmlns:a16="http://schemas.microsoft.com/office/drawing/2014/main" id="{BCB3EE45-5152-F0FA-2069-F35DAC84E3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D16086-D71D-B6A4-3B42-89FF73D7664D}"/>
              </a:ext>
            </a:extLst>
          </p:cNvPr>
          <p:cNvSpPr>
            <a:spLocks noGrp="1"/>
          </p:cNvSpPr>
          <p:nvPr>
            <p:ph type="sldNum" sz="quarter" idx="12"/>
          </p:nvPr>
        </p:nvSpPr>
        <p:spPr/>
        <p:txBody>
          <a:bodyPr/>
          <a:lstStyle/>
          <a:p>
            <a:fld id="{59435D63-46E6-420F-9987-F1F977C7D610}" type="slidenum">
              <a:rPr lang="en-IN" smtClean="0"/>
              <a:t>‹#›</a:t>
            </a:fld>
            <a:endParaRPr lang="en-IN"/>
          </a:p>
        </p:txBody>
      </p:sp>
    </p:spTree>
    <p:extLst>
      <p:ext uri="{BB962C8B-B14F-4D97-AF65-F5344CB8AC3E}">
        <p14:creationId xmlns:p14="http://schemas.microsoft.com/office/powerpoint/2010/main" val="316436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0296E-147F-9850-16BE-BE3E248607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D974A9-0F6E-3B64-8887-4E64A194DC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491742-36E7-E897-A728-2CDA1A1D3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435EB-0C92-4463-BE51-267E10D8C51F}" type="datetimeFigureOut">
              <a:rPr lang="en-IN" smtClean="0"/>
              <a:t>16-05-2023</a:t>
            </a:fld>
            <a:endParaRPr lang="en-IN"/>
          </a:p>
        </p:txBody>
      </p:sp>
      <p:sp>
        <p:nvSpPr>
          <p:cNvPr id="5" name="Footer Placeholder 4">
            <a:extLst>
              <a:ext uri="{FF2B5EF4-FFF2-40B4-BE49-F238E27FC236}">
                <a16:creationId xmlns:a16="http://schemas.microsoft.com/office/drawing/2014/main" id="{42093AAE-D802-9F14-881C-CD8E708D71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0B193C-EDAD-73A2-3BAE-6534DD561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35D63-46E6-420F-9987-F1F977C7D610}" type="slidenum">
              <a:rPr lang="en-IN" smtClean="0"/>
              <a:t>‹#›</a:t>
            </a:fld>
            <a:endParaRPr lang="en-IN"/>
          </a:p>
        </p:txBody>
      </p:sp>
    </p:spTree>
    <p:extLst>
      <p:ext uri="{BB962C8B-B14F-4D97-AF65-F5344CB8AC3E}">
        <p14:creationId xmlns:p14="http://schemas.microsoft.com/office/powerpoint/2010/main" val="2076917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baltimorecity.gov/datasets/baltimore::part-1-crime-data/expl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2EB7-ADAF-7C68-8300-063C627E450E}"/>
              </a:ext>
            </a:extLst>
          </p:cNvPr>
          <p:cNvSpPr>
            <a:spLocks noGrp="1"/>
          </p:cNvSpPr>
          <p:nvPr>
            <p:ph type="ctrTitle"/>
          </p:nvPr>
        </p:nvSpPr>
        <p:spPr/>
        <p:txBody>
          <a:bodyPr/>
          <a:lstStyle/>
          <a:p>
            <a:r>
              <a:rPr lang="en-IN" dirty="0"/>
              <a:t>Deep Analysis Of Baltimore City Crime</a:t>
            </a:r>
          </a:p>
        </p:txBody>
      </p:sp>
      <p:sp>
        <p:nvSpPr>
          <p:cNvPr id="3" name="Subtitle 2">
            <a:extLst>
              <a:ext uri="{FF2B5EF4-FFF2-40B4-BE49-F238E27FC236}">
                <a16:creationId xmlns:a16="http://schemas.microsoft.com/office/drawing/2014/main" id="{84F7EAE0-89A6-3ADC-29E2-59243A641B56}"/>
              </a:ext>
            </a:extLst>
          </p:cNvPr>
          <p:cNvSpPr>
            <a:spLocks noGrp="1"/>
          </p:cNvSpPr>
          <p:nvPr>
            <p:ph type="subTitle" idx="1"/>
          </p:nvPr>
        </p:nvSpPr>
        <p:spPr/>
        <p:txBody>
          <a:bodyPr/>
          <a:lstStyle/>
          <a:p>
            <a:pPr algn="l"/>
            <a:r>
              <a:rPr lang="en-IN" dirty="0"/>
              <a:t>Done By:</a:t>
            </a:r>
          </a:p>
          <a:p>
            <a:pPr algn="l"/>
            <a:r>
              <a:rPr lang="en-IN" dirty="0"/>
              <a:t>NIMIT TOLIA</a:t>
            </a:r>
          </a:p>
        </p:txBody>
      </p:sp>
    </p:spTree>
    <p:extLst>
      <p:ext uri="{BB962C8B-B14F-4D97-AF65-F5344CB8AC3E}">
        <p14:creationId xmlns:p14="http://schemas.microsoft.com/office/powerpoint/2010/main" val="1668650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CD3A-2948-257C-7B2C-F1883026312C}"/>
              </a:ext>
            </a:extLst>
          </p:cNvPr>
          <p:cNvSpPr>
            <a:spLocks noGrp="1"/>
          </p:cNvSpPr>
          <p:nvPr>
            <p:ph type="title"/>
          </p:nvPr>
        </p:nvSpPr>
        <p:spPr>
          <a:xfrm>
            <a:off x="405938" y="564630"/>
            <a:ext cx="4398818" cy="1325563"/>
          </a:xfrm>
        </p:spPr>
        <p:txBody>
          <a:bodyPr/>
          <a:lstStyle/>
          <a:p>
            <a:r>
              <a:rPr lang="en-IN" sz="3200" b="0" i="0" dirty="0">
                <a:solidFill>
                  <a:srgbClr val="212121"/>
                </a:solidFill>
                <a:effectLst/>
                <a:latin typeface="Roboto" panose="02000000000000000000" pitchFamily="2" charset="0"/>
              </a:rPr>
              <a:t>Charge Descriptions by Gender</a:t>
            </a:r>
            <a:endParaRPr lang="en-IN" dirty="0"/>
          </a:p>
        </p:txBody>
      </p:sp>
      <p:sp>
        <p:nvSpPr>
          <p:cNvPr id="3" name="Content Placeholder 2">
            <a:extLst>
              <a:ext uri="{FF2B5EF4-FFF2-40B4-BE49-F238E27FC236}">
                <a16:creationId xmlns:a16="http://schemas.microsoft.com/office/drawing/2014/main" id="{825705A1-0D73-67B8-B261-8FAA4C0E6136}"/>
              </a:ext>
            </a:extLst>
          </p:cNvPr>
          <p:cNvSpPr>
            <a:spLocks noGrp="1"/>
          </p:cNvSpPr>
          <p:nvPr>
            <p:ph idx="1"/>
          </p:nvPr>
        </p:nvSpPr>
        <p:spPr>
          <a:xfrm>
            <a:off x="563880" y="2136371"/>
            <a:ext cx="3700549" cy="2993188"/>
          </a:xfrm>
        </p:spPr>
        <p:txBody>
          <a:bodyPr/>
          <a:lstStyle/>
          <a:p>
            <a:pPr algn="l">
              <a:buFont typeface="Arial" panose="020B0604020202020204" pitchFamily="34" charset="0"/>
              <a:buChar char="•"/>
            </a:pPr>
            <a:r>
              <a:rPr lang="en-US" sz="1600" b="0" i="0" dirty="0">
                <a:solidFill>
                  <a:srgbClr val="374151"/>
                </a:solidFill>
                <a:effectLst/>
                <a:latin typeface="Söhne"/>
              </a:rPr>
              <a:t>Analyzing the frequency of each race category in the dataset</a:t>
            </a:r>
          </a:p>
          <a:p>
            <a:pPr algn="l">
              <a:buFont typeface="Arial" panose="020B0604020202020204" pitchFamily="34" charset="0"/>
              <a:buChar char="•"/>
            </a:pPr>
            <a:r>
              <a:rPr lang="en-US" sz="1600" b="0" i="0" dirty="0">
                <a:solidFill>
                  <a:srgbClr val="374151"/>
                </a:solidFill>
                <a:effectLst/>
                <a:latin typeface="Söhne"/>
              </a:rPr>
              <a:t>Identifying the race with the highest crime frequency</a:t>
            </a:r>
          </a:p>
          <a:p>
            <a:pPr algn="l">
              <a:buFont typeface="Arial" panose="020B0604020202020204" pitchFamily="34" charset="0"/>
              <a:buChar char="•"/>
            </a:pPr>
            <a:r>
              <a:rPr lang="en-US" sz="1600" b="0" i="0" dirty="0">
                <a:solidFill>
                  <a:srgbClr val="374151"/>
                </a:solidFill>
                <a:effectLst/>
                <a:latin typeface="Söhne"/>
              </a:rPr>
              <a:t>Creating a bar plot to visualize race frequencies</a:t>
            </a:r>
          </a:p>
          <a:p>
            <a:endParaRPr lang="en-IN" dirty="0"/>
          </a:p>
        </p:txBody>
      </p:sp>
      <p:pic>
        <p:nvPicPr>
          <p:cNvPr id="5" name="Picture 4">
            <a:extLst>
              <a:ext uri="{FF2B5EF4-FFF2-40B4-BE49-F238E27FC236}">
                <a16:creationId xmlns:a16="http://schemas.microsoft.com/office/drawing/2014/main" id="{279FA15F-9730-66CF-A54E-012B50024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509" y="1602542"/>
            <a:ext cx="7168910" cy="4425705"/>
          </a:xfrm>
          <a:prstGeom prst="rect">
            <a:avLst/>
          </a:prstGeom>
        </p:spPr>
      </p:pic>
    </p:spTree>
    <p:extLst>
      <p:ext uri="{BB962C8B-B14F-4D97-AF65-F5344CB8AC3E}">
        <p14:creationId xmlns:p14="http://schemas.microsoft.com/office/powerpoint/2010/main" val="326141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E065-029A-9B06-611D-63279AE327F1}"/>
              </a:ext>
            </a:extLst>
          </p:cNvPr>
          <p:cNvSpPr>
            <a:spLocks noGrp="1"/>
          </p:cNvSpPr>
          <p:nvPr>
            <p:ph type="title"/>
          </p:nvPr>
        </p:nvSpPr>
        <p:spPr/>
        <p:txBody>
          <a:bodyPr/>
          <a:lstStyle/>
          <a:p>
            <a:r>
              <a:rPr lang="en-IN" b="0" i="0" dirty="0" err="1">
                <a:solidFill>
                  <a:srgbClr val="212121"/>
                </a:solidFill>
                <a:effectLst/>
                <a:latin typeface="Roboto" panose="02000000000000000000" pitchFamily="2" charset="0"/>
              </a:rPr>
              <a:t>Age_Range</a:t>
            </a:r>
            <a:r>
              <a:rPr lang="en-IN" b="0" i="0" dirty="0">
                <a:solidFill>
                  <a:srgbClr val="212121"/>
                </a:solidFill>
                <a:effectLst/>
                <a:latin typeface="Roboto" panose="02000000000000000000" pitchFamily="2" charset="0"/>
              </a:rPr>
              <a:t> vs </a:t>
            </a:r>
            <a:r>
              <a:rPr lang="en-IN" b="0" i="0" dirty="0" err="1">
                <a:solidFill>
                  <a:srgbClr val="212121"/>
                </a:solidFill>
                <a:effectLst/>
                <a:latin typeface="Roboto" panose="02000000000000000000" pitchFamily="2" charset="0"/>
              </a:rPr>
              <a:t>Charge_description</a:t>
            </a:r>
            <a:endParaRPr lang="en-IN" dirty="0"/>
          </a:p>
        </p:txBody>
      </p:sp>
      <p:pic>
        <p:nvPicPr>
          <p:cNvPr id="6" name="Content Placeholder 5">
            <a:extLst>
              <a:ext uri="{FF2B5EF4-FFF2-40B4-BE49-F238E27FC236}">
                <a16:creationId xmlns:a16="http://schemas.microsoft.com/office/drawing/2014/main" id="{92D302AE-F0AC-85D5-4E11-66081554B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7993" y="644979"/>
            <a:ext cx="6184219" cy="5216071"/>
          </a:xfrm>
        </p:spPr>
      </p:pic>
      <p:sp>
        <p:nvSpPr>
          <p:cNvPr id="4" name="Text Placeholder 3">
            <a:extLst>
              <a:ext uri="{FF2B5EF4-FFF2-40B4-BE49-F238E27FC236}">
                <a16:creationId xmlns:a16="http://schemas.microsoft.com/office/drawing/2014/main" id="{F4AA6A9A-DE21-5FF4-9058-97B2E143C9EB}"/>
              </a:ext>
            </a:extLst>
          </p:cNvPr>
          <p:cNvSpPr>
            <a:spLocks noGrp="1"/>
          </p:cNvSpPr>
          <p:nvPr>
            <p:ph type="body" sz="half" idx="2"/>
          </p:nvPr>
        </p:nvSpPr>
        <p:spPr/>
        <p:txBody>
          <a:bodyPr/>
          <a:lstStyle/>
          <a:p>
            <a:pPr algn="l">
              <a:buFont typeface="Arial" panose="020B0604020202020204" pitchFamily="34" charset="0"/>
              <a:buChar char="•"/>
            </a:pPr>
            <a:r>
              <a:rPr lang="en-US" b="0" i="0" dirty="0">
                <a:solidFill>
                  <a:srgbClr val="374151"/>
                </a:solidFill>
                <a:effectLst/>
                <a:latin typeface="Söhne"/>
              </a:rPr>
              <a:t>Grouping the dataset by age ranges</a:t>
            </a:r>
          </a:p>
          <a:p>
            <a:pPr algn="l">
              <a:buFont typeface="Arial" panose="020B0604020202020204" pitchFamily="34" charset="0"/>
              <a:buChar char="•"/>
            </a:pPr>
            <a:r>
              <a:rPr lang="en-US" b="0" i="0" dirty="0">
                <a:solidFill>
                  <a:srgbClr val="374151"/>
                </a:solidFill>
                <a:effectLst/>
                <a:latin typeface="Söhne"/>
              </a:rPr>
              <a:t>Finding the top charge descriptions for each age range</a:t>
            </a:r>
          </a:p>
          <a:p>
            <a:pPr algn="l">
              <a:buFont typeface="Arial" panose="020B0604020202020204" pitchFamily="34" charset="0"/>
              <a:buChar char="•"/>
            </a:pPr>
            <a:r>
              <a:rPr lang="en-US" b="0" i="0" dirty="0">
                <a:solidFill>
                  <a:srgbClr val="374151"/>
                </a:solidFill>
                <a:effectLst/>
                <a:latin typeface="Söhne"/>
              </a:rPr>
              <a:t>Creating bar plots to visualize the top charge descriptions by age range</a:t>
            </a:r>
          </a:p>
          <a:p>
            <a:endParaRPr lang="en-IN" dirty="0"/>
          </a:p>
        </p:txBody>
      </p:sp>
    </p:spTree>
    <p:extLst>
      <p:ext uri="{BB962C8B-B14F-4D97-AF65-F5344CB8AC3E}">
        <p14:creationId xmlns:p14="http://schemas.microsoft.com/office/powerpoint/2010/main" val="160964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6F89-02A1-7956-20ED-0DB01760D02F}"/>
              </a:ext>
            </a:extLst>
          </p:cNvPr>
          <p:cNvSpPr>
            <a:spLocks noGrp="1"/>
          </p:cNvSpPr>
          <p:nvPr>
            <p:ph type="title"/>
          </p:nvPr>
        </p:nvSpPr>
        <p:spPr/>
        <p:txBody>
          <a:bodyPr/>
          <a:lstStyle/>
          <a:p>
            <a:r>
              <a:rPr lang="en-IN" dirty="0"/>
              <a:t>Baltimore city crime</a:t>
            </a:r>
            <a:br>
              <a:rPr lang="en-IN" dirty="0"/>
            </a:br>
            <a:r>
              <a:rPr lang="en-IN" dirty="0"/>
              <a:t>through maps</a:t>
            </a:r>
          </a:p>
        </p:txBody>
      </p:sp>
      <p:pic>
        <p:nvPicPr>
          <p:cNvPr id="6" name="Content Placeholder 5">
            <a:extLst>
              <a:ext uri="{FF2B5EF4-FFF2-40B4-BE49-F238E27FC236}">
                <a16:creationId xmlns:a16="http://schemas.microsoft.com/office/drawing/2014/main" id="{FA0407B3-F5BA-6D8E-7AD9-2BE2D58FE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5672" y="995363"/>
            <a:ext cx="4624186" cy="4873625"/>
          </a:xfrm>
        </p:spPr>
      </p:pic>
      <p:sp>
        <p:nvSpPr>
          <p:cNvPr id="4" name="Text Placeholder 3">
            <a:extLst>
              <a:ext uri="{FF2B5EF4-FFF2-40B4-BE49-F238E27FC236}">
                <a16:creationId xmlns:a16="http://schemas.microsoft.com/office/drawing/2014/main" id="{1A556B50-DD57-ED67-C99E-2179B0A2E2B9}"/>
              </a:ext>
            </a:extLst>
          </p:cNvPr>
          <p:cNvSpPr>
            <a:spLocks noGrp="1"/>
          </p:cNvSpPr>
          <p:nvPr>
            <p:ph type="body" sz="half" idx="2"/>
          </p:nvPr>
        </p:nvSpPr>
        <p:spPr/>
        <p:txBody>
          <a:bodyPr/>
          <a:lstStyle/>
          <a:p>
            <a:pPr algn="l">
              <a:buFont typeface="Arial" panose="020B0604020202020204" pitchFamily="34" charset="0"/>
              <a:buChar char="•"/>
            </a:pPr>
            <a:r>
              <a:rPr lang="en-US" b="0" i="0" dirty="0">
                <a:solidFill>
                  <a:srgbClr val="374151"/>
                </a:solidFill>
                <a:effectLst/>
                <a:latin typeface="Söhne"/>
              </a:rPr>
              <a:t>Calculating crime rates for each neighborhood</a:t>
            </a:r>
          </a:p>
          <a:p>
            <a:pPr algn="l">
              <a:buFont typeface="Arial" panose="020B0604020202020204" pitchFamily="34" charset="0"/>
              <a:buChar char="•"/>
            </a:pPr>
            <a:r>
              <a:rPr lang="en-US" b="0" i="0" dirty="0">
                <a:solidFill>
                  <a:srgbClr val="374151"/>
                </a:solidFill>
                <a:effectLst/>
                <a:latin typeface="Söhne"/>
              </a:rPr>
              <a:t>Selecting the top 5 neighborhoods with the highest crime rates</a:t>
            </a:r>
          </a:p>
          <a:p>
            <a:pPr>
              <a:buFont typeface="Arial" panose="020B0604020202020204" pitchFamily="34" charset="0"/>
              <a:buChar char="•"/>
            </a:pPr>
            <a:r>
              <a:rPr lang="en-US" dirty="0">
                <a:solidFill>
                  <a:srgbClr val="374151"/>
                </a:solidFill>
                <a:latin typeface="Söhne"/>
              </a:rPr>
              <a:t>I used </a:t>
            </a:r>
            <a:r>
              <a:rPr lang="en-IN" dirty="0">
                <a:solidFill>
                  <a:srgbClr val="374151"/>
                </a:solidFill>
                <a:latin typeface="Söhne"/>
              </a:rPr>
              <a:t>folium Map for visualization of map</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Displaying the neighborhoods on a map with markers and crime rate information</a:t>
            </a:r>
          </a:p>
          <a:p>
            <a:endParaRPr lang="en-IN" dirty="0"/>
          </a:p>
        </p:txBody>
      </p:sp>
    </p:spTree>
    <p:extLst>
      <p:ext uri="{BB962C8B-B14F-4D97-AF65-F5344CB8AC3E}">
        <p14:creationId xmlns:p14="http://schemas.microsoft.com/office/powerpoint/2010/main" val="7661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C40F-496E-F1C3-F30E-C1F42C8CC446}"/>
              </a:ext>
            </a:extLst>
          </p:cNvPr>
          <p:cNvSpPr>
            <a:spLocks noGrp="1"/>
          </p:cNvSpPr>
          <p:nvPr>
            <p:ph type="title"/>
          </p:nvPr>
        </p:nvSpPr>
        <p:spPr/>
        <p:txBody>
          <a:bodyPr/>
          <a:lstStyle/>
          <a:p>
            <a:r>
              <a:rPr lang="en-IN" dirty="0"/>
              <a:t>2</a:t>
            </a:r>
            <a:r>
              <a:rPr lang="en-IN" baseline="30000" dirty="0"/>
              <a:t>nd</a:t>
            </a:r>
            <a:r>
              <a:rPr lang="en-IN" dirty="0"/>
              <a:t> Image</a:t>
            </a:r>
          </a:p>
        </p:txBody>
      </p:sp>
      <p:sp>
        <p:nvSpPr>
          <p:cNvPr id="3" name="Content Placeholder 2">
            <a:extLst>
              <a:ext uri="{FF2B5EF4-FFF2-40B4-BE49-F238E27FC236}">
                <a16:creationId xmlns:a16="http://schemas.microsoft.com/office/drawing/2014/main" id="{03797572-C6A6-9233-8109-D71733FD05BE}"/>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BEE100C8-9E2A-B620-2B4D-E606C941411F}"/>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279BC24F-581A-C24E-3A8B-24FA9ABD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255" y="343805"/>
            <a:ext cx="6023337" cy="5583465"/>
          </a:xfrm>
          <a:prstGeom prst="rect">
            <a:avLst/>
          </a:prstGeom>
        </p:spPr>
      </p:pic>
    </p:spTree>
    <p:extLst>
      <p:ext uri="{BB962C8B-B14F-4D97-AF65-F5344CB8AC3E}">
        <p14:creationId xmlns:p14="http://schemas.microsoft.com/office/powerpoint/2010/main" val="209198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2DD8-4E6C-E8FD-5383-FACF91F084AC}"/>
              </a:ext>
            </a:extLst>
          </p:cNvPr>
          <p:cNvSpPr>
            <a:spLocks noGrp="1"/>
          </p:cNvSpPr>
          <p:nvPr>
            <p:ph type="title"/>
          </p:nvPr>
        </p:nvSpPr>
        <p:spPr>
          <a:xfrm>
            <a:off x="625929" y="2512332"/>
            <a:ext cx="10515600" cy="1325563"/>
          </a:xfrm>
        </p:spPr>
        <p:txBody>
          <a:bodyPr>
            <a:normAutofit/>
          </a:bodyPr>
          <a:lstStyle/>
          <a:p>
            <a:pPr algn="ctr"/>
            <a:r>
              <a:rPr lang="en-IN" sz="7200" dirty="0"/>
              <a:t>Thanks</a:t>
            </a:r>
          </a:p>
        </p:txBody>
      </p:sp>
    </p:spTree>
    <p:extLst>
      <p:ext uri="{BB962C8B-B14F-4D97-AF65-F5344CB8AC3E}">
        <p14:creationId xmlns:p14="http://schemas.microsoft.com/office/powerpoint/2010/main" val="79840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E2F4-BD72-E4AF-BBC2-98213EAE1AA4}"/>
              </a:ext>
            </a:extLst>
          </p:cNvPr>
          <p:cNvSpPr>
            <a:spLocks noGrp="1"/>
          </p:cNvSpPr>
          <p:nvPr>
            <p:ph type="title"/>
          </p:nvPr>
        </p:nvSpPr>
        <p:spPr/>
        <p:txBody>
          <a:bodyPr/>
          <a:lstStyle/>
          <a:p>
            <a:r>
              <a:rPr lang="en-IN" b="0" i="0" dirty="0">
                <a:solidFill>
                  <a:srgbClr val="374151"/>
                </a:solidFill>
                <a:effectLst/>
                <a:latin typeface="Söhne"/>
              </a:rPr>
              <a:t>Introduction</a:t>
            </a:r>
            <a:endParaRPr lang="en-IN" dirty="0"/>
          </a:p>
        </p:txBody>
      </p:sp>
      <p:sp>
        <p:nvSpPr>
          <p:cNvPr id="3" name="Content Placeholder 2">
            <a:extLst>
              <a:ext uri="{FF2B5EF4-FFF2-40B4-BE49-F238E27FC236}">
                <a16:creationId xmlns:a16="http://schemas.microsoft.com/office/drawing/2014/main" id="{41A520EB-FF75-A150-94BD-F04C25EEFD65}"/>
              </a:ext>
            </a:extLst>
          </p:cNvPr>
          <p:cNvSpPr>
            <a:spLocks noGrp="1"/>
          </p:cNvSpPr>
          <p:nvPr>
            <p:ph idx="1"/>
          </p:nvPr>
        </p:nvSpPr>
        <p:spPr/>
        <p:txBody>
          <a:bodyPr/>
          <a:lstStyle/>
          <a:p>
            <a:r>
              <a:rPr lang="en-IN" b="0" i="0" dirty="0">
                <a:solidFill>
                  <a:srgbClr val="374151"/>
                </a:solidFill>
                <a:effectLst/>
                <a:latin typeface="Söhne"/>
              </a:rPr>
              <a:t>Data Collection</a:t>
            </a:r>
          </a:p>
          <a:p>
            <a:r>
              <a:rPr lang="en-IN" b="0" i="0" dirty="0">
                <a:solidFill>
                  <a:srgbClr val="374151"/>
                </a:solidFill>
                <a:effectLst/>
                <a:latin typeface="Söhne"/>
              </a:rPr>
              <a:t>Data </a:t>
            </a:r>
            <a:r>
              <a:rPr lang="en-IN" b="0" i="0" dirty="0" err="1">
                <a:solidFill>
                  <a:srgbClr val="374151"/>
                </a:solidFill>
                <a:effectLst/>
                <a:latin typeface="Söhne"/>
              </a:rPr>
              <a:t>Preprocessing</a:t>
            </a:r>
            <a:endParaRPr lang="en-IN" b="0" i="0" dirty="0">
              <a:solidFill>
                <a:srgbClr val="374151"/>
              </a:solidFill>
              <a:effectLst/>
              <a:latin typeface="Söhne"/>
            </a:endParaRPr>
          </a:p>
          <a:p>
            <a:r>
              <a:rPr lang="en-IN" b="0" i="0" dirty="0">
                <a:solidFill>
                  <a:srgbClr val="374151"/>
                </a:solidFill>
                <a:effectLst/>
                <a:latin typeface="Söhne"/>
              </a:rPr>
              <a:t>Evaluate the model</a:t>
            </a:r>
          </a:p>
          <a:p>
            <a:r>
              <a:rPr lang="en-IN" b="0" i="0" dirty="0">
                <a:solidFill>
                  <a:srgbClr val="374151"/>
                </a:solidFill>
                <a:effectLst/>
                <a:latin typeface="Söhne"/>
              </a:rPr>
              <a:t>Confusion Matrix</a:t>
            </a:r>
            <a:endParaRPr lang="en-IN" dirty="0">
              <a:solidFill>
                <a:srgbClr val="374151"/>
              </a:solidFill>
              <a:latin typeface="Söhne"/>
            </a:endParaRPr>
          </a:p>
          <a:p>
            <a:r>
              <a:rPr lang="en-IN" dirty="0">
                <a:solidFill>
                  <a:srgbClr val="374151"/>
                </a:solidFill>
                <a:latin typeface="Söhne"/>
              </a:rPr>
              <a:t>D</a:t>
            </a:r>
            <a:r>
              <a:rPr lang="en-IN" b="0" i="0" dirty="0">
                <a:solidFill>
                  <a:srgbClr val="374151"/>
                </a:solidFill>
                <a:effectLst/>
                <a:latin typeface="Söhne"/>
              </a:rPr>
              <a:t>ata Analysis</a:t>
            </a:r>
            <a:endParaRPr lang="en-IN" dirty="0">
              <a:solidFill>
                <a:srgbClr val="374151"/>
              </a:solidFill>
              <a:latin typeface="Söhne"/>
            </a:endParaRPr>
          </a:p>
        </p:txBody>
      </p:sp>
    </p:spTree>
    <p:extLst>
      <p:ext uri="{BB962C8B-B14F-4D97-AF65-F5344CB8AC3E}">
        <p14:creationId xmlns:p14="http://schemas.microsoft.com/office/powerpoint/2010/main" val="420525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398D-0BF6-396D-F52C-DE41F5884245}"/>
              </a:ext>
            </a:extLst>
          </p:cNvPr>
          <p:cNvSpPr>
            <a:spLocks noGrp="1"/>
          </p:cNvSpPr>
          <p:nvPr>
            <p:ph type="title"/>
          </p:nvPr>
        </p:nvSpPr>
        <p:spPr/>
        <p:txBody>
          <a:bodyPr/>
          <a:lstStyle/>
          <a:p>
            <a:r>
              <a:rPr lang="en-IN" dirty="0"/>
              <a:t>Data Collection :	</a:t>
            </a:r>
          </a:p>
        </p:txBody>
      </p:sp>
      <p:sp>
        <p:nvSpPr>
          <p:cNvPr id="3" name="Content Placeholder 2">
            <a:extLst>
              <a:ext uri="{FF2B5EF4-FFF2-40B4-BE49-F238E27FC236}">
                <a16:creationId xmlns:a16="http://schemas.microsoft.com/office/drawing/2014/main" id="{852A0755-9AC1-B156-8FED-A3A5BB673A68}"/>
              </a:ext>
            </a:extLst>
          </p:cNvPr>
          <p:cNvSpPr>
            <a:spLocks noGrp="1"/>
          </p:cNvSpPr>
          <p:nvPr>
            <p:ph idx="1"/>
          </p:nvPr>
        </p:nvSpPr>
        <p:spPr/>
        <p:txBody>
          <a:bodyPr>
            <a:normAutofit lnSpcReduction="10000"/>
          </a:bodyPr>
          <a:lstStyle/>
          <a:p>
            <a:r>
              <a:rPr lang="en-IN" dirty="0"/>
              <a:t>I had collected the </a:t>
            </a:r>
            <a:r>
              <a:rPr lang="en-IN"/>
              <a:t>Dataset from 2010 to 2022 </a:t>
            </a:r>
            <a:r>
              <a:rPr lang="en-IN" dirty="0">
                <a:hlinkClick r:id="rId2"/>
              </a:rPr>
              <a:t>https://data.baltimorecity.gov/datasets/baltimore::part-1-crime-data/explore</a:t>
            </a:r>
            <a:endParaRPr lang="en-IN" dirty="0"/>
          </a:p>
          <a:p>
            <a:r>
              <a:rPr lang="en-IN" dirty="0"/>
              <a:t>The size of the Dataset was around 800 mb</a:t>
            </a:r>
          </a:p>
          <a:p>
            <a:r>
              <a:rPr lang="en-IN" dirty="0"/>
              <a:t>In this we have attributes : </a:t>
            </a:r>
          </a:p>
          <a:p>
            <a:pPr lvl="1"/>
            <a:r>
              <a:rPr lang="en-IN" b="0" i="0" dirty="0">
                <a:solidFill>
                  <a:srgbClr val="212121"/>
                </a:solidFill>
                <a:effectLst/>
                <a:latin typeface="Courier New" panose="02070309020205020404" pitchFamily="49" charset="0"/>
              </a:rPr>
              <a:t>['</a:t>
            </a:r>
            <a:r>
              <a:rPr lang="en-IN" b="0" i="0" dirty="0" err="1">
                <a:solidFill>
                  <a:srgbClr val="212121"/>
                </a:solidFill>
                <a:effectLst/>
                <a:latin typeface="Courier New" panose="02070309020205020404" pitchFamily="49" charset="0"/>
              </a:rPr>
              <a:t>arrestnumber</a:t>
            </a:r>
            <a:r>
              <a:rPr lang="en-IN" b="0" i="0" dirty="0">
                <a:solidFill>
                  <a:srgbClr val="212121"/>
                </a:solidFill>
                <a:effectLst/>
                <a:latin typeface="Courier New" panose="02070309020205020404" pitchFamily="49" charset="0"/>
              </a:rPr>
              <a:t>', 'age', 'gender', 'race', '</a:t>
            </a:r>
            <a:r>
              <a:rPr lang="en-IN" b="0" i="0" dirty="0" err="1">
                <a:solidFill>
                  <a:srgbClr val="212121"/>
                </a:solidFill>
                <a:effectLst/>
                <a:latin typeface="Courier New" panose="02070309020205020404" pitchFamily="49" charset="0"/>
              </a:rPr>
              <a:t>arrestdatetime</a:t>
            </a:r>
            <a:r>
              <a:rPr lang="en-IN" b="0" i="0" dirty="0">
                <a:solidFill>
                  <a:srgbClr val="212121"/>
                </a:solidFill>
                <a:effectLst/>
                <a:latin typeface="Courier New" panose="02070309020205020404" pitchFamily="49" charset="0"/>
              </a:rPr>
              <a:t>', '</a:t>
            </a:r>
            <a:r>
              <a:rPr lang="en-IN" b="0" i="0" dirty="0" err="1">
                <a:solidFill>
                  <a:srgbClr val="212121"/>
                </a:solidFill>
                <a:effectLst/>
                <a:latin typeface="Courier New" panose="02070309020205020404" pitchFamily="49" charset="0"/>
              </a:rPr>
              <a:t>arrestlocation</a:t>
            </a:r>
            <a:r>
              <a:rPr lang="en-IN" b="0" i="0" dirty="0">
                <a:solidFill>
                  <a:srgbClr val="212121"/>
                </a:solidFill>
                <a:effectLst/>
                <a:latin typeface="Courier New" panose="02070309020205020404" pitchFamily="49" charset="0"/>
              </a:rPr>
              <a:t>', '</a:t>
            </a:r>
            <a:r>
              <a:rPr lang="en-IN" b="0" i="0" dirty="0" err="1">
                <a:solidFill>
                  <a:srgbClr val="212121"/>
                </a:solidFill>
                <a:effectLst/>
                <a:latin typeface="Courier New" panose="02070309020205020404" pitchFamily="49" charset="0"/>
              </a:rPr>
              <a:t>incidentoffence</a:t>
            </a:r>
            <a:r>
              <a:rPr lang="en-IN" b="0" i="0" dirty="0">
                <a:solidFill>
                  <a:srgbClr val="212121"/>
                </a:solidFill>
                <a:effectLst/>
                <a:latin typeface="Courier New" panose="02070309020205020404" pitchFamily="49" charset="0"/>
              </a:rPr>
              <a:t>', '</a:t>
            </a:r>
            <a:r>
              <a:rPr lang="en-IN" b="0" i="0" dirty="0" err="1">
                <a:solidFill>
                  <a:srgbClr val="212121"/>
                </a:solidFill>
                <a:effectLst/>
                <a:latin typeface="Courier New" panose="02070309020205020404" pitchFamily="49" charset="0"/>
              </a:rPr>
              <a:t>incidentlocation</a:t>
            </a:r>
            <a:r>
              <a:rPr lang="en-IN" b="0" i="0" dirty="0">
                <a:solidFill>
                  <a:srgbClr val="212121"/>
                </a:solidFill>
                <a:effectLst/>
                <a:latin typeface="Courier New" panose="02070309020205020404" pitchFamily="49" charset="0"/>
              </a:rPr>
              <a:t>', 'charge', '</a:t>
            </a:r>
            <a:r>
              <a:rPr lang="en-IN" b="0" i="0" dirty="0" err="1">
                <a:solidFill>
                  <a:srgbClr val="212121"/>
                </a:solidFill>
                <a:effectLst/>
                <a:latin typeface="Courier New" panose="02070309020205020404" pitchFamily="49" charset="0"/>
              </a:rPr>
              <a:t>chargedescription</a:t>
            </a:r>
            <a:r>
              <a:rPr lang="en-IN" b="0" i="0" dirty="0">
                <a:solidFill>
                  <a:srgbClr val="212121"/>
                </a:solidFill>
                <a:effectLst/>
                <a:latin typeface="Courier New" panose="02070309020205020404" pitchFamily="49" charset="0"/>
              </a:rPr>
              <a:t>', 'district', 'post', '</a:t>
            </a:r>
            <a:r>
              <a:rPr lang="en-IN" b="0" i="0" dirty="0" err="1">
                <a:solidFill>
                  <a:srgbClr val="212121"/>
                </a:solidFill>
                <a:effectLst/>
                <a:latin typeface="Courier New" panose="02070309020205020404" pitchFamily="49" charset="0"/>
              </a:rPr>
              <a:t>neighborhood</a:t>
            </a:r>
            <a:r>
              <a:rPr lang="en-IN" b="0" i="0" dirty="0">
                <a:solidFill>
                  <a:srgbClr val="212121"/>
                </a:solidFill>
                <a:effectLst/>
                <a:latin typeface="Courier New" panose="02070309020205020404" pitchFamily="49" charset="0"/>
              </a:rPr>
              <a:t>', 'latitude', 'longitude', 'geolocation', '</a:t>
            </a:r>
            <a:r>
              <a:rPr lang="en-IN" b="0" i="0" dirty="0" err="1">
                <a:solidFill>
                  <a:srgbClr val="212121"/>
                </a:solidFill>
                <a:effectLst/>
                <a:latin typeface="Courier New" panose="02070309020205020404" pitchFamily="49" charset="0"/>
              </a:rPr>
              <a:t>incidentnumber</a:t>
            </a:r>
            <a:r>
              <a:rPr lang="en-IN" b="0" i="0" dirty="0">
                <a:solidFill>
                  <a:srgbClr val="212121"/>
                </a:solidFill>
                <a:effectLst/>
                <a:latin typeface="Courier New" panose="02070309020205020404" pitchFamily="49" charset="0"/>
              </a:rPr>
              <a:t>', '</a:t>
            </a:r>
            <a:r>
              <a:rPr lang="en-IN" b="0" i="0" dirty="0" err="1">
                <a:solidFill>
                  <a:srgbClr val="212121"/>
                </a:solidFill>
                <a:effectLst/>
                <a:latin typeface="Courier New" panose="02070309020205020404" pitchFamily="49" charset="0"/>
              </a:rPr>
              <a:t>objectid</a:t>
            </a:r>
            <a:r>
              <a:rPr lang="en-IN" b="0" i="0" dirty="0">
                <a:solidFill>
                  <a:srgbClr val="212121"/>
                </a:solidFill>
                <a:effectLst/>
                <a:latin typeface="Courier New" panose="02070309020205020404" pitchFamily="49" charset="0"/>
              </a:rPr>
              <a:t>', '</a:t>
            </a:r>
            <a:r>
              <a:rPr lang="en-IN" b="0" i="0" dirty="0" err="1">
                <a:solidFill>
                  <a:srgbClr val="212121"/>
                </a:solidFill>
                <a:effectLst/>
                <a:latin typeface="Courier New" panose="02070309020205020404" pitchFamily="49" charset="0"/>
              </a:rPr>
              <a:t>age_range</a:t>
            </a:r>
            <a:r>
              <a:rPr lang="en-IN" b="0" i="0" dirty="0">
                <a:solidFill>
                  <a:srgbClr val="212121"/>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127614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F6D3-2FBA-738D-A382-3AC5CBD3C1EC}"/>
              </a:ext>
            </a:extLst>
          </p:cNvPr>
          <p:cNvSpPr>
            <a:spLocks noGrp="1"/>
          </p:cNvSpPr>
          <p:nvPr>
            <p:ph type="title"/>
          </p:nvPr>
        </p:nvSpPr>
        <p:spPr>
          <a:xfrm>
            <a:off x="464821" y="318231"/>
            <a:ext cx="5772693" cy="1325563"/>
          </a:xfrm>
        </p:spPr>
        <p:txBody>
          <a:bodyPr/>
          <a:lstStyle/>
          <a:p>
            <a:r>
              <a:rPr lang="en-IN" b="0" i="0" dirty="0">
                <a:solidFill>
                  <a:srgbClr val="374151"/>
                </a:solidFill>
                <a:effectLst/>
                <a:latin typeface="Söhne"/>
              </a:rPr>
              <a:t>Data </a:t>
            </a:r>
            <a:r>
              <a:rPr lang="en-IN" b="0" i="0" dirty="0" err="1">
                <a:solidFill>
                  <a:srgbClr val="374151"/>
                </a:solidFill>
                <a:effectLst/>
                <a:latin typeface="Söhne"/>
              </a:rPr>
              <a:t>Preprocessing</a:t>
            </a:r>
            <a:br>
              <a:rPr lang="en-IN" b="0" i="0" dirty="0">
                <a:solidFill>
                  <a:srgbClr val="374151"/>
                </a:solidFill>
                <a:effectLst/>
                <a:latin typeface="Söhne"/>
              </a:rPr>
            </a:br>
            <a:endParaRPr lang="en-IN" dirty="0"/>
          </a:p>
        </p:txBody>
      </p:sp>
      <p:sp>
        <p:nvSpPr>
          <p:cNvPr id="4" name="Rectangle 1">
            <a:extLst>
              <a:ext uri="{FF2B5EF4-FFF2-40B4-BE49-F238E27FC236}">
                <a16:creationId xmlns:a16="http://schemas.microsoft.com/office/drawing/2014/main" id="{94D54DBE-AC2C-08C5-492C-8E3F4DD8AC3C}"/>
              </a:ext>
            </a:extLst>
          </p:cNvPr>
          <p:cNvSpPr>
            <a:spLocks noGrp="1" noChangeArrowheads="1"/>
          </p:cNvSpPr>
          <p:nvPr>
            <p:ph idx="1"/>
          </p:nvPr>
        </p:nvSpPr>
        <p:spPr bwMode="auto">
          <a:xfrm>
            <a:off x="189808" y="2017103"/>
            <a:ext cx="11065626" cy="3918509"/>
          </a:xfrm>
          <a:prstGeom prst="rect">
            <a:avLst/>
          </a:prstGeom>
        </p:spPr>
        <p:txBody>
          <a:bodyPr vert="horz" lIns="91440" tIns="45720" rIns="91440" bIns="45720" rtlCol="0">
            <a:normAutofit lnSpcReduction="10000"/>
          </a:bodyPr>
          <a:lstStyle/>
          <a:p>
            <a:endParaRPr lang="en-US" altLang="en-US" dirty="0"/>
          </a:p>
          <a:p>
            <a:r>
              <a:rPr lang="en-US" altLang="en-US" dirty="0"/>
              <a:t>Handling missing values in the </a:t>
            </a:r>
            <a:r>
              <a:rPr lang="en-US" altLang="en-US" dirty="0" err="1"/>
              <a:t>DataFrame</a:t>
            </a:r>
            <a:r>
              <a:rPr lang="en-US" altLang="en-US" dirty="0"/>
              <a:t>:</a:t>
            </a:r>
          </a:p>
          <a:p>
            <a:pPr lvl="1"/>
            <a:r>
              <a:rPr lang="en-US" altLang="en-US" dirty="0"/>
              <a:t>Filling null values in the "</a:t>
            </a:r>
            <a:r>
              <a:rPr lang="en-US" altLang="en-US" dirty="0" err="1"/>
              <a:t>arrestnumber</a:t>
            </a:r>
            <a:r>
              <a:rPr lang="en-US" altLang="en-US" dirty="0"/>
              <a:t>" column with the value 'N/A'.</a:t>
            </a:r>
          </a:p>
          <a:p>
            <a:pPr lvl="1"/>
            <a:r>
              <a:rPr lang="en-US" altLang="en-US" dirty="0"/>
              <a:t>Filling null values in specific columns ('gender', 'race', '</a:t>
            </a:r>
            <a:r>
              <a:rPr lang="en-US" altLang="en-US" dirty="0" err="1"/>
              <a:t>arrestdatetime</a:t>
            </a:r>
            <a:r>
              <a:rPr lang="en-US" altLang="en-US" dirty="0"/>
              <a:t>', etc.)</a:t>
            </a:r>
          </a:p>
          <a:p>
            <a:pPr marL="457200" lvl="1" indent="0">
              <a:buNone/>
            </a:pPr>
            <a:r>
              <a:rPr lang="en-US" altLang="en-US" dirty="0"/>
              <a:t>   with the value 'N/A'.</a:t>
            </a:r>
          </a:p>
          <a:p>
            <a:pPr lvl="1"/>
            <a:r>
              <a:rPr lang="en-US" altLang="en-US" dirty="0"/>
              <a:t>Filling null values in the "age" column with the mean value of the column.</a:t>
            </a:r>
          </a:p>
          <a:p>
            <a:r>
              <a:rPr lang="en-US" altLang="en-US" dirty="0"/>
              <a:t>Checking for empty values in the dataset:</a:t>
            </a:r>
          </a:p>
          <a:p>
            <a:pPr lvl="1"/>
            <a:r>
              <a:rPr lang="en-US" altLang="en-US" dirty="0"/>
              <a:t>If the </a:t>
            </a:r>
            <a:r>
              <a:rPr lang="en-US" altLang="en-US" dirty="0" err="1"/>
              <a:t>DataFrame</a:t>
            </a:r>
            <a:r>
              <a:rPr lang="en-US" altLang="en-US" dirty="0"/>
              <a:t> is empty, it prints "The dataset is empty."</a:t>
            </a:r>
          </a:p>
          <a:p>
            <a:pPr lvl="1"/>
            <a:r>
              <a:rPr lang="en-US" altLang="en-US" dirty="0"/>
              <a:t>Otherwise, it checks for empty values in each column and prints the columns with empty values, if any.</a:t>
            </a:r>
          </a:p>
          <a:p>
            <a:endParaRPr lang="en-US" altLang="en-US" dirty="0"/>
          </a:p>
        </p:txBody>
      </p:sp>
    </p:spTree>
    <p:extLst>
      <p:ext uri="{BB962C8B-B14F-4D97-AF65-F5344CB8AC3E}">
        <p14:creationId xmlns:p14="http://schemas.microsoft.com/office/powerpoint/2010/main" val="4970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0646-3512-251D-02E6-94A3E4FBDA01}"/>
              </a:ext>
            </a:extLst>
          </p:cNvPr>
          <p:cNvSpPr>
            <a:spLocks noGrp="1"/>
          </p:cNvSpPr>
          <p:nvPr>
            <p:ph type="title"/>
          </p:nvPr>
        </p:nvSpPr>
        <p:spPr/>
        <p:txBody>
          <a:bodyPr/>
          <a:lstStyle/>
          <a:p>
            <a:r>
              <a:rPr lang="en-IN" b="0" i="0" dirty="0">
                <a:solidFill>
                  <a:srgbClr val="374151"/>
                </a:solidFill>
                <a:effectLst/>
                <a:latin typeface="Söhne"/>
              </a:rPr>
              <a:t>Evaluate the model</a:t>
            </a:r>
            <a:br>
              <a:rPr lang="en-IN"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66DE872A-746B-20D4-0146-747DB08F1B10}"/>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Classification Model</a:t>
            </a:r>
          </a:p>
          <a:p>
            <a:pPr lvl="1"/>
            <a:r>
              <a:rPr lang="en-US" b="0" i="0" dirty="0">
                <a:solidFill>
                  <a:srgbClr val="374151"/>
                </a:solidFill>
                <a:effectLst/>
                <a:latin typeface="Söhne"/>
              </a:rPr>
              <a:t>Splitting the dataset into training and testing sets</a:t>
            </a:r>
          </a:p>
          <a:p>
            <a:pPr lvl="1"/>
            <a:r>
              <a:rPr lang="en-US" b="0" i="0" dirty="0">
                <a:solidFill>
                  <a:srgbClr val="374151"/>
                </a:solidFill>
                <a:effectLst/>
                <a:latin typeface="Söhne"/>
              </a:rPr>
              <a:t>Training a </a:t>
            </a:r>
            <a:r>
              <a:rPr lang="en-US" b="0" i="0" dirty="0" err="1">
                <a:solidFill>
                  <a:srgbClr val="374151"/>
                </a:solidFill>
                <a:effectLst/>
                <a:latin typeface="Söhne"/>
              </a:rPr>
              <a:t>HistGradientBoostingClassifier</a:t>
            </a:r>
            <a:r>
              <a:rPr lang="en-US" b="0" i="0" dirty="0">
                <a:solidFill>
                  <a:srgbClr val="374151"/>
                </a:solidFill>
                <a:effectLst/>
                <a:latin typeface="Söhne"/>
              </a:rPr>
              <a:t> on the dataset</a:t>
            </a:r>
          </a:p>
          <a:p>
            <a:pPr lvl="1"/>
            <a:r>
              <a:rPr lang="en-US" b="0" i="0" dirty="0">
                <a:solidFill>
                  <a:srgbClr val="374151"/>
                </a:solidFill>
                <a:effectLst/>
                <a:latin typeface="Söhne"/>
              </a:rPr>
              <a:t>Evaluating the accuracy of the model</a:t>
            </a:r>
          </a:p>
          <a:p>
            <a:pPr lvl="1"/>
            <a:r>
              <a:rPr lang="en-IN" dirty="0">
                <a:solidFill>
                  <a:srgbClr val="374151"/>
                </a:solidFill>
                <a:latin typeface="Söhne"/>
              </a:rPr>
              <a:t>Also we got an accuracy of  </a:t>
            </a:r>
            <a:r>
              <a:rPr lang="en-IN" b="1" dirty="0">
                <a:solidFill>
                  <a:srgbClr val="374151"/>
                </a:solidFill>
                <a:latin typeface="Söhne"/>
              </a:rPr>
              <a:t>81.6%</a:t>
            </a:r>
          </a:p>
          <a:p>
            <a:pPr algn="l">
              <a:buFont typeface="Arial" panose="020B0604020202020204" pitchFamily="34" charset="0"/>
              <a:buChar char="•"/>
            </a:pPr>
            <a:r>
              <a:rPr lang="en-US" b="0" i="0" dirty="0">
                <a:solidFill>
                  <a:srgbClr val="374151"/>
                </a:solidFill>
                <a:effectLst/>
                <a:latin typeface="Söhne"/>
              </a:rPr>
              <a:t>Confusion Matrix</a:t>
            </a:r>
          </a:p>
          <a:p>
            <a:pPr lvl="1"/>
            <a:r>
              <a:rPr lang="en-US" b="0" i="0" dirty="0">
                <a:solidFill>
                  <a:srgbClr val="374151"/>
                </a:solidFill>
                <a:effectLst/>
                <a:latin typeface="Söhne"/>
              </a:rPr>
              <a:t>Generating a confusion matrix from the true and predicted race labels</a:t>
            </a:r>
          </a:p>
          <a:p>
            <a:pPr lvl="1"/>
            <a:r>
              <a:rPr lang="en-US" b="0" i="0" dirty="0">
                <a:solidFill>
                  <a:srgbClr val="374151"/>
                </a:solidFill>
                <a:effectLst/>
                <a:latin typeface="Söhne"/>
              </a:rPr>
              <a:t>Creating a visualization of the confusion matrix using a heatmap</a:t>
            </a:r>
          </a:p>
          <a:p>
            <a:endParaRPr lang="en-IN" dirty="0"/>
          </a:p>
        </p:txBody>
      </p:sp>
    </p:spTree>
    <p:extLst>
      <p:ext uri="{BB962C8B-B14F-4D97-AF65-F5344CB8AC3E}">
        <p14:creationId xmlns:p14="http://schemas.microsoft.com/office/powerpoint/2010/main" val="110275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0B38-3487-F09C-B614-328864F79844}"/>
              </a:ext>
            </a:extLst>
          </p:cNvPr>
          <p:cNvSpPr>
            <a:spLocks noGrp="1"/>
          </p:cNvSpPr>
          <p:nvPr>
            <p:ph type="title"/>
          </p:nvPr>
        </p:nvSpPr>
        <p:spPr/>
        <p:txBody>
          <a:bodyPr/>
          <a:lstStyle/>
          <a:p>
            <a:r>
              <a:rPr lang="en-IN" dirty="0"/>
              <a:t>Confusion Matrix</a:t>
            </a:r>
          </a:p>
        </p:txBody>
      </p:sp>
      <p:pic>
        <p:nvPicPr>
          <p:cNvPr id="6" name="Picture Placeholder 5">
            <a:extLst>
              <a:ext uri="{FF2B5EF4-FFF2-40B4-BE49-F238E27FC236}">
                <a16:creationId xmlns:a16="http://schemas.microsoft.com/office/drawing/2014/main" id="{4B675A4D-6D9F-8A35-0F35-458C8A83937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33" b="333"/>
          <a:stretch>
            <a:fillRect/>
          </a:stretch>
        </p:blipFill>
        <p:spPr/>
      </p:pic>
      <p:sp>
        <p:nvSpPr>
          <p:cNvPr id="4" name="Text Placeholder 3">
            <a:extLst>
              <a:ext uri="{FF2B5EF4-FFF2-40B4-BE49-F238E27FC236}">
                <a16:creationId xmlns:a16="http://schemas.microsoft.com/office/drawing/2014/main" id="{527142D4-A124-8AFD-8576-349CDF8144FB}"/>
              </a:ext>
            </a:extLst>
          </p:cNvPr>
          <p:cNvSpPr>
            <a:spLocks noGrp="1"/>
          </p:cNvSpPr>
          <p:nvPr>
            <p:ph type="body" sz="half" idx="2"/>
          </p:nvPr>
        </p:nvSpPr>
        <p:spPr/>
        <p:txBody>
          <a:bodyPr/>
          <a:lstStyle/>
          <a:p>
            <a:r>
              <a:rPr lang="en-US" b="0" i="0" dirty="0">
                <a:solidFill>
                  <a:srgbClr val="374151"/>
                </a:solidFill>
                <a:effectLst/>
                <a:latin typeface="Söhne"/>
              </a:rPr>
              <a:t>The confusion matrix helps in understanding the performance of a classification model by providing information about true positives, true negatives, false positives, and false negatives, allowing for evaluation of the model's accuracy, precision, recall, and other metrics.</a:t>
            </a:r>
            <a:endParaRPr lang="en-IN" dirty="0"/>
          </a:p>
        </p:txBody>
      </p:sp>
    </p:spTree>
    <p:extLst>
      <p:ext uri="{BB962C8B-B14F-4D97-AF65-F5344CB8AC3E}">
        <p14:creationId xmlns:p14="http://schemas.microsoft.com/office/powerpoint/2010/main" val="81232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3FE5-CC69-FBEA-A86F-6B534B93C787}"/>
              </a:ext>
            </a:extLst>
          </p:cNvPr>
          <p:cNvSpPr>
            <a:spLocks noGrp="1"/>
          </p:cNvSpPr>
          <p:nvPr>
            <p:ph type="title"/>
          </p:nvPr>
        </p:nvSpPr>
        <p:spPr/>
        <p:txBody>
          <a:bodyPr/>
          <a:lstStyle/>
          <a:p>
            <a:r>
              <a:rPr lang="en-IN" dirty="0">
                <a:solidFill>
                  <a:srgbClr val="374151"/>
                </a:solidFill>
                <a:latin typeface="Söhne"/>
              </a:rPr>
              <a:t>D</a:t>
            </a:r>
            <a:r>
              <a:rPr lang="en-IN" b="0" i="0" dirty="0">
                <a:solidFill>
                  <a:srgbClr val="374151"/>
                </a:solidFill>
                <a:effectLst/>
                <a:latin typeface="Söhne"/>
              </a:rPr>
              <a:t>ata Analysis</a:t>
            </a:r>
            <a:br>
              <a:rPr lang="en-IN" dirty="0">
                <a:solidFill>
                  <a:srgbClr val="374151"/>
                </a:solidFill>
                <a:latin typeface="Söhne"/>
              </a:rPr>
            </a:br>
            <a:endParaRPr lang="en-IN" dirty="0"/>
          </a:p>
        </p:txBody>
      </p:sp>
      <p:sp>
        <p:nvSpPr>
          <p:cNvPr id="3" name="Content Placeholder 2">
            <a:extLst>
              <a:ext uri="{FF2B5EF4-FFF2-40B4-BE49-F238E27FC236}">
                <a16:creationId xmlns:a16="http://schemas.microsoft.com/office/drawing/2014/main" id="{C5AC8CAC-4B18-024A-E328-1CFAD0BBAD2E}"/>
              </a:ext>
            </a:extLst>
          </p:cNvPr>
          <p:cNvSpPr>
            <a:spLocks noGrp="1"/>
          </p:cNvSpPr>
          <p:nvPr>
            <p:ph idx="1"/>
          </p:nvPr>
        </p:nvSpPr>
        <p:spPr/>
        <p:txBody>
          <a:bodyPr/>
          <a:lstStyle/>
          <a:p>
            <a:r>
              <a:rPr lang="en-US" dirty="0">
                <a:solidFill>
                  <a:srgbClr val="374151"/>
                </a:solidFill>
                <a:latin typeface="Söhne"/>
              </a:rPr>
              <a:t>D</a:t>
            </a:r>
            <a:r>
              <a:rPr lang="en-US" b="0" i="0" dirty="0">
                <a:solidFill>
                  <a:srgbClr val="374151"/>
                </a:solidFill>
                <a:effectLst/>
                <a:latin typeface="Söhne"/>
              </a:rPr>
              <a:t>ata analysis is the process of examining and interpreting data to uncover valuable insights and inform decision-making. It involves exploring, cleaning, transforming, and modeling data using statistical methods and tools to extract meaningful information and patterns. The ultimate objective is to derive actionable knowledge and make informed decisions based on the data.</a:t>
            </a:r>
            <a:endParaRPr lang="en-IN" dirty="0"/>
          </a:p>
        </p:txBody>
      </p:sp>
    </p:spTree>
    <p:extLst>
      <p:ext uri="{BB962C8B-B14F-4D97-AF65-F5344CB8AC3E}">
        <p14:creationId xmlns:p14="http://schemas.microsoft.com/office/powerpoint/2010/main" val="61432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902E-F295-EB03-FB99-24D4D6635AA9}"/>
              </a:ext>
            </a:extLst>
          </p:cNvPr>
          <p:cNvSpPr>
            <a:spLocks noGrp="1"/>
          </p:cNvSpPr>
          <p:nvPr>
            <p:ph type="title"/>
          </p:nvPr>
        </p:nvSpPr>
        <p:spPr>
          <a:xfrm>
            <a:off x="839788" y="457200"/>
            <a:ext cx="4924198" cy="1600200"/>
          </a:xfrm>
        </p:spPr>
        <p:txBody>
          <a:bodyPr>
            <a:normAutofit/>
          </a:bodyPr>
          <a:lstStyle/>
          <a:p>
            <a:r>
              <a:rPr lang="en-IN" sz="2800" b="0" dirty="0">
                <a:effectLst/>
                <a:latin typeface="Roboto" panose="02000000000000000000" pitchFamily="2" charset="0"/>
                <a:ea typeface="Roboto" panose="02000000000000000000" pitchFamily="2" charset="0"/>
                <a:cs typeface="Roboto" panose="02000000000000000000" pitchFamily="2" charset="0"/>
              </a:rPr>
              <a:t>Crime Frequencies by Race</a:t>
            </a:r>
          </a:p>
        </p:txBody>
      </p:sp>
      <p:pic>
        <p:nvPicPr>
          <p:cNvPr id="6" name="Content Placeholder 5">
            <a:extLst>
              <a:ext uri="{FF2B5EF4-FFF2-40B4-BE49-F238E27FC236}">
                <a16:creationId xmlns:a16="http://schemas.microsoft.com/office/drawing/2014/main" id="{11C7021E-2909-77DF-CE13-DB327E4300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9234" y="1673158"/>
            <a:ext cx="5340107" cy="3502159"/>
          </a:xfrm>
        </p:spPr>
      </p:pic>
      <p:sp>
        <p:nvSpPr>
          <p:cNvPr id="4" name="Text Placeholder 3">
            <a:extLst>
              <a:ext uri="{FF2B5EF4-FFF2-40B4-BE49-F238E27FC236}">
                <a16:creationId xmlns:a16="http://schemas.microsoft.com/office/drawing/2014/main" id="{69F4B62A-628A-B839-93B3-575CC1E9A5E9}"/>
              </a:ext>
            </a:extLst>
          </p:cNvPr>
          <p:cNvSpPr>
            <a:spLocks noGrp="1"/>
          </p:cNvSpPr>
          <p:nvPr>
            <p:ph type="body" sz="half" idx="2"/>
          </p:nvPr>
        </p:nvSpPr>
        <p:spPr>
          <a:xfrm>
            <a:off x="839788" y="2375807"/>
            <a:ext cx="3932237" cy="3019651"/>
          </a:xfrm>
        </p:spPr>
        <p:txBody>
          <a:bodyPr/>
          <a:lstStyle/>
          <a:p>
            <a:pPr algn="l">
              <a:buFont typeface="Arial" panose="020B0604020202020204" pitchFamily="34" charset="0"/>
              <a:buChar char="•"/>
            </a:pPr>
            <a:r>
              <a:rPr lang="en-US" b="0" i="0" dirty="0">
                <a:solidFill>
                  <a:srgbClr val="374151"/>
                </a:solidFill>
                <a:effectLst/>
                <a:latin typeface="Söhne"/>
              </a:rPr>
              <a:t>Analyzing the frequency of each race category in the dataset</a:t>
            </a:r>
          </a:p>
          <a:p>
            <a:pPr algn="l">
              <a:buFont typeface="Arial" panose="020B0604020202020204" pitchFamily="34" charset="0"/>
              <a:buChar char="•"/>
            </a:pPr>
            <a:r>
              <a:rPr lang="en-US" b="0" i="0" dirty="0">
                <a:solidFill>
                  <a:srgbClr val="374151"/>
                </a:solidFill>
                <a:effectLst/>
                <a:latin typeface="Söhne"/>
              </a:rPr>
              <a:t>Identifying the race with the highest crime frequency</a:t>
            </a:r>
          </a:p>
          <a:p>
            <a:pPr algn="l">
              <a:buFont typeface="Arial" panose="020B0604020202020204" pitchFamily="34" charset="0"/>
              <a:buChar char="•"/>
            </a:pPr>
            <a:r>
              <a:rPr lang="en-US" b="0" i="0" dirty="0">
                <a:solidFill>
                  <a:srgbClr val="374151"/>
                </a:solidFill>
                <a:effectLst/>
                <a:latin typeface="Söhne"/>
              </a:rPr>
              <a:t>Creating a bar plot to visualize race frequencies</a:t>
            </a:r>
          </a:p>
          <a:p>
            <a:endParaRPr lang="en-IN" dirty="0"/>
          </a:p>
          <a:p>
            <a:endParaRPr lang="en-IN" dirty="0"/>
          </a:p>
        </p:txBody>
      </p:sp>
    </p:spTree>
    <p:extLst>
      <p:ext uri="{BB962C8B-B14F-4D97-AF65-F5344CB8AC3E}">
        <p14:creationId xmlns:p14="http://schemas.microsoft.com/office/powerpoint/2010/main" val="256215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4530-37BE-3FAC-0B0A-7F88AF5D63C8}"/>
              </a:ext>
            </a:extLst>
          </p:cNvPr>
          <p:cNvSpPr>
            <a:spLocks noGrp="1"/>
          </p:cNvSpPr>
          <p:nvPr>
            <p:ph type="title"/>
          </p:nvPr>
        </p:nvSpPr>
        <p:spPr/>
        <p:txBody>
          <a:bodyPr>
            <a:normAutofit/>
          </a:bodyPr>
          <a:lstStyle/>
          <a:p>
            <a:r>
              <a:rPr lang="en-US" sz="2800" b="0" i="0" dirty="0">
                <a:solidFill>
                  <a:srgbClr val="212121"/>
                </a:solidFill>
                <a:effectLst/>
                <a:latin typeface="Roboto" panose="020B0604020202020204" pitchFamily="2" charset="0"/>
              </a:rPr>
              <a:t>Highest Charge Descriptions by Race</a:t>
            </a:r>
            <a:endParaRPr lang="en-IN" sz="2800" dirty="0"/>
          </a:p>
        </p:txBody>
      </p:sp>
      <p:pic>
        <p:nvPicPr>
          <p:cNvPr id="6" name="Content Placeholder 5">
            <a:extLst>
              <a:ext uri="{FF2B5EF4-FFF2-40B4-BE49-F238E27FC236}">
                <a16:creationId xmlns:a16="http://schemas.microsoft.com/office/drawing/2014/main" id="{AA147981-D1E6-3C65-CD4C-CD94EBAFB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3806" y="1673158"/>
            <a:ext cx="5330963" cy="3502159"/>
          </a:xfrm>
        </p:spPr>
      </p:pic>
      <p:sp>
        <p:nvSpPr>
          <p:cNvPr id="4" name="Text Placeholder 3">
            <a:extLst>
              <a:ext uri="{FF2B5EF4-FFF2-40B4-BE49-F238E27FC236}">
                <a16:creationId xmlns:a16="http://schemas.microsoft.com/office/drawing/2014/main" id="{38F36784-9C7A-9512-0526-5851D7E5FAF0}"/>
              </a:ext>
            </a:extLst>
          </p:cNvPr>
          <p:cNvSpPr>
            <a:spLocks noGrp="1"/>
          </p:cNvSpPr>
          <p:nvPr>
            <p:ph type="body" sz="half" idx="2"/>
          </p:nvPr>
        </p:nvSpPr>
        <p:spPr/>
        <p:txBody>
          <a:bodyPr/>
          <a:lstStyle/>
          <a:p>
            <a:pPr algn="l">
              <a:buFont typeface="Arial" panose="020B0604020202020204" pitchFamily="34" charset="0"/>
              <a:buChar char="•"/>
            </a:pPr>
            <a:r>
              <a:rPr lang="en-US" b="0" i="0" dirty="0">
                <a:solidFill>
                  <a:srgbClr val="374151"/>
                </a:solidFill>
                <a:effectLst/>
                <a:latin typeface="Söhne"/>
              </a:rPr>
              <a:t>Analyzing the frequency of charge descriptions for each race category</a:t>
            </a:r>
          </a:p>
          <a:p>
            <a:pPr algn="l">
              <a:buFont typeface="Arial" panose="020B0604020202020204" pitchFamily="34" charset="0"/>
              <a:buChar char="•"/>
            </a:pPr>
            <a:r>
              <a:rPr lang="en-US" b="0" i="0" dirty="0">
                <a:solidFill>
                  <a:srgbClr val="374151"/>
                </a:solidFill>
                <a:effectLst/>
                <a:latin typeface="Söhne"/>
              </a:rPr>
              <a:t>Identifying the charge descriptions with the highest count for each race category</a:t>
            </a:r>
          </a:p>
          <a:p>
            <a:pPr algn="l">
              <a:buFont typeface="Arial" panose="020B0604020202020204" pitchFamily="34" charset="0"/>
              <a:buChar char="•"/>
            </a:pPr>
            <a:r>
              <a:rPr lang="en-US" b="0" i="0" dirty="0">
                <a:solidFill>
                  <a:srgbClr val="374151"/>
                </a:solidFill>
                <a:effectLst/>
                <a:latin typeface="Söhne"/>
              </a:rPr>
              <a:t>Creating a bar plot to visualize the highest charge descriptions by race</a:t>
            </a:r>
          </a:p>
          <a:p>
            <a:endParaRPr lang="en-IN" dirty="0"/>
          </a:p>
        </p:txBody>
      </p:sp>
    </p:spTree>
    <p:extLst>
      <p:ext uri="{BB962C8B-B14F-4D97-AF65-F5344CB8AC3E}">
        <p14:creationId xmlns:p14="http://schemas.microsoft.com/office/powerpoint/2010/main" val="2483169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559</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Roboto</vt:lpstr>
      <vt:lpstr>Söhne</vt:lpstr>
      <vt:lpstr>Office Theme</vt:lpstr>
      <vt:lpstr>Deep Analysis Of Baltimore City Crime</vt:lpstr>
      <vt:lpstr>Introduction</vt:lpstr>
      <vt:lpstr>Data Collection : </vt:lpstr>
      <vt:lpstr>Data Preprocessing </vt:lpstr>
      <vt:lpstr>Evaluate the model </vt:lpstr>
      <vt:lpstr>Confusion Matrix</vt:lpstr>
      <vt:lpstr>Data Analysis </vt:lpstr>
      <vt:lpstr>Crime Frequencies by Race</vt:lpstr>
      <vt:lpstr>Highest Charge Descriptions by Race</vt:lpstr>
      <vt:lpstr>Charge Descriptions by Gender</vt:lpstr>
      <vt:lpstr>Age_Range vs Charge_description</vt:lpstr>
      <vt:lpstr>Baltimore city crime through maps</vt:lpstr>
      <vt:lpstr>2nd Image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Analysis Of Baltimore City Crime</dc:title>
  <dc:creator>Nimit Tolia</dc:creator>
  <cp:lastModifiedBy>Nimit Tolia</cp:lastModifiedBy>
  <cp:revision>3</cp:revision>
  <dcterms:created xsi:type="dcterms:W3CDTF">2023-05-12T03:24:27Z</dcterms:created>
  <dcterms:modified xsi:type="dcterms:W3CDTF">2023-05-16T23:08:59Z</dcterms:modified>
</cp:coreProperties>
</file>