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6" r:id="rId3"/>
    <p:sldId id="265" r:id="rId4"/>
    <p:sldId id="267" r:id="rId5"/>
    <p:sldId id="269" r:id="rId6"/>
    <p:sldId id="285" r:id="rId7"/>
    <p:sldId id="278" r:id="rId8"/>
    <p:sldId id="270" r:id="rId9"/>
    <p:sldId id="279" r:id="rId10"/>
    <p:sldId id="277" r:id="rId11"/>
    <p:sldId id="280" r:id="rId12"/>
    <p:sldId id="282" r:id="rId13"/>
    <p:sldId id="286" r:id="rId14"/>
    <p:sldId id="283" r:id="rId15"/>
    <p:sldId id="281" r:id="rId16"/>
    <p:sldId id="271" r:id="rId17"/>
    <p:sldId id="28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75" d="100"/>
          <a:sy n="75" d="100"/>
        </p:scale>
        <p:origin x="540" y="1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6/22/2023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6/22/2023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6/22/2023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6/22/2023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etadoc.000webhostapp.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ebp"/><Relationship Id="rId1" Type="http://schemas.openxmlformats.org/officeDocument/2006/relationships/slideLayout" Target="../slideLayouts/slideLayout2.xml"/><Relationship Id="rId6" Type="http://schemas.openxmlformats.org/officeDocument/2006/relationships/hyperlink" Target="https://librewiki.net/wiki/HTML5" TargetMode="External"/><Relationship Id="rId5" Type="http://schemas.openxmlformats.org/officeDocument/2006/relationships/image" Target="../media/image6.png"/><Relationship Id="rId4" Type="http://schemas.openxmlformats.org/officeDocument/2006/relationships/hyperlink" Target="https://en.wikipedia.org/wiki/Cascading_Style_Sheet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73481"/>
            <a:ext cx="10058400" cy="1711037"/>
          </a:xfrm>
        </p:spPr>
        <p:txBody>
          <a:bodyPr/>
          <a:lstStyle/>
          <a:p>
            <a:r>
              <a:rPr lang="en-US" dirty="0"/>
              <a:t>Doctor Search Website</a:t>
            </a:r>
            <a:endParaRPr dirty="0"/>
          </a:p>
        </p:txBody>
      </p:sp>
      <p:sp>
        <p:nvSpPr>
          <p:cNvPr id="3" name="Subtitle 2"/>
          <p:cNvSpPr>
            <a:spLocks noGrp="1"/>
          </p:cNvSpPr>
          <p:nvPr>
            <p:ph type="subTitle" idx="1"/>
          </p:nvPr>
        </p:nvSpPr>
        <p:spPr>
          <a:xfrm>
            <a:off x="952500" y="4284518"/>
            <a:ext cx="10058400" cy="973282"/>
          </a:xfrm>
        </p:spPr>
        <p:txBody>
          <a:bodyPr>
            <a:normAutofit/>
          </a:bodyPr>
          <a:lstStyle/>
          <a:p>
            <a:r>
              <a:rPr lang="en-US" dirty="0"/>
              <a:t>Project Website: </a:t>
            </a:r>
            <a:r>
              <a:rPr lang="en-US" dirty="0">
                <a:hlinkClick r:id="rId2"/>
              </a:rPr>
              <a:t>https://getadoc.000webhostapp.com/</a:t>
            </a:r>
            <a:endParaRPr lang="en-US" dirty="0"/>
          </a:p>
          <a:p>
            <a:endParaRPr lang="en-US" dirty="0"/>
          </a:p>
          <a:p>
            <a:r>
              <a:rPr lang="en-US" dirty="0"/>
              <a:t>Presentation by: Nimit Zakharia</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423A4-FF5F-8873-70B9-0B91BE1AD0FB}"/>
              </a:ext>
            </a:extLst>
          </p:cNvPr>
          <p:cNvPicPr>
            <a:picLocks noChangeAspect="1"/>
          </p:cNvPicPr>
          <p:nvPr/>
        </p:nvPicPr>
        <p:blipFill rotWithShape="1">
          <a:blip r:embed="rId2">
            <a:extLst>
              <a:ext uri="{28A0092B-C50C-407E-A947-70E740481C1C}">
                <a14:useLocalDpi xmlns:a14="http://schemas.microsoft.com/office/drawing/2010/main" val="0"/>
              </a:ext>
            </a:extLst>
          </a:blip>
          <a:srcRect r="1113"/>
          <a:stretch/>
        </p:blipFill>
        <p:spPr>
          <a:xfrm>
            <a:off x="1143000" y="342469"/>
            <a:ext cx="7162800" cy="6173061"/>
          </a:xfrm>
          <a:prstGeom prst="rect">
            <a:avLst/>
          </a:prstGeom>
        </p:spPr>
      </p:pic>
      <p:sp>
        <p:nvSpPr>
          <p:cNvPr id="6" name="TextBox 5">
            <a:extLst>
              <a:ext uri="{FF2B5EF4-FFF2-40B4-BE49-F238E27FC236}">
                <a16:creationId xmlns:a16="http://schemas.microsoft.com/office/drawing/2014/main" id="{2954D745-67A2-71D6-AC86-D988DD3DF42E}"/>
              </a:ext>
            </a:extLst>
          </p:cNvPr>
          <p:cNvSpPr txBox="1"/>
          <p:nvPr/>
        </p:nvSpPr>
        <p:spPr>
          <a:xfrm>
            <a:off x="9067800" y="3105834"/>
            <a:ext cx="1981200" cy="646331"/>
          </a:xfrm>
          <a:prstGeom prst="rect">
            <a:avLst/>
          </a:prstGeom>
          <a:noFill/>
        </p:spPr>
        <p:txBody>
          <a:bodyPr wrap="square" rtlCol="0">
            <a:spAutoFit/>
          </a:bodyPr>
          <a:lstStyle/>
          <a:p>
            <a:pPr algn="ctr"/>
            <a:r>
              <a:rPr lang="en-US" dirty="0">
                <a:latin typeface="Cabin Condensed" pitchFamily="2" charset="0"/>
              </a:rPr>
              <a:t>Code Snippet for Webservice1.php</a:t>
            </a:r>
          </a:p>
        </p:txBody>
      </p:sp>
    </p:spTree>
    <p:extLst>
      <p:ext uri="{BB962C8B-B14F-4D97-AF65-F5344CB8AC3E}">
        <p14:creationId xmlns:p14="http://schemas.microsoft.com/office/powerpoint/2010/main" val="99881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13D7E9-F25E-25DD-BB2B-AD3F3E6BA871}"/>
              </a:ext>
            </a:extLst>
          </p:cNvPr>
          <p:cNvPicPr>
            <a:picLocks noChangeAspect="1"/>
          </p:cNvPicPr>
          <p:nvPr/>
        </p:nvPicPr>
        <p:blipFill>
          <a:blip r:embed="rId2"/>
          <a:stretch>
            <a:fillRect/>
          </a:stretch>
        </p:blipFill>
        <p:spPr>
          <a:xfrm>
            <a:off x="990600" y="304800"/>
            <a:ext cx="10744200" cy="5765372"/>
          </a:xfrm>
          <a:prstGeom prst="rect">
            <a:avLst/>
          </a:prstGeom>
        </p:spPr>
      </p:pic>
      <p:sp>
        <p:nvSpPr>
          <p:cNvPr id="6" name="TextBox 5">
            <a:extLst>
              <a:ext uri="{FF2B5EF4-FFF2-40B4-BE49-F238E27FC236}">
                <a16:creationId xmlns:a16="http://schemas.microsoft.com/office/drawing/2014/main" id="{2954D745-67A2-71D6-AC86-D988DD3DF42E}"/>
              </a:ext>
            </a:extLst>
          </p:cNvPr>
          <p:cNvSpPr txBox="1"/>
          <p:nvPr/>
        </p:nvSpPr>
        <p:spPr>
          <a:xfrm>
            <a:off x="3848100" y="6172200"/>
            <a:ext cx="4495800" cy="369332"/>
          </a:xfrm>
          <a:prstGeom prst="rect">
            <a:avLst/>
          </a:prstGeom>
          <a:noFill/>
        </p:spPr>
        <p:txBody>
          <a:bodyPr wrap="square" rtlCol="0">
            <a:spAutoFit/>
          </a:bodyPr>
          <a:lstStyle/>
          <a:p>
            <a:pPr algn="ctr"/>
            <a:r>
              <a:rPr lang="en-US" dirty="0">
                <a:latin typeface="Cabin Condensed" pitchFamily="2" charset="0"/>
              </a:rPr>
              <a:t>Testing webservice1.php with Postman</a:t>
            </a:r>
          </a:p>
        </p:txBody>
      </p:sp>
    </p:spTree>
    <p:extLst>
      <p:ext uri="{BB962C8B-B14F-4D97-AF65-F5344CB8AC3E}">
        <p14:creationId xmlns:p14="http://schemas.microsoft.com/office/powerpoint/2010/main" val="263030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10363200" cy="1143000"/>
          </a:xfrm>
        </p:spPr>
        <p:txBody>
          <a:bodyPr/>
          <a:lstStyle/>
          <a:p>
            <a:r>
              <a:rPr lang="en-US" dirty="0"/>
              <a:t>Connect the Frontend with the Backend APIs</a:t>
            </a:r>
            <a:endParaRPr dirty="0"/>
          </a:p>
        </p:txBody>
      </p:sp>
      <p:sp>
        <p:nvSpPr>
          <p:cNvPr id="4" name="Content Placeholder 3">
            <a:extLst>
              <a:ext uri="{FF2B5EF4-FFF2-40B4-BE49-F238E27FC236}">
                <a16:creationId xmlns:a16="http://schemas.microsoft.com/office/drawing/2014/main" id="{C88DF1E1-56BE-A994-9ED3-3F01874AB327}"/>
              </a:ext>
            </a:extLst>
          </p:cNvPr>
          <p:cNvSpPr>
            <a:spLocks noGrp="1"/>
          </p:cNvSpPr>
          <p:nvPr>
            <p:ph idx="1"/>
          </p:nvPr>
        </p:nvSpPr>
        <p:spPr/>
        <p:txBody>
          <a:bodyPr/>
          <a:lstStyle/>
          <a:p>
            <a:r>
              <a:rPr lang="en-US" dirty="0"/>
              <a:t>Then I created the webservice2 which fetches the data from the database according to the parameters entered by the User and returns HTML code which is then rendered by the browser and displayed to the user.</a:t>
            </a:r>
          </a:p>
          <a:p>
            <a:r>
              <a:rPr lang="en-US" dirty="0"/>
              <a:t>I used jQuery on the frontend to take inputs from the user and the call the backend webservice that returns the results in the form of HTML tags </a:t>
            </a:r>
          </a:p>
        </p:txBody>
      </p:sp>
      <p:pic>
        <p:nvPicPr>
          <p:cNvPr id="3" name="Picture 2">
            <a:extLst>
              <a:ext uri="{FF2B5EF4-FFF2-40B4-BE49-F238E27FC236}">
                <a16:creationId xmlns:a16="http://schemas.microsoft.com/office/drawing/2014/main" id="{4C08EE62-0DEE-338D-AAF6-4ED648780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181673"/>
            <a:ext cx="3309529" cy="1704657"/>
          </a:xfrm>
          <a:prstGeom prst="rect">
            <a:avLst/>
          </a:prstGeom>
        </p:spPr>
      </p:pic>
      <p:sp>
        <p:nvSpPr>
          <p:cNvPr id="5" name="TextBox 4">
            <a:extLst>
              <a:ext uri="{FF2B5EF4-FFF2-40B4-BE49-F238E27FC236}">
                <a16:creationId xmlns:a16="http://schemas.microsoft.com/office/drawing/2014/main" id="{F1AC0E74-95B4-73B3-8C69-7526F1326DDA}"/>
              </a:ext>
            </a:extLst>
          </p:cNvPr>
          <p:cNvSpPr txBox="1"/>
          <p:nvPr/>
        </p:nvSpPr>
        <p:spPr>
          <a:xfrm>
            <a:off x="3048000" y="5701664"/>
            <a:ext cx="1231229" cy="369332"/>
          </a:xfrm>
          <a:prstGeom prst="rect">
            <a:avLst/>
          </a:prstGeom>
          <a:noFill/>
        </p:spPr>
        <p:txBody>
          <a:bodyPr wrap="square" rtlCol="0">
            <a:spAutoFit/>
          </a:bodyPr>
          <a:lstStyle/>
          <a:p>
            <a:pPr algn="ctr"/>
            <a:r>
              <a:rPr lang="en-US" dirty="0">
                <a:latin typeface="Cabin Condensed" pitchFamily="2" charset="0"/>
              </a:rPr>
              <a:t>PHP</a:t>
            </a:r>
          </a:p>
        </p:txBody>
      </p:sp>
      <p:sp>
        <p:nvSpPr>
          <p:cNvPr id="6" name="TextBox 5">
            <a:extLst>
              <a:ext uri="{FF2B5EF4-FFF2-40B4-BE49-F238E27FC236}">
                <a16:creationId xmlns:a16="http://schemas.microsoft.com/office/drawing/2014/main" id="{23AECF70-7D4A-5C64-908E-CCC08DDF96ED}"/>
              </a:ext>
            </a:extLst>
          </p:cNvPr>
          <p:cNvSpPr txBox="1"/>
          <p:nvPr/>
        </p:nvSpPr>
        <p:spPr>
          <a:xfrm>
            <a:off x="7295304" y="5516998"/>
            <a:ext cx="1231229" cy="369332"/>
          </a:xfrm>
          <a:prstGeom prst="rect">
            <a:avLst/>
          </a:prstGeom>
          <a:noFill/>
        </p:spPr>
        <p:txBody>
          <a:bodyPr wrap="square" rtlCol="0">
            <a:spAutoFit/>
          </a:bodyPr>
          <a:lstStyle/>
          <a:p>
            <a:pPr algn="ctr"/>
            <a:r>
              <a:rPr lang="en-US" dirty="0">
                <a:latin typeface="Cabin Condensed" pitchFamily="2" charset="0"/>
              </a:rPr>
              <a:t>jQuery</a:t>
            </a:r>
          </a:p>
        </p:txBody>
      </p:sp>
      <p:pic>
        <p:nvPicPr>
          <p:cNvPr id="7" name="Picture 6">
            <a:extLst>
              <a:ext uri="{FF2B5EF4-FFF2-40B4-BE49-F238E27FC236}">
                <a16:creationId xmlns:a16="http://schemas.microsoft.com/office/drawing/2014/main" id="{E3260524-1C42-A2C1-470A-87C9D1CDA171}"/>
              </a:ext>
            </a:extLst>
          </p:cNvPr>
          <p:cNvPicPr>
            <a:picLocks noChangeAspect="1"/>
          </p:cNvPicPr>
          <p:nvPr/>
        </p:nvPicPr>
        <p:blipFill>
          <a:blip r:embed="rId3"/>
          <a:stretch>
            <a:fillRect/>
          </a:stretch>
        </p:blipFill>
        <p:spPr>
          <a:xfrm>
            <a:off x="6357529" y="4274037"/>
            <a:ext cx="3106777" cy="904294"/>
          </a:xfrm>
          <a:prstGeom prst="rect">
            <a:avLst/>
          </a:prstGeom>
        </p:spPr>
      </p:pic>
    </p:spTree>
    <p:extLst>
      <p:ext uri="{BB962C8B-B14F-4D97-AF65-F5344CB8AC3E}">
        <p14:creationId xmlns:p14="http://schemas.microsoft.com/office/powerpoint/2010/main" val="337169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54D745-67A2-71D6-AC86-D988DD3DF42E}"/>
              </a:ext>
            </a:extLst>
          </p:cNvPr>
          <p:cNvSpPr txBox="1"/>
          <p:nvPr/>
        </p:nvSpPr>
        <p:spPr>
          <a:xfrm>
            <a:off x="3962400" y="3105834"/>
            <a:ext cx="4114800" cy="369332"/>
          </a:xfrm>
          <a:prstGeom prst="rect">
            <a:avLst/>
          </a:prstGeom>
          <a:noFill/>
        </p:spPr>
        <p:txBody>
          <a:bodyPr wrap="square" rtlCol="0">
            <a:spAutoFit/>
          </a:bodyPr>
          <a:lstStyle/>
          <a:p>
            <a:pPr algn="ctr"/>
            <a:r>
              <a:rPr lang="en-US" dirty="0">
                <a:latin typeface="Cabin Condensed" pitchFamily="2" charset="0"/>
              </a:rPr>
              <a:t>jQuery code snippet to get input from User</a:t>
            </a:r>
          </a:p>
        </p:txBody>
      </p:sp>
      <p:pic>
        <p:nvPicPr>
          <p:cNvPr id="4" name="Picture 3">
            <a:extLst>
              <a:ext uri="{FF2B5EF4-FFF2-40B4-BE49-F238E27FC236}">
                <a16:creationId xmlns:a16="http://schemas.microsoft.com/office/drawing/2014/main" id="{C209A94A-CE38-CEA6-462D-B52C2BFA948D}"/>
              </a:ext>
            </a:extLst>
          </p:cNvPr>
          <p:cNvPicPr>
            <a:picLocks noChangeAspect="1"/>
          </p:cNvPicPr>
          <p:nvPr/>
        </p:nvPicPr>
        <p:blipFill>
          <a:blip r:embed="rId2"/>
          <a:stretch>
            <a:fillRect/>
          </a:stretch>
        </p:blipFill>
        <p:spPr>
          <a:xfrm>
            <a:off x="685800" y="838200"/>
            <a:ext cx="9883861" cy="2057400"/>
          </a:xfrm>
          <a:prstGeom prst="rect">
            <a:avLst/>
          </a:prstGeom>
        </p:spPr>
      </p:pic>
    </p:spTree>
    <p:extLst>
      <p:ext uri="{BB962C8B-B14F-4D97-AF65-F5344CB8AC3E}">
        <p14:creationId xmlns:p14="http://schemas.microsoft.com/office/powerpoint/2010/main" val="44647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54D745-67A2-71D6-AC86-D988DD3DF42E}"/>
              </a:ext>
            </a:extLst>
          </p:cNvPr>
          <p:cNvSpPr txBox="1"/>
          <p:nvPr/>
        </p:nvSpPr>
        <p:spPr>
          <a:xfrm>
            <a:off x="9067800" y="3105834"/>
            <a:ext cx="1981200" cy="646331"/>
          </a:xfrm>
          <a:prstGeom prst="rect">
            <a:avLst/>
          </a:prstGeom>
          <a:noFill/>
        </p:spPr>
        <p:txBody>
          <a:bodyPr wrap="square" rtlCol="0">
            <a:spAutoFit/>
          </a:bodyPr>
          <a:lstStyle/>
          <a:p>
            <a:pPr algn="ctr"/>
            <a:r>
              <a:rPr lang="en-US" dirty="0">
                <a:latin typeface="Cabin Condensed" pitchFamily="2" charset="0"/>
              </a:rPr>
              <a:t>Code Snippet for Webservice2.php</a:t>
            </a:r>
          </a:p>
        </p:txBody>
      </p:sp>
      <p:pic>
        <p:nvPicPr>
          <p:cNvPr id="3" name="Picture 2">
            <a:extLst>
              <a:ext uri="{FF2B5EF4-FFF2-40B4-BE49-F238E27FC236}">
                <a16:creationId xmlns:a16="http://schemas.microsoft.com/office/drawing/2014/main" id="{F68DCEC0-CAAA-AD33-D26B-40DC71731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37705"/>
            <a:ext cx="6935168" cy="6182588"/>
          </a:xfrm>
          <a:prstGeom prst="rect">
            <a:avLst/>
          </a:prstGeom>
        </p:spPr>
      </p:pic>
    </p:spTree>
    <p:extLst>
      <p:ext uri="{BB962C8B-B14F-4D97-AF65-F5344CB8AC3E}">
        <p14:creationId xmlns:p14="http://schemas.microsoft.com/office/powerpoint/2010/main" val="236084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54D745-67A2-71D6-AC86-D988DD3DF42E}"/>
              </a:ext>
            </a:extLst>
          </p:cNvPr>
          <p:cNvSpPr txBox="1"/>
          <p:nvPr/>
        </p:nvSpPr>
        <p:spPr>
          <a:xfrm>
            <a:off x="3848100" y="6172200"/>
            <a:ext cx="4495800" cy="369332"/>
          </a:xfrm>
          <a:prstGeom prst="rect">
            <a:avLst/>
          </a:prstGeom>
          <a:noFill/>
        </p:spPr>
        <p:txBody>
          <a:bodyPr wrap="square" rtlCol="0">
            <a:spAutoFit/>
          </a:bodyPr>
          <a:lstStyle/>
          <a:p>
            <a:pPr algn="ctr"/>
            <a:r>
              <a:rPr lang="en-US" dirty="0">
                <a:latin typeface="Cabin Condensed" pitchFamily="2" charset="0"/>
              </a:rPr>
              <a:t>Testing webservice2.php with Postman</a:t>
            </a:r>
          </a:p>
        </p:txBody>
      </p:sp>
      <p:pic>
        <p:nvPicPr>
          <p:cNvPr id="4" name="Picture 3">
            <a:extLst>
              <a:ext uri="{FF2B5EF4-FFF2-40B4-BE49-F238E27FC236}">
                <a16:creationId xmlns:a16="http://schemas.microsoft.com/office/drawing/2014/main" id="{A204D04F-729A-B386-4BA3-0FB7C8E1DD73}"/>
              </a:ext>
            </a:extLst>
          </p:cNvPr>
          <p:cNvPicPr>
            <a:picLocks noChangeAspect="1"/>
          </p:cNvPicPr>
          <p:nvPr/>
        </p:nvPicPr>
        <p:blipFill>
          <a:blip r:embed="rId2"/>
          <a:stretch>
            <a:fillRect/>
          </a:stretch>
        </p:blipFill>
        <p:spPr>
          <a:xfrm>
            <a:off x="627321" y="228600"/>
            <a:ext cx="10937358" cy="5853008"/>
          </a:xfrm>
          <a:prstGeom prst="rect">
            <a:avLst/>
          </a:prstGeom>
        </p:spPr>
      </p:pic>
    </p:spTree>
    <p:extLst>
      <p:ext uri="{BB962C8B-B14F-4D97-AF65-F5344CB8AC3E}">
        <p14:creationId xmlns:p14="http://schemas.microsoft.com/office/powerpoint/2010/main" val="48164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90800"/>
            <a:ext cx="9144000" cy="1143000"/>
          </a:xfrm>
        </p:spPr>
        <p:txBody>
          <a:bodyPr>
            <a:normAutofit/>
          </a:bodyPr>
          <a:lstStyle/>
          <a:p>
            <a:pPr algn="ctr"/>
            <a:r>
              <a:rPr lang="en-US" sz="7200" dirty="0"/>
              <a:t>Project DEMO</a:t>
            </a:r>
            <a:endParaRPr sz="7200" dirty="0"/>
          </a:p>
        </p:txBody>
      </p:sp>
    </p:spTree>
    <p:extLst>
      <p:ext uri="{BB962C8B-B14F-4D97-AF65-F5344CB8AC3E}">
        <p14:creationId xmlns:p14="http://schemas.microsoft.com/office/powerpoint/2010/main" val="1475842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90800"/>
            <a:ext cx="9144000" cy="1143000"/>
          </a:xfrm>
        </p:spPr>
        <p:txBody>
          <a:bodyPr>
            <a:normAutofit/>
          </a:bodyPr>
          <a:lstStyle/>
          <a:p>
            <a:pPr algn="ctr"/>
            <a:r>
              <a:rPr lang="en-US" sz="7200" dirty="0"/>
              <a:t>Q&amp;A</a:t>
            </a:r>
            <a:endParaRPr sz="7200" dirty="0"/>
          </a:p>
        </p:txBody>
      </p:sp>
    </p:spTree>
    <p:extLst>
      <p:ext uri="{BB962C8B-B14F-4D97-AF65-F5344CB8AC3E}">
        <p14:creationId xmlns:p14="http://schemas.microsoft.com/office/powerpoint/2010/main" val="396203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667000"/>
            <a:ext cx="9144000" cy="1143000"/>
          </a:xfrm>
        </p:spPr>
        <p:txBody>
          <a:bodyPr/>
          <a:lstStyle/>
          <a:p>
            <a:pPr algn="ctr"/>
            <a:r>
              <a:rPr lang="en-US" dirty="0"/>
              <a:t>Thank You!</a:t>
            </a:r>
            <a:endParaRPr dirty="0"/>
          </a:p>
        </p:txBody>
      </p:sp>
    </p:spTree>
    <p:extLst>
      <p:ext uri="{BB962C8B-B14F-4D97-AF65-F5344CB8AC3E}">
        <p14:creationId xmlns:p14="http://schemas.microsoft.com/office/powerpoint/2010/main" val="21598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dirty="0"/>
          </a:p>
        </p:txBody>
      </p:sp>
      <p:graphicFrame>
        <p:nvGraphicFramePr>
          <p:cNvPr id="5" name="Table 5">
            <a:extLst>
              <a:ext uri="{FF2B5EF4-FFF2-40B4-BE49-F238E27FC236}">
                <a16:creationId xmlns:a16="http://schemas.microsoft.com/office/drawing/2014/main" id="{D2BC4FA8-9087-41FE-235D-9CB183B9CB5E}"/>
              </a:ext>
            </a:extLst>
          </p:cNvPr>
          <p:cNvGraphicFramePr>
            <a:graphicFrameLocks noGrp="1"/>
          </p:cNvGraphicFramePr>
          <p:nvPr>
            <p:ph idx="1"/>
            <p:extLst>
              <p:ext uri="{D42A27DB-BD31-4B8C-83A1-F6EECF244321}">
                <p14:modId xmlns:p14="http://schemas.microsoft.com/office/powerpoint/2010/main" val="92867592"/>
              </p:ext>
            </p:extLst>
          </p:nvPr>
        </p:nvGraphicFramePr>
        <p:xfrm>
          <a:off x="1524000" y="1828800"/>
          <a:ext cx="9677400" cy="426720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195462168"/>
                    </a:ext>
                  </a:extLst>
                </a:gridCol>
                <a:gridCol w="4927600">
                  <a:extLst>
                    <a:ext uri="{9D8B030D-6E8A-4147-A177-3AD203B41FA5}">
                      <a16:colId xmlns:a16="http://schemas.microsoft.com/office/drawing/2014/main" val="1011491207"/>
                    </a:ext>
                  </a:extLst>
                </a:gridCol>
                <a:gridCol w="3225800">
                  <a:extLst>
                    <a:ext uri="{9D8B030D-6E8A-4147-A177-3AD203B41FA5}">
                      <a16:colId xmlns:a16="http://schemas.microsoft.com/office/drawing/2014/main" val="502722823"/>
                    </a:ext>
                  </a:extLst>
                </a:gridCol>
              </a:tblGrid>
              <a:tr h="533400">
                <a:tc>
                  <a:txBody>
                    <a:bodyPr/>
                    <a:lstStyle/>
                    <a:p>
                      <a:r>
                        <a:rPr lang="en-US" dirty="0"/>
                        <a:t>SR No.</a:t>
                      </a:r>
                    </a:p>
                  </a:txBody>
                  <a:tcPr/>
                </a:tc>
                <a:tc>
                  <a:txBody>
                    <a:bodyPr/>
                    <a:lstStyle/>
                    <a:p>
                      <a:r>
                        <a:rPr lang="en-US" dirty="0"/>
                        <a:t>Title</a:t>
                      </a:r>
                    </a:p>
                  </a:txBody>
                  <a:tcPr/>
                </a:tc>
                <a:tc>
                  <a:txBody>
                    <a:bodyPr/>
                    <a:lstStyle/>
                    <a:p>
                      <a:r>
                        <a:rPr lang="en-US" dirty="0"/>
                        <a:t>Slide no.</a:t>
                      </a:r>
                    </a:p>
                  </a:txBody>
                  <a:tcPr/>
                </a:tc>
                <a:extLst>
                  <a:ext uri="{0D108BD9-81ED-4DB2-BD59-A6C34878D82A}">
                    <a16:rowId xmlns:a16="http://schemas.microsoft.com/office/drawing/2014/main" val="2078523932"/>
                  </a:ext>
                </a:extLst>
              </a:tr>
              <a:tr h="533400">
                <a:tc>
                  <a:txBody>
                    <a:bodyPr/>
                    <a:lstStyle/>
                    <a:p>
                      <a:r>
                        <a:rPr lang="en-US" dirty="0"/>
                        <a:t>1</a:t>
                      </a:r>
                    </a:p>
                  </a:txBody>
                  <a:tcPr/>
                </a:tc>
                <a:tc>
                  <a:txBody>
                    <a:bodyPr/>
                    <a:lstStyle/>
                    <a:p>
                      <a:r>
                        <a:rPr lang="en-US" dirty="0"/>
                        <a:t>Project Goals</a:t>
                      </a:r>
                    </a:p>
                  </a:txBody>
                  <a:tcPr/>
                </a:tc>
                <a:tc>
                  <a:txBody>
                    <a:bodyPr/>
                    <a:lstStyle/>
                    <a:p>
                      <a:r>
                        <a:rPr lang="en-US" dirty="0"/>
                        <a:t>3</a:t>
                      </a:r>
                    </a:p>
                  </a:txBody>
                  <a:tcPr/>
                </a:tc>
                <a:extLst>
                  <a:ext uri="{0D108BD9-81ED-4DB2-BD59-A6C34878D82A}">
                    <a16:rowId xmlns:a16="http://schemas.microsoft.com/office/drawing/2014/main" val="3030647899"/>
                  </a:ext>
                </a:extLst>
              </a:tr>
              <a:tr h="533400">
                <a:tc>
                  <a:txBody>
                    <a:bodyPr/>
                    <a:lstStyle/>
                    <a:p>
                      <a:r>
                        <a:rPr lang="en-US" dirty="0"/>
                        <a:t>2</a:t>
                      </a:r>
                    </a:p>
                  </a:txBody>
                  <a:tcPr/>
                </a:tc>
                <a:tc>
                  <a:txBody>
                    <a:bodyPr/>
                    <a:lstStyle/>
                    <a:p>
                      <a:r>
                        <a:rPr lang="en-US" dirty="0"/>
                        <a:t>Designing the Web-App</a:t>
                      </a:r>
                    </a:p>
                  </a:txBody>
                  <a:tcPr/>
                </a:tc>
                <a:tc>
                  <a:txBody>
                    <a:bodyPr/>
                    <a:lstStyle/>
                    <a:p>
                      <a:r>
                        <a:rPr lang="en-US" dirty="0"/>
                        <a:t>5</a:t>
                      </a:r>
                    </a:p>
                  </a:txBody>
                  <a:tcPr/>
                </a:tc>
                <a:extLst>
                  <a:ext uri="{0D108BD9-81ED-4DB2-BD59-A6C34878D82A}">
                    <a16:rowId xmlns:a16="http://schemas.microsoft.com/office/drawing/2014/main" val="4191394444"/>
                  </a:ext>
                </a:extLst>
              </a:tr>
              <a:tr h="533400">
                <a:tc>
                  <a:txBody>
                    <a:bodyPr/>
                    <a:lstStyle/>
                    <a:p>
                      <a:r>
                        <a:rPr lang="en-US" dirty="0"/>
                        <a:t>3</a:t>
                      </a:r>
                    </a:p>
                  </a:txBody>
                  <a:tcPr/>
                </a:tc>
                <a:tc>
                  <a:txBody>
                    <a:bodyPr/>
                    <a:lstStyle/>
                    <a:p>
                      <a:r>
                        <a:rPr lang="en-US" dirty="0"/>
                        <a:t>Hosting and Creating the Database</a:t>
                      </a:r>
                    </a:p>
                  </a:txBody>
                  <a:tcPr/>
                </a:tc>
                <a:tc>
                  <a:txBody>
                    <a:bodyPr/>
                    <a:lstStyle/>
                    <a:p>
                      <a:r>
                        <a:rPr lang="en-US" dirty="0"/>
                        <a:t>6</a:t>
                      </a:r>
                    </a:p>
                  </a:txBody>
                  <a:tcPr/>
                </a:tc>
                <a:extLst>
                  <a:ext uri="{0D108BD9-81ED-4DB2-BD59-A6C34878D82A}">
                    <a16:rowId xmlns:a16="http://schemas.microsoft.com/office/drawing/2014/main" val="1249464171"/>
                  </a:ext>
                </a:extLst>
              </a:tr>
              <a:tr h="533400">
                <a:tc>
                  <a:txBody>
                    <a:bodyPr/>
                    <a:lstStyle/>
                    <a:p>
                      <a:r>
                        <a:rPr lang="en-US" dirty="0"/>
                        <a:t>4</a:t>
                      </a:r>
                    </a:p>
                  </a:txBody>
                  <a:tcPr/>
                </a:tc>
                <a:tc>
                  <a:txBody>
                    <a:bodyPr/>
                    <a:lstStyle/>
                    <a:p>
                      <a:r>
                        <a:rPr lang="en-US" dirty="0"/>
                        <a:t>Creating the Backend APIs and Unit Testing</a:t>
                      </a:r>
                    </a:p>
                  </a:txBody>
                  <a:tcPr/>
                </a:tc>
                <a:tc>
                  <a:txBody>
                    <a:bodyPr/>
                    <a:lstStyle/>
                    <a:p>
                      <a:r>
                        <a:rPr lang="en-US" dirty="0"/>
                        <a:t>9</a:t>
                      </a:r>
                    </a:p>
                  </a:txBody>
                  <a:tcPr/>
                </a:tc>
                <a:extLst>
                  <a:ext uri="{0D108BD9-81ED-4DB2-BD59-A6C34878D82A}">
                    <a16:rowId xmlns:a16="http://schemas.microsoft.com/office/drawing/2014/main" val="3078983913"/>
                  </a:ext>
                </a:extLst>
              </a:tr>
              <a:tr h="533400">
                <a:tc>
                  <a:txBody>
                    <a:bodyPr/>
                    <a:lstStyle/>
                    <a:p>
                      <a:r>
                        <a:rPr lang="en-US" dirty="0"/>
                        <a:t>5</a:t>
                      </a:r>
                    </a:p>
                  </a:txBody>
                  <a:tcPr/>
                </a:tc>
                <a:tc>
                  <a:txBody>
                    <a:bodyPr/>
                    <a:lstStyle/>
                    <a:p>
                      <a:r>
                        <a:rPr lang="en-US" dirty="0"/>
                        <a:t>Connecting the Frontend and the Backend API</a:t>
                      </a:r>
                    </a:p>
                  </a:txBody>
                  <a:tcPr/>
                </a:tc>
                <a:tc>
                  <a:txBody>
                    <a:bodyPr/>
                    <a:lstStyle/>
                    <a:p>
                      <a:r>
                        <a:rPr lang="en-US" dirty="0"/>
                        <a:t>12</a:t>
                      </a:r>
                    </a:p>
                  </a:txBody>
                  <a:tcPr/>
                </a:tc>
                <a:extLst>
                  <a:ext uri="{0D108BD9-81ED-4DB2-BD59-A6C34878D82A}">
                    <a16:rowId xmlns:a16="http://schemas.microsoft.com/office/drawing/2014/main" val="3480470159"/>
                  </a:ext>
                </a:extLst>
              </a:tr>
              <a:tr h="533400">
                <a:tc>
                  <a:txBody>
                    <a:bodyPr/>
                    <a:lstStyle/>
                    <a:p>
                      <a:r>
                        <a:rPr lang="en-US" dirty="0"/>
                        <a:t>6</a:t>
                      </a:r>
                    </a:p>
                  </a:txBody>
                  <a:tcPr/>
                </a:tc>
                <a:tc>
                  <a:txBody>
                    <a:bodyPr/>
                    <a:lstStyle/>
                    <a:p>
                      <a:r>
                        <a:rPr lang="en-US" dirty="0"/>
                        <a:t>Project Demo</a:t>
                      </a:r>
                    </a:p>
                  </a:txBody>
                  <a:tcPr/>
                </a:tc>
                <a:tc>
                  <a:txBody>
                    <a:bodyPr/>
                    <a:lstStyle/>
                    <a:p>
                      <a:r>
                        <a:rPr lang="en-US" dirty="0"/>
                        <a:t>16</a:t>
                      </a:r>
                    </a:p>
                  </a:txBody>
                  <a:tcPr/>
                </a:tc>
                <a:extLst>
                  <a:ext uri="{0D108BD9-81ED-4DB2-BD59-A6C34878D82A}">
                    <a16:rowId xmlns:a16="http://schemas.microsoft.com/office/drawing/2014/main" val="3925752738"/>
                  </a:ext>
                </a:extLst>
              </a:tr>
              <a:tr h="533400">
                <a:tc>
                  <a:txBody>
                    <a:bodyPr/>
                    <a:lstStyle/>
                    <a:p>
                      <a:r>
                        <a:rPr lang="en-US" dirty="0"/>
                        <a:t>7</a:t>
                      </a:r>
                    </a:p>
                  </a:txBody>
                  <a:tcPr/>
                </a:tc>
                <a:tc>
                  <a:txBody>
                    <a:bodyPr/>
                    <a:lstStyle/>
                    <a:p>
                      <a:r>
                        <a:rPr lang="en-US" dirty="0"/>
                        <a:t>Q&amp;A</a:t>
                      </a:r>
                    </a:p>
                  </a:txBody>
                  <a:tcPr/>
                </a:tc>
                <a:tc>
                  <a:txBody>
                    <a:bodyPr/>
                    <a:lstStyle/>
                    <a:p>
                      <a:r>
                        <a:rPr lang="en-US" dirty="0"/>
                        <a:t>17</a:t>
                      </a:r>
                    </a:p>
                  </a:txBody>
                  <a:tcPr/>
                </a:tc>
                <a:extLst>
                  <a:ext uri="{0D108BD9-81ED-4DB2-BD59-A6C34878D82A}">
                    <a16:rowId xmlns:a16="http://schemas.microsoft.com/office/drawing/2014/main" val="1327240597"/>
                  </a:ext>
                </a:extLst>
              </a:tr>
            </a:tbl>
          </a:graphicData>
        </a:graphic>
      </p:graphicFrame>
    </p:spTree>
    <p:extLst>
      <p:ext uri="{BB962C8B-B14F-4D97-AF65-F5344CB8AC3E}">
        <p14:creationId xmlns:p14="http://schemas.microsoft.com/office/powerpoint/2010/main" val="211619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Develop a Doctor Search Website</a:t>
            </a:r>
          </a:p>
        </p:txBody>
      </p:sp>
      <p:sp>
        <p:nvSpPr>
          <p:cNvPr id="14" name="Content Placeholder 13"/>
          <p:cNvSpPr>
            <a:spLocks noGrp="1"/>
          </p:cNvSpPr>
          <p:nvPr>
            <p:ph idx="1"/>
          </p:nvPr>
        </p:nvSpPr>
        <p:spPr/>
        <p:txBody>
          <a:bodyPr/>
          <a:lstStyle/>
          <a:p>
            <a:pPr marL="0" indent="0">
              <a:buNone/>
            </a:pPr>
            <a:r>
              <a:rPr lang="en-US" sz="2800" dirty="0"/>
              <a:t>Project Goals:</a:t>
            </a:r>
          </a:p>
          <a:p>
            <a:r>
              <a:rPr lang="en-US" dirty="0"/>
              <a:t>Understand the use of Figma for designing web applications</a:t>
            </a:r>
          </a:p>
          <a:p>
            <a:r>
              <a:rPr lang="en-US" dirty="0"/>
              <a:t>Use of Figma plugins like Anima and locofy for converting designs into HTML and CSS code to save development time</a:t>
            </a:r>
          </a:p>
          <a:p>
            <a:r>
              <a:rPr lang="en-US" dirty="0"/>
              <a:t>Understand how to create database and webservices to search doctors.</a:t>
            </a:r>
          </a:p>
          <a:p>
            <a:r>
              <a:rPr lang="en-US" dirty="0"/>
              <a:t>Perform backend webservices testing using software like postman.</a:t>
            </a:r>
          </a:p>
          <a:p>
            <a:r>
              <a:rPr lang="en-US" dirty="0"/>
              <a:t>Integrate the frontend and the backend</a:t>
            </a:r>
          </a:p>
          <a:p>
            <a:endParaRPr lang="en-US" dirty="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Web-App</a:t>
            </a:r>
            <a:endParaRPr dirty="0"/>
          </a:p>
        </p:txBody>
      </p:sp>
      <p:sp>
        <p:nvSpPr>
          <p:cNvPr id="3" name="Content Placeholder 2"/>
          <p:cNvSpPr>
            <a:spLocks noGrp="1"/>
          </p:cNvSpPr>
          <p:nvPr>
            <p:ph sz="half" idx="1"/>
          </p:nvPr>
        </p:nvSpPr>
        <p:spPr>
          <a:xfrm>
            <a:off x="1524000" y="1825625"/>
            <a:ext cx="9677400" cy="4270375"/>
          </a:xfrm>
        </p:spPr>
        <p:txBody>
          <a:bodyPr/>
          <a:lstStyle/>
          <a:p>
            <a:r>
              <a:rPr lang="en-US" dirty="0"/>
              <a:t>I used Figma to create the Initial design for the web application. To get some inspiration I went to uplabs.com which is a website that contains web design files and templates. Figma helps us create some quicky prototype ideas which we can share with the clients help them understand what to expect, and they can communicate any changes.</a:t>
            </a:r>
          </a:p>
          <a:p>
            <a:r>
              <a:rPr lang="en-US" dirty="0"/>
              <a:t>Then I used Locofy which converts the design to actual HTML and CSS code quickly saving developers a lot of time. It also can add basic animations to buttons and links , create input forms ,etc.</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E457FD6D-416C-5D0E-084F-55553FC2A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900" y="3725822"/>
            <a:ext cx="3106777" cy="3106777"/>
          </a:xfrm>
          <a:prstGeom prst="rect">
            <a:avLst/>
          </a:prstGeom>
        </p:spPr>
      </p:pic>
      <p:pic>
        <p:nvPicPr>
          <p:cNvPr id="10" name="Picture 9">
            <a:extLst>
              <a:ext uri="{FF2B5EF4-FFF2-40B4-BE49-F238E27FC236}">
                <a16:creationId xmlns:a16="http://schemas.microsoft.com/office/drawing/2014/main" id="{E2241BB7-700F-BC52-92DF-9178AF14FC48}"/>
              </a:ext>
            </a:extLst>
          </p:cNvPr>
          <p:cNvPicPr>
            <a:picLocks noChangeAspect="1"/>
          </p:cNvPicPr>
          <p:nvPr/>
        </p:nvPicPr>
        <p:blipFill>
          <a:blip r:embed="rId3"/>
          <a:stretch>
            <a:fillRect/>
          </a:stretch>
        </p:blipFill>
        <p:spPr>
          <a:xfrm>
            <a:off x="3429000" y="4403800"/>
            <a:ext cx="1645743" cy="1514956"/>
          </a:xfrm>
          <a:prstGeom prst="rect">
            <a:avLst/>
          </a:prstGeom>
        </p:spPr>
      </p:pic>
      <p:sp>
        <p:nvSpPr>
          <p:cNvPr id="11" name="TextBox 10">
            <a:extLst>
              <a:ext uri="{FF2B5EF4-FFF2-40B4-BE49-F238E27FC236}">
                <a16:creationId xmlns:a16="http://schemas.microsoft.com/office/drawing/2014/main" id="{3A953AA4-CC3B-8262-1535-B644515062E6}"/>
              </a:ext>
            </a:extLst>
          </p:cNvPr>
          <p:cNvSpPr txBox="1"/>
          <p:nvPr/>
        </p:nvSpPr>
        <p:spPr>
          <a:xfrm>
            <a:off x="3636256" y="5910301"/>
            <a:ext cx="1231229" cy="369332"/>
          </a:xfrm>
          <a:prstGeom prst="rect">
            <a:avLst/>
          </a:prstGeom>
          <a:noFill/>
        </p:spPr>
        <p:txBody>
          <a:bodyPr wrap="square" rtlCol="0">
            <a:spAutoFit/>
          </a:bodyPr>
          <a:lstStyle/>
          <a:p>
            <a:pPr algn="ctr"/>
            <a:r>
              <a:rPr lang="en-US" dirty="0">
                <a:latin typeface="Cabin Condensed" pitchFamily="2" charset="0"/>
              </a:rPr>
              <a:t>Figma</a:t>
            </a:r>
          </a:p>
        </p:txBody>
      </p:sp>
      <p:sp>
        <p:nvSpPr>
          <p:cNvPr id="12" name="TextBox 11">
            <a:extLst>
              <a:ext uri="{FF2B5EF4-FFF2-40B4-BE49-F238E27FC236}">
                <a16:creationId xmlns:a16="http://schemas.microsoft.com/office/drawing/2014/main" id="{59519468-070F-4392-315F-71CE61178D35}"/>
              </a:ext>
            </a:extLst>
          </p:cNvPr>
          <p:cNvSpPr txBox="1"/>
          <p:nvPr/>
        </p:nvSpPr>
        <p:spPr>
          <a:xfrm>
            <a:off x="7239673" y="5877423"/>
            <a:ext cx="1231229" cy="369332"/>
          </a:xfrm>
          <a:prstGeom prst="rect">
            <a:avLst/>
          </a:prstGeom>
          <a:noFill/>
        </p:spPr>
        <p:txBody>
          <a:bodyPr wrap="square" rtlCol="0">
            <a:spAutoFit/>
          </a:bodyPr>
          <a:lstStyle/>
          <a:p>
            <a:pPr algn="ctr"/>
            <a:r>
              <a:rPr lang="en-US" dirty="0">
                <a:latin typeface="Cabin Condensed" pitchFamily="2" charset="0"/>
              </a:rPr>
              <a:t>Locofy</a:t>
            </a:r>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and Creating the Database</a:t>
            </a:r>
            <a:endParaRPr dirty="0"/>
          </a:p>
        </p:txBody>
      </p:sp>
      <p:sp>
        <p:nvSpPr>
          <p:cNvPr id="4" name="Content Placeholder 3">
            <a:extLst>
              <a:ext uri="{FF2B5EF4-FFF2-40B4-BE49-F238E27FC236}">
                <a16:creationId xmlns:a16="http://schemas.microsoft.com/office/drawing/2014/main" id="{C88DF1E1-56BE-A994-9ED3-3F01874AB327}"/>
              </a:ext>
            </a:extLst>
          </p:cNvPr>
          <p:cNvSpPr>
            <a:spLocks noGrp="1"/>
          </p:cNvSpPr>
          <p:nvPr>
            <p:ph idx="1"/>
          </p:nvPr>
        </p:nvSpPr>
        <p:spPr/>
        <p:txBody>
          <a:bodyPr/>
          <a:lstStyle/>
          <a:p>
            <a:r>
              <a:rPr lang="en-US" dirty="0"/>
              <a:t>Next step was to host the website by uploading all the necessary files to 000webhost and create a database with doctors to search from. </a:t>
            </a:r>
          </a:p>
        </p:txBody>
      </p:sp>
      <p:pic>
        <p:nvPicPr>
          <p:cNvPr id="6" name="Picture 5">
            <a:extLst>
              <a:ext uri="{FF2B5EF4-FFF2-40B4-BE49-F238E27FC236}">
                <a16:creationId xmlns:a16="http://schemas.microsoft.com/office/drawing/2014/main" id="{A2336577-1611-00E6-7987-EFB498797B3D}"/>
              </a:ext>
            </a:extLst>
          </p:cNvPr>
          <p:cNvPicPr>
            <a:picLocks noChangeAspect="1"/>
          </p:cNvPicPr>
          <p:nvPr/>
        </p:nvPicPr>
        <p:blipFill rotWithShape="1">
          <a:blip r:embed="rId2">
            <a:extLst>
              <a:ext uri="{28A0092B-C50C-407E-A947-70E740481C1C}">
                <a14:useLocalDpi xmlns:a14="http://schemas.microsoft.com/office/drawing/2010/main" val="0"/>
              </a:ext>
            </a:extLst>
          </a:blip>
          <a:srcRect b="31402"/>
          <a:stretch/>
        </p:blipFill>
        <p:spPr>
          <a:xfrm>
            <a:off x="7185956" y="3568469"/>
            <a:ext cx="3175000" cy="1219676"/>
          </a:xfrm>
          <a:prstGeom prst="rect">
            <a:avLst/>
          </a:prstGeom>
        </p:spPr>
      </p:pic>
      <p:sp>
        <p:nvSpPr>
          <p:cNvPr id="8" name="TextBox 7">
            <a:extLst>
              <a:ext uri="{FF2B5EF4-FFF2-40B4-BE49-F238E27FC236}">
                <a16:creationId xmlns:a16="http://schemas.microsoft.com/office/drawing/2014/main" id="{2DDB6BCC-7D7E-527F-A451-95926DA49AEC}"/>
              </a:ext>
            </a:extLst>
          </p:cNvPr>
          <p:cNvSpPr txBox="1"/>
          <p:nvPr/>
        </p:nvSpPr>
        <p:spPr>
          <a:xfrm>
            <a:off x="8116004" y="5072740"/>
            <a:ext cx="1407398" cy="369332"/>
          </a:xfrm>
          <a:prstGeom prst="rect">
            <a:avLst/>
          </a:prstGeom>
          <a:noFill/>
        </p:spPr>
        <p:txBody>
          <a:bodyPr wrap="square" rtlCol="0">
            <a:spAutoFit/>
          </a:bodyPr>
          <a:lstStyle/>
          <a:p>
            <a:pPr algn="ctr"/>
            <a:r>
              <a:rPr lang="en-US" dirty="0">
                <a:latin typeface="Cabin Condensed" pitchFamily="2" charset="0"/>
              </a:rPr>
              <a:t>000webhost</a:t>
            </a:r>
          </a:p>
        </p:txBody>
      </p:sp>
      <p:pic>
        <p:nvPicPr>
          <p:cNvPr id="13" name="Picture 12">
            <a:extLst>
              <a:ext uri="{FF2B5EF4-FFF2-40B4-BE49-F238E27FC236}">
                <a16:creationId xmlns:a16="http://schemas.microsoft.com/office/drawing/2014/main" id="{5406A827-187B-CE3A-54CE-C19C5E80EC7D}"/>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70978" y="3362077"/>
            <a:ext cx="1143000" cy="1632460"/>
          </a:xfrm>
          <a:prstGeom prst="rect">
            <a:avLst/>
          </a:prstGeom>
        </p:spPr>
      </p:pic>
      <p:pic>
        <p:nvPicPr>
          <p:cNvPr id="14" name="Picture 13">
            <a:extLst>
              <a:ext uri="{FF2B5EF4-FFF2-40B4-BE49-F238E27FC236}">
                <a16:creationId xmlns:a16="http://schemas.microsoft.com/office/drawing/2014/main" id="{213EB680-BE52-1CCD-93AB-D72F7267D12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533622" y="3353822"/>
            <a:ext cx="1632460" cy="1632460"/>
          </a:xfrm>
          <a:prstGeom prst="rect">
            <a:avLst/>
          </a:prstGeom>
        </p:spPr>
      </p:pic>
      <p:sp>
        <p:nvSpPr>
          <p:cNvPr id="15" name="TextBox 14">
            <a:extLst>
              <a:ext uri="{FF2B5EF4-FFF2-40B4-BE49-F238E27FC236}">
                <a16:creationId xmlns:a16="http://schemas.microsoft.com/office/drawing/2014/main" id="{128D71E1-354A-3A2B-FF72-0B1E9E65FFB6}"/>
              </a:ext>
            </a:extLst>
          </p:cNvPr>
          <p:cNvSpPr txBox="1"/>
          <p:nvPr/>
        </p:nvSpPr>
        <p:spPr>
          <a:xfrm>
            <a:off x="2930752" y="5118100"/>
            <a:ext cx="838200" cy="369332"/>
          </a:xfrm>
          <a:prstGeom prst="rect">
            <a:avLst/>
          </a:prstGeom>
          <a:noFill/>
        </p:spPr>
        <p:txBody>
          <a:bodyPr wrap="square" rtlCol="0">
            <a:spAutoFit/>
          </a:bodyPr>
          <a:lstStyle/>
          <a:p>
            <a:pPr algn="ctr"/>
            <a:r>
              <a:rPr lang="en-US" dirty="0">
                <a:latin typeface="Cabin Condensed" pitchFamily="2" charset="0"/>
              </a:rPr>
              <a:t>HTML</a:t>
            </a:r>
          </a:p>
        </p:txBody>
      </p:sp>
      <p:sp>
        <p:nvSpPr>
          <p:cNvPr id="16" name="TextBox 15">
            <a:extLst>
              <a:ext uri="{FF2B5EF4-FFF2-40B4-BE49-F238E27FC236}">
                <a16:creationId xmlns:a16="http://schemas.microsoft.com/office/drawing/2014/main" id="{BD30EEEB-80E1-E1AD-0A96-092EB7C1BA5C}"/>
              </a:ext>
            </a:extLst>
          </p:cNvPr>
          <p:cNvSpPr txBox="1"/>
          <p:nvPr/>
        </p:nvSpPr>
        <p:spPr>
          <a:xfrm>
            <a:off x="5523378" y="5118100"/>
            <a:ext cx="838200" cy="369332"/>
          </a:xfrm>
          <a:prstGeom prst="rect">
            <a:avLst/>
          </a:prstGeom>
          <a:noFill/>
        </p:spPr>
        <p:txBody>
          <a:bodyPr wrap="square" rtlCol="0">
            <a:spAutoFit/>
          </a:bodyPr>
          <a:lstStyle/>
          <a:p>
            <a:pPr algn="ctr"/>
            <a:r>
              <a:rPr lang="en-US" dirty="0">
                <a:latin typeface="Cabin Condensed" pitchFamily="2" charset="0"/>
              </a:rPr>
              <a:t>CSS</a:t>
            </a:r>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5B9F44-C270-8DA0-9399-0673154A0421}"/>
              </a:ext>
            </a:extLst>
          </p:cNvPr>
          <p:cNvSpPr txBox="1"/>
          <p:nvPr/>
        </p:nvSpPr>
        <p:spPr>
          <a:xfrm>
            <a:off x="3962400" y="5334000"/>
            <a:ext cx="6324600" cy="369332"/>
          </a:xfrm>
          <a:prstGeom prst="rect">
            <a:avLst/>
          </a:prstGeom>
          <a:noFill/>
        </p:spPr>
        <p:txBody>
          <a:bodyPr wrap="square" rtlCol="0">
            <a:spAutoFit/>
          </a:bodyPr>
          <a:lstStyle/>
          <a:p>
            <a:r>
              <a:rPr lang="en-US" dirty="0"/>
              <a:t>Uploaded the code to 000webhost</a:t>
            </a:r>
          </a:p>
        </p:txBody>
      </p:sp>
      <p:pic>
        <p:nvPicPr>
          <p:cNvPr id="3" name="Picture 2">
            <a:extLst>
              <a:ext uri="{FF2B5EF4-FFF2-40B4-BE49-F238E27FC236}">
                <a16:creationId xmlns:a16="http://schemas.microsoft.com/office/drawing/2014/main" id="{5AA785E4-A3A0-440D-C513-D89207709CA8}"/>
              </a:ext>
            </a:extLst>
          </p:cNvPr>
          <p:cNvPicPr>
            <a:picLocks noChangeAspect="1"/>
          </p:cNvPicPr>
          <p:nvPr/>
        </p:nvPicPr>
        <p:blipFill>
          <a:blip r:embed="rId2"/>
          <a:stretch>
            <a:fillRect/>
          </a:stretch>
        </p:blipFill>
        <p:spPr>
          <a:xfrm>
            <a:off x="419100" y="494268"/>
            <a:ext cx="11353800" cy="4504949"/>
          </a:xfrm>
          <a:prstGeom prst="rect">
            <a:avLst/>
          </a:prstGeom>
        </p:spPr>
      </p:pic>
    </p:spTree>
    <p:extLst>
      <p:ext uri="{BB962C8B-B14F-4D97-AF65-F5344CB8AC3E}">
        <p14:creationId xmlns:p14="http://schemas.microsoft.com/office/powerpoint/2010/main" val="123094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32F2AA-9992-1FD7-8699-BD3885F09DA6}"/>
              </a:ext>
            </a:extLst>
          </p:cNvPr>
          <p:cNvPicPr>
            <a:picLocks noChangeAspect="1"/>
          </p:cNvPicPr>
          <p:nvPr/>
        </p:nvPicPr>
        <p:blipFill>
          <a:blip r:embed="rId2"/>
          <a:stretch>
            <a:fillRect/>
          </a:stretch>
        </p:blipFill>
        <p:spPr>
          <a:xfrm>
            <a:off x="723900" y="304800"/>
            <a:ext cx="10744200" cy="5545140"/>
          </a:xfrm>
          <a:prstGeom prst="rect">
            <a:avLst/>
          </a:prstGeom>
        </p:spPr>
      </p:pic>
      <p:sp>
        <p:nvSpPr>
          <p:cNvPr id="4" name="TextBox 3">
            <a:extLst>
              <a:ext uri="{FF2B5EF4-FFF2-40B4-BE49-F238E27FC236}">
                <a16:creationId xmlns:a16="http://schemas.microsoft.com/office/drawing/2014/main" id="{BD34DFF6-A3F4-16E7-D731-235F96D58A21}"/>
              </a:ext>
            </a:extLst>
          </p:cNvPr>
          <p:cNvSpPr txBox="1"/>
          <p:nvPr/>
        </p:nvSpPr>
        <p:spPr>
          <a:xfrm>
            <a:off x="3352800" y="6019800"/>
            <a:ext cx="6324600" cy="369332"/>
          </a:xfrm>
          <a:prstGeom prst="rect">
            <a:avLst/>
          </a:prstGeom>
          <a:noFill/>
        </p:spPr>
        <p:txBody>
          <a:bodyPr wrap="square" rtlCol="0">
            <a:spAutoFit/>
          </a:bodyPr>
          <a:lstStyle/>
          <a:p>
            <a:r>
              <a:rPr lang="en-US" dirty="0"/>
              <a:t>Website hosted at: https://getadoc.000webhostapp.com/</a:t>
            </a:r>
          </a:p>
        </p:txBody>
      </p:sp>
    </p:spTree>
    <p:extLst>
      <p:ext uri="{BB962C8B-B14F-4D97-AF65-F5344CB8AC3E}">
        <p14:creationId xmlns:p14="http://schemas.microsoft.com/office/powerpoint/2010/main" val="206215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51853A-51B8-B25B-47BB-EE388811E8DC}"/>
              </a:ext>
            </a:extLst>
          </p:cNvPr>
          <p:cNvPicPr>
            <a:picLocks noChangeAspect="1"/>
          </p:cNvPicPr>
          <p:nvPr/>
        </p:nvPicPr>
        <p:blipFill>
          <a:blip r:embed="rId2"/>
          <a:stretch>
            <a:fillRect/>
          </a:stretch>
        </p:blipFill>
        <p:spPr>
          <a:xfrm>
            <a:off x="571500" y="304800"/>
            <a:ext cx="11049000" cy="5411260"/>
          </a:xfrm>
          <a:prstGeom prst="rect">
            <a:avLst/>
          </a:prstGeom>
        </p:spPr>
      </p:pic>
      <p:sp>
        <p:nvSpPr>
          <p:cNvPr id="6" name="TextBox 5">
            <a:extLst>
              <a:ext uri="{FF2B5EF4-FFF2-40B4-BE49-F238E27FC236}">
                <a16:creationId xmlns:a16="http://schemas.microsoft.com/office/drawing/2014/main" id="{205B9F44-C270-8DA0-9399-0673154A0421}"/>
              </a:ext>
            </a:extLst>
          </p:cNvPr>
          <p:cNvSpPr txBox="1"/>
          <p:nvPr/>
        </p:nvSpPr>
        <p:spPr>
          <a:xfrm>
            <a:off x="3352800" y="6019800"/>
            <a:ext cx="6324600" cy="369332"/>
          </a:xfrm>
          <a:prstGeom prst="rect">
            <a:avLst/>
          </a:prstGeom>
          <a:noFill/>
        </p:spPr>
        <p:txBody>
          <a:bodyPr wrap="square" rtlCol="0">
            <a:spAutoFit/>
          </a:bodyPr>
          <a:lstStyle/>
          <a:p>
            <a:r>
              <a:rPr lang="en-US" dirty="0"/>
              <a:t>Database created for </a:t>
            </a:r>
            <a:r>
              <a:rPr lang="en-US" dirty="0" err="1"/>
              <a:t>GetADoc</a:t>
            </a:r>
            <a:r>
              <a:rPr lang="en-US" dirty="0"/>
              <a:t> webapp</a:t>
            </a:r>
          </a:p>
        </p:txBody>
      </p:sp>
    </p:spTree>
    <p:extLst>
      <p:ext uri="{BB962C8B-B14F-4D97-AF65-F5344CB8AC3E}">
        <p14:creationId xmlns:p14="http://schemas.microsoft.com/office/powerpoint/2010/main" val="344443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10134600" cy="1143000"/>
          </a:xfrm>
        </p:spPr>
        <p:txBody>
          <a:bodyPr/>
          <a:lstStyle/>
          <a:p>
            <a:r>
              <a:rPr lang="en-US" dirty="0"/>
              <a:t>Creating the Webservices and Unit Testing</a:t>
            </a:r>
            <a:endParaRPr dirty="0"/>
          </a:p>
        </p:txBody>
      </p:sp>
      <p:sp>
        <p:nvSpPr>
          <p:cNvPr id="4" name="Content Placeholder 3">
            <a:extLst>
              <a:ext uri="{FF2B5EF4-FFF2-40B4-BE49-F238E27FC236}">
                <a16:creationId xmlns:a16="http://schemas.microsoft.com/office/drawing/2014/main" id="{C88DF1E1-56BE-A994-9ED3-3F01874AB327}"/>
              </a:ext>
            </a:extLst>
          </p:cNvPr>
          <p:cNvSpPr>
            <a:spLocks noGrp="1"/>
          </p:cNvSpPr>
          <p:nvPr>
            <p:ph idx="1"/>
          </p:nvPr>
        </p:nvSpPr>
        <p:spPr/>
        <p:txBody>
          <a:bodyPr/>
          <a:lstStyle/>
          <a:p>
            <a:r>
              <a:rPr lang="en-US" dirty="0"/>
              <a:t>The next step was to create the webservices to interact and fetch data from the Backend. I created the webservices using </a:t>
            </a:r>
            <a:r>
              <a:rPr lang="en-US" dirty="0" err="1"/>
              <a:t>php</a:t>
            </a:r>
            <a:r>
              <a:rPr lang="en-US" dirty="0"/>
              <a:t> and performed unit testing using Postman.</a:t>
            </a:r>
          </a:p>
        </p:txBody>
      </p:sp>
      <p:pic>
        <p:nvPicPr>
          <p:cNvPr id="3" name="Picture 2">
            <a:extLst>
              <a:ext uri="{FF2B5EF4-FFF2-40B4-BE49-F238E27FC236}">
                <a16:creationId xmlns:a16="http://schemas.microsoft.com/office/drawing/2014/main" id="{4C08EE62-0DEE-338D-AAF6-4ED648780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839" y="3288268"/>
            <a:ext cx="3309529" cy="1704657"/>
          </a:xfrm>
          <a:prstGeom prst="rect">
            <a:avLst/>
          </a:prstGeom>
        </p:spPr>
      </p:pic>
      <p:sp>
        <p:nvSpPr>
          <p:cNvPr id="5" name="TextBox 4">
            <a:extLst>
              <a:ext uri="{FF2B5EF4-FFF2-40B4-BE49-F238E27FC236}">
                <a16:creationId xmlns:a16="http://schemas.microsoft.com/office/drawing/2014/main" id="{F1AC0E74-95B4-73B3-8C69-7526F1326DDA}"/>
              </a:ext>
            </a:extLst>
          </p:cNvPr>
          <p:cNvSpPr txBox="1"/>
          <p:nvPr/>
        </p:nvSpPr>
        <p:spPr>
          <a:xfrm>
            <a:off x="3019244" y="4990464"/>
            <a:ext cx="1231229" cy="369332"/>
          </a:xfrm>
          <a:prstGeom prst="rect">
            <a:avLst/>
          </a:prstGeom>
          <a:noFill/>
        </p:spPr>
        <p:txBody>
          <a:bodyPr wrap="square" rtlCol="0">
            <a:spAutoFit/>
          </a:bodyPr>
          <a:lstStyle/>
          <a:p>
            <a:pPr algn="ctr"/>
            <a:r>
              <a:rPr lang="en-US" dirty="0">
                <a:latin typeface="Cabin Condensed" pitchFamily="2" charset="0"/>
              </a:rPr>
              <a:t>PHP</a:t>
            </a:r>
          </a:p>
        </p:txBody>
      </p:sp>
      <p:pic>
        <p:nvPicPr>
          <p:cNvPr id="9" name="Picture 8">
            <a:extLst>
              <a:ext uri="{FF2B5EF4-FFF2-40B4-BE49-F238E27FC236}">
                <a16:creationId xmlns:a16="http://schemas.microsoft.com/office/drawing/2014/main" id="{6765798F-4F55-351E-6A9B-410C6B852A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799" y="3142803"/>
            <a:ext cx="1621522" cy="1621522"/>
          </a:xfrm>
          <a:prstGeom prst="rect">
            <a:avLst/>
          </a:prstGeom>
        </p:spPr>
      </p:pic>
      <p:sp>
        <p:nvSpPr>
          <p:cNvPr id="10" name="TextBox 9">
            <a:extLst>
              <a:ext uri="{FF2B5EF4-FFF2-40B4-BE49-F238E27FC236}">
                <a16:creationId xmlns:a16="http://schemas.microsoft.com/office/drawing/2014/main" id="{231B52D7-E21F-6A9C-7B56-AE6259920A37}"/>
              </a:ext>
            </a:extLst>
          </p:cNvPr>
          <p:cNvSpPr txBox="1"/>
          <p:nvPr/>
        </p:nvSpPr>
        <p:spPr>
          <a:xfrm>
            <a:off x="6976946" y="4992925"/>
            <a:ext cx="1231229" cy="369332"/>
          </a:xfrm>
          <a:prstGeom prst="rect">
            <a:avLst/>
          </a:prstGeom>
          <a:noFill/>
        </p:spPr>
        <p:txBody>
          <a:bodyPr wrap="square" rtlCol="0">
            <a:spAutoFit/>
          </a:bodyPr>
          <a:lstStyle/>
          <a:p>
            <a:pPr algn="ctr"/>
            <a:r>
              <a:rPr lang="en-US" dirty="0">
                <a:latin typeface="Cabin Condensed" pitchFamily="2" charset="0"/>
              </a:rPr>
              <a:t>Postman</a:t>
            </a:r>
          </a:p>
        </p:txBody>
      </p:sp>
    </p:spTree>
    <p:extLst>
      <p:ext uri="{BB962C8B-B14F-4D97-AF65-F5344CB8AC3E}">
        <p14:creationId xmlns:p14="http://schemas.microsoft.com/office/powerpoint/2010/main" val="19113034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523</TotalTime>
  <Words>450</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Cabin Condensed</vt:lpstr>
      <vt:lpstr>Candara</vt:lpstr>
      <vt:lpstr>Consolas</vt:lpstr>
      <vt:lpstr>Tech Computer 16x9</vt:lpstr>
      <vt:lpstr>Doctor Search Website</vt:lpstr>
      <vt:lpstr>Table of contents</vt:lpstr>
      <vt:lpstr>Develop a Doctor Search Website</vt:lpstr>
      <vt:lpstr>Designing the Web-App</vt:lpstr>
      <vt:lpstr>Hosting and Creating the Database</vt:lpstr>
      <vt:lpstr>PowerPoint Presentation</vt:lpstr>
      <vt:lpstr>PowerPoint Presentation</vt:lpstr>
      <vt:lpstr>PowerPoint Presentation</vt:lpstr>
      <vt:lpstr>Creating the Webservices and Unit Testing</vt:lpstr>
      <vt:lpstr>PowerPoint Presentation</vt:lpstr>
      <vt:lpstr>PowerPoint Presentation</vt:lpstr>
      <vt:lpstr>Connect the Frontend with the Backend APIs</vt:lpstr>
      <vt:lpstr>PowerPoint Presentation</vt:lpstr>
      <vt:lpstr>PowerPoint Presentation</vt:lpstr>
      <vt:lpstr>PowerPoint Presentation</vt:lpstr>
      <vt:lpstr>Project DEMO</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Search Website</dc:title>
  <dc:creator>NIMIT SHAILESHKUMAR ZAKHARIA - 200905189</dc:creator>
  <cp:lastModifiedBy>NIMIT SHAILESHKUMAR ZAKHARIA - 200905189</cp:lastModifiedBy>
  <cp:revision>3</cp:revision>
  <dcterms:created xsi:type="dcterms:W3CDTF">2023-06-21T11:53:28Z</dcterms:created>
  <dcterms:modified xsi:type="dcterms:W3CDTF">2023-06-22T14:18:00Z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