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webextensions/taskpanes.xml" ContentType="application/vnd.ms-office.webextensiontaskpanes+xml"/>
  <Override PartName="/ppt/webextensions/webextension1.xml" ContentType="application/vnd.ms-office.webextension+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 id="257" r:id="rId6"/>
    <p:sldId id="259" r:id="rId7"/>
    <p:sldId id="260" r:id="rId8"/>
    <p:sldId id="258" r:id="rId9"/>
    <p:sldId id="261" r:id="rId10"/>
  </p:sldIdLst>
  <p:sldSz cx="18288000" cy="10287000"/>
  <p:notesSz cx="6858000" cy="9144000"/>
  <p:embeddedFontLst>
    <p:embeddedFont>
      <p:font typeface="Georgia Pro" charset="0"/>
      <p:regular r:id="rId11"/>
      <p:bold r:id="rId12"/>
      <p:italic r:id="rId13"/>
      <p:boldItalic r:id="rId14"/>
    </p:embeddedFont>
    <p:embeddedFont>
      <p:font typeface="Canva Sans Bold" charset="0"/>
      <p:regular r:id="rId15"/>
    </p:embeddedFont>
    <p:embeddedFont>
      <p:font typeface="Calibri" pitchFamily="34"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A9DA388-5E76-4199-B46A-92691027BD00}">
          <p14:sldIdLst>
            <p14:sldId id="256"/>
            <p14:sldId id="257"/>
            <p14:sldId id="259"/>
            <p14:sldId id="260"/>
            <p14:sldId id="258"/>
            <p14:sldId id="261"/>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09D"/>
    <a:srgbClr val="4240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9" d="100"/>
          <a:sy n="49" d="100"/>
        </p:scale>
        <p:origin x="-60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1.fntdata"/><Relationship Id="rId5" Type="http://schemas.openxmlformats.org/officeDocument/2006/relationships/slide" Target="slides/slide1.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4.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mailto:22ise029@bnmit.in" TargetMode="External"/><Relationship Id="rId5" Type="http://schemas.openxmlformats.org/officeDocument/2006/relationships/hyperlink" Target="mailto:22ise041@bnmit.in"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H="1">
            <a:off x="364352" y="9854550"/>
            <a:ext cx="17413596" cy="0"/>
          </a:xfrm>
          <a:prstGeom prst="line">
            <a:avLst/>
          </a:prstGeom>
          <a:ln w="38100" cap="flat">
            <a:solidFill>
              <a:srgbClr val="2D05A2">
                <a:alpha val="44706"/>
              </a:srgbClr>
            </a:solidFill>
            <a:prstDash val="solid"/>
            <a:headEnd type="none" w="sm" len="sm"/>
            <a:tailEnd type="none" w="sm" len="sm"/>
          </a:ln>
        </p:spPr>
      </p:sp>
      <p:grpSp>
        <p:nvGrpSpPr>
          <p:cNvPr id="3" name="Group 3"/>
          <p:cNvGrpSpPr/>
          <p:nvPr/>
        </p:nvGrpSpPr>
        <p:grpSpPr>
          <a:xfrm>
            <a:off x="12908402" y="-46580"/>
            <a:ext cx="5379598" cy="895855"/>
            <a:chOff x="0" y="-38100"/>
            <a:chExt cx="1702823" cy="647700"/>
          </a:xfrm>
        </p:grpSpPr>
        <p:sp>
          <p:nvSpPr>
            <p:cNvPr id="4" name="Freeform 4"/>
            <p:cNvSpPr/>
            <p:nvPr/>
          </p:nvSpPr>
          <p:spPr>
            <a:xfrm>
              <a:off x="0" y="0"/>
              <a:ext cx="1702823" cy="516047"/>
            </a:xfrm>
            <a:custGeom>
              <a:avLst/>
              <a:gdLst/>
              <a:ahLst/>
              <a:cxnLst/>
              <a:rect l="l" t="t" r="r" b="b"/>
              <a:pathLst>
                <a:path w="1702823" h="609600">
                  <a:moveTo>
                    <a:pt x="203200" y="0"/>
                  </a:moveTo>
                  <a:lnTo>
                    <a:pt x="1702823" y="0"/>
                  </a:lnTo>
                  <a:lnTo>
                    <a:pt x="1499623" y="609600"/>
                  </a:lnTo>
                  <a:lnTo>
                    <a:pt x="0" y="609600"/>
                  </a:lnTo>
                  <a:lnTo>
                    <a:pt x="203200" y="0"/>
                  </a:lnTo>
                  <a:close/>
                </a:path>
              </a:pathLst>
            </a:custGeom>
            <a:solidFill>
              <a:srgbClr val="9FC3D0"/>
            </a:solidFill>
          </p:spPr>
        </p:sp>
        <p:sp>
          <p:nvSpPr>
            <p:cNvPr id="5" name="TextBox 5"/>
            <p:cNvSpPr txBox="1"/>
            <p:nvPr/>
          </p:nvSpPr>
          <p:spPr>
            <a:xfrm>
              <a:off x="101600" y="-38100"/>
              <a:ext cx="1499623" cy="64770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6098127" y="149228"/>
            <a:ext cx="1765547" cy="556937"/>
          </a:xfrm>
          <a:custGeom>
            <a:avLst/>
            <a:gdLst/>
            <a:ahLst/>
            <a:cxnLst/>
            <a:rect l="l" t="t" r="r" b="b"/>
            <a:pathLst>
              <a:path w="1765547" h="556937">
                <a:moveTo>
                  <a:pt x="0" y="0"/>
                </a:moveTo>
                <a:lnTo>
                  <a:pt x="1765546" y="0"/>
                </a:lnTo>
                <a:lnTo>
                  <a:pt x="1765546" y="556937"/>
                </a:lnTo>
                <a:lnTo>
                  <a:pt x="0" y="556937"/>
                </a:lnTo>
                <a:lnTo>
                  <a:pt x="0" y="0"/>
                </a:lnTo>
                <a:close/>
              </a:path>
            </a:pathLst>
          </a:custGeom>
          <a:blipFill>
            <a:blip r:embed="rId2"/>
            <a:stretch>
              <a:fillRect t="-17075" b="-17075"/>
            </a:stretch>
          </a:blipFill>
        </p:spPr>
      </p:sp>
      <p:sp>
        <p:nvSpPr>
          <p:cNvPr id="7" name="Freeform 7"/>
          <p:cNvSpPr/>
          <p:nvPr/>
        </p:nvSpPr>
        <p:spPr>
          <a:xfrm>
            <a:off x="13299712" y="127288"/>
            <a:ext cx="2664730" cy="524619"/>
          </a:xfrm>
          <a:custGeom>
            <a:avLst/>
            <a:gdLst/>
            <a:ahLst/>
            <a:cxnLst/>
            <a:rect l="l" t="t" r="r" b="b"/>
            <a:pathLst>
              <a:path w="2664730" h="524619">
                <a:moveTo>
                  <a:pt x="0" y="0"/>
                </a:moveTo>
                <a:lnTo>
                  <a:pt x="2664729" y="0"/>
                </a:lnTo>
                <a:lnTo>
                  <a:pt x="2664729" y="524618"/>
                </a:lnTo>
                <a:lnTo>
                  <a:pt x="0" y="524618"/>
                </a:lnTo>
                <a:lnTo>
                  <a:pt x="0" y="0"/>
                </a:lnTo>
                <a:close/>
              </a:path>
            </a:pathLst>
          </a:custGeom>
          <a:blipFill>
            <a:blip r:embed="rId3"/>
            <a:stretch>
              <a:fillRect/>
            </a:stretch>
          </a:blipFill>
        </p:spPr>
      </p:sp>
      <p:sp>
        <p:nvSpPr>
          <p:cNvPr id="8" name="Freeform 8"/>
          <p:cNvSpPr/>
          <p:nvPr/>
        </p:nvSpPr>
        <p:spPr>
          <a:xfrm>
            <a:off x="152400" y="73824"/>
            <a:ext cx="798190" cy="843158"/>
          </a:xfrm>
          <a:custGeom>
            <a:avLst/>
            <a:gdLst/>
            <a:ahLst/>
            <a:cxnLst/>
            <a:rect l="l" t="t" r="r" b="b"/>
            <a:pathLst>
              <a:path w="798190" h="843158">
                <a:moveTo>
                  <a:pt x="0" y="0"/>
                </a:moveTo>
                <a:lnTo>
                  <a:pt x="798190" y="0"/>
                </a:lnTo>
                <a:lnTo>
                  <a:pt x="798190" y="843159"/>
                </a:lnTo>
                <a:lnTo>
                  <a:pt x="0" y="843159"/>
                </a:lnTo>
                <a:lnTo>
                  <a:pt x="0" y="0"/>
                </a:lnTo>
                <a:close/>
              </a:path>
            </a:pathLst>
          </a:custGeom>
          <a:blipFill>
            <a:blip r:embed="rId4"/>
            <a:stretch>
              <a:fillRect/>
            </a:stretch>
          </a:blipFill>
        </p:spPr>
      </p:sp>
      <p:sp>
        <p:nvSpPr>
          <p:cNvPr id="9" name="TextBox 9"/>
          <p:cNvSpPr txBox="1"/>
          <p:nvPr/>
        </p:nvSpPr>
        <p:spPr>
          <a:xfrm>
            <a:off x="1809669" y="65430"/>
            <a:ext cx="10811154" cy="848358"/>
          </a:xfrm>
          <a:prstGeom prst="rect">
            <a:avLst/>
          </a:prstGeom>
        </p:spPr>
        <p:txBody>
          <a:bodyPr lIns="0" tIns="0" rIns="0" bIns="0" rtlCol="0" anchor="t">
            <a:spAutoFit/>
          </a:bodyPr>
          <a:lstStyle/>
          <a:p>
            <a:pPr algn="ctr">
              <a:lnSpc>
                <a:spcPts val="6399"/>
              </a:lnSpc>
            </a:pPr>
            <a:r>
              <a:rPr lang="en-US" sz="6000" spc="166" dirty="0">
                <a:solidFill>
                  <a:srgbClr val="03009D"/>
                </a:solidFill>
                <a:latin typeface="Georgia Pro"/>
              </a:rPr>
              <a:t>INTEL AI HACKATHON</a:t>
            </a:r>
          </a:p>
        </p:txBody>
      </p:sp>
      <p:sp>
        <p:nvSpPr>
          <p:cNvPr id="10" name="TextBox 10"/>
          <p:cNvSpPr txBox="1"/>
          <p:nvPr/>
        </p:nvSpPr>
        <p:spPr>
          <a:xfrm>
            <a:off x="2197768" y="961809"/>
            <a:ext cx="12192000" cy="856901"/>
          </a:xfrm>
          <a:prstGeom prst="rect">
            <a:avLst/>
          </a:prstGeom>
        </p:spPr>
        <p:txBody>
          <a:bodyPr wrap="square" lIns="0" tIns="0" rIns="0" bIns="0" rtlCol="0" anchor="t">
            <a:spAutoFit/>
          </a:bodyPr>
          <a:lstStyle/>
          <a:p>
            <a:pPr algn="ctr">
              <a:lnSpc>
                <a:spcPts val="7279"/>
              </a:lnSpc>
            </a:pPr>
            <a:r>
              <a:rPr lang="en-US" sz="5150" b="1" dirty="0">
                <a:solidFill>
                  <a:srgbClr val="03009D"/>
                </a:solidFill>
                <a:latin typeface="Times New Roman" panose="02020603050405020304" pitchFamily="18" charset="0"/>
                <a:cs typeface="Times New Roman" panose="02020603050405020304" pitchFamily="18" charset="0"/>
              </a:rPr>
              <a:t>SMART SPARK</a:t>
            </a:r>
            <a:endParaRPr lang="en-US" sz="5199" b="1" dirty="0">
              <a:solidFill>
                <a:srgbClr val="03009D"/>
              </a:solidFill>
              <a:latin typeface="Times New Roman" panose="02020603050405020304" pitchFamily="18" charset="0"/>
              <a:cs typeface="Times New Roman" panose="02020603050405020304" pitchFamily="18" charset="0"/>
            </a:endParaRPr>
          </a:p>
        </p:txBody>
      </p:sp>
      <p:sp>
        <p:nvSpPr>
          <p:cNvPr id="11" name="TextBox 11"/>
          <p:cNvSpPr txBox="1"/>
          <p:nvPr/>
        </p:nvSpPr>
        <p:spPr>
          <a:xfrm>
            <a:off x="152401" y="1698173"/>
            <a:ext cx="16114294" cy="1189749"/>
          </a:xfrm>
          <a:prstGeom prst="rect">
            <a:avLst/>
          </a:prstGeom>
        </p:spPr>
        <p:txBody>
          <a:bodyPr wrap="square" lIns="0" tIns="0" rIns="0" bIns="0" rtlCol="0" anchor="t">
            <a:spAutoFit/>
          </a:bodyPr>
          <a:lstStyle/>
          <a:p>
            <a:pPr algn="ctr">
              <a:lnSpc>
                <a:spcPts val="4759"/>
              </a:lnSpc>
            </a:pPr>
            <a:endParaRPr lang="en-US" sz="3399" dirty="0">
              <a:solidFill>
                <a:srgbClr val="03009D"/>
              </a:solidFill>
              <a:latin typeface="Canva Sans Bold"/>
            </a:endParaRPr>
          </a:p>
          <a:p>
            <a:pPr algn="ctr">
              <a:lnSpc>
                <a:spcPts val="4759"/>
              </a:lnSpc>
            </a:pPr>
            <a:r>
              <a:rPr lang="en-US" sz="3399" dirty="0">
                <a:solidFill>
                  <a:srgbClr val="03009D"/>
                </a:solidFill>
                <a:latin typeface="Canva Sans Bold"/>
              </a:rPr>
              <a:t>Problem Statement</a:t>
            </a:r>
          </a:p>
        </p:txBody>
      </p:sp>
      <p:sp>
        <p:nvSpPr>
          <p:cNvPr id="12" name="TextBox 12"/>
          <p:cNvSpPr txBox="1"/>
          <p:nvPr/>
        </p:nvSpPr>
        <p:spPr>
          <a:xfrm>
            <a:off x="232467" y="7315592"/>
            <a:ext cx="17239105" cy="1500411"/>
          </a:xfrm>
          <a:prstGeom prst="rect">
            <a:avLst/>
          </a:prstGeom>
        </p:spPr>
        <p:txBody>
          <a:bodyPr wrap="square" lIns="0" tIns="0" rIns="0" bIns="0" rtlCol="0" anchor="t">
            <a:spAutoFit/>
          </a:bodyPr>
          <a:lstStyle/>
          <a:p>
            <a:pPr algn="ctr">
              <a:lnSpc>
                <a:spcPts val="3883"/>
              </a:lnSpc>
            </a:pPr>
            <a:r>
              <a:rPr lang="en-US" sz="2773" dirty="0" smtClean="0">
                <a:solidFill>
                  <a:srgbClr val="03009D"/>
                </a:solidFill>
                <a:latin typeface="Times New Roman" panose="02020603050405020304" pitchFamily="18" charset="0"/>
                <a:cs typeface="Times New Roman" panose="02020603050405020304" pitchFamily="18" charset="0"/>
              </a:rPr>
              <a:t>Brindha </a:t>
            </a:r>
            <a:r>
              <a:rPr lang="en-US" sz="2773" dirty="0">
                <a:solidFill>
                  <a:srgbClr val="03009D"/>
                </a:solidFill>
                <a:latin typeface="Times New Roman" panose="02020603050405020304" pitchFamily="18" charset="0"/>
                <a:cs typeface="Times New Roman" panose="02020603050405020304" pitchFamily="18" charset="0"/>
              </a:rPr>
              <a:t>D                      </a:t>
            </a:r>
            <a:r>
              <a:rPr lang="en-US" sz="2773" dirty="0">
                <a:solidFill>
                  <a:srgbClr val="03009D"/>
                </a:solidFill>
                <a:latin typeface="Times New Roman" panose="02020603050405020304" pitchFamily="18" charset="0"/>
                <a:cs typeface="Times New Roman" panose="02020603050405020304" pitchFamily="18" charset="0"/>
                <a:hlinkClick r:id="rId5"/>
              </a:rPr>
              <a:t>22ise041@bnmit.in</a:t>
            </a:r>
            <a:r>
              <a:rPr lang="en-US" sz="2773" dirty="0">
                <a:solidFill>
                  <a:srgbClr val="03009D"/>
                </a:solidFill>
                <a:latin typeface="Times New Roman" panose="02020603050405020304" pitchFamily="18" charset="0"/>
                <a:cs typeface="Times New Roman" panose="02020603050405020304" pitchFamily="18" charset="0"/>
              </a:rPr>
              <a:t>                        B.N.M </a:t>
            </a:r>
            <a:r>
              <a:rPr lang="en-US" sz="2773" dirty="0" smtClean="0">
                <a:solidFill>
                  <a:srgbClr val="03009D"/>
                </a:solidFill>
                <a:latin typeface="Times New Roman" panose="02020603050405020304" pitchFamily="18" charset="0"/>
                <a:cs typeface="Times New Roman" panose="02020603050405020304" pitchFamily="18" charset="0"/>
              </a:rPr>
              <a:t>Institute of  Technology</a:t>
            </a:r>
            <a:endParaRPr lang="en-US" sz="2773" dirty="0">
              <a:solidFill>
                <a:srgbClr val="03009D"/>
              </a:solidFill>
              <a:latin typeface="Times New Roman" panose="02020603050405020304" pitchFamily="18" charset="0"/>
              <a:cs typeface="Times New Roman" panose="02020603050405020304" pitchFamily="18" charset="0"/>
            </a:endParaRPr>
          </a:p>
          <a:p>
            <a:pPr algn="ctr">
              <a:lnSpc>
                <a:spcPts val="3883"/>
              </a:lnSpc>
            </a:pPr>
            <a:r>
              <a:rPr lang="en-US" sz="2773" dirty="0">
                <a:solidFill>
                  <a:srgbClr val="03009D"/>
                </a:solidFill>
                <a:latin typeface="Times New Roman" panose="02020603050405020304" pitchFamily="18" charset="0"/>
                <a:cs typeface="Times New Roman" panose="02020603050405020304" pitchFamily="18" charset="0"/>
              </a:rPr>
              <a:t>Nimith B                        nimithbe</a:t>
            </a:r>
            <a:r>
              <a:rPr lang="en-US" sz="2773" dirty="0">
                <a:solidFill>
                  <a:srgbClr val="03009D"/>
                </a:solidFill>
                <a:latin typeface="Times New Roman" panose="02020603050405020304" pitchFamily="18" charset="0"/>
                <a:cs typeface="Times New Roman" panose="02020603050405020304" pitchFamily="18" charset="0"/>
                <a:hlinkClick r:id="rId6"/>
              </a:rPr>
              <a:t>@gmail.com</a:t>
            </a:r>
            <a:r>
              <a:rPr lang="en-US" sz="2773" dirty="0">
                <a:solidFill>
                  <a:srgbClr val="03009D"/>
                </a:solidFill>
                <a:latin typeface="Times New Roman" panose="02020603050405020304" pitchFamily="18" charset="0"/>
                <a:cs typeface="Times New Roman" panose="02020603050405020304" pitchFamily="18" charset="0"/>
              </a:rPr>
              <a:t>                    </a:t>
            </a:r>
            <a:r>
              <a:rPr lang="en-US" sz="2773" dirty="0">
                <a:solidFill>
                  <a:srgbClr val="03009D"/>
                </a:solidFill>
                <a:latin typeface="Times New Roman" panose="02020603050405020304" pitchFamily="18" charset="0"/>
                <a:cs typeface="Times New Roman" panose="02020603050405020304" pitchFamily="18" charset="0"/>
              </a:rPr>
              <a:t> </a:t>
            </a:r>
            <a:r>
              <a:rPr lang="en-US" sz="2773" dirty="0" smtClean="0">
                <a:solidFill>
                  <a:srgbClr val="03009D"/>
                </a:solidFill>
                <a:latin typeface="Times New Roman" panose="02020603050405020304" pitchFamily="18" charset="0"/>
                <a:cs typeface="Times New Roman" panose="02020603050405020304" pitchFamily="18" charset="0"/>
              </a:rPr>
              <a:t>B.N.M Institute of  Technology</a:t>
            </a:r>
            <a:endParaRPr lang="en-US" sz="2773" dirty="0">
              <a:solidFill>
                <a:srgbClr val="03009D"/>
              </a:solidFill>
              <a:latin typeface="Times New Roman" panose="02020603050405020304" pitchFamily="18" charset="0"/>
              <a:cs typeface="Times New Roman" panose="02020603050405020304" pitchFamily="18" charset="0"/>
            </a:endParaRPr>
          </a:p>
          <a:p>
            <a:pPr algn="ctr">
              <a:lnSpc>
                <a:spcPts val="3883"/>
              </a:lnSpc>
            </a:pPr>
            <a:r>
              <a:rPr lang="en-US" sz="2773" dirty="0">
                <a:solidFill>
                  <a:srgbClr val="03009D"/>
                </a:solidFill>
                <a:latin typeface="Times New Roman" panose="02020603050405020304" pitchFamily="18" charset="0"/>
                <a:cs typeface="Times New Roman" panose="02020603050405020304" pitchFamily="18" charset="0"/>
              </a:rPr>
              <a:t>Prajwal Athreyas S        athreyasprajwal@gmail.com         </a:t>
            </a:r>
            <a:r>
              <a:rPr lang="en-US" sz="2773" dirty="0" smtClean="0">
                <a:solidFill>
                  <a:srgbClr val="03009D"/>
                </a:solidFill>
                <a:latin typeface="Times New Roman" panose="02020603050405020304" pitchFamily="18" charset="0"/>
                <a:cs typeface="Times New Roman" panose="02020603050405020304" pitchFamily="18" charset="0"/>
              </a:rPr>
              <a:t> B.N.M Institute of  Technology</a:t>
            </a:r>
            <a:endParaRPr lang="en-US" sz="2773" dirty="0">
              <a:solidFill>
                <a:srgbClr val="03009D"/>
              </a:solidFill>
              <a:latin typeface="Times New Roman" panose="02020603050405020304" pitchFamily="18" charset="0"/>
              <a:cs typeface="Times New Roman" panose="02020603050405020304" pitchFamily="18" charset="0"/>
            </a:endParaRPr>
          </a:p>
        </p:txBody>
      </p:sp>
      <p:sp>
        <p:nvSpPr>
          <p:cNvPr id="13" name="TextBox 13"/>
          <p:cNvSpPr txBox="1"/>
          <p:nvPr/>
        </p:nvSpPr>
        <p:spPr>
          <a:xfrm>
            <a:off x="671405" y="3402365"/>
            <a:ext cx="16961518" cy="3447098"/>
          </a:xfrm>
          <a:prstGeom prst="rect">
            <a:avLst/>
          </a:prstGeom>
        </p:spPr>
        <p:txBody>
          <a:bodyPr wrap="square" lIns="0" tIns="0" rIns="0" bIns="0" rtlCol="0" anchor="t">
            <a:spAutoFit/>
          </a:bodyPr>
          <a:lstStyle/>
          <a:p>
            <a:pPr algn="just"/>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just"/>
            <a:r>
              <a:rPr lang="en-US" sz="3200" b="0" i="0" dirty="0">
                <a:solidFill>
                  <a:srgbClr val="03009D"/>
                </a:solidFill>
                <a:effectLst/>
                <a:latin typeface="Times New Roman" panose="02020603050405020304" pitchFamily="18" charset="0"/>
                <a:cs typeface="Times New Roman" panose="02020603050405020304" pitchFamily="18" charset="0"/>
              </a:rPr>
              <a:t>Create an innovative solution for optimizing energy consumption and enhancing user comfort in large spaces, such as classrooms or expansive rooms with multiple fans, lights, and AC units. Develop a system that integrates IoT devices and AI algorithms to intelligently control individual appliances based on occupancy. The objective is to dynamically activate and deactivate fans, lights, and AC units in response to the presence or absence of individuals within specific zones, ensuring efficient resource utilization and a comfortable environment.</a:t>
            </a:r>
            <a:endParaRPr lang="en-US" sz="3200" b="1" i="0" dirty="0">
              <a:solidFill>
                <a:srgbClr val="03009D"/>
              </a:solidFill>
              <a:effectLst/>
              <a:latin typeface="Söhne"/>
            </a:endParaRPr>
          </a:p>
        </p:txBody>
      </p:sp>
      <p:sp>
        <p:nvSpPr>
          <p:cNvPr id="14" name="TextBox 13">
            <a:extLst>
              <a:ext uri="{FF2B5EF4-FFF2-40B4-BE49-F238E27FC236}">
                <a16:creationId xmlns:a16="http://schemas.microsoft.com/office/drawing/2014/main" xmlns="" id="{70971723-0A6E-896E-3A00-904C3AA39A28}"/>
              </a:ext>
            </a:extLst>
          </p:cNvPr>
          <p:cNvSpPr txBox="1"/>
          <p:nvPr/>
        </p:nvSpPr>
        <p:spPr>
          <a:xfrm flipH="1">
            <a:off x="832757" y="2226202"/>
            <a:ext cx="16638814" cy="1323439"/>
          </a:xfrm>
          <a:prstGeom prst="rect">
            <a:avLst/>
          </a:prstGeom>
          <a:noFill/>
        </p:spPr>
        <p:txBody>
          <a:bodyPr wrap="square" rtlCol="0">
            <a:spAutoFit/>
          </a:bodyPr>
          <a:lstStyle/>
          <a:p>
            <a:pPr algn="ctr"/>
            <a:endParaRPr lang="en-US" sz="3600" b="0" i="0" dirty="0">
              <a:solidFill>
                <a:srgbClr val="03009D"/>
              </a:solidFill>
              <a:effectLst/>
              <a:latin typeface="Times New Roman" panose="02020603050405020304" pitchFamily="18" charset="0"/>
              <a:cs typeface="Times New Roman" panose="02020603050405020304" pitchFamily="18" charset="0"/>
            </a:endParaRPr>
          </a:p>
          <a:p>
            <a:pPr algn="ctr"/>
            <a:r>
              <a:rPr lang="en-US" sz="4400" b="1" i="0" dirty="0">
                <a:solidFill>
                  <a:srgbClr val="03009D"/>
                </a:solidFill>
                <a:effectLst/>
                <a:latin typeface="Times New Roman" panose="02020603050405020304" pitchFamily="18" charset="0"/>
                <a:cs typeface="Times New Roman" panose="02020603050405020304" pitchFamily="18" charset="0"/>
              </a:rPr>
              <a:t>Internet Of </a:t>
            </a:r>
            <a:r>
              <a:rPr lang="en-US" sz="4400" b="1" dirty="0">
                <a:solidFill>
                  <a:srgbClr val="03009D"/>
                </a:solidFill>
                <a:latin typeface="Times New Roman" panose="02020603050405020304" pitchFamily="18" charset="0"/>
                <a:cs typeface="Times New Roman" panose="02020603050405020304" pitchFamily="18" charset="0"/>
              </a:rPr>
              <a:t>Things- Smart Classroom Environment Control System</a:t>
            </a:r>
            <a:endParaRPr lang="en-US" sz="4400" b="1" i="0" dirty="0">
              <a:solidFill>
                <a:srgbClr val="03009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H="1">
            <a:off x="364352" y="9854550"/>
            <a:ext cx="17413596" cy="0"/>
          </a:xfrm>
          <a:prstGeom prst="line">
            <a:avLst/>
          </a:prstGeom>
          <a:ln w="38100" cap="flat">
            <a:solidFill>
              <a:srgbClr val="2D05A2">
                <a:alpha val="44706"/>
              </a:srgbClr>
            </a:solidFill>
            <a:prstDash val="solid"/>
            <a:headEnd type="none" w="sm" len="sm"/>
            <a:tailEnd type="none" w="sm" len="sm"/>
          </a:ln>
        </p:spPr>
      </p:sp>
      <p:sp>
        <p:nvSpPr>
          <p:cNvPr id="8" name="Freeform 8"/>
          <p:cNvSpPr/>
          <p:nvPr/>
        </p:nvSpPr>
        <p:spPr>
          <a:xfrm>
            <a:off x="152525" y="74334"/>
            <a:ext cx="798190" cy="843158"/>
          </a:xfrm>
          <a:custGeom>
            <a:avLst/>
            <a:gdLst/>
            <a:ahLst/>
            <a:cxnLst/>
            <a:rect l="l" t="t" r="r" b="b"/>
            <a:pathLst>
              <a:path w="798190" h="843158">
                <a:moveTo>
                  <a:pt x="0" y="0"/>
                </a:moveTo>
                <a:lnTo>
                  <a:pt x="798190" y="0"/>
                </a:lnTo>
                <a:lnTo>
                  <a:pt x="798190" y="843159"/>
                </a:lnTo>
                <a:lnTo>
                  <a:pt x="0" y="843159"/>
                </a:lnTo>
                <a:lnTo>
                  <a:pt x="0" y="0"/>
                </a:lnTo>
                <a:close/>
              </a:path>
            </a:pathLst>
          </a:custGeom>
          <a:blipFill>
            <a:blip r:embed="rId2"/>
            <a:stretch>
              <a:fillRect/>
            </a:stretch>
          </a:blipFill>
        </p:spPr>
      </p:sp>
      <p:sp>
        <p:nvSpPr>
          <p:cNvPr id="10" name="TextBox 10"/>
          <p:cNvSpPr txBox="1"/>
          <p:nvPr/>
        </p:nvSpPr>
        <p:spPr>
          <a:xfrm>
            <a:off x="1271692" y="0"/>
            <a:ext cx="11890845" cy="2218171"/>
          </a:xfrm>
          <a:prstGeom prst="rect">
            <a:avLst/>
          </a:prstGeom>
        </p:spPr>
        <p:txBody>
          <a:bodyPr wrap="square" lIns="0" tIns="0" rIns="0" bIns="0" rtlCol="0" anchor="t">
            <a:spAutoFit/>
          </a:bodyPr>
          <a:lstStyle/>
          <a:p>
            <a:pPr algn="ctr">
              <a:lnSpc>
                <a:spcPts val="20985"/>
              </a:lnSpc>
              <a:spcBef>
                <a:spcPct val="0"/>
              </a:spcBef>
            </a:pPr>
            <a:r>
              <a:rPr lang="en-US" sz="6000" b="1" dirty="0">
                <a:solidFill>
                  <a:srgbClr val="4240B6"/>
                </a:solidFill>
                <a:latin typeface="Times New Roman" panose="02020603050405020304" pitchFamily="18" charset="0"/>
                <a:cs typeface="Times New Roman" panose="02020603050405020304" pitchFamily="18" charset="0"/>
              </a:rPr>
              <a:t>METHOD</a:t>
            </a:r>
            <a:endParaRPr lang="en-US" sz="6600" b="1" dirty="0">
              <a:solidFill>
                <a:srgbClr val="4240B6"/>
              </a:solidFill>
              <a:latin typeface="Times New Roman" panose="02020603050405020304" pitchFamily="18" charset="0"/>
              <a:cs typeface="Times New Roman" panose="02020603050405020304" pitchFamily="18" charset="0"/>
            </a:endParaRPr>
          </a:p>
        </p:txBody>
      </p:sp>
      <p:grpSp>
        <p:nvGrpSpPr>
          <p:cNvPr id="22" name="Group 3">
            <a:extLst>
              <a:ext uri="{FF2B5EF4-FFF2-40B4-BE49-F238E27FC236}">
                <a16:creationId xmlns:a16="http://schemas.microsoft.com/office/drawing/2014/main" xmlns="" id="{9CBE99DE-C9A5-CE54-8BE2-8C47ED1EC321}"/>
              </a:ext>
            </a:extLst>
          </p:cNvPr>
          <p:cNvGrpSpPr/>
          <p:nvPr/>
        </p:nvGrpSpPr>
        <p:grpSpPr>
          <a:xfrm>
            <a:off x="12908402" y="-46580"/>
            <a:ext cx="5379598" cy="895854"/>
            <a:chOff x="0" y="-38100"/>
            <a:chExt cx="1702823" cy="647700"/>
          </a:xfrm>
        </p:grpSpPr>
        <p:sp>
          <p:nvSpPr>
            <p:cNvPr id="20" name="Freeform 4">
              <a:extLst>
                <a:ext uri="{FF2B5EF4-FFF2-40B4-BE49-F238E27FC236}">
                  <a16:creationId xmlns:a16="http://schemas.microsoft.com/office/drawing/2014/main" xmlns="" id="{8C3567BC-4E07-8295-1040-06DA6A81566B}"/>
                </a:ext>
              </a:extLst>
            </p:cNvPr>
            <p:cNvSpPr/>
            <p:nvPr/>
          </p:nvSpPr>
          <p:spPr>
            <a:xfrm>
              <a:off x="0" y="0"/>
              <a:ext cx="1702823" cy="516047"/>
            </a:xfrm>
            <a:custGeom>
              <a:avLst/>
              <a:gdLst/>
              <a:ahLst/>
              <a:cxnLst/>
              <a:rect l="l" t="t" r="r" b="b"/>
              <a:pathLst>
                <a:path w="1702823" h="609600">
                  <a:moveTo>
                    <a:pt x="203200" y="0"/>
                  </a:moveTo>
                  <a:lnTo>
                    <a:pt x="1702823" y="0"/>
                  </a:lnTo>
                  <a:lnTo>
                    <a:pt x="1499623" y="609600"/>
                  </a:lnTo>
                  <a:lnTo>
                    <a:pt x="0" y="609600"/>
                  </a:lnTo>
                  <a:lnTo>
                    <a:pt x="203200" y="0"/>
                  </a:lnTo>
                  <a:close/>
                </a:path>
              </a:pathLst>
            </a:custGeom>
            <a:solidFill>
              <a:srgbClr val="9FC3D0"/>
            </a:solidFill>
          </p:spPr>
        </p:sp>
        <p:sp>
          <p:nvSpPr>
            <p:cNvPr id="21" name="TextBox 5">
              <a:extLst>
                <a:ext uri="{FF2B5EF4-FFF2-40B4-BE49-F238E27FC236}">
                  <a16:creationId xmlns:a16="http://schemas.microsoft.com/office/drawing/2014/main" xmlns="" id="{54C977D9-BE04-0F2D-6517-B61F6537DAB5}"/>
                </a:ext>
              </a:extLst>
            </p:cNvPr>
            <p:cNvSpPr txBox="1"/>
            <p:nvPr/>
          </p:nvSpPr>
          <p:spPr>
            <a:xfrm>
              <a:off x="101600" y="-38100"/>
              <a:ext cx="1499623" cy="647700"/>
            </a:xfrm>
            <a:prstGeom prst="rect">
              <a:avLst/>
            </a:prstGeom>
          </p:spPr>
          <p:txBody>
            <a:bodyPr lIns="50800" tIns="50800" rIns="50800" bIns="50800" rtlCol="0" anchor="ctr"/>
            <a:lstStyle/>
            <a:p>
              <a:pPr algn="ctr">
                <a:lnSpc>
                  <a:spcPts val="2659"/>
                </a:lnSpc>
              </a:pPr>
              <a:endParaRPr/>
            </a:p>
          </p:txBody>
        </p:sp>
      </p:grpSp>
      <p:sp>
        <p:nvSpPr>
          <p:cNvPr id="24" name="Freeform 6">
            <a:extLst>
              <a:ext uri="{FF2B5EF4-FFF2-40B4-BE49-F238E27FC236}">
                <a16:creationId xmlns:a16="http://schemas.microsoft.com/office/drawing/2014/main" xmlns="" id="{AA9A136A-8F59-B62A-EB19-3570B66D1FA2}"/>
              </a:ext>
            </a:extLst>
          </p:cNvPr>
          <p:cNvSpPr/>
          <p:nvPr/>
        </p:nvSpPr>
        <p:spPr>
          <a:xfrm>
            <a:off x="16098127" y="149228"/>
            <a:ext cx="1765547" cy="556937"/>
          </a:xfrm>
          <a:custGeom>
            <a:avLst/>
            <a:gdLst/>
            <a:ahLst/>
            <a:cxnLst/>
            <a:rect l="l" t="t" r="r" b="b"/>
            <a:pathLst>
              <a:path w="1765547" h="556937">
                <a:moveTo>
                  <a:pt x="0" y="0"/>
                </a:moveTo>
                <a:lnTo>
                  <a:pt x="1765546" y="0"/>
                </a:lnTo>
                <a:lnTo>
                  <a:pt x="1765546" y="556937"/>
                </a:lnTo>
                <a:lnTo>
                  <a:pt x="0" y="556937"/>
                </a:lnTo>
                <a:lnTo>
                  <a:pt x="0" y="0"/>
                </a:lnTo>
                <a:close/>
              </a:path>
            </a:pathLst>
          </a:custGeom>
          <a:blipFill>
            <a:blip r:embed="rId3"/>
            <a:stretch>
              <a:fillRect t="-17075" b="-17075"/>
            </a:stretch>
          </a:blipFill>
        </p:spPr>
      </p:sp>
      <p:sp>
        <p:nvSpPr>
          <p:cNvPr id="26" name="Freeform 7">
            <a:extLst>
              <a:ext uri="{FF2B5EF4-FFF2-40B4-BE49-F238E27FC236}">
                <a16:creationId xmlns:a16="http://schemas.microsoft.com/office/drawing/2014/main" xmlns="" id="{46B0ED93-0B16-6024-8802-DFC0E3A89324}"/>
              </a:ext>
            </a:extLst>
          </p:cNvPr>
          <p:cNvSpPr/>
          <p:nvPr/>
        </p:nvSpPr>
        <p:spPr>
          <a:xfrm>
            <a:off x="13299712" y="127288"/>
            <a:ext cx="2664730" cy="524619"/>
          </a:xfrm>
          <a:custGeom>
            <a:avLst/>
            <a:gdLst/>
            <a:ahLst/>
            <a:cxnLst/>
            <a:rect l="l" t="t" r="r" b="b"/>
            <a:pathLst>
              <a:path w="2664730" h="524619">
                <a:moveTo>
                  <a:pt x="0" y="0"/>
                </a:moveTo>
                <a:lnTo>
                  <a:pt x="2664729" y="0"/>
                </a:lnTo>
                <a:lnTo>
                  <a:pt x="2664729" y="524618"/>
                </a:lnTo>
                <a:lnTo>
                  <a:pt x="0" y="524618"/>
                </a:lnTo>
                <a:lnTo>
                  <a:pt x="0" y="0"/>
                </a:lnTo>
                <a:close/>
              </a:path>
            </a:pathLst>
          </a:custGeom>
          <a:blipFill>
            <a:blip r:embed="rId4"/>
            <a:stretch>
              <a:fillRect/>
            </a:stretch>
          </a:blipFill>
        </p:spPr>
      </p:sp>
      <p:sp>
        <p:nvSpPr>
          <p:cNvPr id="3" name="TextBox 2">
            <a:extLst>
              <a:ext uri="{FF2B5EF4-FFF2-40B4-BE49-F238E27FC236}">
                <a16:creationId xmlns:a16="http://schemas.microsoft.com/office/drawing/2014/main" xmlns="" id="{E51070D1-AF16-BF40-450E-BAFEDE3303CF}"/>
              </a:ext>
            </a:extLst>
          </p:cNvPr>
          <p:cNvSpPr txBox="1"/>
          <p:nvPr/>
        </p:nvSpPr>
        <p:spPr>
          <a:xfrm>
            <a:off x="625642" y="1892968"/>
            <a:ext cx="16908379" cy="7848302"/>
          </a:xfrm>
          <a:prstGeom prst="rect">
            <a:avLst/>
          </a:prstGeom>
          <a:noFill/>
        </p:spPr>
        <p:txBody>
          <a:bodyPr wrap="square" rtlCol="0">
            <a:spAutoFit/>
          </a:bodyPr>
          <a:lstStyle/>
          <a:p>
            <a:pPr marL="571500" indent="-571500" algn="l">
              <a:buFont typeface="Arial" panose="020B0604020202020204" pitchFamily="34" charset="0"/>
              <a:buChar char="•"/>
            </a:pPr>
            <a:r>
              <a:rPr lang="en-IN" sz="3600" b="1" i="0" dirty="0">
                <a:solidFill>
                  <a:srgbClr val="03009D"/>
                </a:solidFill>
                <a:effectLst/>
                <a:latin typeface="Times New Roman" panose="02020603050405020304" pitchFamily="18" charset="0"/>
                <a:cs typeface="Times New Roman" panose="02020603050405020304" pitchFamily="18" charset="0"/>
              </a:rPr>
              <a:t>Sensor Integration:</a:t>
            </a:r>
            <a:endParaRPr lang="en-IN" sz="3600" b="0" i="0" dirty="0">
              <a:solidFill>
                <a:srgbClr val="03009D"/>
              </a:solidFill>
              <a:effectLst/>
              <a:latin typeface="Times New Roman" panose="02020603050405020304" pitchFamily="18" charset="0"/>
              <a:cs typeface="Times New Roman" panose="02020603050405020304" pitchFamily="18" charset="0"/>
            </a:endParaRPr>
          </a:p>
          <a:p>
            <a:pPr lvl="1" algn="just"/>
            <a:r>
              <a:rPr lang="en-IN" sz="3600" b="0" i="0" dirty="0" smtClean="0">
                <a:solidFill>
                  <a:srgbClr val="03009D"/>
                </a:solidFill>
                <a:effectLst/>
                <a:latin typeface="Times New Roman" panose="02020603050405020304" pitchFamily="18" charset="0"/>
                <a:cs typeface="Times New Roman" panose="02020603050405020304" pitchFamily="18" charset="0"/>
              </a:rPr>
              <a:t>	We </a:t>
            </a:r>
            <a:r>
              <a:rPr lang="en-IN" sz="3600" b="0" i="0" dirty="0">
                <a:solidFill>
                  <a:srgbClr val="03009D"/>
                </a:solidFill>
                <a:effectLst/>
                <a:latin typeface="Times New Roman" panose="02020603050405020304" pitchFamily="18" charset="0"/>
                <a:cs typeface="Times New Roman" panose="02020603050405020304" pitchFamily="18" charset="0"/>
              </a:rPr>
              <a:t>employ a camera sensor for motion detection, an ultrasonic sensor for occupancy </a:t>
            </a:r>
            <a:r>
              <a:rPr lang="en-IN" sz="3600" b="0" i="0" dirty="0" smtClean="0">
                <a:solidFill>
                  <a:srgbClr val="03009D"/>
                </a:solidFill>
                <a:effectLst/>
                <a:latin typeface="Times New Roman" panose="02020603050405020304" pitchFamily="18" charset="0"/>
                <a:cs typeface="Times New Roman" panose="02020603050405020304" pitchFamily="18" charset="0"/>
              </a:rPr>
              <a:t>	monitoring</a:t>
            </a:r>
            <a:r>
              <a:rPr lang="en-IN" sz="3600" b="0" i="0" dirty="0">
                <a:solidFill>
                  <a:srgbClr val="03009D"/>
                </a:solidFill>
                <a:effectLst/>
                <a:latin typeface="Times New Roman" panose="02020603050405020304" pitchFamily="18" charset="0"/>
                <a:cs typeface="Times New Roman" panose="02020603050405020304" pitchFamily="18" charset="0"/>
              </a:rPr>
              <a:t>, and light and temperature sensors for environmental data collection.</a:t>
            </a:r>
          </a:p>
          <a:p>
            <a:pPr lvl="1" algn="l"/>
            <a:endParaRPr lang="en-IN" sz="3600" b="0" i="0" dirty="0">
              <a:solidFill>
                <a:srgbClr val="03009D"/>
              </a:solidFill>
              <a:effectLst/>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IN" sz="3600" b="1" i="0" dirty="0">
                <a:solidFill>
                  <a:srgbClr val="03009D"/>
                </a:solidFill>
                <a:effectLst/>
                <a:latin typeface="Times New Roman" panose="02020603050405020304" pitchFamily="18" charset="0"/>
                <a:cs typeface="Times New Roman" panose="02020603050405020304" pitchFamily="18" charset="0"/>
              </a:rPr>
              <a:t>Hardware Components:</a:t>
            </a:r>
            <a:endParaRPr lang="en-IN" sz="3600" b="0" i="0" dirty="0">
              <a:solidFill>
                <a:srgbClr val="03009D"/>
              </a:solidFill>
              <a:effectLst/>
              <a:latin typeface="Times New Roman" panose="02020603050405020304" pitchFamily="18" charset="0"/>
              <a:cs typeface="Times New Roman" panose="02020603050405020304" pitchFamily="18" charset="0"/>
            </a:endParaRPr>
          </a:p>
          <a:p>
            <a:pPr lvl="1" algn="just"/>
            <a:r>
              <a:rPr lang="en-IN" sz="3600" b="0" i="0" dirty="0" smtClean="0">
                <a:solidFill>
                  <a:srgbClr val="03009D"/>
                </a:solidFill>
                <a:effectLst/>
                <a:latin typeface="Times New Roman" panose="02020603050405020304" pitchFamily="18" charset="0"/>
                <a:cs typeface="Times New Roman" panose="02020603050405020304" pitchFamily="18" charset="0"/>
              </a:rPr>
              <a:t>	The </a:t>
            </a:r>
            <a:r>
              <a:rPr lang="en-IN" sz="3600" b="0" i="0" dirty="0">
                <a:solidFill>
                  <a:srgbClr val="03009D"/>
                </a:solidFill>
                <a:effectLst/>
                <a:latin typeface="Times New Roman" panose="02020603050405020304" pitchFamily="18" charset="0"/>
                <a:cs typeface="Times New Roman" panose="02020603050405020304" pitchFamily="18" charset="0"/>
              </a:rPr>
              <a:t>system utilizes an Arduino Uno Wi-Fi for device control and a relay for </a:t>
            </a:r>
            <a:r>
              <a:rPr lang="en-IN" sz="3600" b="0" i="0" dirty="0" smtClean="0">
                <a:solidFill>
                  <a:srgbClr val="03009D"/>
                </a:solidFill>
                <a:effectLst/>
                <a:latin typeface="Times New Roman" panose="02020603050405020304" pitchFamily="18" charset="0"/>
                <a:cs typeface="Times New Roman" panose="02020603050405020304" pitchFamily="18" charset="0"/>
              </a:rPr>
              <a:t>	managing </a:t>
            </a:r>
            <a:r>
              <a:rPr lang="en-IN" sz="3600" b="0" i="0" dirty="0">
                <a:solidFill>
                  <a:srgbClr val="03009D"/>
                </a:solidFill>
                <a:effectLst/>
                <a:latin typeface="Times New Roman" panose="02020603050405020304" pitchFamily="18" charset="0"/>
                <a:cs typeface="Times New Roman" panose="02020603050405020304" pitchFamily="18" charset="0"/>
              </a:rPr>
              <a:t>appliances. This hardware setup enables seamless communication and </a:t>
            </a:r>
            <a:r>
              <a:rPr lang="en-IN" sz="3600" b="0" i="0" dirty="0" smtClean="0">
                <a:solidFill>
                  <a:srgbClr val="03009D"/>
                </a:solidFill>
                <a:effectLst/>
                <a:latin typeface="Times New Roman" panose="02020603050405020304" pitchFamily="18" charset="0"/>
                <a:cs typeface="Times New Roman" panose="02020603050405020304" pitchFamily="18" charset="0"/>
              </a:rPr>
              <a:t>	control </a:t>
            </a:r>
            <a:r>
              <a:rPr lang="en-IN" sz="3600" b="0" i="0" dirty="0">
                <a:solidFill>
                  <a:srgbClr val="03009D"/>
                </a:solidFill>
                <a:effectLst/>
                <a:latin typeface="Times New Roman" panose="02020603050405020304" pitchFamily="18" charset="0"/>
                <a:cs typeface="Times New Roman" panose="02020603050405020304" pitchFamily="18" charset="0"/>
              </a:rPr>
              <a:t>within the system.</a:t>
            </a:r>
          </a:p>
          <a:p>
            <a:pPr lvl="1" algn="l"/>
            <a:endParaRPr lang="en-IN" sz="3600" b="0" i="0" dirty="0">
              <a:solidFill>
                <a:srgbClr val="03009D"/>
              </a:solidFill>
              <a:effectLst/>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IN" sz="3600" b="1" i="0" dirty="0">
                <a:solidFill>
                  <a:srgbClr val="03009D"/>
                </a:solidFill>
                <a:effectLst/>
                <a:latin typeface="Times New Roman" panose="02020603050405020304" pitchFamily="18" charset="0"/>
                <a:cs typeface="Times New Roman" panose="02020603050405020304" pitchFamily="18" charset="0"/>
              </a:rPr>
              <a:t>AI Integration:</a:t>
            </a:r>
            <a:endParaRPr lang="en-IN" sz="3600" b="0" i="0" dirty="0">
              <a:solidFill>
                <a:srgbClr val="03009D"/>
              </a:solidFill>
              <a:effectLst/>
              <a:latin typeface="Times New Roman" panose="02020603050405020304" pitchFamily="18" charset="0"/>
              <a:cs typeface="Times New Roman" panose="02020603050405020304" pitchFamily="18" charset="0"/>
            </a:endParaRPr>
          </a:p>
          <a:p>
            <a:pPr lvl="1" algn="just"/>
            <a:r>
              <a:rPr lang="en-IN" sz="3600" b="0" i="0" dirty="0" smtClean="0">
                <a:solidFill>
                  <a:srgbClr val="03009D"/>
                </a:solidFill>
                <a:effectLst/>
                <a:latin typeface="Times New Roman" panose="02020603050405020304" pitchFamily="18" charset="0"/>
                <a:cs typeface="Times New Roman" panose="02020603050405020304" pitchFamily="18" charset="0"/>
              </a:rPr>
              <a:t>	Leveraging </a:t>
            </a:r>
            <a:r>
              <a:rPr lang="en-IN" sz="3600" b="0" i="0" dirty="0">
                <a:solidFill>
                  <a:srgbClr val="03009D"/>
                </a:solidFill>
                <a:effectLst/>
                <a:latin typeface="Times New Roman" panose="02020603050405020304" pitchFamily="18" charset="0"/>
                <a:cs typeface="Times New Roman" panose="02020603050405020304" pitchFamily="18" charset="0"/>
              </a:rPr>
              <a:t>the Intel AI Analytics Toolkit </a:t>
            </a:r>
            <a:r>
              <a:rPr lang="en-IN" sz="3600" b="0" i="0" dirty="0" smtClean="0">
                <a:solidFill>
                  <a:srgbClr val="03009D"/>
                </a:solidFill>
                <a:effectLst/>
                <a:latin typeface="Times New Roman" panose="02020603050405020304" pitchFamily="18" charset="0"/>
                <a:cs typeface="Times New Roman" panose="02020603050405020304" pitchFamily="18" charset="0"/>
              </a:rPr>
              <a:t>and oneAPI and </a:t>
            </a:r>
            <a:r>
              <a:rPr lang="en-IN" sz="3600" dirty="0">
                <a:solidFill>
                  <a:srgbClr val="03009D"/>
                </a:solidFill>
                <a:latin typeface="Times New Roman" panose="02020603050405020304" pitchFamily="18" charset="0"/>
                <a:cs typeface="Times New Roman" panose="02020603050405020304" pitchFamily="18" charset="0"/>
              </a:rPr>
              <a:t>O</a:t>
            </a:r>
            <a:r>
              <a:rPr lang="en-IN" sz="3600" b="0" i="0" dirty="0" smtClean="0">
                <a:solidFill>
                  <a:srgbClr val="03009D"/>
                </a:solidFill>
                <a:effectLst/>
                <a:latin typeface="Times New Roman" panose="02020603050405020304" pitchFamily="18" charset="0"/>
                <a:cs typeface="Times New Roman" panose="02020603050405020304" pitchFamily="18" charset="0"/>
              </a:rPr>
              <a:t>penVINO, </a:t>
            </a:r>
            <a:r>
              <a:rPr lang="en-IN" sz="3600" b="0" i="0" dirty="0">
                <a:solidFill>
                  <a:srgbClr val="03009D"/>
                </a:solidFill>
                <a:effectLst/>
                <a:latin typeface="Times New Roman" panose="02020603050405020304" pitchFamily="18" charset="0"/>
                <a:cs typeface="Times New Roman" panose="02020603050405020304" pitchFamily="18" charset="0"/>
              </a:rPr>
              <a:t>our solution </a:t>
            </a:r>
            <a:r>
              <a:rPr lang="en-IN" sz="3600" b="0" i="0" dirty="0" smtClean="0">
                <a:solidFill>
                  <a:srgbClr val="03009D"/>
                </a:solidFill>
                <a:effectLst/>
                <a:latin typeface="Times New Roman" panose="02020603050405020304" pitchFamily="18" charset="0"/>
                <a:cs typeface="Times New Roman" panose="02020603050405020304" pitchFamily="18" charset="0"/>
              </a:rPr>
              <a:t>	implements </a:t>
            </a:r>
            <a:r>
              <a:rPr lang="en-IN" sz="3600" b="0" i="0" dirty="0">
                <a:solidFill>
                  <a:srgbClr val="03009D"/>
                </a:solidFill>
                <a:effectLst/>
                <a:latin typeface="Times New Roman" panose="02020603050405020304" pitchFamily="18" charset="0"/>
                <a:cs typeface="Times New Roman" panose="02020603050405020304" pitchFamily="18" charset="0"/>
              </a:rPr>
              <a:t>machine learning algorithms for intelligent decision-making. These </a:t>
            </a:r>
            <a:r>
              <a:rPr lang="en-IN" sz="3600" b="0" i="0" dirty="0" smtClean="0">
                <a:solidFill>
                  <a:srgbClr val="03009D"/>
                </a:solidFill>
                <a:effectLst/>
                <a:latin typeface="Times New Roman" panose="02020603050405020304" pitchFamily="18" charset="0"/>
                <a:cs typeface="Times New Roman" panose="02020603050405020304" pitchFamily="18" charset="0"/>
              </a:rPr>
              <a:t>	advanced </a:t>
            </a:r>
            <a:r>
              <a:rPr lang="en-IN" sz="3600" b="0" i="0" dirty="0">
                <a:solidFill>
                  <a:srgbClr val="03009D"/>
                </a:solidFill>
                <a:effectLst/>
                <a:latin typeface="Times New Roman" panose="02020603050405020304" pitchFamily="18" charset="0"/>
                <a:cs typeface="Times New Roman" panose="02020603050405020304" pitchFamily="18" charset="0"/>
              </a:rPr>
              <a:t>AI capabilities enhance the system's ability to </a:t>
            </a:r>
            <a:r>
              <a:rPr lang="en-IN" sz="3600" b="0" i="0" dirty="0" smtClean="0">
                <a:solidFill>
                  <a:srgbClr val="03009D"/>
                </a:solidFill>
                <a:effectLst/>
                <a:latin typeface="Times New Roman" panose="02020603050405020304" pitchFamily="18" charset="0"/>
                <a:cs typeface="Times New Roman" panose="02020603050405020304" pitchFamily="18" charset="0"/>
              </a:rPr>
              <a:t>analyse </a:t>
            </a:r>
            <a:r>
              <a:rPr lang="en-IN" sz="3600" b="0" i="0" dirty="0">
                <a:solidFill>
                  <a:srgbClr val="03009D"/>
                </a:solidFill>
                <a:effectLst/>
                <a:latin typeface="Times New Roman" panose="02020603050405020304" pitchFamily="18" charset="0"/>
                <a:cs typeface="Times New Roman" panose="02020603050405020304" pitchFamily="18" charset="0"/>
              </a:rPr>
              <a:t>sensor data and make </a:t>
            </a:r>
            <a:r>
              <a:rPr lang="en-IN" sz="3600" b="0" i="0" dirty="0" smtClean="0">
                <a:solidFill>
                  <a:srgbClr val="03009D"/>
                </a:solidFill>
                <a:effectLst/>
                <a:latin typeface="Times New Roman" panose="02020603050405020304" pitchFamily="18" charset="0"/>
                <a:cs typeface="Times New Roman" panose="02020603050405020304" pitchFamily="18" charset="0"/>
              </a:rPr>
              <a:t>	informed </a:t>
            </a:r>
            <a:r>
              <a:rPr lang="en-IN" sz="3600" b="0" i="0" dirty="0">
                <a:solidFill>
                  <a:srgbClr val="03009D"/>
                </a:solidFill>
                <a:effectLst/>
                <a:latin typeface="Times New Roman" panose="02020603050405020304" pitchFamily="18" charset="0"/>
                <a:cs typeface="Times New Roman" panose="02020603050405020304" pitchFamily="18" charset="0"/>
              </a:rPr>
              <a:t>decisions in real-time.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E491594-DED7-7A61-077E-EDB4C99E5B18}"/>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xmlns="" id="{A88132AD-E0DF-7707-53F4-CD63151D413B}"/>
              </a:ext>
            </a:extLst>
          </p:cNvPr>
          <p:cNvSpPr/>
          <p:nvPr/>
        </p:nvSpPr>
        <p:spPr>
          <a:xfrm flipH="1">
            <a:off x="364352" y="9854550"/>
            <a:ext cx="17413596" cy="0"/>
          </a:xfrm>
          <a:prstGeom prst="line">
            <a:avLst/>
          </a:prstGeom>
          <a:ln w="38100" cap="flat">
            <a:solidFill>
              <a:srgbClr val="2D05A2">
                <a:alpha val="44706"/>
              </a:srgbClr>
            </a:solidFill>
            <a:prstDash val="solid"/>
            <a:headEnd type="none" w="sm" len="sm"/>
            <a:tailEnd type="none" w="sm" len="sm"/>
          </a:ln>
        </p:spPr>
      </p:sp>
      <p:sp>
        <p:nvSpPr>
          <p:cNvPr id="8" name="Freeform 8">
            <a:extLst>
              <a:ext uri="{FF2B5EF4-FFF2-40B4-BE49-F238E27FC236}">
                <a16:creationId xmlns:a16="http://schemas.microsoft.com/office/drawing/2014/main" xmlns="" id="{7EEDB0D0-06E9-0D78-A6BB-B2AD5FDD5DCE}"/>
              </a:ext>
            </a:extLst>
          </p:cNvPr>
          <p:cNvSpPr/>
          <p:nvPr/>
        </p:nvSpPr>
        <p:spPr>
          <a:xfrm>
            <a:off x="152525" y="74334"/>
            <a:ext cx="798190" cy="843158"/>
          </a:xfrm>
          <a:custGeom>
            <a:avLst/>
            <a:gdLst/>
            <a:ahLst/>
            <a:cxnLst/>
            <a:rect l="l" t="t" r="r" b="b"/>
            <a:pathLst>
              <a:path w="798190" h="843158">
                <a:moveTo>
                  <a:pt x="0" y="0"/>
                </a:moveTo>
                <a:lnTo>
                  <a:pt x="798190" y="0"/>
                </a:lnTo>
                <a:lnTo>
                  <a:pt x="798190" y="843159"/>
                </a:lnTo>
                <a:lnTo>
                  <a:pt x="0" y="843159"/>
                </a:lnTo>
                <a:lnTo>
                  <a:pt x="0" y="0"/>
                </a:lnTo>
                <a:close/>
              </a:path>
            </a:pathLst>
          </a:custGeom>
          <a:blipFill>
            <a:blip r:embed="rId2"/>
            <a:stretch>
              <a:fillRect/>
            </a:stretch>
          </a:blipFill>
        </p:spPr>
      </p:sp>
      <p:sp>
        <p:nvSpPr>
          <p:cNvPr id="10" name="TextBox 10">
            <a:extLst>
              <a:ext uri="{FF2B5EF4-FFF2-40B4-BE49-F238E27FC236}">
                <a16:creationId xmlns:a16="http://schemas.microsoft.com/office/drawing/2014/main" xmlns="" id="{8E4879C1-5794-DC77-CD77-18BA7C65A909}"/>
              </a:ext>
            </a:extLst>
          </p:cNvPr>
          <p:cNvSpPr txBox="1"/>
          <p:nvPr/>
        </p:nvSpPr>
        <p:spPr>
          <a:xfrm>
            <a:off x="1271691" y="168372"/>
            <a:ext cx="15884931" cy="2693045"/>
          </a:xfrm>
          <a:prstGeom prst="rect">
            <a:avLst/>
          </a:prstGeom>
        </p:spPr>
        <p:txBody>
          <a:bodyPr wrap="square" lIns="0" tIns="0" rIns="0" bIns="0" rtlCol="0" anchor="t">
            <a:spAutoFit/>
          </a:bodyPr>
          <a:lstStyle/>
          <a:p>
            <a:pPr algn="ctr">
              <a:lnSpc>
                <a:spcPts val="20985"/>
              </a:lnSpc>
              <a:spcBef>
                <a:spcPct val="0"/>
              </a:spcBef>
            </a:pPr>
            <a:r>
              <a:rPr lang="en-US" sz="6600" dirty="0">
                <a:solidFill>
                  <a:srgbClr val="03009D"/>
                </a:solidFill>
                <a:latin typeface="Times New Roman" pitchFamily="18" charset="0"/>
                <a:cs typeface="Times New Roman" pitchFamily="18" charset="0"/>
              </a:rPr>
              <a:t>INTEL TOOL KITS USED</a:t>
            </a:r>
            <a:endParaRPr lang="en-US" sz="6600" dirty="0">
              <a:solidFill>
                <a:srgbClr val="03009D">
                  <a:alpha val="9804"/>
                </a:srgbClr>
              </a:solidFill>
              <a:latin typeface="Times New Roman" pitchFamily="18" charset="0"/>
              <a:cs typeface="Times New Roman" pitchFamily="18" charset="0"/>
            </a:endParaRPr>
          </a:p>
        </p:txBody>
      </p:sp>
      <p:grpSp>
        <p:nvGrpSpPr>
          <p:cNvPr id="22" name="Group 3">
            <a:extLst>
              <a:ext uri="{FF2B5EF4-FFF2-40B4-BE49-F238E27FC236}">
                <a16:creationId xmlns:a16="http://schemas.microsoft.com/office/drawing/2014/main" xmlns="" id="{C7122B82-EC83-A358-5FC6-A2B032110AFE}"/>
              </a:ext>
            </a:extLst>
          </p:cNvPr>
          <p:cNvGrpSpPr/>
          <p:nvPr/>
        </p:nvGrpSpPr>
        <p:grpSpPr>
          <a:xfrm>
            <a:off x="12908402" y="-46580"/>
            <a:ext cx="5379598" cy="895854"/>
            <a:chOff x="0" y="-38100"/>
            <a:chExt cx="1702823" cy="647700"/>
          </a:xfrm>
        </p:grpSpPr>
        <p:sp>
          <p:nvSpPr>
            <p:cNvPr id="20" name="Freeform 4">
              <a:extLst>
                <a:ext uri="{FF2B5EF4-FFF2-40B4-BE49-F238E27FC236}">
                  <a16:creationId xmlns:a16="http://schemas.microsoft.com/office/drawing/2014/main" xmlns="" id="{BCE47DD8-28E0-DBCC-F8E8-F59980350ECC}"/>
                </a:ext>
              </a:extLst>
            </p:cNvPr>
            <p:cNvSpPr/>
            <p:nvPr/>
          </p:nvSpPr>
          <p:spPr>
            <a:xfrm>
              <a:off x="0" y="0"/>
              <a:ext cx="1702823" cy="516047"/>
            </a:xfrm>
            <a:custGeom>
              <a:avLst/>
              <a:gdLst/>
              <a:ahLst/>
              <a:cxnLst/>
              <a:rect l="l" t="t" r="r" b="b"/>
              <a:pathLst>
                <a:path w="1702823" h="609600">
                  <a:moveTo>
                    <a:pt x="203200" y="0"/>
                  </a:moveTo>
                  <a:lnTo>
                    <a:pt x="1702823" y="0"/>
                  </a:lnTo>
                  <a:lnTo>
                    <a:pt x="1499623" y="609600"/>
                  </a:lnTo>
                  <a:lnTo>
                    <a:pt x="0" y="609600"/>
                  </a:lnTo>
                  <a:lnTo>
                    <a:pt x="203200" y="0"/>
                  </a:lnTo>
                  <a:close/>
                </a:path>
              </a:pathLst>
            </a:custGeom>
            <a:solidFill>
              <a:srgbClr val="9FC3D0"/>
            </a:solidFill>
          </p:spPr>
        </p:sp>
        <p:sp>
          <p:nvSpPr>
            <p:cNvPr id="21" name="TextBox 5">
              <a:extLst>
                <a:ext uri="{FF2B5EF4-FFF2-40B4-BE49-F238E27FC236}">
                  <a16:creationId xmlns:a16="http://schemas.microsoft.com/office/drawing/2014/main" xmlns="" id="{57DDED51-2C51-36C2-9DDE-7072D37FB10F}"/>
                </a:ext>
              </a:extLst>
            </p:cNvPr>
            <p:cNvSpPr txBox="1"/>
            <p:nvPr/>
          </p:nvSpPr>
          <p:spPr>
            <a:xfrm>
              <a:off x="101600" y="-38100"/>
              <a:ext cx="1499623" cy="647700"/>
            </a:xfrm>
            <a:prstGeom prst="rect">
              <a:avLst/>
            </a:prstGeom>
          </p:spPr>
          <p:txBody>
            <a:bodyPr lIns="50800" tIns="50800" rIns="50800" bIns="50800" rtlCol="0" anchor="ctr"/>
            <a:lstStyle/>
            <a:p>
              <a:pPr algn="ctr">
                <a:lnSpc>
                  <a:spcPts val="2659"/>
                </a:lnSpc>
              </a:pPr>
              <a:endParaRPr/>
            </a:p>
          </p:txBody>
        </p:sp>
      </p:grpSp>
      <p:sp>
        <p:nvSpPr>
          <p:cNvPr id="24" name="Freeform 6">
            <a:extLst>
              <a:ext uri="{FF2B5EF4-FFF2-40B4-BE49-F238E27FC236}">
                <a16:creationId xmlns:a16="http://schemas.microsoft.com/office/drawing/2014/main" xmlns="" id="{0398E78B-53EB-25EE-1FEE-05ECC9DA7861}"/>
              </a:ext>
            </a:extLst>
          </p:cNvPr>
          <p:cNvSpPr/>
          <p:nvPr/>
        </p:nvSpPr>
        <p:spPr>
          <a:xfrm>
            <a:off x="16098127" y="149228"/>
            <a:ext cx="1765547" cy="556937"/>
          </a:xfrm>
          <a:custGeom>
            <a:avLst/>
            <a:gdLst/>
            <a:ahLst/>
            <a:cxnLst/>
            <a:rect l="l" t="t" r="r" b="b"/>
            <a:pathLst>
              <a:path w="1765547" h="556937">
                <a:moveTo>
                  <a:pt x="0" y="0"/>
                </a:moveTo>
                <a:lnTo>
                  <a:pt x="1765546" y="0"/>
                </a:lnTo>
                <a:lnTo>
                  <a:pt x="1765546" y="556937"/>
                </a:lnTo>
                <a:lnTo>
                  <a:pt x="0" y="556937"/>
                </a:lnTo>
                <a:lnTo>
                  <a:pt x="0" y="0"/>
                </a:lnTo>
                <a:close/>
              </a:path>
            </a:pathLst>
          </a:custGeom>
          <a:blipFill>
            <a:blip r:embed="rId3"/>
            <a:stretch>
              <a:fillRect t="-17075" b="-17075"/>
            </a:stretch>
          </a:blipFill>
        </p:spPr>
      </p:sp>
      <p:sp>
        <p:nvSpPr>
          <p:cNvPr id="26" name="Freeform 7">
            <a:extLst>
              <a:ext uri="{FF2B5EF4-FFF2-40B4-BE49-F238E27FC236}">
                <a16:creationId xmlns:a16="http://schemas.microsoft.com/office/drawing/2014/main" xmlns="" id="{F1007608-A80E-1F82-7D62-9C35F58420A9}"/>
              </a:ext>
            </a:extLst>
          </p:cNvPr>
          <p:cNvSpPr/>
          <p:nvPr/>
        </p:nvSpPr>
        <p:spPr>
          <a:xfrm>
            <a:off x="13299712" y="127288"/>
            <a:ext cx="2664730" cy="524619"/>
          </a:xfrm>
          <a:custGeom>
            <a:avLst/>
            <a:gdLst/>
            <a:ahLst/>
            <a:cxnLst/>
            <a:rect l="l" t="t" r="r" b="b"/>
            <a:pathLst>
              <a:path w="2664730" h="524619">
                <a:moveTo>
                  <a:pt x="0" y="0"/>
                </a:moveTo>
                <a:lnTo>
                  <a:pt x="2664729" y="0"/>
                </a:lnTo>
                <a:lnTo>
                  <a:pt x="2664729" y="524618"/>
                </a:lnTo>
                <a:lnTo>
                  <a:pt x="0" y="524618"/>
                </a:lnTo>
                <a:lnTo>
                  <a:pt x="0" y="0"/>
                </a:lnTo>
                <a:close/>
              </a:path>
            </a:pathLst>
          </a:custGeom>
          <a:blipFill>
            <a:blip r:embed="rId4"/>
            <a:stretch>
              <a:fillRect/>
            </a:stretch>
          </a:blipFill>
        </p:spPr>
      </p:sp>
      <p:sp>
        <p:nvSpPr>
          <p:cNvPr id="3" name="TextBox 2">
            <a:extLst>
              <a:ext uri="{FF2B5EF4-FFF2-40B4-BE49-F238E27FC236}">
                <a16:creationId xmlns:a16="http://schemas.microsoft.com/office/drawing/2014/main" xmlns="" id="{49FE7552-AEB5-DFA3-CF0D-BAEE23BBA45C}"/>
              </a:ext>
            </a:extLst>
          </p:cNvPr>
          <p:cNvSpPr txBox="1"/>
          <p:nvPr/>
        </p:nvSpPr>
        <p:spPr>
          <a:xfrm>
            <a:off x="510051" y="2585202"/>
            <a:ext cx="17034029" cy="7094250"/>
          </a:xfrm>
          <a:prstGeom prst="rect">
            <a:avLst/>
          </a:prstGeom>
          <a:noFill/>
        </p:spPr>
        <p:txBody>
          <a:bodyPr wrap="square" rtlCol="0">
            <a:spAutoFit/>
          </a:bodyPr>
          <a:lstStyle/>
          <a:p>
            <a:pPr algn="just"/>
            <a:r>
              <a:rPr lang="en-IN" sz="3500" b="1" i="0" dirty="0">
                <a:solidFill>
                  <a:srgbClr val="03009D"/>
                </a:solidFill>
                <a:effectLst/>
                <a:latin typeface="Times New Roman" panose="02020603050405020304" pitchFamily="18" charset="0"/>
                <a:cs typeface="Times New Roman" panose="02020603050405020304" pitchFamily="18" charset="0"/>
              </a:rPr>
              <a:t>Intel oneAPI </a:t>
            </a:r>
            <a:r>
              <a:rPr lang="en-IN" sz="3500" b="1" i="0" dirty="0" smtClean="0">
                <a:solidFill>
                  <a:srgbClr val="03009D"/>
                </a:solidFill>
                <a:effectLst/>
                <a:latin typeface="Times New Roman" panose="02020603050405020304" pitchFamily="18" charset="0"/>
                <a:cs typeface="Times New Roman" panose="02020603050405020304" pitchFamily="18" charset="0"/>
              </a:rPr>
              <a:t>and OpenVINO Toolkit</a:t>
            </a:r>
            <a:r>
              <a:rPr lang="en-IN" sz="3500" b="1" i="0" dirty="0">
                <a:solidFill>
                  <a:srgbClr val="03009D"/>
                </a:solidFill>
                <a:effectLst/>
                <a:latin typeface="Times New Roman" panose="02020603050405020304" pitchFamily="18" charset="0"/>
                <a:cs typeface="Times New Roman" panose="02020603050405020304" pitchFamily="18" charset="0"/>
              </a:rPr>
              <a:t>,</a:t>
            </a:r>
            <a:r>
              <a:rPr lang="en-IN" sz="3500" b="1" i="0" dirty="0">
                <a:solidFill>
                  <a:srgbClr val="0D0D0D"/>
                </a:solidFill>
                <a:effectLst/>
                <a:latin typeface="Söhne"/>
              </a:rPr>
              <a:t> </a:t>
            </a:r>
            <a:r>
              <a:rPr lang="en-IN" sz="3500" b="1" i="0" dirty="0">
                <a:solidFill>
                  <a:srgbClr val="03009D"/>
                </a:solidFill>
                <a:effectLst/>
                <a:latin typeface="Times New Roman" panose="02020603050405020304" pitchFamily="18" charset="0"/>
                <a:cs typeface="Times New Roman" panose="02020603050405020304" pitchFamily="18" charset="0"/>
              </a:rPr>
              <a:t>Intel AI Analytics Toolkit</a:t>
            </a:r>
            <a:endParaRPr lang="en-US" sz="3500" b="0" i="0" dirty="0">
              <a:solidFill>
                <a:srgbClr val="03009D"/>
              </a:solidFill>
              <a:effectLst/>
              <a:latin typeface="Times New Roman" panose="02020603050405020304" pitchFamily="18" charset="0"/>
              <a:cs typeface="Times New Roman" panose="02020603050405020304" pitchFamily="18" charset="0"/>
            </a:endParaRPr>
          </a:p>
          <a:p>
            <a:pPr marL="457200" indent="-457200" algn="just">
              <a:buFont typeface="Arial" pitchFamily="34" charset="0"/>
              <a:buChar char="•"/>
            </a:pPr>
            <a:r>
              <a:rPr lang="en-US" sz="3500" b="1" i="0" dirty="0">
                <a:solidFill>
                  <a:srgbClr val="03009D"/>
                </a:solidFill>
                <a:effectLst/>
                <a:latin typeface="Times New Roman" panose="02020603050405020304" pitchFamily="18" charset="0"/>
                <a:cs typeface="Times New Roman" panose="02020603050405020304" pitchFamily="18" charset="0"/>
              </a:rPr>
              <a:t>Role in the project: </a:t>
            </a:r>
            <a:endParaRPr lang="en-US" sz="3500" b="1" i="0" dirty="0" smtClean="0">
              <a:solidFill>
                <a:srgbClr val="03009D"/>
              </a:solidFill>
              <a:effectLst/>
              <a:latin typeface="Times New Roman" panose="02020603050405020304" pitchFamily="18" charset="0"/>
              <a:cs typeface="Times New Roman" panose="02020603050405020304" pitchFamily="18" charset="0"/>
            </a:endParaRPr>
          </a:p>
          <a:p>
            <a:pPr algn="just"/>
            <a:r>
              <a:rPr lang="en-US" sz="3500" b="1" dirty="0" smtClean="0">
                <a:solidFill>
                  <a:srgbClr val="03009D"/>
                </a:solidFill>
                <a:latin typeface="Times New Roman" panose="02020603050405020304" pitchFamily="18" charset="0"/>
                <a:cs typeface="Times New Roman" panose="02020603050405020304" pitchFamily="18" charset="0"/>
              </a:rPr>
              <a:t>	</a:t>
            </a:r>
            <a:r>
              <a:rPr lang="en-US" sz="3500" b="0" i="0" dirty="0" smtClean="0">
                <a:solidFill>
                  <a:srgbClr val="03009D"/>
                </a:solidFill>
                <a:effectLst/>
                <a:latin typeface="Times New Roman" panose="02020603050405020304" pitchFamily="18" charset="0"/>
                <a:cs typeface="Times New Roman" panose="02020603050405020304" pitchFamily="18" charset="0"/>
              </a:rPr>
              <a:t>Utilized </a:t>
            </a:r>
            <a:r>
              <a:rPr lang="en-US" sz="3500" b="0" i="0" dirty="0">
                <a:solidFill>
                  <a:srgbClr val="03009D"/>
                </a:solidFill>
                <a:effectLst/>
                <a:latin typeface="Times New Roman" panose="02020603050405020304" pitchFamily="18" charset="0"/>
                <a:cs typeface="Times New Roman" panose="02020603050405020304" pitchFamily="18" charset="0"/>
              </a:rPr>
              <a:t>for implementing machine learning algorithms for intelligent decision-making</a:t>
            </a:r>
            <a:r>
              <a:rPr lang="en-US" sz="3500" b="0" i="0" dirty="0" smtClean="0">
                <a:solidFill>
                  <a:srgbClr val="03009D"/>
                </a:solidFill>
                <a:effectLst/>
                <a:latin typeface="Times New Roman" panose="02020603050405020304" pitchFamily="18" charset="0"/>
                <a:cs typeface="Times New Roman" panose="02020603050405020304" pitchFamily="18" charset="0"/>
              </a:rPr>
              <a:t>.</a:t>
            </a:r>
          </a:p>
          <a:p>
            <a:pPr algn="just"/>
            <a:endParaRPr lang="en-US" sz="3500" b="0" i="0" dirty="0">
              <a:solidFill>
                <a:srgbClr val="03009D"/>
              </a:solidFill>
              <a:effectLst/>
              <a:latin typeface="Times New Roman" panose="02020603050405020304" pitchFamily="18" charset="0"/>
              <a:cs typeface="Times New Roman" panose="02020603050405020304" pitchFamily="18" charset="0"/>
            </a:endParaRPr>
          </a:p>
          <a:p>
            <a:pPr marL="457200" indent="-457200" algn="just">
              <a:buFont typeface="Arial" pitchFamily="34" charset="0"/>
              <a:buChar char="•"/>
            </a:pPr>
            <a:r>
              <a:rPr lang="en-US" sz="3500" b="1" i="0" dirty="0">
                <a:solidFill>
                  <a:srgbClr val="03009D"/>
                </a:solidFill>
                <a:effectLst/>
                <a:latin typeface="Times New Roman" panose="02020603050405020304" pitchFamily="18" charset="0"/>
                <a:cs typeface="Times New Roman" panose="02020603050405020304" pitchFamily="18" charset="0"/>
              </a:rPr>
              <a:t>Benefits:</a:t>
            </a:r>
          </a:p>
          <a:p>
            <a:pPr marL="742950" lvl="1" indent="-285750" algn="just">
              <a:buFont typeface="Arial" panose="020B0604020202020204" pitchFamily="34" charset="0"/>
              <a:buChar char="•"/>
            </a:pPr>
            <a:r>
              <a:rPr lang="en-US" sz="3500" b="0" i="0" dirty="0">
                <a:solidFill>
                  <a:srgbClr val="03009D"/>
                </a:solidFill>
                <a:effectLst/>
                <a:latin typeface="Times New Roman" panose="02020603050405020304" pitchFamily="18" charset="0"/>
                <a:cs typeface="Times New Roman" panose="02020603050405020304" pitchFamily="18" charset="0"/>
              </a:rPr>
              <a:t>Allows optimization of algorithms for parallel processing across different Intel hardware architectures.</a:t>
            </a:r>
          </a:p>
          <a:p>
            <a:pPr marL="742950" lvl="1" indent="-285750" algn="just">
              <a:buFont typeface="Arial" panose="020B0604020202020204" pitchFamily="34" charset="0"/>
              <a:buChar char="•"/>
            </a:pPr>
            <a:r>
              <a:rPr lang="en-US" sz="3500" b="0" i="0" dirty="0">
                <a:solidFill>
                  <a:srgbClr val="03009D"/>
                </a:solidFill>
                <a:effectLst/>
                <a:latin typeface="Times New Roman" panose="02020603050405020304" pitchFamily="18" charset="0"/>
                <a:cs typeface="Times New Roman" panose="02020603050405020304" pitchFamily="18" charset="0"/>
              </a:rPr>
              <a:t>Ensures scalability and performance in the solution.</a:t>
            </a:r>
          </a:p>
          <a:p>
            <a:pPr algn="just"/>
            <a:endParaRPr lang="en-IN" sz="3500" b="1" i="0" dirty="0">
              <a:solidFill>
                <a:srgbClr val="03009D"/>
              </a:solidFill>
              <a:effectLst/>
              <a:latin typeface="Times New Roman" panose="02020603050405020304" pitchFamily="18" charset="0"/>
              <a:cs typeface="Times New Roman" panose="02020603050405020304" pitchFamily="18" charset="0"/>
            </a:endParaRPr>
          </a:p>
          <a:p>
            <a:pPr marL="457200" indent="-457200" algn="just">
              <a:buFont typeface="Arial" pitchFamily="34" charset="0"/>
              <a:buChar char="•"/>
            </a:pPr>
            <a:r>
              <a:rPr lang="en-IN" sz="3500" b="1" i="0" dirty="0" smtClean="0">
                <a:solidFill>
                  <a:srgbClr val="03009D"/>
                </a:solidFill>
                <a:effectLst/>
                <a:latin typeface="Times New Roman" panose="02020603050405020304" pitchFamily="18" charset="0"/>
                <a:cs typeface="Times New Roman" panose="02020603050405020304" pitchFamily="18" charset="0"/>
              </a:rPr>
              <a:t>Integration:</a:t>
            </a:r>
            <a:endParaRPr lang="en-IN" sz="3500" dirty="0">
              <a:solidFill>
                <a:srgbClr val="03009D"/>
              </a:solidFill>
              <a:latin typeface="Times New Roman" panose="02020603050405020304" pitchFamily="18" charset="0"/>
              <a:cs typeface="Times New Roman" panose="02020603050405020304" pitchFamily="18" charset="0"/>
            </a:endParaRPr>
          </a:p>
          <a:p>
            <a:pPr marL="914400" lvl="1" indent="-457200" algn="just">
              <a:buFont typeface="Arial" pitchFamily="34" charset="0"/>
              <a:buChar char="•"/>
            </a:pPr>
            <a:r>
              <a:rPr lang="en-IN" sz="3500" b="0" i="0" dirty="0" smtClean="0">
                <a:solidFill>
                  <a:srgbClr val="03009D"/>
                </a:solidFill>
                <a:effectLst/>
                <a:latin typeface="Times New Roman" panose="02020603050405020304" pitchFamily="18" charset="0"/>
                <a:cs typeface="Times New Roman" panose="02020603050405020304" pitchFamily="18" charset="0"/>
              </a:rPr>
              <a:t>Implementation </a:t>
            </a:r>
            <a:r>
              <a:rPr lang="en-IN" sz="3500" b="0" i="0" dirty="0">
                <a:solidFill>
                  <a:srgbClr val="03009D"/>
                </a:solidFill>
                <a:effectLst/>
                <a:latin typeface="Times New Roman" panose="02020603050405020304" pitchFamily="18" charset="0"/>
                <a:cs typeface="Times New Roman" panose="02020603050405020304" pitchFamily="18" charset="0"/>
              </a:rPr>
              <a:t>of  oneAPI </a:t>
            </a:r>
            <a:r>
              <a:rPr lang="en-IN" sz="3500" b="0" i="0" dirty="0" smtClean="0">
                <a:solidFill>
                  <a:srgbClr val="03009D"/>
                </a:solidFill>
                <a:effectLst/>
                <a:latin typeface="Times New Roman" panose="02020603050405020304" pitchFamily="18" charset="0"/>
                <a:cs typeface="Times New Roman" panose="02020603050405020304" pitchFamily="18" charset="0"/>
              </a:rPr>
              <a:t>and openVINO for </a:t>
            </a:r>
            <a:r>
              <a:rPr lang="en-IN" sz="3500" b="0" i="0" dirty="0">
                <a:solidFill>
                  <a:srgbClr val="03009D"/>
                </a:solidFill>
                <a:effectLst/>
                <a:latin typeface="Times New Roman" panose="02020603050405020304" pitchFamily="18" charset="0"/>
                <a:cs typeface="Times New Roman" panose="02020603050405020304" pitchFamily="18" charset="0"/>
              </a:rPr>
              <a:t>parallel processing.</a:t>
            </a:r>
          </a:p>
          <a:p>
            <a:pPr marL="914400" lvl="1" indent="-457200" algn="just">
              <a:buFont typeface="Arial" pitchFamily="34" charset="0"/>
              <a:buChar char="•"/>
            </a:pPr>
            <a:r>
              <a:rPr lang="en-IN" sz="3500" b="0" i="0" dirty="0">
                <a:solidFill>
                  <a:srgbClr val="03009D"/>
                </a:solidFill>
                <a:effectLst/>
                <a:latin typeface="Times New Roman" panose="02020603050405020304" pitchFamily="18" charset="0"/>
                <a:cs typeface="Times New Roman" panose="02020603050405020304" pitchFamily="18" charset="0"/>
              </a:rPr>
              <a:t>Ensuring  compatibility with various Intel processors.</a:t>
            </a:r>
          </a:p>
          <a:p>
            <a:pPr marL="914400" lvl="1" indent="-457200" algn="just">
              <a:buFont typeface="Arial" pitchFamily="34" charset="0"/>
              <a:buChar char="•"/>
            </a:pPr>
            <a:r>
              <a:rPr lang="en-IN" sz="3500" b="0" i="0" dirty="0">
                <a:solidFill>
                  <a:srgbClr val="03009D"/>
                </a:solidFill>
                <a:effectLst/>
                <a:latin typeface="Times New Roman" panose="02020603050405020304" pitchFamily="18" charset="0"/>
                <a:cs typeface="Times New Roman" panose="02020603050405020304" pitchFamily="18" charset="0"/>
              </a:rPr>
              <a:t>Leveraging  hardware acceleration for optimized AI computations</a:t>
            </a:r>
            <a:r>
              <a:rPr lang="en-IN" sz="35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16786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C0A78ED-92D9-666B-A850-EFB7F2964958}"/>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xmlns="" id="{99FDC4EF-3488-2127-949E-90A5F14DD4B6}"/>
              </a:ext>
            </a:extLst>
          </p:cNvPr>
          <p:cNvSpPr/>
          <p:nvPr/>
        </p:nvSpPr>
        <p:spPr>
          <a:xfrm flipH="1">
            <a:off x="364352" y="9854550"/>
            <a:ext cx="17413596" cy="0"/>
          </a:xfrm>
          <a:prstGeom prst="line">
            <a:avLst/>
          </a:prstGeom>
          <a:ln w="38100" cap="flat">
            <a:solidFill>
              <a:srgbClr val="2D05A2">
                <a:alpha val="44706"/>
              </a:srgbClr>
            </a:solidFill>
            <a:prstDash val="solid"/>
            <a:headEnd type="none" w="sm" len="sm"/>
            <a:tailEnd type="none" w="sm" len="sm"/>
          </a:ln>
        </p:spPr>
      </p:sp>
      <p:sp>
        <p:nvSpPr>
          <p:cNvPr id="8" name="Freeform 8">
            <a:extLst>
              <a:ext uri="{FF2B5EF4-FFF2-40B4-BE49-F238E27FC236}">
                <a16:creationId xmlns:a16="http://schemas.microsoft.com/office/drawing/2014/main" xmlns="" id="{A5D6119F-6A80-7125-235A-50575D82C5B2}"/>
              </a:ext>
            </a:extLst>
          </p:cNvPr>
          <p:cNvSpPr/>
          <p:nvPr/>
        </p:nvSpPr>
        <p:spPr>
          <a:xfrm>
            <a:off x="152525" y="74334"/>
            <a:ext cx="798190" cy="843158"/>
          </a:xfrm>
          <a:custGeom>
            <a:avLst/>
            <a:gdLst/>
            <a:ahLst/>
            <a:cxnLst/>
            <a:rect l="l" t="t" r="r" b="b"/>
            <a:pathLst>
              <a:path w="798190" h="843158">
                <a:moveTo>
                  <a:pt x="0" y="0"/>
                </a:moveTo>
                <a:lnTo>
                  <a:pt x="798190" y="0"/>
                </a:lnTo>
                <a:lnTo>
                  <a:pt x="798190" y="843159"/>
                </a:lnTo>
                <a:lnTo>
                  <a:pt x="0" y="843159"/>
                </a:lnTo>
                <a:lnTo>
                  <a:pt x="0" y="0"/>
                </a:lnTo>
                <a:close/>
              </a:path>
            </a:pathLst>
          </a:custGeom>
          <a:blipFill>
            <a:blip r:embed="rId2"/>
            <a:stretch>
              <a:fillRect/>
            </a:stretch>
          </a:blipFill>
        </p:spPr>
      </p:sp>
      <p:grpSp>
        <p:nvGrpSpPr>
          <p:cNvPr id="22" name="Group 3">
            <a:extLst>
              <a:ext uri="{FF2B5EF4-FFF2-40B4-BE49-F238E27FC236}">
                <a16:creationId xmlns:a16="http://schemas.microsoft.com/office/drawing/2014/main" xmlns="" id="{C9BBB6C3-2B31-090F-BA2F-7930299E8C6F}"/>
              </a:ext>
            </a:extLst>
          </p:cNvPr>
          <p:cNvGrpSpPr/>
          <p:nvPr/>
        </p:nvGrpSpPr>
        <p:grpSpPr>
          <a:xfrm>
            <a:off x="12908402" y="-46580"/>
            <a:ext cx="5379598" cy="895854"/>
            <a:chOff x="0" y="-38100"/>
            <a:chExt cx="1702823" cy="647700"/>
          </a:xfrm>
        </p:grpSpPr>
        <p:sp>
          <p:nvSpPr>
            <p:cNvPr id="20" name="Freeform 4">
              <a:extLst>
                <a:ext uri="{FF2B5EF4-FFF2-40B4-BE49-F238E27FC236}">
                  <a16:creationId xmlns:a16="http://schemas.microsoft.com/office/drawing/2014/main" xmlns="" id="{DB08DFF2-5158-B063-60CB-18BCE3483542}"/>
                </a:ext>
              </a:extLst>
            </p:cNvPr>
            <p:cNvSpPr/>
            <p:nvPr/>
          </p:nvSpPr>
          <p:spPr>
            <a:xfrm>
              <a:off x="0" y="0"/>
              <a:ext cx="1702823" cy="516047"/>
            </a:xfrm>
            <a:custGeom>
              <a:avLst/>
              <a:gdLst/>
              <a:ahLst/>
              <a:cxnLst/>
              <a:rect l="l" t="t" r="r" b="b"/>
              <a:pathLst>
                <a:path w="1702823" h="609600">
                  <a:moveTo>
                    <a:pt x="203200" y="0"/>
                  </a:moveTo>
                  <a:lnTo>
                    <a:pt x="1702823" y="0"/>
                  </a:lnTo>
                  <a:lnTo>
                    <a:pt x="1499623" y="609600"/>
                  </a:lnTo>
                  <a:lnTo>
                    <a:pt x="0" y="609600"/>
                  </a:lnTo>
                  <a:lnTo>
                    <a:pt x="203200" y="0"/>
                  </a:lnTo>
                  <a:close/>
                </a:path>
              </a:pathLst>
            </a:custGeom>
            <a:solidFill>
              <a:srgbClr val="9FC3D0"/>
            </a:solidFill>
          </p:spPr>
        </p:sp>
        <p:sp>
          <p:nvSpPr>
            <p:cNvPr id="21" name="TextBox 5">
              <a:extLst>
                <a:ext uri="{FF2B5EF4-FFF2-40B4-BE49-F238E27FC236}">
                  <a16:creationId xmlns:a16="http://schemas.microsoft.com/office/drawing/2014/main" xmlns="" id="{6D717692-7005-67C9-FBAB-E6136F4019D8}"/>
                </a:ext>
              </a:extLst>
            </p:cNvPr>
            <p:cNvSpPr txBox="1"/>
            <p:nvPr/>
          </p:nvSpPr>
          <p:spPr>
            <a:xfrm>
              <a:off x="101600" y="-38100"/>
              <a:ext cx="1499623" cy="647700"/>
            </a:xfrm>
            <a:prstGeom prst="rect">
              <a:avLst/>
            </a:prstGeom>
          </p:spPr>
          <p:txBody>
            <a:bodyPr lIns="50800" tIns="50800" rIns="50800" bIns="50800" rtlCol="0" anchor="ctr"/>
            <a:lstStyle/>
            <a:p>
              <a:pPr algn="ctr">
                <a:lnSpc>
                  <a:spcPts val="2659"/>
                </a:lnSpc>
              </a:pPr>
              <a:endParaRPr/>
            </a:p>
          </p:txBody>
        </p:sp>
      </p:grpSp>
      <p:sp>
        <p:nvSpPr>
          <p:cNvPr id="24" name="Freeform 6">
            <a:extLst>
              <a:ext uri="{FF2B5EF4-FFF2-40B4-BE49-F238E27FC236}">
                <a16:creationId xmlns:a16="http://schemas.microsoft.com/office/drawing/2014/main" xmlns="" id="{7132F001-EF08-0502-27FB-E8A3656FFF0B}"/>
              </a:ext>
            </a:extLst>
          </p:cNvPr>
          <p:cNvSpPr/>
          <p:nvPr/>
        </p:nvSpPr>
        <p:spPr>
          <a:xfrm>
            <a:off x="16098127" y="149228"/>
            <a:ext cx="1765547" cy="556937"/>
          </a:xfrm>
          <a:custGeom>
            <a:avLst/>
            <a:gdLst/>
            <a:ahLst/>
            <a:cxnLst/>
            <a:rect l="l" t="t" r="r" b="b"/>
            <a:pathLst>
              <a:path w="1765547" h="556937">
                <a:moveTo>
                  <a:pt x="0" y="0"/>
                </a:moveTo>
                <a:lnTo>
                  <a:pt x="1765546" y="0"/>
                </a:lnTo>
                <a:lnTo>
                  <a:pt x="1765546" y="556937"/>
                </a:lnTo>
                <a:lnTo>
                  <a:pt x="0" y="556937"/>
                </a:lnTo>
                <a:lnTo>
                  <a:pt x="0" y="0"/>
                </a:lnTo>
                <a:close/>
              </a:path>
            </a:pathLst>
          </a:custGeom>
          <a:blipFill>
            <a:blip r:embed="rId3"/>
            <a:stretch>
              <a:fillRect t="-17075" b="-17075"/>
            </a:stretch>
          </a:blipFill>
        </p:spPr>
      </p:sp>
      <p:sp>
        <p:nvSpPr>
          <p:cNvPr id="26" name="Freeform 7">
            <a:extLst>
              <a:ext uri="{FF2B5EF4-FFF2-40B4-BE49-F238E27FC236}">
                <a16:creationId xmlns:a16="http://schemas.microsoft.com/office/drawing/2014/main" xmlns="" id="{9F6E1389-2699-4E7A-7C32-E611141A3065}"/>
              </a:ext>
            </a:extLst>
          </p:cNvPr>
          <p:cNvSpPr/>
          <p:nvPr/>
        </p:nvSpPr>
        <p:spPr>
          <a:xfrm>
            <a:off x="13299712" y="127288"/>
            <a:ext cx="2664730" cy="524619"/>
          </a:xfrm>
          <a:custGeom>
            <a:avLst/>
            <a:gdLst/>
            <a:ahLst/>
            <a:cxnLst/>
            <a:rect l="l" t="t" r="r" b="b"/>
            <a:pathLst>
              <a:path w="2664730" h="524619">
                <a:moveTo>
                  <a:pt x="0" y="0"/>
                </a:moveTo>
                <a:lnTo>
                  <a:pt x="2664729" y="0"/>
                </a:lnTo>
                <a:lnTo>
                  <a:pt x="2664729" y="524618"/>
                </a:lnTo>
                <a:lnTo>
                  <a:pt x="0" y="524618"/>
                </a:lnTo>
                <a:lnTo>
                  <a:pt x="0" y="0"/>
                </a:lnTo>
                <a:close/>
              </a:path>
            </a:pathLst>
          </a:custGeom>
          <a:blipFill>
            <a:blip r:embed="rId4"/>
            <a:stretch>
              <a:fillRect/>
            </a:stretch>
          </a:blipFill>
        </p:spPr>
      </p:sp>
      <p:sp>
        <p:nvSpPr>
          <p:cNvPr id="3" name="TextBox 2">
            <a:extLst>
              <a:ext uri="{FF2B5EF4-FFF2-40B4-BE49-F238E27FC236}">
                <a16:creationId xmlns:a16="http://schemas.microsoft.com/office/drawing/2014/main" xmlns="" id="{0CF84EB5-7291-B725-4A81-1747F3976D56}"/>
              </a:ext>
            </a:extLst>
          </p:cNvPr>
          <p:cNvSpPr txBox="1"/>
          <p:nvPr/>
        </p:nvSpPr>
        <p:spPr>
          <a:xfrm>
            <a:off x="364352" y="1394852"/>
            <a:ext cx="17303716" cy="7909858"/>
          </a:xfrm>
          <a:prstGeom prst="rect">
            <a:avLst/>
          </a:prstGeom>
          <a:noFill/>
        </p:spPr>
        <p:txBody>
          <a:bodyPr wrap="square" rtlCol="0">
            <a:spAutoFit/>
          </a:bodyPr>
          <a:lstStyle/>
          <a:p>
            <a:pPr marL="571500" indent="-571500" algn="just">
              <a:buFont typeface="Arial" panose="020B0604020202020204" pitchFamily="34" charset="0"/>
              <a:buChar char="•"/>
            </a:pPr>
            <a:r>
              <a:rPr lang="en-IN" sz="3600" b="1" i="0" dirty="0">
                <a:solidFill>
                  <a:srgbClr val="03009D"/>
                </a:solidFill>
                <a:effectLst/>
                <a:latin typeface="Times New Roman" panose="02020603050405020304" pitchFamily="18" charset="0"/>
                <a:cs typeface="Times New Roman" panose="02020603050405020304" pitchFamily="18" charset="0"/>
              </a:rPr>
              <a:t>Data Collection:</a:t>
            </a:r>
            <a:endParaRPr lang="en-IN" sz="3600" b="0" i="0" dirty="0">
              <a:solidFill>
                <a:srgbClr val="03009D"/>
              </a:solidFill>
              <a:effectLst/>
              <a:latin typeface="Times New Roman" panose="02020603050405020304" pitchFamily="18" charset="0"/>
              <a:cs typeface="Times New Roman" panose="02020603050405020304" pitchFamily="18" charset="0"/>
            </a:endParaRPr>
          </a:p>
          <a:p>
            <a:pPr lvl="1" algn="just"/>
            <a:r>
              <a:rPr lang="en-IN" sz="3600" b="0" i="0" dirty="0">
                <a:solidFill>
                  <a:srgbClr val="03009D"/>
                </a:solidFill>
                <a:effectLst/>
                <a:latin typeface="Times New Roman" panose="02020603050405020304" pitchFamily="18" charset="0"/>
                <a:cs typeface="Times New Roman" panose="02020603050405020304" pitchFamily="18" charset="0"/>
              </a:rPr>
              <a:t> </a:t>
            </a:r>
            <a:r>
              <a:rPr lang="en-IN" sz="3600" b="0" i="0" dirty="0" smtClean="0">
                <a:solidFill>
                  <a:srgbClr val="03009D"/>
                </a:solidFill>
                <a:effectLst/>
                <a:latin typeface="Times New Roman" panose="02020603050405020304" pitchFamily="18" charset="0"/>
                <a:cs typeface="Times New Roman" panose="02020603050405020304" pitchFamily="18" charset="0"/>
              </a:rPr>
              <a:t>	Real-time </a:t>
            </a:r>
            <a:r>
              <a:rPr lang="en-IN" sz="3600" b="0" i="0" dirty="0">
                <a:solidFill>
                  <a:srgbClr val="03009D"/>
                </a:solidFill>
                <a:effectLst/>
                <a:latin typeface="Times New Roman" panose="02020603050405020304" pitchFamily="18" charset="0"/>
                <a:cs typeface="Times New Roman" panose="02020603050405020304" pitchFamily="18" charset="0"/>
              </a:rPr>
              <a:t>data from sensors (camera, ultrasonic, light, and temperature) for occupancy        </a:t>
            </a:r>
            <a:r>
              <a:rPr lang="en-IN" sz="3600" dirty="0">
                <a:solidFill>
                  <a:srgbClr val="03009D"/>
                </a:solidFill>
                <a:latin typeface="Times New Roman" panose="02020603050405020304" pitchFamily="18" charset="0"/>
                <a:cs typeface="Times New Roman" panose="02020603050405020304" pitchFamily="18" charset="0"/>
              </a:rPr>
              <a:t> </a:t>
            </a:r>
            <a:r>
              <a:rPr lang="en-IN" sz="3600" dirty="0" smtClean="0">
                <a:solidFill>
                  <a:srgbClr val="03009D"/>
                </a:solidFill>
                <a:latin typeface="Times New Roman" panose="02020603050405020304" pitchFamily="18" charset="0"/>
                <a:cs typeface="Times New Roman" panose="02020603050405020304" pitchFamily="18" charset="0"/>
              </a:rPr>
              <a:t>       	</a:t>
            </a:r>
            <a:r>
              <a:rPr lang="en-IN" sz="3600" b="0" i="0" dirty="0" smtClean="0">
                <a:solidFill>
                  <a:srgbClr val="03009D"/>
                </a:solidFill>
                <a:effectLst/>
                <a:latin typeface="Times New Roman" panose="02020603050405020304" pitchFamily="18" charset="0"/>
                <a:cs typeface="Times New Roman" panose="02020603050405020304" pitchFamily="18" charset="0"/>
              </a:rPr>
              <a:t>and environmental </a:t>
            </a:r>
            <a:r>
              <a:rPr lang="en-IN" sz="3600" b="0" i="0" dirty="0">
                <a:solidFill>
                  <a:srgbClr val="03009D"/>
                </a:solidFill>
                <a:effectLst/>
                <a:latin typeface="Times New Roman" panose="02020603050405020304" pitchFamily="18" charset="0"/>
                <a:cs typeface="Times New Roman" panose="02020603050405020304" pitchFamily="18" charset="0"/>
              </a:rPr>
              <a:t>conditions.</a:t>
            </a:r>
          </a:p>
          <a:p>
            <a:pPr lvl="1" algn="just"/>
            <a:endParaRPr lang="en-IN" sz="3600" b="0" i="0" dirty="0">
              <a:solidFill>
                <a:srgbClr val="03009D"/>
              </a:solidFill>
              <a:effectLst/>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IN" sz="3600" b="1" i="0" dirty="0">
                <a:solidFill>
                  <a:srgbClr val="03009D"/>
                </a:solidFill>
                <a:effectLst/>
                <a:latin typeface="Times New Roman" panose="02020603050405020304" pitchFamily="18" charset="0"/>
                <a:cs typeface="Times New Roman" panose="02020603050405020304" pitchFamily="18" charset="0"/>
              </a:rPr>
              <a:t>Data Processing:</a:t>
            </a:r>
            <a:endParaRPr lang="en-IN" sz="3600" b="0" i="0" dirty="0">
              <a:solidFill>
                <a:srgbClr val="03009D"/>
              </a:solidFill>
              <a:effectLst/>
              <a:latin typeface="Times New Roman" panose="02020603050405020304" pitchFamily="18" charset="0"/>
              <a:cs typeface="Times New Roman" panose="02020603050405020304" pitchFamily="18" charset="0"/>
            </a:endParaRPr>
          </a:p>
          <a:p>
            <a:pPr lvl="1" algn="just"/>
            <a:r>
              <a:rPr lang="en-IN" sz="3600" b="0" i="0" dirty="0" smtClean="0">
                <a:solidFill>
                  <a:srgbClr val="03009D"/>
                </a:solidFill>
                <a:effectLst/>
                <a:latin typeface="Times New Roman" panose="02020603050405020304" pitchFamily="18" charset="0"/>
                <a:cs typeface="Times New Roman" panose="02020603050405020304" pitchFamily="18" charset="0"/>
              </a:rPr>
              <a:t>	Utilization </a:t>
            </a:r>
            <a:r>
              <a:rPr lang="en-IN" sz="3600" b="0" i="0" dirty="0">
                <a:solidFill>
                  <a:srgbClr val="03009D"/>
                </a:solidFill>
                <a:effectLst/>
                <a:latin typeface="Times New Roman" panose="02020603050405020304" pitchFamily="18" charset="0"/>
                <a:cs typeface="Times New Roman" panose="02020603050405020304" pitchFamily="18" charset="0"/>
              </a:rPr>
              <a:t>of  Intel AI Analytics Toolkit like </a:t>
            </a:r>
            <a:r>
              <a:rPr lang="en-IN" sz="3600" b="0" i="0" dirty="0" smtClean="0">
                <a:solidFill>
                  <a:srgbClr val="03009D"/>
                </a:solidFill>
                <a:effectLst/>
                <a:latin typeface="Times New Roman" panose="02020603050405020304" pitchFamily="18" charset="0"/>
                <a:cs typeface="Times New Roman" panose="02020603050405020304" pitchFamily="18" charset="0"/>
              </a:rPr>
              <a:t>oneAPI and </a:t>
            </a:r>
            <a:r>
              <a:rPr lang="en-IN" sz="3600" dirty="0" smtClean="0">
                <a:solidFill>
                  <a:srgbClr val="03009D"/>
                </a:solidFill>
                <a:latin typeface="Times New Roman" panose="02020603050405020304" pitchFamily="18" charset="0"/>
                <a:cs typeface="Times New Roman" panose="02020603050405020304" pitchFamily="18" charset="0"/>
              </a:rPr>
              <a:t>OpenVINO (for multitasking) 	</a:t>
            </a:r>
            <a:r>
              <a:rPr lang="en-IN" sz="3600" b="0" i="0" dirty="0" smtClean="0">
                <a:solidFill>
                  <a:srgbClr val="03009D"/>
                </a:solidFill>
                <a:effectLst/>
                <a:latin typeface="Times New Roman" panose="02020603050405020304" pitchFamily="18" charset="0"/>
                <a:cs typeface="Times New Roman" panose="02020603050405020304" pitchFamily="18" charset="0"/>
              </a:rPr>
              <a:t>to </a:t>
            </a:r>
            <a:r>
              <a:rPr lang="en-IN" sz="3600" b="0" i="0" dirty="0">
                <a:solidFill>
                  <a:srgbClr val="03009D"/>
                </a:solidFill>
                <a:effectLst/>
                <a:latin typeface="Times New Roman" panose="02020603050405020304" pitchFamily="18" charset="0"/>
                <a:cs typeface="Times New Roman" panose="02020603050405020304" pitchFamily="18" charset="0"/>
              </a:rPr>
              <a:t>process and analyse sensor </a:t>
            </a:r>
            <a:r>
              <a:rPr lang="en-IN" sz="3600" b="0" i="0" dirty="0" smtClean="0">
                <a:solidFill>
                  <a:srgbClr val="03009D"/>
                </a:solidFill>
                <a:effectLst/>
                <a:latin typeface="Times New Roman" panose="02020603050405020304" pitchFamily="18" charset="0"/>
                <a:cs typeface="Times New Roman" panose="02020603050405020304" pitchFamily="18" charset="0"/>
              </a:rPr>
              <a:t>data. Extract </a:t>
            </a:r>
            <a:r>
              <a:rPr lang="en-IN" sz="3600" b="0" i="0" dirty="0">
                <a:solidFill>
                  <a:srgbClr val="03009D"/>
                </a:solidFill>
                <a:effectLst/>
                <a:latin typeface="Times New Roman" panose="02020603050405020304" pitchFamily="18" charset="0"/>
                <a:cs typeface="Times New Roman" panose="02020603050405020304" pitchFamily="18" charset="0"/>
              </a:rPr>
              <a:t>insights for intelligent decision-making.</a:t>
            </a:r>
          </a:p>
          <a:p>
            <a:pPr lvl="1" algn="just"/>
            <a:endParaRPr lang="en-IN" sz="3600" b="0" i="0" dirty="0">
              <a:solidFill>
                <a:srgbClr val="03009D"/>
              </a:solidFill>
              <a:effectLst/>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IN" sz="3600" b="1" i="0" dirty="0">
                <a:solidFill>
                  <a:srgbClr val="03009D"/>
                </a:solidFill>
                <a:effectLst/>
                <a:latin typeface="Times New Roman" panose="02020603050405020304" pitchFamily="18" charset="0"/>
                <a:cs typeface="Times New Roman" panose="02020603050405020304" pitchFamily="18" charset="0"/>
              </a:rPr>
              <a:t>Appliance Control:</a:t>
            </a:r>
            <a:endParaRPr lang="en-IN" sz="3600" b="0" i="0" dirty="0">
              <a:solidFill>
                <a:srgbClr val="03009D"/>
              </a:solidFill>
              <a:effectLst/>
              <a:latin typeface="Times New Roman" panose="02020603050405020304" pitchFamily="18" charset="0"/>
              <a:cs typeface="Times New Roman" panose="02020603050405020304" pitchFamily="18" charset="0"/>
            </a:endParaRPr>
          </a:p>
          <a:p>
            <a:pPr lvl="1" algn="just"/>
            <a:r>
              <a:rPr lang="en-IN" sz="3600" b="0" i="0" dirty="0">
                <a:solidFill>
                  <a:srgbClr val="03009D"/>
                </a:solidFill>
                <a:effectLst/>
                <a:latin typeface="Times New Roman" panose="02020603050405020304" pitchFamily="18" charset="0"/>
                <a:cs typeface="Times New Roman" panose="02020603050405020304" pitchFamily="18" charset="0"/>
              </a:rPr>
              <a:t> </a:t>
            </a:r>
            <a:r>
              <a:rPr lang="en-IN" sz="3600" b="0" i="0" dirty="0" smtClean="0">
                <a:solidFill>
                  <a:srgbClr val="03009D"/>
                </a:solidFill>
                <a:effectLst/>
                <a:latin typeface="Times New Roman" panose="02020603050405020304" pitchFamily="18" charset="0"/>
                <a:cs typeface="Times New Roman" panose="02020603050405020304" pitchFamily="18" charset="0"/>
              </a:rPr>
              <a:t>	Based on </a:t>
            </a:r>
            <a:r>
              <a:rPr lang="en-IN" sz="3600" b="0" i="0" dirty="0">
                <a:solidFill>
                  <a:srgbClr val="03009D"/>
                </a:solidFill>
                <a:effectLst/>
                <a:latin typeface="Times New Roman" panose="02020603050405020304" pitchFamily="18" charset="0"/>
                <a:cs typeface="Times New Roman" panose="02020603050405020304" pitchFamily="18" charset="0"/>
              </a:rPr>
              <a:t>occupancy and environmental conditions, dynamically control fans, lights, </a:t>
            </a:r>
            <a:r>
              <a:rPr lang="en-IN" sz="3600" b="0" i="0" dirty="0" smtClean="0">
                <a:solidFill>
                  <a:srgbClr val="03009D"/>
                </a:solidFill>
                <a:effectLst/>
                <a:latin typeface="Times New Roman" panose="02020603050405020304" pitchFamily="18" charset="0"/>
                <a:cs typeface="Times New Roman" panose="02020603050405020304" pitchFamily="18" charset="0"/>
              </a:rPr>
              <a:t>	and  AC </a:t>
            </a:r>
            <a:r>
              <a:rPr lang="en-IN" sz="3600" b="0" i="0" dirty="0">
                <a:solidFill>
                  <a:srgbClr val="03009D"/>
                </a:solidFill>
                <a:effectLst/>
                <a:latin typeface="Times New Roman" panose="02020603050405020304" pitchFamily="18" charset="0"/>
                <a:cs typeface="Times New Roman" panose="02020603050405020304" pitchFamily="18" charset="0"/>
              </a:rPr>
              <a:t>units.</a:t>
            </a:r>
          </a:p>
          <a:p>
            <a:pPr lvl="1" algn="just"/>
            <a:endParaRPr lang="en-IN" sz="3600" b="0" i="0" dirty="0">
              <a:solidFill>
                <a:srgbClr val="03009D"/>
              </a:solidFill>
              <a:effectLst/>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IN" sz="3600" b="1" i="0" dirty="0">
                <a:solidFill>
                  <a:srgbClr val="03009D"/>
                </a:solidFill>
                <a:effectLst/>
                <a:latin typeface="Times New Roman" panose="02020603050405020304" pitchFamily="18" charset="0"/>
                <a:cs typeface="Times New Roman" panose="02020603050405020304" pitchFamily="18" charset="0"/>
              </a:rPr>
              <a:t>Integration with Arduino Uno Wi-Fi:</a:t>
            </a:r>
            <a:endParaRPr lang="en-IN" sz="3600" b="0" i="0" dirty="0">
              <a:solidFill>
                <a:srgbClr val="03009D"/>
              </a:solidFill>
              <a:effectLst/>
              <a:latin typeface="Times New Roman" panose="02020603050405020304" pitchFamily="18" charset="0"/>
              <a:cs typeface="Times New Roman" panose="02020603050405020304" pitchFamily="18" charset="0"/>
            </a:endParaRPr>
          </a:p>
          <a:p>
            <a:pPr lvl="1" algn="just"/>
            <a:r>
              <a:rPr lang="en-IN" sz="3600" b="0" i="0" dirty="0">
                <a:solidFill>
                  <a:srgbClr val="03009D"/>
                </a:solidFill>
                <a:effectLst/>
                <a:latin typeface="Times New Roman" panose="02020603050405020304" pitchFamily="18" charset="0"/>
                <a:cs typeface="Times New Roman" panose="02020603050405020304" pitchFamily="18" charset="0"/>
              </a:rPr>
              <a:t> </a:t>
            </a:r>
            <a:r>
              <a:rPr lang="en-IN" sz="3600" b="0" i="0" dirty="0" smtClean="0">
                <a:solidFill>
                  <a:srgbClr val="03009D"/>
                </a:solidFill>
                <a:effectLst/>
                <a:latin typeface="Times New Roman" panose="02020603050405020304" pitchFamily="18" charset="0"/>
                <a:cs typeface="Times New Roman" panose="02020603050405020304" pitchFamily="18" charset="0"/>
              </a:rPr>
              <a:t>	Relay </a:t>
            </a:r>
            <a:r>
              <a:rPr lang="en-IN" sz="3600" b="0" i="0" dirty="0">
                <a:solidFill>
                  <a:srgbClr val="03009D"/>
                </a:solidFill>
                <a:effectLst/>
                <a:latin typeface="Times New Roman" panose="02020603050405020304" pitchFamily="18" charset="0"/>
                <a:cs typeface="Times New Roman" panose="02020603050405020304" pitchFamily="18" charset="0"/>
              </a:rPr>
              <a:t>commands to Arduino Uno Wi-Fi for real-time appliance control</a:t>
            </a:r>
            <a:r>
              <a:rPr lang="en-IN" sz="40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90145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6B5F262-CC70-B4AD-4798-3BDD17194E14}"/>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xmlns="" id="{B153B29D-8318-32B6-D16A-59861BD6637B}"/>
              </a:ext>
            </a:extLst>
          </p:cNvPr>
          <p:cNvSpPr/>
          <p:nvPr/>
        </p:nvSpPr>
        <p:spPr>
          <a:xfrm flipH="1">
            <a:off x="364352" y="9854550"/>
            <a:ext cx="17413596" cy="0"/>
          </a:xfrm>
          <a:prstGeom prst="line">
            <a:avLst/>
          </a:prstGeom>
          <a:ln w="38100" cap="flat">
            <a:solidFill>
              <a:srgbClr val="2D05A2">
                <a:alpha val="44706"/>
              </a:srgbClr>
            </a:solidFill>
            <a:prstDash val="solid"/>
            <a:headEnd type="none" w="sm" len="sm"/>
            <a:tailEnd type="none" w="sm" len="sm"/>
          </a:ln>
        </p:spPr>
      </p:sp>
      <p:sp>
        <p:nvSpPr>
          <p:cNvPr id="8" name="Freeform 8">
            <a:extLst>
              <a:ext uri="{FF2B5EF4-FFF2-40B4-BE49-F238E27FC236}">
                <a16:creationId xmlns:a16="http://schemas.microsoft.com/office/drawing/2014/main" xmlns="" id="{FEBB1ABF-14A9-0E02-0CB4-82A92F85CA57}"/>
              </a:ext>
            </a:extLst>
          </p:cNvPr>
          <p:cNvSpPr/>
          <p:nvPr/>
        </p:nvSpPr>
        <p:spPr>
          <a:xfrm>
            <a:off x="152525" y="74334"/>
            <a:ext cx="798190" cy="843158"/>
          </a:xfrm>
          <a:custGeom>
            <a:avLst/>
            <a:gdLst/>
            <a:ahLst/>
            <a:cxnLst/>
            <a:rect l="l" t="t" r="r" b="b"/>
            <a:pathLst>
              <a:path w="798190" h="843158">
                <a:moveTo>
                  <a:pt x="0" y="0"/>
                </a:moveTo>
                <a:lnTo>
                  <a:pt x="798190" y="0"/>
                </a:lnTo>
                <a:lnTo>
                  <a:pt x="798190" y="843159"/>
                </a:lnTo>
                <a:lnTo>
                  <a:pt x="0" y="843159"/>
                </a:lnTo>
                <a:lnTo>
                  <a:pt x="0" y="0"/>
                </a:lnTo>
                <a:close/>
              </a:path>
            </a:pathLst>
          </a:custGeom>
          <a:blipFill>
            <a:blip r:embed="rId2"/>
            <a:stretch>
              <a:fillRect/>
            </a:stretch>
          </a:blipFill>
        </p:spPr>
      </p:sp>
      <p:sp>
        <p:nvSpPr>
          <p:cNvPr id="10" name="TextBox 10">
            <a:extLst>
              <a:ext uri="{FF2B5EF4-FFF2-40B4-BE49-F238E27FC236}">
                <a16:creationId xmlns:a16="http://schemas.microsoft.com/office/drawing/2014/main" xmlns="" id="{705654B1-47E0-CA1A-8165-469AC4ED9A74}"/>
              </a:ext>
            </a:extLst>
          </p:cNvPr>
          <p:cNvSpPr txBox="1"/>
          <p:nvPr/>
        </p:nvSpPr>
        <p:spPr>
          <a:xfrm>
            <a:off x="3022045" y="540098"/>
            <a:ext cx="10742081" cy="2238305"/>
          </a:xfrm>
          <a:prstGeom prst="rect">
            <a:avLst/>
          </a:prstGeom>
        </p:spPr>
        <p:txBody>
          <a:bodyPr wrap="square" lIns="0" tIns="0" rIns="0" bIns="0" rtlCol="0" anchor="t">
            <a:spAutoFit/>
          </a:bodyPr>
          <a:lstStyle/>
          <a:p>
            <a:pPr algn="ctr">
              <a:lnSpc>
                <a:spcPts val="20985"/>
              </a:lnSpc>
              <a:spcBef>
                <a:spcPct val="0"/>
              </a:spcBef>
            </a:pPr>
            <a:r>
              <a:rPr lang="en-US" sz="6000" b="1" dirty="0">
                <a:solidFill>
                  <a:srgbClr val="03009D"/>
                </a:solidFill>
                <a:latin typeface="Times New Roman" pitchFamily="18" charset="0"/>
                <a:cs typeface="Times New Roman" pitchFamily="18" charset="0"/>
              </a:rPr>
              <a:t>SOLUTION</a:t>
            </a:r>
          </a:p>
        </p:txBody>
      </p:sp>
      <p:grpSp>
        <p:nvGrpSpPr>
          <p:cNvPr id="22" name="Group 3">
            <a:extLst>
              <a:ext uri="{FF2B5EF4-FFF2-40B4-BE49-F238E27FC236}">
                <a16:creationId xmlns:a16="http://schemas.microsoft.com/office/drawing/2014/main" xmlns="" id="{345BC7FD-B2E8-8227-8984-94F002503C9B}"/>
              </a:ext>
            </a:extLst>
          </p:cNvPr>
          <p:cNvGrpSpPr/>
          <p:nvPr/>
        </p:nvGrpSpPr>
        <p:grpSpPr>
          <a:xfrm>
            <a:off x="12908402" y="-46580"/>
            <a:ext cx="5379598" cy="895854"/>
            <a:chOff x="0" y="-38100"/>
            <a:chExt cx="1702823" cy="647700"/>
          </a:xfrm>
        </p:grpSpPr>
        <p:sp>
          <p:nvSpPr>
            <p:cNvPr id="20" name="Freeform 4">
              <a:extLst>
                <a:ext uri="{FF2B5EF4-FFF2-40B4-BE49-F238E27FC236}">
                  <a16:creationId xmlns:a16="http://schemas.microsoft.com/office/drawing/2014/main" xmlns="" id="{1CC3A257-5E40-1190-1422-7FACC5AF7A39}"/>
                </a:ext>
              </a:extLst>
            </p:cNvPr>
            <p:cNvSpPr/>
            <p:nvPr/>
          </p:nvSpPr>
          <p:spPr>
            <a:xfrm>
              <a:off x="0" y="0"/>
              <a:ext cx="1702823" cy="516047"/>
            </a:xfrm>
            <a:custGeom>
              <a:avLst/>
              <a:gdLst/>
              <a:ahLst/>
              <a:cxnLst/>
              <a:rect l="l" t="t" r="r" b="b"/>
              <a:pathLst>
                <a:path w="1702823" h="609600">
                  <a:moveTo>
                    <a:pt x="203200" y="0"/>
                  </a:moveTo>
                  <a:lnTo>
                    <a:pt x="1702823" y="0"/>
                  </a:lnTo>
                  <a:lnTo>
                    <a:pt x="1499623" y="609600"/>
                  </a:lnTo>
                  <a:lnTo>
                    <a:pt x="0" y="609600"/>
                  </a:lnTo>
                  <a:lnTo>
                    <a:pt x="203200" y="0"/>
                  </a:lnTo>
                  <a:close/>
                </a:path>
              </a:pathLst>
            </a:custGeom>
            <a:solidFill>
              <a:srgbClr val="9FC3D0"/>
            </a:solidFill>
          </p:spPr>
        </p:sp>
        <p:sp>
          <p:nvSpPr>
            <p:cNvPr id="21" name="TextBox 5">
              <a:extLst>
                <a:ext uri="{FF2B5EF4-FFF2-40B4-BE49-F238E27FC236}">
                  <a16:creationId xmlns:a16="http://schemas.microsoft.com/office/drawing/2014/main" xmlns="" id="{7E48BB61-ED47-D8FA-C733-AC08FFB1219D}"/>
                </a:ext>
              </a:extLst>
            </p:cNvPr>
            <p:cNvSpPr txBox="1"/>
            <p:nvPr/>
          </p:nvSpPr>
          <p:spPr>
            <a:xfrm>
              <a:off x="101600" y="-38100"/>
              <a:ext cx="1499623" cy="647700"/>
            </a:xfrm>
            <a:prstGeom prst="rect">
              <a:avLst/>
            </a:prstGeom>
          </p:spPr>
          <p:txBody>
            <a:bodyPr lIns="50800" tIns="50800" rIns="50800" bIns="50800" rtlCol="0" anchor="ctr"/>
            <a:lstStyle/>
            <a:p>
              <a:pPr algn="ctr">
                <a:lnSpc>
                  <a:spcPts val="2659"/>
                </a:lnSpc>
              </a:pPr>
              <a:endParaRPr sz="2000"/>
            </a:p>
          </p:txBody>
        </p:sp>
      </p:grpSp>
      <p:sp>
        <p:nvSpPr>
          <p:cNvPr id="24" name="Freeform 6">
            <a:extLst>
              <a:ext uri="{FF2B5EF4-FFF2-40B4-BE49-F238E27FC236}">
                <a16:creationId xmlns:a16="http://schemas.microsoft.com/office/drawing/2014/main" xmlns="" id="{11E2C938-B663-FECF-3F32-8AE8F0EBFBAB}"/>
              </a:ext>
            </a:extLst>
          </p:cNvPr>
          <p:cNvSpPr/>
          <p:nvPr/>
        </p:nvSpPr>
        <p:spPr>
          <a:xfrm>
            <a:off x="16098127" y="149228"/>
            <a:ext cx="1765547" cy="556937"/>
          </a:xfrm>
          <a:custGeom>
            <a:avLst/>
            <a:gdLst/>
            <a:ahLst/>
            <a:cxnLst/>
            <a:rect l="l" t="t" r="r" b="b"/>
            <a:pathLst>
              <a:path w="1765547" h="556937">
                <a:moveTo>
                  <a:pt x="0" y="0"/>
                </a:moveTo>
                <a:lnTo>
                  <a:pt x="1765546" y="0"/>
                </a:lnTo>
                <a:lnTo>
                  <a:pt x="1765546" y="556937"/>
                </a:lnTo>
                <a:lnTo>
                  <a:pt x="0" y="556937"/>
                </a:lnTo>
                <a:lnTo>
                  <a:pt x="0" y="0"/>
                </a:lnTo>
                <a:close/>
              </a:path>
            </a:pathLst>
          </a:custGeom>
          <a:blipFill>
            <a:blip r:embed="rId3"/>
            <a:stretch>
              <a:fillRect t="-17075" b="-17075"/>
            </a:stretch>
          </a:blipFill>
        </p:spPr>
      </p:sp>
      <p:sp>
        <p:nvSpPr>
          <p:cNvPr id="26" name="Freeform 7">
            <a:extLst>
              <a:ext uri="{FF2B5EF4-FFF2-40B4-BE49-F238E27FC236}">
                <a16:creationId xmlns:a16="http://schemas.microsoft.com/office/drawing/2014/main" xmlns="" id="{DB73638E-A487-05C8-718A-52C7EAF3DC39}"/>
              </a:ext>
            </a:extLst>
          </p:cNvPr>
          <p:cNvSpPr/>
          <p:nvPr/>
        </p:nvSpPr>
        <p:spPr>
          <a:xfrm>
            <a:off x="13299712" y="127288"/>
            <a:ext cx="2664730" cy="524619"/>
          </a:xfrm>
          <a:custGeom>
            <a:avLst/>
            <a:gdLst/>
            <a:ahLst/>
            <a:cxnLst/>
            <a:rect l="l" t="t" r="r" b="b"/>
            <a:pathLst>
              <a:path w="2664730" h="524619">
                <a:moveTo>
                  <a:pt x="0" y="0"/>
                </a:moveTo>
                <a:lnTo>
                  <a:pt x="2664729" y="0"/>
                </a:lnTo>
                <a:lnTo>
                  <a:pt x="2664729" y="524618"/>
                </a:lnTo>
                <a:lnTo>
                  <a:pt x="0" y="524618"/>
                </a:lnTo>
                <a:lnTo>
                  <a:pt x="0" y="0"/>
                </a:lnTo>
                <a:close/>
              </a:path>
            </a:pathLst>
          </a:custGeom>
          <a:blipFill>
            <a:blip r:embed="rId4"/>
            <a:stretch>
              <a:fillRect/>
            </a:stretch>
          </a:blipFill>
        </p:spPr>
      </p:sp>
      <p:sp>
        <p:nvSpPr>
          <p:cNvPr id="3" name="TextBox 2">
            <a:extLst>
              <a:ext uri="{FF2B5EF4-FFF2-40B4-BE49-F238E27FC236}">
                <a16:creationId xmlns:a16="http://schemas.microsoft.com/office/drawing/2014/main" xmlns="" id="{5E86797D-25A2-3382-44FA-406436BE0C0E}"/>
              </a:ext>
            </a:extLst>
          </p:cNvPr>
          <p:cNvSpPr txBox="1"/>
          <p:nvPr/>
        </p:nvSpPr>
        <p:spPr>
          <a:xfrm>
            <a:off x="950715" y="3161654"/>
            <a:ext cx="16701854" cy="6186309"/>
          </a:xfrm>
          <a:prstGeom prst="rect">
            <a:avLst/>
          </a:prstGeom>
          <a:noFill/>
        </p:spPr>
        <p:txBody>
          <a:bodyPr wrap="square" rtlCol="0">
            <a:spAutoFit/>
          </a:bodyPr>
          <a:lstStyle/>
          <a:p>
            <a:pPr marL="571500" indent="-571500" algn="l">
              <a:buFont typeface="Arial" pitchFamily="34" charset="0"/>
              <a:buChar char="•"/>
            </a:pPr>
            <a:r>
              <a:rPr lang="en-IN" sz="3600" b="1" i="0" dirty="0" smtClean="0">
                <a:solidFill>
                  <a:srgbClr val="03009D"/>
                </a:solidFill>
                <a:effectLst/>
                <a:latin typeface="Times New Roman" panose="02020603050405020304" pitchFamily="18" charset="0"/>
                <a:cs typeface="Times New Roman" panose="02020603050405020304" pitchFamily="18" charset="0"/>
              </a:rPr>
              <a:t>Sensors </a:t>
            </a:r>
            <a:r>
              <a:rPr lang="en-IN" sz="3600" b="1" i="0" dirty="0">
                <a:solidFill>
                  <a:srgbClr val="03009D"/>
                </a:solidFill>
                <a:effectLst/>
                <a:latin typeface="Times New Roman" panose="02020603050405020304" pitchFamily="18" charset="0"/>
                <a:cs typeface="Times New Roman" panose="02020603050405020304" pitchFamily="18" charset="0"/>
              </a:rPr>
              <a:t>Integration:</a:t>
            </a:r>
            <a:endParaRPr lang="en-IN" sz="3600" b="0" i="0" dirty="0">
              <a:solidFill>
                <a:srgbClr val="03009D"/>
              </a:solidFill>
              <a:effectLst/>
              <a:latin typeface="Times New Roman" panose="02020603050405020304" pitchFamily="18" charset="0"/>
              <a:cs typeface="Times New Roman" panose="02020603050405020304" pitchFamily="18" charset="0"/>
            </a:endParaRPr>
          </a:p>
          <a:p>
            <a:pPr lvl="1" algn="just"/>
            <a:r>
              <a:rPr lang="en-IN" sz="3600" dirty="0" smtClean="0">
                <a:solidFill>
                  <a:srgbClr val="03009D"/>
                </a:solidFill>
                <a:latin typeface="Times New Roman" panose="02020603050405020304" pitchFamily="18" charset="0"/>
                <a:cs typeface="Times New Roman" panose="02020603050405020304" pitchFamily="18" charset="0"/>
              </a:rPr>
              <a:t>	C</a:t>
            </a:r>
            <a:r>
              <a:rPr lang="en-IN" sz="3600" b="0" i="0" dirty="0" smtClean="0">
                <a:solidFill>
                  <a:srgbClr val="03009D"/>
                </a:solidFill>
                <a:effectLst/>
                <a:latin typeface="Times New Roman" panose="02020603050405020304" pitchFamily="18" charset="0"/>
                <a:cs typeface="Times New Roman" panose="02020603050405020304" pitchFamily="18" charset="0"/>
              </a:rPr>
              <a:t>amera </a:t>
            </a:r>
            <a:r>
              <a:rPr lang="en-IN" sz="3600" b="0" i="0" dirty="0">
                <a:solidFill>
                  <a:srgbClr val="03009D"/>
                </a:solidFill>
                <a:effectLst/>
                <a:latin typeface="Times New Roman" panose="02020603050405020304" pitchFamily="18" charset="0"/>
                <a:cs typeface="Times New Roman" panose="02020603050405020304" pitchFamily="18" charset="0"/>
              </a:rPr>
              <a:t>sensors is used to detect motion for occupancy </a:t>
            </a:r>
            <a:r>
              <a:rPr lang="en-IN" sz="3600" b="0" i="0" dirty="0" smtClean="0">
                <a:solidFill>
                  <a:srgbClr val="03009D"/>
                </a:solidFill>
                <a:effectLst/>
                <a:latin typeface="Times New Roman" panose="02020603050405020304" pitchFamily="18" charset="0"/>
                <a:cs typeface="Times New Roman" panose="02020603050405020304" pitchFamily="18" charset="0"/>
              </a:rPr>
              <a:t>detection. Incorporation </a:t>
            </a:r>
            <a:r>
              <a:rPr lang="en-IN" sz="3600" b="0" i="0" dirty="0">
                <a:solidFill>
                  <a:srgbClr val="03009D"/>
                </a:solidFill>
                <a:effectLst/>
                <a:latin typeface="Times New Roman" panose="02020603050405020304" pitchFamily="18" charset="0"/>
                <a:cs typeface="Times New Roman" panose="02020603050405020304" pitchFamily="18" charset="0"/>
              </a:rPr>
              <a:t>of </a:t>
            </a:r>
            <a:r>
              <a:rPr lang="en-IN" sz="3600" b="0" i="0" dirty="0" smtClean="0">
                <a:solidFill>
                  <a:srgbClr val="03009D"/>
                </a:solidFill>
                <a:effectLst/>
                <a:latin typeface="Times New Roman" panose="02020603050405020304" pitchFamily="18" charset="0"/>
                <a:cs typeface="Times New Roman" panose="02020603050405020304" pitchFamily="18" charset="0"/>
              </a:rPr>
              <a:t>	ultrasonic </a:t>
            </a:r>
            <a:r>
              <a:rPr lang="en-IN" sz="3600" b="0" i="0" dirty="0">
                <a:solidFill>
                  <a:srgbClr val="03009D"/>
                </a:solidFill>
                <a:effectLst/>
                <a:latin typeface="Times New Roman" panose="02020603050405020304" pitchFamily="18" charset="0"/>
                <a:cs typeface="Times New Roman" panose="02020603050405020304" pitchFamily="18" charset="0"/>
              </a:rPr>
              <a:t>sensors for precise occupancy </a:t>
            </a:r>
            <a:r>
              <a:rPr lang="en-IN" sz="3600" b="0" i="0" dirty="0" smtClean="0">
                <a:solidFill>
                  <a:srgbClr val="03009D"/>
                </a:solidFill>
                <a:effectLst/>
                <a:latin typeface="Times New Roman" panose="02020603050405020304" pitchFamily="18" charset="0"/>
                <a:cs typeface="Times New Roman" panose="02020603050405020304" pitchFamily="18" charset="0"/>
              </a:rPr>
              <a:t>monitoring. Implementation </a:t>
            </a:r>
            <a:r>
              <a:rPr lang="en-IN" sz="3600" b="0" i="0" dirty="0">
                <a:solidFill>
                  <a:srgbClr val="03009D"/>
                </a:solidFill>
                <a:effectLst/>
                <a:latin typeface="Times New Roman" panose="02020603050405020304" pitchFamily="18" charset="0"/>
                <a:cs typeface="Times New Roman" panose="02020603050405020304" pitchFamily="18" charset="0"/>
              </a:rPr>
              <a:t>of light </a:t>
            </a:r>
            <a:r>
              <a:rPr lang="en-IN" sz="3600" b="0" i="0" dirty="0" smtClean="0">
                <a:solidFill>
                  <a:srgbClr val="03009D"/>
                </a:solidFill>
                <a:effectLst/>
                <a:latin typeface="Times New Roman" panose="02020603050405020304" pitchFamily="18" charset="0"/>
                <a:cs typeface="Times New Roman" panose="02020603050405020304" pitchFamily="18" charset="0"/>
              </a:rPr>
              <a:t>and 	temperature </a:t>
            </a:r>
            <a:r>
              <a:rPr lang="en-IN" sz="3600" b="0" i="0" dirty="0">
                <a:solidFill>
                  <a:srgbClr val="03009D"/>
                </a:solidFill>
                <a:effectLst/>
                <a:latin typeface="Times New Roman" panose="02020603050405020304" pitchFamily="18" charset="0"/>
                <a:cs typeface="Times New Roman" panose="02020603050405020304" pitchFamily="18" charset="0"/>
              </a:rPr>
              <a:t>sensors to monitor environmental conditions.</a:t>
            </a:r>
          </a:p>
          <a:p>
            <a:pPr marL="571500" indent="-571500" algn="l">
              <a:buFont typeface="Arial" pitchFamily="34" charset="0"/>
              <a:buChar char="•"/>
            </a:pPr>
            <a:r>
              <a:rPr lang="en-IN" sz="3600" b="1" i="0" dirty="0" smtClean="0">
                <a:solidFill>
                  <a:srgbClr val="03009D"/>
                </a:solidFill>
                <a:effectLst/>
                <a:latin typeface="Times New Roman" panose="02020603050405020304" pitchFamily="18" charset="0"/>
                <a:cs typeface="Times New Roman" panose="02020603050405020304" pitchFamily="18" charset="0"/>
              </a:rPr>
              <a:t>Hardware </a:t>
            </a:r>
            <a:r>
              <a:rPr lang="en-IN" sz="3600" b="1" i="0" dirty="0">
                <a:solidFill>
                  <a:srgbClr val="03009D"/>
                </a:solidFill>
                <a:effectLst/>
                <a:latin typeface="Times New Roman" panose="02020603050405020304" pitchFamily="18" charset="0"/>
                <a:cs typeface="Times New Roman" panose="02020603050405020304" pitchFamily="18" charset="0"/>
              </a:rPr>
              <a:t>Components:</a:t>
            </a:r>
            <a:endParaRPr lang="en-IN" sz="3600" b="0" i="0" dirty="0">
              <a:solidFill>
                <a:srgbClr val="03009D"/>
              </a:solidFill>
              <a:effectLst/>
              <a:latin typeface="Times New Roman" panose="02020603050405020304" pitchFamily="18" charset="0"/>
              <a:cs typeface="Times New Roman" panose="02020603050405020304" pitchFamily="18" charset="0"/>
            </a:endParaRPr>
          </a:p>
          <a:p>
            <a:pPr lvl="1" algn="just"/>
            <a:r>
              <a:rPr lang="en-IN" sz="3600" b="0" i="0" dirty="0" smtClean="0">
                <a:solidFill>
                  <a:srgbClr val="03009D"/>
                </a:solidFill>
                <a:effectLst/>
                <a:latin typeface="Times New Roman" panose="02020603050405020304" pitchFamily="18" charset="0"/>
                <a:cs typeface="Times New Roman" panose="02020603050405020304" pitchFamily="18" charset="0"/>
              </a:rPr>
              <a:t>	Utilization </a:t>
            </a:r>
            <a:r>
              <a:rPr lang="en-IN" sz="3600" b="0" i="0" dirty="0">
                <a:solidFill>
                  <a:srgbClr val="03009D"/>
                </a:solidFill>
                <a:effectLst/>
                <a:latin typeface="Times New Roman" panose="02020603050405020304" pitchFamily="18" charset="0"/>
                <a:cs typeface="Times New Roman" panose="02020603050405020304" pitchFamily="18" charset="0"/>
              </a:rPr>
              <a:t>of  Arduino Uno Wi-Fi for real-time communication and </a:t>
            </a:r>
            <a:r>
              <a:rPr lang="en-IN" sz="3600" b="0" i="0" dirty="0" smtClean="0">
                <a:solidFill>
                  <a:srgbClr val="03009D"/>
                </a:solidFill>
                <a:effectLst/>
                <a:latin typeface="Times New Roman" panose="02020603050405020304" pitchFamily="18" charset="0"/>
                <a:cs typeface="Times New Roman" panose="02020603050405020304" pitchFamily="18" charset="0"/>
              </a:rPr>
              <a:t>control. 	Integration </a:t>
            </a:r>
            <a:r>
              <a:rPr lang="en-IN" sz="3600" b="0" i="0" dirty="0">
                <a:solidFill>
                  <a:srgbClr val="03009D"/>
                </a:solidFill>
                <a:effectLst/>
                <a:latin typeface="Times New Roman" panose="02020603050405020304" pitchFamily="18" charset="0"/>
                <a:cs typeface="Times New Roman" panose="02020603050405020304" pitchFamily="18" charset="0"/>
              </a:rPr>
              <a:t>of relays to manage appliances based on AI decisions.</a:t>
            </a:r>
          </a:p>
          <a:p>
            <a:pPr marL="571500" indent="-571500" algn="just">
              <a:buFont typeface="Arial" pitchFamily="34" charset="0"/>
              <a:buChar char="•"/>
            </a:pPr>
            <a:r>
              <a:rPr lang="en-IN" sz="3600" b="1" i="0" dirty="0" smtClean="0">
                <a:solidFill>
                  <a:srgbClr val="03009D"/>
                </a:solidFill>
                <a:effectLst/>
                <a:latin typeface="Times New Roman" panose="02020603050405020304" pitchFamily="18" charset="0"/>
                <a:cs typeface="Times New Roman" panose="02020603050405020304" pitchFamily="18" charset="0"/>
              </a:rPr>
              <a:t>AI </a:t>
            </a:r>
            <a:r>
              <a:rPr lang="en-IN" sz="3600" b="1" i="0" dirty="0">
                <a:solidFill>
                  <a:srgbClr val="03009D"/>
                </a:solidFill>
                <a:effectLst/>
                <a:latin typeface="Times New Roman" panose="02020603050405020304" pitchFamily="18" charset="0"/>
                <a:cs typeface="Times New Roman" panose="02020603050405020304" pitchFamily="18" charset="0"/>
              </a:rPr>
              <a:t>Integration:</a:t>
            </a:r>
            <a:endParaRPr lang="en-IN" sz="3600" b="0" i="0" dirty="0">
              <a:solidFill>
                <a:srgbClr val="03009D"/>
              </a:solidFill>
              <a:effectLst/>
              <a:latin typeface="Times New Roman" panose="02020603050405020304" pitchFamily="18" charset="0"/>
              <a:cs typeface="Times New Roman" panose="02020603050405020304" pitchFamily="18" charset="0"/>
            </a:endParaRPr>
          </a:p>
          <a:p>
            <a:pPr lvl="1" algn="just"/>
            <a:r>
              <a:rPr lang="en-IN" sz="3600" b="0" i="0" dirty="0" smtClean="0">
                <a:solidFill>
                  <a:srgbClr val="03009D"/>
                </a:solidFill>
                <a:effectLst/>
                <a:latin typeface="Times New Roman" panose="02020603050405020304" pitchFamily="18" charset="0"/>
                <a:cs typeface="Times New Roman" panose="02020603050405020304" pitchFamily="18" charset="0"/>
              </a:rPr>
              <a:t>	Employing  </a:t>
            </a:r>
            <a:r>
              <a:rPr lang="en-IN" sz="3600" b="0" i="0" dirty="0">
                <a:solidFill>
                  <a:srgbClr val="03009D"/>
                </a:solidFill>
                <a:effectLst/>
                <a:latin typeface="Times New Roman" panose="02020603050405020304" pitchFamily="18" charset="0"/>
                <a:cs typeface="Times New Roman" panose="02020603050405020304" pitchFamily="18" charset="0"/>
              </a:rPr>
              <a:t>Intel AI Analytics Toolkit and oneAPI </a:t>
            </a:r>
            <a:r>
              <a:rPr lang="en-IN" sz="3600" b="0" i="0" dirty="0" smtClean="0">
                <a:solidFill>
                  <a:srgbClr val="03009D"/>
                </a:solidFill>
                <a:effectLst/>
                <a:latin typeface="Times New Roman" panose="02020603050405020304" pitchFamily="18" charset="0"/>
                <a:cs typeface="Times New Roman" panose="02020603050405020304" pitchFamily="18" charset="0"/>
              </a:rPr>
              <a:t>and OpenVINO for </a:t>
            </a:r>
            <a:r>
              <a:rPr lang="en-IN" sz="3600" b="0" i="0" dirty="0">
                <a:solidFill>
                  <a:srgbClr val="03009D"/>
                </a:solidFill>
                <a:effectLst/>
                <a:latin typeface="Times New Roman" panose="02020603050405020304" pitchFamily="18" charset="0"/>
                <a:cs typeface="Times New Roman" panose="02020603050405020304" pitchFamily="18" charset="0"/>
              </a:rPr>
              <a:t>advanced AI </a:t>
            </a:r>
            <a:r>
              <a:rPr lang="en-IN" sz="3600" b="0" i="0" dirty="0" smtClean="0">
                <a:solidFill>
                  <a:srgbClr val="03009D"/>
                </a:solidFill>
                <a:effectLst/>
                <a:latin typeface="Times New Roman" panose="02020603050405020304" pitchFamily="18" charset="0"/>
                <a:cs typeface="Times New Roman" panose="02020603050405020304" pitchFamily="18" charset="0"/>
              </a:rPr>
              <a:t>	capabilities. Development </a:t>
            </a:r>
            <a:r>
              <a:rPr lang="en-IN" sz="3600" b="0" i="0" dirty="0">
                <a:solidFill>
                  <a:srgbClr val="03009D"/>
                </a:solidFill>
                <a:effectLst/>
                <a:latin typeface="Times New Roman" panose="02020603050405020304" pitchFamily="18" charset="0"/>
                <a:cs typeface="Times New Roman" panose="02020603050405020304" pitchFamily="18" charset="0"/>
              </a:rPr>
              <a:t>of  machine learning models to analyse sensor data and </a:t>
            </a:r>
            <a:r>
              <a:rPr lang="en-IN" sz="3600" b="0" i="0" dirty="0" smtClean="0">
                <a:solidFill>
                  <a:srgbClr val="03009D"/>
                </a:solidFill>
                <a:effectLst/>
                <a:latin typeface="Times New Roman" panose="02020603050405020304" pitchFamily="18" charset="0"/>
                <a:cs typeface="Times New Roman" panose="02020603050405020304" pitchFamily="18" charset="0"/>
              </a:rPr>
              <a:t>	make intelligent decisions</a:t>
            </a:r>
            <a:r>
              <a:rPr lang="en-IN" sz="3600" b="0" i="0" dirty="0">
                <a:solidFill>
                  <a:srgbClr val="03009D"/>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22076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9EFF040-DA2C-7719-55A8-C1C034B85858}"/>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xmlns="" id="{E97CF96F-ADF8-E52C-C2CF-8C8EB5D7D4AB}"/>
              </a:ext>
            </a:extLst>
          </p:cNvPr>
          <p:cNvSpPr/>
          <p:nvPr/>
        </p:nvSpPr>
        <p:spPr>
          <a:xfrm flipH="1">
            <a:off x="364352" y="9854550"/>
            <a:ext cx="17413596" cy="0"/>
          </a:xfrm>
          <a:prstGeom prst="line">
            <a:avLst/>
          </a:prstGeom>
          <a:ln w="38100" cap="flat">
            <a:solidFill>
              <a:srgbClr val="2D05A2">
                <a:alpha val="44706"/>
              </a:srgbClr>
            </a:solidFill>
            <a:prstDash val="solid"/>
            <a:headEnd type="none" w="sm" len="sm"/>
            <a:tailEnd type="none" w="sm" len="sm"/>
          </a:ln>
        </p:spPr>
      </p:sp>
      <p:sp>
        <p:nvSpPr>
          <p:cNvPr id="8" name="Freeform 8">
            <a:extLst>
              <a:ext uri="{FF2B5EF4-FFF2-40B4-BE49-F238E27FC236}">
                <a16:creationId xmlns:a16="http://schemas.microsoft.com/office/drawing/2014/main" xmlns="" id="{1939DE1F-D580-8F3D-642E-6ED1CF828D85}"/>
              </a:ext>
            </a:extLst>
          </p:cNvPr>
          <p:cNvSpPr/>
          <p:nvPr/>
        </p:nvSpPr>
        <p:spPr>
          <a:xfrm>
            <a:off x="152525" y="74334"/>
            <a:ext cx="798190" cy="843158"/>
          </a:xfrm>
          <a:custGeom>
            <a:avLst/>
            <a:gdLst/>
            <a:ahLst/>
            <a:cxnLst/>
            <a:rect l="l" t="t" r="r" b="b"/>
            <a:pathLst>
              <a:path w="798190" h="843158">
                <a:moveTo>
                  <a:pt x="0" y="0"/>
                </a:moveTo>
                <a:lnTo>
                  <a:pt x="798190" y="0"/>
                </a:lnTo>
                <a:lnTo>
                  <a:pt x="798190" y="843159"/>
                </a:lnTo>
                <a:lnTo>
                  <a:pt x="0" y="843159"/>
                </a:lnTo>
                <a:lnTo>
                  <a:pt x="0" y="0"/>
                </a:lnTo>
                <a:close/>
              </a:path>
            </a:pathLst>
          </a:custGeom>
          <a:blipFill>
            <a:blip r:embed="rId2"/>
            <a:stretch>
              <a:fillRect/>
            </a:stretch>
          </a:blipFill>
        </p:spPr>
      </p:sp>
      <p:grpSp>
        <p:nvGrpSpPr>
          <p:cNvPr id="22" name="Group 3">
            <a:extLst>
              <a:ext uri="{FF2B5EF4-FFF2-40B4-BE49-F238E27FC236}">
                <a16:creationId xmlns:a16="http://schemas.microsoft.com/office/drawing/2014/main" xmlns="" id="{8A0D04DB-2F7D-15A9-B8F4-EB72D9032E97}"/>
              </a:ext>
            </a:extLst>
          </p:cNvPr>
          <p:cNvGrpSpPr/>
          <p:nvPr/>
        </p:nvGrpSpPr>
        <p:grpSpPr>
          <a:xfrm>
            <a:off x="12908402" y="-46580"/>
            <a:ext cx="5379598" cy="895854"/>
            <a:chOff x="0" y="-38100"/>
            <a:chExt cx="1702823" cy="647700"/>
          </a:xfrm>
        </p:grpSpPr>
        <p:sp>
          <p:nvSpPr>
            <p:cNvPr id="20" name="Freeform 4">
              <a:extLst>
                <a:ext uri="{FF2B5EF4-FFF2-40B4-BE49-F238E27FC236}">
                  <a16:creationId xmlns:a16="http://schemas.microsoft.com/office/drawing/2014/main" xmlns="" id="{4907CBB6-EA9F-7A93-2C90-132E0ACEC7FF}"/>
                </a:ext>
              </a:extLst>
            </p:cNvPr>
            <p:cNvSpPr/>
            <p:nvPr/>
          </p:nvSpPr>
          <p:spPr>
            <a:xfrm>
              <a:off x="0" y="0"/>
              <a:ext cx="1702823" cy="516047"/>
            </a:xfrm>
            <a:custGeom>
              <a:avLst/>
              <a:gdLst/>
              <a:ahLst/>
              <a:cxnLst/>
              <a:rect l="l" t="t" r="r" b="b"/>
              <a:pathLst>
                <a:path w="1702823" h="609600">
                  <a:moveTo>
                    <a:pt x="203200" y="0"/>
                  </a:moveTo>
                  <a:lnTo>
                    <a:pt x="1702823" y="0"/>
                  </a:lnTo>
                  <a:lnTo>
                    <a:pt x="1499623" y="609600"/>
                  </a:lnTo>
                  <a:lnTo>
                    <a:pt x="0" y="609600"/>
                  </a:lnTo>
                  <a:lnTo>
                    <a:pt x="203200" y="0"/>
                  </a:lnTo>
                  <a:close/>
                </a:path>
              </a:pathLst>
            </a:custGeom>
            <a:solidFill>
              <a:srgbClr val="9FC3D0"/>
            </a:solidFill>
          </p:spPr>
        </p:sp>
        <p:sp>
          <p:nvSpPr>
            <p:cNvPr id="21" name="TextBox 5">
              <a:extLst>
                <a:ext uri="{FF2B5EF4-FFF2-40B4-BE49-F238E27FC236}">
                  <a16:creationId xmlns:a16="http://schemas.microsoft.com/office/drawing/2014/main" xmlns="" id="{EBF07980-F9E2-DF90-E6D2-864120658CDB}"/>
                </a:ext>
              </a:extLst>
            </p:cNvPr>
            <p:cNvSpPr txBox="1"/>
            <p:nvPr/>
          </p:nvSpPr>
          <p:spPr>
            <a:xfrm>
              <a:off x="101600" y="-38100"/>
              <a:ext cx="1499623" cy="647700"/>
            </a:xfrm>
            <a:prstGeom prst="rect">
              <a:avLst/>
            </a:prstGeom>
          </p:spPr>
          <p:txBody>
            <a:bodyPr lIns="50800" tIns="50800" rIns="50800" bIns="50800" rtlCol="0" anchor="ctr"/>
            <a:lstStyle/>
            <a:p>
              <a:pPr algn="ctr">
                <a:lnSpc>
                  <a:spcPts val="2659"/>
                </a:lnSpc>
              </a:pPr>
              <a:endParaRPr/>
            </a:p>
          </p:txBody>
        </p:sp>
      </p:grpSp>
      <p:sp>
        <p:nvSpPr>
          <p:cNvPr id="24" name="Freeform 6">
            <a:extLst>
              <a:ext uri="{FF2B5EF4-FFF2-40B4-BE49-F238E27FC236}">
                <a16:creationId xmlns:a16="http://schemas.microsoft.com/office/drawing/2014/main" xmlns="" id="{921395CE-D7FD-525D-1A0B-E979F575FD61}"/>
              </a:ext>
            </a:extLst>
          </p:cNvPr>
          <p:cNvSpPr/>
          <p:nvPr/>
        </p:nvSpPr>
        <p:spPr>
          <a:xfrm>
            <a:off x="16098127" y="149228"/>
            <a:ext cx="1765547" cy="556937"/>
          </a:xfrm>
          <a:custGeom>
            <a:avLst/>
            <a:gdLst/>
            <a:ahLst/>
            <a:cxnLst/>
            <a:rect l="l" t="t" r="r" b="b"/>
            <a:pathLst>
              <a:path w="1765547" h="556937">
                <a:moveTo>
                  <a:pt x="0" y="0"/>
                </a:moveTo>
                <a:lnTo>
                  <a:pt x="1765546" y="0"/>
                </a:lnTo>
                <a:lnTo>
                  <a:pt x="1765546" y="556937"/>
                </a:lnTo>
                <a:lnTo>
                  <a:pt x="0" y="556937"/>
                </a:lnTo>
                <a:lnTo>
                  <a:pt x="0" y="0"/>
                </a:lnTo>
                <a:close/>
              </a:path>
            </a:pathLst>
          </a:custGeom>
          <a:blipFill>
            <a:blip r:embed="rId3"/>
            <a:stretch>
              <a:fillRect t="-17075" b="-17075"/>
            </a:stretch>
          </a:blipFill>
        </p:spPr>
      </p:sp>
      <p:sp>
        <p:nvSpPr>
          <p:cNvPr id="26" name="Freeform 7">
            <a:extLst>
              <a:ext uri="{FF2B5EF4-FFF2-40B4-BE49-F238E27FC236}">
                <a16:creationId xmlns:a16="http://schemas.microsoft.com/office/drawing/2014/main" xmlns="" id="{830AFEFA-AFA0-CED7-788E-22CE77624458}"/>
              </a:ext>
            </a:extLst>
          </p:cNvPr>
          <p:cNvSpPr/>
          <p:nvPr/>
        </p:nvSpPr>
        <p:spPr>
          <a:xfrm>
            <a:off x="13299712" y="127288"/>
            <a:ext cx="2664730" cy="524619"/>
          </a:xfrm>
          <a:custGeom>
            <a:avLst/>
            <a:gdLst/>
            <a:ahLst/>
            <a:cxnLst/>
            <a:rect l="l" t="t" r="r" b="b"/>
            <a:pathLst>
              <a:path w="2664730" h="524619">
                <a:moveTo>
                  <a:pt x="0" y="0"/>
                </a:moveTo>
                <a:lnTo>
                  <a:pt x="2664729" y="0"/>
                </a:lnTo>
                <a:lnTo>
                  <a:pt x="2664729" y="524618"/>
                </a:lnTo>
                <a:lnTo>
                  <a:pt x="0" y="524618"/>
                </a:lnTo>
                <a:lnTo>
                  <a:pt x="0" y="0"/>
                </a:lnTo>
                <a:close/>
              </a:path>
            </a:pathLst>
          </a:custGeom>
          <a:blipFill>
            <a:blip r:embed="rId4"/>
            <a:stretch>
              <a:fillRect/>
            </a:stretch>
          </a:blipFill>
        </p:spPr>
      </p:sp>
      <p:sp>
        <p:nvSpPr>
          <p:cNvPr id="4" name="Title 3">
            <a:extLst>
              <a:ext uri="{FF2B5EF4-FFF2-40B4-BE49-F238E27FC236}">
                <a16:creationId xmlns:a16="http://schemas.microsoft.com/office/drawing/2014/main" xmlns="" id="{000A1FB4-215B-1453-60EC-0A143E70E017}"/>
              </a:ext>
            </a:extLst>
          </p:cNvPr>
          <p:cNvSpPr>
            <a:spLocks noGrp="1"/>
          </p:cNvSpPr>
          <p:nvPr>
            <p:ph type="title"/>
          </p:nvPr>
        </p:nvSpPr>
        <p:spPr>
          <a:xfrm>
            <a:off x="3003563" y="3223649"/>
            <a:ext cx="12821598" cy="2471522"/>
          </a:xfrm>
        </p:spPr>
        <p:txBody>
          <a:bodyPr>
            <a:normAutofit/>
          </a:bodyPr>
          <a:lstStyle/>
          <a:p>
            <a:r>
              <a:rPr lang="en-US" sz="13800" dirty="0">
                <a:solidFill>
                  <a:srgbClr val="03009D"/>
                </a:solidFill>
                <a:latin typeface="Times New Roman" panose="02020603050405020304" pitchFamily="18" charset="0"/>
                <a:cs typeface="Times New Roman" panose="02020603050405020304" pitchFamily="18" charset="0"/>
              </a:rPr>
              <a:t>THANK  YOU</a:t>
            </a:r>
            <a:endParaRPr lang="en-IN" sz="13800" dirty="0">
              <a:solidFill>
                <a:srgbClr val="03009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3632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A120670-7537-47A8-92DF-089C4E8CF01F}">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F8B0AEA918524F9C7920D6B663C371" ma:contentTypeVersion="11" ma:contentTypeDescription="Create a new document." ma:contentTypeScope="" ma:versionID="ffec608228853397d6151236f039a192">
  <xsd:schema xmlns:xsd="http://www.w3.org/2001/XMLSchema" xmlns:xs="http://www.w3.org/2001/XMLSchema" xmlns:p="http://schemas.microsoft.com/office/2006/metadata/properties" xmlns:ns3="e3884598-6334-41dd-8084-a9ad116ca114" xmlns:ns4="e2eeb589-0d24-46cf-8753-b27ea497333f" targetNamespace="http://schemas.microsoft.com/office/2006/metadata/properties" ma:root="true" ma:fieldsID="f5a3cf461136ec5aa1843d0b9487dd78" ns3:_="" ns4:_="">
    <xsd:import namespace="e3884598-6334-41dd-8084-a9ad116ca114"/>
    <xsd:import namespace="e2eeb589-0d24-46cf-8753-b27ea497333f"/>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DateTaken" minOccurs="0"/>
                <xsd:element ref="ns3:MediaServiceObjectDetectorVersions" minOccurs="0"/>
                <xsd:element ref="ns3:MediaServiceAutoTag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84598-6334-41dd-8084-a9ad116ca1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2eeb589-0d24-46cf-8753-b27ea497333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3884598-6334-41dd-8084-a9ad116ca114" xsi:nil="true"/>
  </documentManagement>
</p:properties>
</file>

<file path=customXml/itemProps1.xml><?xml version="1.0" encoding="utf-8"?>
<ds:datastoreItem xmlns:ds="http://schemas.openxmlformats.org/officeDocument/2006/customXml" ds:itemID="{1DF8F6A0-1049-4E9B-9FF5-65C216D393A3}">
  <ds:schemaRefs>
    <ds:schemaRef ds:uri="http://schemas.microsoft.com/office/2006/metadata/contentType"/>
    <ds:schemaRef ds:uri="http://schemas.microsoft.com/office/2006/metadata/properties/metaAttributes"/>
    <ds:schemaRef ds:uri="http://www.w3.org/2000/xmlns/"/>
    <ds:schemaRef ds:uri="http://www.w3.org/2001/XMLSchema"/>
    <ds:schemaRef ds:uri="e3884598-6334-41dd-8084-a9ad116ca114"/>
    <ds:schemaRef ds:uri="e2eeb589-0d24-46cf-8753-b27ea497333f"/>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2CCD6B-320E-46E1-8268-024BADECE1C7}">
  <ds:schemaRefs>
    <ds:schemaRef ds:uri="http://schemas.microsoft.com/sharepoint/v3/contenttype/forms"/>
  </ds:schemaRefs>
</ds:datastoreItem>
</file>

<file path=customXml/itemProps3.xml><?xml version="1.0" encoding="utf-8"?>
<ds:datastoreItem xmlns:ds="http://schemas.openxmlformats.org/officeDocument/2006/customXml" ds:itemID="{B6374949-63C5-48DD-A361-CAB998231D6C}">
  <ds:schemaRefs>
    <ds:schemaRef ds:uri="http://schemas.microsoft.com/office/2006/documentManagement/types"/>
    <ds:schemaRef ds:uri="http://schemas.microsoft.com/office/2006/metadata/properties"/>
    <ds:schemaRef ds:uri="http://purl.org/dc/dcmitype/"/>
    <ds:schemaRef ds:uri="http://www.w3.org/XML/1998/namespace"/>
    <ds:schemaRef ds:uri="http://purl.org/dc/terms/"/>
    <ds:schemaRef ds:uri="http://purl.org/dc/elements/1.1/"/>
    <ds:schemaRef ds:uri="e2eeb589-0d24-46cf-8753-b27ea497333f"/>
    <ds:schemaRef ds:uri="http://schemas.microsoft.com/office/infopath/2007/PartnerControls"/>
    <ds:schemaRef ds:uri="http://schemas.openxmlformats.org/package/2006/metadata/core-properties"/>
    <ds:schemaRef ds:uri="e3884598-6334-41dd-8084-a9ad116ca114"/>
  </ds:schemaRefs>
</ds:datastoreItem>
</file>

<file path=docProps/app.xml><?xml version="1.0" encoding="utf-8"?>
<Properties xmlns="http://schemas.openxmlformats.org/officeDocument/2006/extended-properties" xmlns:vt="http://schemas.openxmlformats.org/officeDocument/2006/docPropsVTypes">
  <TotalTime>194</TotalTime>
  <Words>158</Words>
  <Application>Microsoft Office PowerPoint</Application>
  <PresentationFormat>Custom</PresentationFormat>
  <Paragraphs>52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Georgia Pro</vt:lpstr>
      <vt:lpstr>Söhne</vt:lpstr>
      <vt:lpstr>Times New Roman</vt:lpstr>
      <vt:lpstr>Canva Sans Bold</vt:lpstr>
      <vt:lpstr>Calibri</vt:lpstr>
      <vt:lpstr>Office Theme</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and White Startup Business Animated Presentation</dc:title>
  <dc:creator>Barath Kumar J</dc:creator>
  <cp:lastModifiedBy>PRAJWAL</cp:lastModifiedBy>
  <cp:revision>55</cp:revision>
  <cp:lastPrinted>2024-03-06T17:33:42Z</cp:lastPrinted>
  <dcterms:created xsi:type="dcterms:W3CDTF">2006-08-16T00:00:00Z</dcterms:created>
  <dcterms:modified xsi:type="dcterms:W3CDTF">2024-03-27T08:55:35Z</dcterms:modified>
  <dc:identifier>DAF8M7p0FRU</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0x01010025F8B0AEA918524F9C7920D6B663C371</vt:lpwstr>
  </property>
</Properties>
</file>