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332" r:id="rId2"/>
    <p:sldId id="333" r:id="rId3"/>
    <p:sldId id="393" r:id="rId4"/>
    <p:sldId id="409" r:id="rId5"/>
    <p:sldId id="394" r:id="rId6"/>
    <p:sldId id="395" r:id="rId7"/>
    <p:sldId id="402" r:id="rId8"/>
    <p:sldId id="413" r:id="rId9"/>
    <p:sldId id="412" r:id="rId10"/>
    <p:sldId id="403" r:id="rId11"/>
    <p:sldId id="358" r:id="rId12"/>
  </p:sldIdLst>
  <p:sldSz cx="91440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CEF78-BDFB-41E7-BC3D-C6CCEEC42E83}" v="48" dt="2023-01-20T04:51:38.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5033" autoAdjust="0"/>
  </p:normalViewPr>
  <p:slideViewPr>
    <p:cSldViewPr>
      <p:cViewPr>
        <p:scale>
          <a:sx n="96" d="100"/>
          <a:sy n="96" d="100"/>
        </p:scale>
        <p:origin x="-648" y="-120"/>
      </p:cViewPr>
      <p:guideLst>
        <p:guide orient="horz" pos="1728"/>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621E4B-101D-4C05-967D-A69398435346}" type="datetimeFigureOut">
              <a:rPr lang="en-US" smtClean="0"/>
              <a:pPr/>
              <a:t>4/22/2023</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A779B-8EDB-4739-95AB-4F4063F290B9}" type="slidenum">
              <a:rPr lang="en-US" smtClean="0"/>
              <a:pPr/>
              <a:t>‹#›</a:t>
            </a:fld>
            <a:endParaRPr lang="en-US"/>
          </a:p>
        </p:txBody>
      </p:sp>
    </p:spTree>
    <p:extLst>
      <p:ext uri="{BB962C8B-B14F-4D97-AF65-F5344CB8AC3E}">
        <p14:creationId xmlns:p14="http://schemas.microsoft.com/office/powerpoint/2010/main" val="29658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571500" y="685800"/>
            <a:ext cx="5715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3B9719-03BA-468D-A6DC-E4673129E2CF}" type="slidenum">
              <a:rPr lang="en-IN" smtClean="0"/>
              <a:pPr/>
              <a:t>1</a:t>
            </a:fld>
            <a:endParaRPr lang="en-IN" dirty="0"/>
          </a:p>
        </p:txBody>
      </p:sp>
    </p:spTree>
    <p:extLst>
      <p:ext uri="{BB962C8B-B14F-4D97-AF65-F5344CB8AC3E}">
        <p14:creationId xmlns:p14="http://schemas.microsoft.com/office/powerpoint/2010/main" val="366443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BA779B-8EDB-4739-95AB-4F4063F290B9}" type="slidenum">
              <a:rPr lang="en-US" smtClean="0"/>
              <a:pPr/>
              <a:t>2</a:t>
            </a:fld>
            <a:endParaRPr lang="en-US"/>
          </a:p>
        </p:txBody>
      </p:sp>
    </p:spTree>
    <p:extLst>
      <p:ext uri="{BB962C8B-B14F-4D97-AF65-F5344CB8AC3E}">
        <p14:creationId xmlns:p14="http://schemas.microsoft.com/office/powerpoint/2010/main" val="38001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BA779B-8EDB-4739-95AB-4F4063F290B9}" type="slidenum">
              <a:rPr lang="en-US" smtClean="0"/>
              <a:pPr/>
              <a:t>3</a:t>
            </a:fld>
            <a:endParaRPr lang="en-US"/>
          </a:p>
        </p:txBody>
      </p:sp>
    </p:spTree>
    <p:extLst>
      <p:ext uri="{BB962C8B-B14F-4D97-AF65-F5344CB8AC3E}">
        <p14:creationId xmlns:p14="http://schemas.microsoft.com/office/powerpoint/2010/main" val="260625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BA779B-8EDB-4739-95AB-4F4063F290B9}" type="slidenum">
              <a:rPr lang="en-US" smtClean="0"/>
              <a:pPr/>
              <a:t>5</a:t>
            </a:fld>
            <a:endParaRPr lang="en-US"/>
          </a:p>
        </p:txBody>
      </p:sp>
    </p:spTree>
    <p:extLst>
      <p:ext uri="{BB962C8B-B14F-4D97-AF65-F5344CB8AC3E}">
        <p14:creationId xmlns:p14="http://schemas.microsoft.com/office/powerpoint/2010/main" val="273062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BA779B-8EDB-4739-95AB-4F4063F290B9}" type="slidenum">
              <a:rPr lang="en-US" smtClean="0"/>
              <a:pPr/>
              <a:t>6</a:t>
            </a:fld>
            <a:endParaRPr lang="en-US"/>
          </a:p>
        </p:txBody>
      </p:sp>
    </p:spTree>
    <p:extLst>
      <p:ext uri="{BB962C8B-B14F-4D97-AF65-F5344CB8AC3E}">
        <p14:creationId xmlns:p14="http://schemas.microsoft.com/office/powerpoint/2010/main" val="338359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BA779B-8EDB-4739-95AB-4F4063F290B9}" type="slidenum">
              <a:rPr lang="en-US" smtClean="0"/>
              <a:pPr/>
              <a:t>7</a:t>
            </a:fld>
            <a:endParaRPr lang="en-US"/>
          </a:p>
        </p:txBody>
      </p:sp>
    </p:spTree>
    <p:extLst>
      <p:ext uri="{BB962C8B-B14F-4D97-AF65-F5344CB8AC3E}">
        <p14:creationId xmlns:p14="http://schemas.microsoft.com/office/powerpoint/2010/main" val="213204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BA779B-8EDB-4739-95AB-4F4063F290B9}" type="slidenum">
              <a:rPr lang="en-US" smtClean="0"/>
              <a:pPr/>
              <a:t>10</a:t>
            </a:fld>
            <a:endParaRPr lang="en-US"/>
          </a:p>
        </p:txBody>
      </p:sp>
    </p:spTree>
    <p:extLst>
      <p:ext uri="{BB962C8B-B14F-4D97-AF65-F5344CB8AC3E}">
        <p14:creationId xmlns:p14="http://schemas.microsoft.com/office/powerpoint/2010/main" val="344201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4340"/>
            <a:ext cx="7772400" cy="1176020"/>
          </a:xfrm>
        </p:spPr>
        <p:txBody>
          <a:bodyPr/>
          <a:lstStyle/>
          <a:p>
            <a:r>
              <a:rPr lang="en-US"/>
              <a:t>Click to edit Master title style</a:t>
            </a:r>
          </a:p>
        </p:txBody>
      </p:sp>
      <p:sp>
        <p:nvSpPr>
          <p:cNvPr id="3" name="Subtitle 2"/>
          <p:cNvSpPr>
            <a:spLocks noGrp="1"/>
          </p:cNvSpPr>
          <p:nvPr>
            <p:ph type="subTitle" idx="1"/>
          </p:nvPr>
        </p:nvSpPr>
        <p:spPr>
          <a:xfrm>
            <a:off x="1371600" y="3108960"/>
            <a:ext cx="6400800" cy="14020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6C66D7-A4C4-4522-B7EC-A08E56C325BF}" type="datetime3">
              <a:rPr lang="en-US" smtClean="0"/>
              <a:pPr/>
              <a:t>22 April 2023</a:t>
            </a:fld>
            <a:endParaRPr lang="en-US"/>
          </a:p>
        </p:txBody>
      </p:sp>
      <p:sp>
        <p:nvSpPr>
          <p:cNvPr id="5" name="Footer Placeholder 4"/>
          <p:cNvSpPr>
            <a:spLocks noGrp="1"/>
          </p:cNvSpPr>
          <p:nvPr>
            <p:ph type="ftr" sz="quarter" idx="11"/>
          </p:nvPr>
        </p:nvSpPr>
        <p:spPr/>
        <p:txBody>
          <a:bodyPr/>
          <a:lstStyle/>
          <a:p>
            <a:r>
              <a:rPr lang="en-US"/>
              <a:t>NITTTR &amp; CSIO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9CAB1-A6A1-4E0F-B6E4-ED89E28EE893}" type="datetime3">
              <a:rPr lang="en-US" smtClean="0"/>
              <a:pPr/>
              <a:t>22 April 2023</a:t>
            </a:fld>
            <a:endParaRPr lang="en-US"/>
          </a:p>
        </p:txBody>
      </p:sp>
      <p:sp>
        <p:nvSpPr>
          <p:cNvPr id="5" name="Footer Placeholder 4"/>
          <p:cNvSpPr>
            <a:spLocks noGrp="1"/>
          </p:cNvSpPr>
          <p:nvPr>
            <p:ph type="ftr" sz="quarter" idx="11"/>
          </p:nvPr>
        </p:nvSpPr>
        <p:spPr/>
        <p:txBody>
          <a:bodyPr/>
          <a:lstStyle/>
          <a:p>
            <a:r>
              <a:rPr lang="en-US"/>
              <a:t>NITTTR &amp; CSIO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19711"/>
            <a:ext cx="2057400" cy="46812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19711"/>
            <a:ext cx="6019800" cy="46812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4B3CD3-55C7-473B-ABD2-C50E11C2F5E2}" type="datetime3">
              <a:rPr lang="en-US" smtClean="0"/>
              <a:pPr/>
              <a:t>22 April 2023</a:t>
            </a:fld>
            <a:endParaRPr lang="en-US"/>
          </a:p>
        </p:txBody>
      </p:sp>
      <p:sp>
        <p:nvSpPr>
          <p:cNvPr id="5" name="Footer Placeholder 4"/>
          <p:cNvSpPr>
            <a:spLocks noGrp="1"/>
          </p:cNvSpPr>
          <p:nvPr>
            <p:ph type="ftr" sz="quarter" idx="11"/>
          </p:nvPr>
        </p:nvSpPr>
        <p:spPr/>
        <p:txBody>
          <a:bodyPr/>
          <a:lstStyle/>
          <a:p>
            <a:r>
              <a:rPr lang="en-US"/>
              <a:t>NITTTR &amp; CSIO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F9BE3-4E89-4FF1-8619-00F775BB5A3E}" type="datetime3">
              <a:rPr lang="en-US" smtClean="0"/>
              <a:pPr/>
              <a:t>22 April 2023</a:t>
            </a:fld>
            <a:endParaRPr lang="en-US"/>
          </a:p>
        </p:txBody>
      </p:sp>
      <p:sp>
        <p:nvSpPr>
          <p:cNvPr id="5" name="Footer Placeholder 4"/>
          <p:cNvSpPr>
            <a:spLocks noGrp="1"/>
          </p:cNvSpPr>
          <p:nvPr>
            <p:ph type="ftr" sz="quarter" idx="11"/>
          </p:nvPr>
        </p:nvSpPr>
        <p:spPr/>
        <p:txBody>
          <a:bodyPr/>
          <a:lstStyle/>
          <a:p>
            <a:r>
              <a:rPr lang="en-US"/>
              <a:t>NITTTR &amp; CSIO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525520"/>
            <a:ext cx="7772400" cy="108966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325371"/>
            <a:ext cx="7772400" cy="12001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CBB98-E020-4FB7-BAB0-04F54F17A9D8}" type="datetime3">
              <a:rPr lang="en-US" smtClean="0"/>
              <a:pPr/>
              <a:t>22 April 2023</a:t>
            </a:fld>
            <a:endParaRPr lang="en-US"/>
          </a:p>
        </p:txBody>
      </p:sp>
      <p:sp>
        <p:nvSpPr>
          <p:cNvPr id="5" name="Footer Placeholder 4"/>
          <p:cNvSpPr>
            <a:spLocks noGrp="1"/>
          </p:cNvSpPr>
          <p:nvPr>
            <p:ph type="ftr" sz="quarter" idx="11"/>
          </p:nvPr>
        </p:nvSpPr>
        <p:spPr/>
        <p:txBody>
          <a:bodyPr/>
          <a:lstStyle/>
          <a:p>
            <a:r>
              <a:rPr lang="en-US"/>
              <a:t>NITTTR &amp; CSIO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80161"/>
            <a:ext cx="4038600" cy="36207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80161"/>
            <a:ext cx="4038600" cy="36207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17F922-5E74-47F1-B939-9D4441ABD695}" type="datetime3">
              <a:rPr lang="en-US" smtClean="0"/>
              <a:pPr/>
              <a:t>22 April 2023</a:t>
            </a:fld>
            <a:endParaRPr lang="en-US"/>
          </a:p>
        </p:txBody>
      </p:sp>
      <p:sp>
        <p:nvSpPr>
          <p:cNvPr id="6" name="Footer Placeholder 5"/>
          <p:cNvSpPr>
            <a:spLocks noGrp="1"/>
          </p:cNvSpPr>
          <p:nvPr>
            <p:ph type="ftr" sz="quarter" idx="11"/>
          </p:nvPr>
        </p:nvSpPr>
        <p:spPr/>
        <p:txBody>
          <a:bodyPr/>
          <a:lstStyle/>
          <a:p>
            <a:r>
              <a:rPr lang="en-US"/>
              <a:t>NITTTR &amp; CSIO</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28090"/>
            <a:ext cx="4040188" cy="5118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39900"/>
            <a:ext cx="4040188" cy="31610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28090"/>
            <a:ext cx="4041775" cy="5118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739900"/>
            <a:ext cx="4041775" cy="31610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938FB8-BAD7-44E6-B4DE-250E37873F46}" type="datetime3">
              <a:rPr lang="en-US" smtClean="0"/>
              <a:pPr/>
              <a:t>22 April 2023</a:t>
            </a:fld>
            <a:endParaRPr lang="en-US"/>
          </a:p>
        </p:txBody>
      </p:sp>
      <p:sp>
        <p:nvSpPr>
          <p:cNvPr id="8" name="Footer Placeholder 7"/>
          <p:cNvSpPr>
            <a:spLocks noGrp="1"/>
          </p:cNvSpPr>
          <p:nvPr>
            <p:ph type="ftr" sz="quarter" idx="11"/>
          </p:nvPr>
        </p:nvSpPr>
        <p:spPr/>
        <p:txBody>
          <a:bodyPr/>
          <a:lstStyle/>
          <a:p>
            <a:r>
              <a:rPr lang="en-US"/>
              <a:t>NITTTR &amp; CSIO</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D0CEE-DE4B-4B1F-81C7-CE9BE66712D5}" type="datetime3">
              <a:rPr lang="en-US" smtClean="0"/>
              <a:pPr/>
              <a:t>22 April 2023</a:t>
            </a:fld>
            <a:endParaRPr lang="en-US"/>
          </a:p>
        </p:txBody>
      </p:sp>
      <p:sp>
        <p:nvSpPr>
          <p:cNvPr id="4" name="Footer Placeholder 3"/>
          <p:cNvSpPr>
            <a:spLocks noGrp="1"/>
          </p:cNvSpPr>
          <p:nvPr>
            <p:ph type="ftr" sz="quarter" idx="11"/>
          </p:nvPr>
        </p:nvSpPr>
        <p:spPr/>
        <p:txBody>
          <a:bodyPr/>
          <a:lstStyle/>
          <a:p>
            <a:r>
              <a:rPr lang="en-US"/>
              <a:t>NITTTR &amp; CSIO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01DD7-79CF-4DD0-B52F-B3CB341DDAA5}" type="datetime3">
              <a:rPr lang="en-US" smtClean="0"/>
              <a:pPr/>
              <a:t>22 April 2023</a:t>
            </a:fld>
            <a:endParaRPr lang="en-US"/>
          </a:p>
        </p:txBody>
      </p:sp>
      <p:sp>
        <p:nvSpPr>
          <p:cNvPr id="3" name="Footer Placeholder 2"/>
          <p:cNvSpPr>
            <a:spLocks noGrp="1"/>
          </p:cNvSpPr>
          <p:nvPr>
            <p:ph type="ftr" sz="quarter" idx="11"/>
          </p:nvPr>
        </p:nvSpPr>
        <p:spPr/>
        <p:txBody>
          <a:bodyPr/>
          <a:lstStyle/>
          <a:p>
            <a:r>
              <a:rPr lang="en-US"/>
              <a:t>NITTTR &amp; CSIO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18440"/>
            <a:ext cx="3008313" cy="9296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18441"/>
            <a:ext cx="5111750" cy="46824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48081"/>
            <a:ext cx="3008313" cy="375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49681-969C-445A-A50C-D7384C18A16B}" type="datetime3">
              <a:rPr lang="en-US" smtClean="0"/>
              <a:pPr/>
              <a:t>22 April 2023</a:t>
            </a:fld>
            <a:endParaRPr lang="en-US"/>
          </a:p>
        </p:txBody>
      </p:sp>
      <p:sp>
        <p:nvSpPr>
          <p:cNvPr id="6" name="Footer Placeholder 5"/>
          <p:cNvSpPr>
            <a:spLocks noGrp="1"/>
          </p:cNvSpPr>
          <p:nvPr>
            <p:ph type="ftr" sz="quarter" idx="11"/>
          </p:nvPr>
        </p:nvSpPr>
        <p:spPr/>
        <p:txBody>
          <a:bodyPr/>
          <a:lstStyle/>
          <a:p>
            <a:r>
              <a:rPr lang="en-US"/>
              <a:t>NITTTR &amp; CSIO</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40480"/>
            <a:ext cx="5486400" cy="4533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90220"/>
            <a:ext cx="5486400" cy="32918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93870"/>
            <a:ext cx="5486400" cy="6438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E3A8C7-CF23-4AE0-8EF7-E181F0F2C626}" type="datetime3">
              <a:rPr lang="en-US" smtClean="0"/>
              <a:pPr/>
              <a:t>22 April 2023</a:t>
            </a:fld>
            <a:endParaRPr lang="en-US"/>
          </a:p>
        </p:txBody>
      </p:sp>
      <p:sp>
        <p:nvSpPr>
          <p:cNvPr id="6" name="Footer Placeholder 5"/>
          <p:cNvSpPr>
            <a:spLocks noGrp="1"/>
          </p:cNvSpPr>
          <p:nvPr>
            <p:ph type="ftr" sz="quarter" idx="11"/>
          </p:nvPr>
        </p:nvSpPr>
        <p:spPr/>
        <p:txBody>
          <a:bodyPr/>
          <a:lstStyle/>
          <a:p>
            <a:r>
              <a:rPr lang="en-US"/>
              <a:t>NITTTR &amp; CSIO</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9710"/>
            <a:ext cx="8229600"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80161"/>
            <a:ext cx="8229600" cy="36207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085080"/>
            <a:ext cx="2133600" cy="292100"/>
          </a:xfrm>
          <a:prstGeom prst="rect">
            <a:avLst/>
          </a:prstGeom>
        </p:spPr>
        <p:txBody>
          <a:bodyPr vert="horz" lIns="91440" tIns="45720" rIns="91440" bIns="45720" rtlCol="0" anchor="ctr"/>
          <a:lstStyle>
            <a:lvl1pPr algn="l">
              <a:defRPr sz="1200">
                <a:solidFill>
                  <a:schemeClr val="tx1">
                    <a:tint val="75000"/>
                  </a:schemeClr>
                </a:solidFill>
              </a:defRPr>
            </a:lvl1pPr>
          </a:lstStyle>
          <a:p>
            <a:fld id="{A8047DFB-F3B0-4D0C-8C1A-01F60AF9B92E}" type="datetime3">
              <a:rPr lang="en-US" smtClean="0"/>
              <a:pPr/>
              <a:t>22 April 2023</a:t>
            </a:fld>
            <a:endParaRPr lang="en-US"/>
          </a:p>
        </p:txBody>
      </p:sp>
      <p:sp>
        <p:nvSpPr>
          <p:cNvPr id="5" name="Footer Placeholder 4"/>
          <p:cNvSpPr>
            <a:spLocks noGrp="1"/>
          </p:cNvSpPr>
          <p:nvPr>
            <p:ph type="ftr" sz="quarter" idx="3"/>
          </p:nvPr>
        </p:nvSpPr>
        <p:spPr>
          <a:xfrm>
            <a:off x="3124200" y="5085080"/>
            <a:ext cx="2895600" cy="2921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NITTTR &amp; CSIO</a:t>
            </a:r>
          </a:p>
        </p:txBody>
      </p:sp>
      <p:sp>
        <p:nvSpPr>
          <p:cNvPr id="6" name="Slide Number Placeholder 5"/>
          <p:cNvSpPr>
            <a:spLocks noGrp="1"/>
          </p:cNvSpPr>
          <p:nvPr>
            <p:ph type="sldNum" sz="quarter" idx="4"/>
          </p:nvPr>
        </p:nvSpPr>
        <p:spPr>
          <a:xfrm>
            <a:off x="6553200" y="5085080"/>
            <a:ext cx="2133600" cy="2921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scikit-learn.org/stable/modules/generated/sklearn.model_selection.GridSearchCV.html" TargetMode="External"/><Relationship Id="rId5" Type="http://schemas.openxmlformats.org/officeDocument/2006/relationships/hyperlink" Target="https://www.geeksforgeeks.org/how-to-split-a-dataset-into-train-and-test-sets-using-python/" TargetMode="External"/><Relationship Id="rId4" Type="http://schemas.openxmlformats.org/officeDocument/2006/relationships/hyperlink" Target="https://www.educba.com/opencv-haar-cascad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Windows" TargetMode="External"/><Relationship Id="rId13" Type="http://schemas.openxmlformats.org/officeDocument/2006/relationships/hyperlink" Target="https://en.wikipedia.org/wiki/Syntax_highlighting" TargetMode="External"/><Relationship Id="rId3" Type="http://schemas.openxmlformats.org/officeDocument/2006/relationships/image" Target="../media/image1.jpeg"/><Relationship Id="rId7" Type="http://schemas.openxmlformats.org/officeDocument/2006/relationships/hyperlink" Target="https://en.wikipedia.org/wiki/Electron_(software_framework)" TargetMode="External"/><Relationship Id="rId12" Type="http://schemas.openxmlformats.org/officeDocument/2006/relationships/hyperlink" Target="https://en.wikipedia.org/wiki/Debugging" TargetMode="External"/><Relationship Id="rId17" Type="http://schemas.openxmlformats.org/officeDocument/2006/relationships/hyperlink" Target="https://en.wikipedia.org/wiki/Git" TargetMode="External"/><Relationship Id="rId2" Type="http://schemas.openxmlformats.org/officeDocument/2006/relationships/notesSlide" Target="../notesSlides/notesSlide5.xml"/><Relationship Id="rId16" Type="http://schemas.openxmlformats.org/officeDocument/2006/relationships/hyperlink" Target="https://en.wikipedia.org/wiki/Code_refactoring" TargetMode="External"/><Relationship Id="rId1" Type="http://schemas.openxmlformats.org/officeDocument/2006/relationships/slideLayout" Target="../slideLayouts/slideLayout7.xml"/><Relationship Id="rId6" Type="http://schemas.openxmlformats.org/officeDocument/2006/relationships/hyperlink" Target="https://en.wikipedia.org/wiki/Microsoft" TargetMode="External"/><Relationship Id="rId11" Type="http://schemas.openxmlformats.org/officeDocument/2006/relationships/hyperlink" Target="https://en.wikipedia.org/wiki/Visual_Studio_Code#cite_note-TechCrunch-11" TargetMode="External"/><Relationship Id="rId5" Type="http://schemas.openxmlformats.org/officeDocument/2006/relationships/hyperlink" Target="https://en.wikipedia.org/wiki/Source-code_editor" TargetMode="External"/><Relationship Id="rId15" Type="http://schemas.openxmlformats.org/officeDocument/2006/relationships/hyperlink" Target="https://en.wikipedia.org/wiki/Snippet_(programming)" TargetMode="External"/><Relationship Id="rId10" Type="http://schemas.openxmlformats.org/officeDocument/2006/relationships/hyperlink" Target="https://en.wikipedia.org/wiki/MacOS" TargetMode="External"/><Relationship Id="rId4" Type="http://schemas.openxmlformats.org/officeDocument/2006/relationships/hyperlink" Target="https://en.wikipedia.org/wiki/Visual_Studio_Code#cite_note-10" TargetMode="External"/><Relationship Id="rId9" Type="http://schemas.openxmlformats.org/officeDocument/2006/relationships/hyperlink" Target="https://en.wikipedia.org/wiki/Linux" TargetMode="External"/><Relationship Id="rId14" Type="http://schemas.openxmlformats.org/officeDocument/2006/relationships/hyperlink" Target="https://en.wikipedia.org/wiki/Intelligent_code_comple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ctrTitle"/>
          </p:nvPr>
        </p:nvSpPr>
        <p:spPr>
          <a:xfrm>
            <a:off x="0" y="-38100"/>
            <a:ext cx="9144000" cy="847130"/>
          </a:xfrm>
          <a:blipFill>
            <a:blip r:embed="rId3"/>
            <a:tile tx="0" ty="0" sx="100000" sy="100000" flip="none" algn="tl"/>
          </a:blipFill>
        </p:spPr>
        <p:txBody>
          <a:bodyPr>
            <a:noAutofit/>
          </a:bodyPr>
          <a:lstStyle/>
          <a:p>
            <a:pPr>
              <a:defRPr/>
            </a:pPr>
            <a:r>
              <a:rPr lang="en-IN" b="1" i="1" dirty="0">
                <a:solidFill>
                  <a:schemeClr val="accent3">
                    <a:lumMod val="50000"/>
                  </a:schemeClr>
                </a:solidFill>
              </a:rPr>
              <a:t>Person Recognition System For Blind</a:t>
            </a:r>
            <a:endParaRPr lang="en-IN" b="1" i="1" dirty="0">
              <a:solidFill>
                <a:srgbClr val="FF0000"/>
              </a:solidFill>
              <a:latin typeface="Times New Roman" pitchFamily="18" charset="0"/>
              <a:cs typeface="Times New Roman" pitchFamily="18" charset="0"/>
            </a:endParaRPr>
          </a:p>
        </p:txBody>
      </p:sp>
      <p:sp>
        <p:nvSpPr>
          <p:cNvPr id="21507" name="Subtitle 44"/>
          <p:cNvSpPr>
            <a:spLocks noGrp="1"/>
          </p:cNvSpPr>
          <p:nvPr>
            <p:ph type="subTitle" idx="1"/>
          </p:nvPr>
        </p:nvSpPr>
        <p:spPr>
          <a:xfrm>
            <a:off x="0" y="4191000"/>
            <a:ext cx="9144000" cy="1295400"/>
          </a:xfrm>
          <a:solidFill>
            <a:schemeClr val="bg2">
              <a:lumMod val="25000"/>
            </a:schemeClr>
          </a:solidFill>
        </p:spPr>
        <p:txBody>
          <a:bodyPr>
            <a:normAutofit/>
          </a:bodyPr>
          <a:lstStyle/>
          <a:p>
            <a:r>
              <a:rPr lang="en-US" sz="2000" b="1" dirty="0">
                <a:solidFill>
                  <a:schemeClr val="bg1"/>
                </a:solidFill>
                <a:latin typeface="Times New Roman" pitchFamily="18" charset="0"/>
                <a:cs typeface="Times New Roman" pitchFamily="18" charset="0"/>
              </a:rPr>
              <a:t>Presented by</a:t>
            </a:r>
            <a:r>
              <a:rPr lang="en-US" sz="2000" b="1" dirty="0" smtClean="0">
                <a:solidFill>
                  <a:schemeClr val="bg1"/>
                </a:solidFill>
                <a:latin typeface="Times New Roman" pitchFamily="18" charset="0"/>
                <a:cs typeface="Times New Roman" pitchFamily="18" charset="0"/>
              </a:rPr>
              <a:t>:</a:t>
            </a:r>
          </a:p>
          <a:p>
            <a:r>
              <a:rPr lang="en-US" sz="2000" b="1" dirty="0" smtClean="0">
                <a:solidFill>
                  <a:schemeClr val="bg1"/>
                </a:solidFill>
                <a:latin typeface="Times New Roman" pitchFamily="18" charset="0"/>
                <a:cs typeface="Times New Roman" pitchFamily="18" charset="0"/>
              </a:rPr>
              <a:t>INNOVATOR CLUB</a:t>
            </a:r>
            <a:endParaRPr lang="en-US" sz="1600" b="1" dirty="0">
              <a:solidFill>
                <a:schemeClr val="bg1"/>
              </a:solidFill>
              <a:latin typeface="Times New Roman" pitchFamily="18" charset="0"/>
              <a:cs typeface="Times New Roman" pitchFamily="18" charset="0"/>
            </a:endParaRPr>
          </a:p>
          <a:p>
            <a:endParaRPr lang="en-US" sz="1600" b="1" dirty="0">
              <a:solidFill>
                <a:schemeClr val="bg1"/>
              </a:solidFill>
              <a:latin typeface="Times New Roman" pitchFamily="18" charset="0"/>
              <a:cs typeface="Times New Roman" pitchFamily="18" charset="0"/>
            </a:endParaRPr>
          </a:p>
        </p:txBody>
      </p:sp>
      <p:sp>
        <p:nvSpPr>
          <p:cNvPr id="21508" name="TextBox 45"/>
          <p:cNvSpPr txBox="1">
            <a:spLocks noChangeArrowheads="1"/>
          </p:cNvSpPr>
          <p:nvPr/>
        </p:nvSpPr>
        <p:spPr bwMode="auto">
          <a:xfrm>
            <a:off x="-19878" y="3428999"/>
            <a:ext cx="9163878" cy="769441"/>
          </a:xfrm>
          <a:prstGeom prst="rect">
            <a:avLst/>
          </a:prstGeom>
          <a:blipFill>
            <a:blip r:embed="rId3"/>
            <a:tile tx="0" ty="0" sx="100000" sy="100000" flip="none" algn="tl"/>
          </a:blipFill>
          <a:ln w="9525">
            <a:noFill/>
            <a:miter lim="800000"/>
            <a:headEnd/>
            <a:tailEnd/>
          </a:ln>
        </p:spPr>
        <p:txBody>
          <a:bodyPr wrap="square">
            <a:spAutoFit/>
          </a:bodyPr>
          <a:lstStyle/>
          <a:p>
            <a:pPr algn="ctr"/>
            <a:r>
              <a:rPr lang="en-US" sz="2800" b="1" dirty="0" smtClean="0">
                <a:latin typeface="Times New Roman" pitchFamily="18" charset="0"/>
                <a:cs typeface="Times New Roman" pitchFamily="18" charset="0"/>
              </a:rPr>
              <a:t>INNOVATION KNOWS NO BOUNDARY</a:t>
            </a:r>
          </a:p>
          <a:p>
            <a:pPr algn="ctr"/>
            <a:endParaRPr lang="en-US" sz="16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2271737F-227F-18A4-5FE9-0659E1B38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4571" y="894055"/>
            <a:ext cx="2082153" cy="1981200"/>
          </a:xfrm>
          <a:prstGeom prst="rect">
            <a:avLst/>
          </a:prstGeom>
        </p:spPr>
      </p:pic>
      <p:sp>
        <p:nvSpPr>
          <p:cNvPr id="4" name="TextBox 3">
            <a:extLst>
              <a:ext uri="{FF2B5EF4-FFF2-40B4-BE49-F238E27FC236}">
                <a16:creationId xmlns:a16="http://schemas.microsoft.com/office/drawing/2014/main" xmlns="" id="{F02503A6-CA0C-8BEB-C598-E0237617431B}"/>
              </a:ext>
            </a:extLst>
          </p:cNvPr>
          <p:cNvSpPr txBox="1"/>
          <p:nvPr/>
        </p:nvSpPr>
        <p:spPr>
          <a:xfrm>
            <a:off x="2971800" y="2831068"/>
            <a:ext cx="3124200" cy="369332"/>
          </a:xfrm>
          <a:prstGeom prst="rect">
            <a:avLst/>
          </a:prstGeom>
          <a:noFill/>
        </p:spPr>
        <p:txBody>
          <a:bodyPr wrap="square" rtlCol="0">
            <a:spAutoFit/>
          </a:bodyPr>
          <a:lstStyle/>
          <a:p>
            <a:r>
              <a:rPr lang="en-US" b="1" dirty="0">
                <a:solidFill>
                  <a:srgbClr val="003300"/>
                </a:solidFill>
              </a:rPr>
              <a:t>DR.K.N.MODI GLOBAL SCHOOL</a:t>
            </a:r>
            <a:endParaRPr lang="en-IN" b="1" dirty="0">
              <a:solidFill>
                <a:srgbClr val="003300"/>
              </a:solidFill>
            </a:endParaRPr>
          </a:p>
        </p:txBody>
      </p:sp>
      <p:sp>
        <p:nvSpPr>
          <p:cNvPr id="8" name="TextBox 7">
            <a:extLst>
              <a:ext uri="{FF2B5EF4-FFF2-40B4-BE49-F238E27FC236}">
                <a16:creationId xmlns:a16="http://schemas.microsoft.com/office/drawing/2014/main" xmlns="" id="{AD3E8650-E85F-34F3-7140-AC30651716D2}"/>
              </a:ext>
            </a:extLst>
          </p:cNvPr>
          <p:cNvSpPr txBox="1"/>
          <p:nvPr/>
        </p:nvSpPr>
        <p:spPr>
          <a:xfrm>
            <a:off x="23648" y="1374844"/>
            <a:ext cx="9144000" cy="1892826"/>
          </a:xfrm>
          <a:prstGeom prst="rect">
            <a:avLst/>
          </a:prstGeom>
          <a:noFill/>
        </p:spPr>
        <p:txBody>
          <a:bodyPr wrap="square" rtlCol="0">
            <a:spAutoFit/>
          </a:bodyPr>
          <a:lstStyle/>
          <a:p>
            <a:endParaRPr lang="en-IN" sz="11700"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0"/>
            <a:ext cx="9144000" cy="5509200"/>
          </a:xfrm>
          <a:prstGeom prst="rect">
            <a:avLst/>
          </a:prstGeom>
          <a:blipFill>
            <a:blip r:embed="rId3"/>
            <a:tile tx="0" ty="0" sx="100000" sy="100000" flip="none" algn="tl"/>
          </a:blipFill>
          <a:ln w="9525">
            <a:noFill/>
            <a:miter lim="800000"/>
            <a:headEnd/>
            <a:tailEnd/>
          </a:ln>
        </p:spPr>
        <p:txBody>
          <a:bodyPr wrap="square">
            <a:spAutoFit/>
          </a:bodyPr>
          <a:lstStyle/>
          <a:p>
            <a:pPr algn="ctr">
              <a:lnSpc>
                <a:spcPct val="150000"/>
              </a:lnSpc>
              <a:buFont typeface="Wingdings" pitchFamily="2" charset="2"/>
              <a:buChar char="Ø"/>
            </a:pPr>
            <a:r>
              <a:rPr lang="en-US" sz="2400" b="1" dirty="0">
                <a:latin typeface="Times New Roman" pitchFamily="18" charset="0"/>
                <a:cs typeface="Times New Roman" pitchFamily="18" charset="0"/>
              </a:rPr>
              <a:t>References</a:t>
            </a:r>
          </a:p>
          <a:p>
            <a:endParaRPr lang="en-US" sz="1600" dirty="0"/>
          </a:p>
          <a:p>
            <a:r>
              <a:rPr lang="en-US" sz="1600" dirty="0"/>
              <a:t>There are several AI projects that focus specifically on improving accessibility for blind individuals who have been identified as human, such as:</a:t>
            </a:r>
          </a:p>
          <a:p>
            <a:endParaRPr lang="en-US" sz="1600" dirty="0"/>
          </a:p>
          <a:p>
            <a:r>
              <a:rPr lang="en-US" sz="1600" dirty="0"/>
              <a:t>Face recognition for blind individuals: AI-powered face recognition systems can help blind individuals                       </a:t>
            </a:r>
          </a:p>
          <a:p>
            <a:r>
              <a:rPr lang="en-US" sz="1600" dirty="0"/>
              <a:t>identify people they are interacting with, such as family members or coworkers.</a:t>
            </a:r>
          </a:p>
          <a:p>
            <a:endParaRPr lang="en-US" sz="1600" dirty="0"/>
          </a:p>
          <a:p>
            <a:r>
              <a:rPr lang="en-US" sz="1600" dirty="0"/>
              <a:t>These are some examples of AI-based projects that can be used to improve accessibility for blind individuals who have been identified as human.</a:t>
            </a:r>
          </a:p>
          <a:p>
            <a:endParaRPr lang="en-US" sz="1600" dirty="0"/>
          </a:p>
          <a:p>
            <a:pPr marL="285750" indent="-285750">
              <a:buFont typeface="Wingdings" panose="05000000000000000000" pitchFamily="2" charset="2"/>
              <a:buChar char="Ø"/>
            </a:pPr>
            <a:r>
              <a:rPr lang="en-US" sz="1600" b="1" i="0" dirty="0">
                <a:effectLst/>
                <a:latin typeface="-apple-system"/>
              </a:rPr>
              <a:t>Detect face and eyes</a:t>
            </a:r>
          </a:p>
          <a:p>
            <a:r>
              <a:rPr lang="en-IN" sz="1600" dirty="0">
                <a:hlinkClick r:id="rId4"/>
              </a:rPr>
              <a:t>OpenCV haar Cascade | Guide to OpenCV haar Cascade (educba.com)</a:t>
            </a:r>
            <a:endParaRPr lang="en-IN" sz="1600" dirty="0"/>
          </a:p>
          <a:p>
            <a:endParaRPr lang="en-IN" sz="1600" dirty="0"/>
          </a:p>
          <a:p>
            <a:pPr marL="285750" indent="-285750">
              <a:buFont typeface="Wingdings" panose="05000000000000000000" pitchFamily="2" charset="2"/>
              <a:buChar char="Ø"/>
            </a:pPr>
            <a:r>
              <a:rPr lang="en-IN" sz="1600" b="1" i="0" dirty="0">
                <a:effectLst/>
                <a:latin typeface="-apple-system"/>
              </a:rPr>
              <a:t>Model Selection</a:t>
            </a:r>
          </a:p>
          <a:p>
            <a:r>
              <a:rPr lang="en-US" sz="1600" dirty="0">
                <a:hlinkClick r:id="rId5"/>
              </a:rPr>
              <a:t>How to split a Dataset into Train and Test Sets using Python – </a:t>
            </a:r>
            <a:r>
              <a:rPr lang="en-US" sz="1600" dirty="0" err="1">
                <a:hlinkClick r:id="rId5"/>
              </a:rPr>
              <a:t>GeeksforGeeks</a:t>
            </a:r>
            <a:endParaRPr lang="en-US" sz="1600" dirty="0"/>
          </a:p>
          <a:p>
            <a:pPr marL="285750" indent="-285750">
              <a:buFont typeface="Wingdings" panose="05000000000000000000" pitchFamily="2" charset="2"/>
              <a:buChar char="Ø"/>
            </a:pPr>
            <a:r>
              <a:rPr lang="en-US" sz="1600" b="1" dirty="0">
                <a:latin typeface="-apple-system"/>
              </a:rPr>
              <a:t>GridSearchCV</a:t>
            </a:r>
          </a:p>
          <a:p>
            <a:r>
              <a:rPr lang="en-IN" sz="1600" dirty="0" err="1">
                <a:hlinkClick r:id="rId6"/>
              </a:rPr>
              <a:t>sklearn.model_selection.GridSearchCV</a:t>
            </a:r>
            <a:r>
              <a:rPr lang="en-IN" sz="1600" dirty="0">
                <a:hlinkClick r:id="rId6"/>
              </a:rPr>
              <a:t> — scikit-learn 1.2.0 documentation</a:t>
            </a:r>
            <a:endParaRPr lang="en-IN" sz="1600" dirty="0"/>
          </a:p>
          <a:p>
            <a:endParaRPr lang="en-US" sz="2000" dirty="0"/>
          </a:p>
          <a:p>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0" y="0"/>
            <a:ext cx="9144000" cy="5509200"/>
          </a:xfrm>
          <a:prstGeom prst="rect">
            <a:avLst/>
          </a:prstGeom>
          <a:blipFill>
            <a:blip r:embed="rId2"/>
            <a:tile tx="0" ty="0" sx="100000" sy="100000" flip="none" algn="tl"/>
          </a:blipFill>
          <a:ln w="9525">
            <a:noFill/>
            <a:miter lim="800000"/>
            <a:headEnd/>
            <a:tailEnd/>
          </a:ln>
        </p:spPr>
        <p:txBody>
          <a:bodyPr wrap="square">
            <a:spAutoFit/>
          </a:bodyPr>
          <a:lstStyle/>
          <a:p>
            <a:pPr algn="ctr"/>
            <a:endParaRPr lang="en-US" sz="6600" b="1" dirty="0">
              <a:latin typeface="Times New Roman" pitchFamily="18" charset="0"/>
              <a:cs typeface="Times New Roman" pitchFamily="18" charset="0"/>
            </a:endParaRPr>
          </a:p>
          <a:p>
            <a:pPr algn="ctr"/>
            <a:endParaRPr lang="en-US" sz="6600" b="1" dirty="0">
              <a:latin typeface="Times New Roman" pitchFamily="18" charset="0"/>
              <a:cs typeface="Times New Roman" pitchFamily="18" charset="0"/>
            </a:endParaRPr>
          </a:p>
          <a:p>
            <a:pPr algn="ctr"/>
            <a:r>
              <a:rPr lang="en-US" sz="6600" b="1" dirty="0">
                <a:latin typeface="Times New Roman" pitchFamily="18" charset="0"/>
                <a:cs typeface="Times New Roman" pitchFamily="18" charset="0"/>
              </a:rPr>
              <a:t>THANK YOU!</a:t>
            </a:r>
          </a:p>
          <a:p>
            <a:pPr algn="ctr"/>
            <a:endParaRPr lang="en-US" sz="6600" b="1" dirty="0">
              <a:latin typeface="Times New Roman" pitchFamily="18" charset="0"/>
              <a:cs typeface="Times New Roman" pitchFamily="18" charset="0"/>
            </a:endParaRPr>
          </a:p>
          <a:p>
            <a:pPr algn="ctr"/>
            <a:endParaRPr lang="en-US" sz="6000" b="1" dirty="0">
              <a:latin typeface="Times New Roman" pitchFamily="18" charset="0"/>
              <a:cs typeface="Times New Roman" pitchFamily="18" charset="0"/>
            </a:endParaRPr>
          </a:p>
          <a:p>
            <a:pPr algn="ctr"/>
            <a:endParaRPr lang="en-IN" sz="2800" dirty="0">
              <a:solidFill>
                <a:srgbClr val="FF000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1"/>
          <p:cNvSpPr txBox="1">
            <a:spLocks noChangeArrowheads="1"/>
          </p:cNvSpPr>
          <p:nvPr/>
        </p:nvSpPr>
        <p:spPr bwMode="auto">
          <a:xfrm>
            <a:off x="0" y="356"/>
            <a:ext cx="9144000" cy="5521704"/>
          </a:xfrm>
          <a:prstGeom prst="rect">
            <a:avLst/>
          </a:prstGeom>
          <a:blipFill>
            <a:blip r:embed="rId3"/>
            <a:tile tx="0" ty="0" sx="100000" sy="100000" flip="none" algn="tl"/>
          </a:blipFill>
          <a:ln w="9525">
            <a:noFill/>
            <a:miter lim="800000"/>
            <a:headEnd/>
            <a:tailEnd/>
          </a:ln>
          <a:scene3d>
            <a:camera prst="perspectiveFront"/>
            <a:lightRig rig="threePt" dir="t"/>
          </a:scene3d>
        </p:spPr>
        <p:txBody>
          <a:bodyPr wrap="square">
            <a:spAutoFit/>
          </a:bodyPr>
          <a:lstStyle/>
          <a:p>
            <a:pPr algn="ctr">
              <a:lnSpc>
                <a:spcPct val="150000"/>
              </a:lnSpc>
            </a:pPr>
            <a:r>
              <a:rPr lang="en-US" sz="3200" b="1" u="sng" dirty="0">
                <a:latin typeface="Times New Roman" pitchFamily="18" charset="0"/>
                <a:cs typeface="Times New Roman" pitchFamily="18" charset="0"/>
              </a:rPr>
              <a:t>Contents</a:t>
            </a:r>
          </a:p>
          <a:p>
            <a:pPr>
              <a:lnSpc>
                <a:spcPct val="150000"/>
              </a:lnSpc>
              <a:buFont typeface="Wingdings" pitchFamily="2" charset="2"/>
              <a:buChar char="Ø"/>
            </a:pPr>
            <a:r>
              <a:rPr lang="en-US" sz="2400" b="1" dirty="0">
                <a:latin typeface="Times New Roman" pitchFamily="18" charset="0"/>
                <a:cs typeface="Times New Roman" pitchFamily="18" charset="0"/>
              </a:rPr>
              <a:t>Introduction</a:t>
            </a:r>
          </a:p>
          <a:p>
            <a:pPr>
              <a:lnSpc>
                <a:spcPct val="150000"/>
              </a:lnSpc>
              <a:buFont typeface="Wingdings" pitchFamily="2" charset="2"/>
              <a:buChar char="Ø"/>
            </a:pPr>
            <a:r>
              <a:rPr lang="en-US" sz="2400" b="1" dirty="0">
                <a:latin typeface="Times New Roman" pitchFamily="18" charset="0"/>
                <a:cs typeface="Times New Roman" pitchFamily="18" charset="0"/>
              </a:rPr>
              <a:t>Literature Survey and problem identification</a:t>
            </a:r>
          </a:p>
          <a:p>
            <a:pPr>
              <a:lnSpc>
                <a:spcPct val="150000"/>
              </a:lnSpc>
              <a:buFont typeface="Wingdings" pitchFamily="2" charset="2"/>
              <a:buChar char="Ø"/>
            </a:pPr>
            <a:r>
              <a:rPr lang="en-US" sz="2400" b="1" dirty="0">
                <a:latin typeface="Times New Roman" pitchFamily="18" charset="0"/>
                <a:cs typeface="Times New Roman" pitchFamily="18" charset="0"/>
              </a:rPr>
              <a:t>Scope and Objectives of the Project</a:t>
            </a:r>
          </a:p>
          <a:p>
            <a:pPr>
              <a:lnSpc>
                <a:spcPct val="150000"/>
              </a:lnSpc>
              <a:buFont typeface="Wingdings" pitchFamily="2" charset="2"/>
              <a:buChar char="Ø"/>
            </a:pPr>
            <a:r>
              <a:rPr lang="en-US" sz="2400" b="1" dirty="0">
                <a:latin typeface="Times New Roman" pitchFamily="18" charset="0"/>
                <a:cs typeface="Times New Roman" pitchFamily="18" charset="0"/>
              </a:rPr>
              <a:t>Platform  Used</a:t>
            </a:r>
          </a:p>
          <a:p>
            <a:pPr>
              <a:lnSpc>
                <a:spcPct val="150000"/>
              </a:lnSpc>
              <a:buFont typeface="Wingdings" pitchFamily="2" charset="2"/>
              <a:buChar char="Ø"/>
            </a:pPr>
            <a:r>
              <a:rPr lang="en-US" sz="2400" b="1" dirty="0">
                <a:latin typeface="Times New Roman" pitchFamily="18" charset="0"/>
                <a:cs typeface="Times New Roman" pitchFamily="18" charset="0"/>
              </a:rPr>
              <a:t>Working Of The Project</a:t>
            </a:r>
          </a:p>
          <a:p>
            <a:pPr>
              <a:lnSpc>
                <a:spcPct val="150000"/>
              </a:lnSpc>
              <a:buFont typeface="Wingdings" pitchFamily="2" charset="2"/>
              <a:buChar char="Ø"/>
            </a:pPr>
            <a:r>
              <a:rPr lang="en-US" sz="2400" b="1" dirty="0">
                <a:latin typeface="Times New Roman" pitchFamily="18" charset="0"/>
                <a:cs typeface="Times New Roman" pitchFamily="18" charset="0"/>
              </a:rPr>
              <a:t>Conclusion</a:t>
            </a:r>
          </a:p>
          <a:p>
            <a:pPr>
              <a:lnSpc>
                <a:spcPct val="150000"/>
              </a:lnSpc>
              <a:buFont typeface="Wingdings" pitchFamily="2" charset="2"/>
              <a:buChar char="Ø"/>
            </a:pPr>
            <a:r>
              <a:rPr lang="en-US" sz="2400" b="1" dirty="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a:p>
            <a:pPr>
              <a:lnSpc>
                <a:spcPct val="150000"/>
              </a:lnSpc>
              <a:buFont typeface="Wingdings" pitchFamily="2" charset="2"/>
              <a:buChar char="Ø"/>
            </a:pPr>
            <a:endParaRPr lang="en-IN" sz="4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0"/>
            <a:ext cx="9144000" cy="5478423"/>
          </a:xfrm>
          <a:prstGeom prst="rect">
            <a:avLst/>
          </a:prstGeom>
          <a:blipFill>
            <a:blip r:embed="rId3"/>
            <a:tile tx="0" ty="0" sx="100000" sy="100000" flip="none" algn="tl"/>
          </a:blipFill>
          <a:ln w="9525">
            <a:noFill/>
            <a:miter lim="800000"/>
            <a:headEnd/>
            <a:tailEnd/>
          </a:ln>
        </p:spPr>
        <p:txBody>
          <a:bodyPr wrap="square">
            <a:spAutoFit/>
          </a:bodyPr>
          <a:lstStyle/>
          <a:p>
            <a:pPr algn="ctr">
              <a:lnSpc>
                <a:spcPct val="150000"/>
              </a:lnSpc>
            </a:pPr>
            <a:r>
              <a:rPr lang="en-US" sz="3600" b="1" u="sng" dirty="0">
                <a:latin typeface="Times New Roman" pitchFamily="18" charset="0"/>
                <a:cs typeface="Times New Roman" pitchFamily="18" charset="0"/>
              </a:rPr>
              <a:t>Introduction</a:t>
            </a:r>
          </a:p>
          <a:p>
            <a:pPr lvl="0">
              <a:buFont typeface="Wingdings" pitchFamily="2" charset="2"/>
              <a:buChar char="Ø"/>
            </a:pPr>
            <a:endParaRPr lang="en-US" sz="3200" dirty="0">
              <a:latin typeface="Times New Roman" pitchFamily="18" charset="0"/>
              <a:cs typeface="Times New Roman" pitchFamily="18" charset="0"/>
            </a:endParaRPr>
          </a:p>
          <a:p>
            <a:pPr lvl="0">
              <a:buFont typeface="Wingdings" pitchFamily="2" charset="2"/>
              <a:buChar char="Ø"/>
            </a:pPr>
            <a:r>
              <a:rPr lang="en-US" sz="2400" dirty="0">
                <a:latin typeface="Times New Roman" pitchFamily="18" charset="0"/>
                <a:cs typeface="Times New Roman" pitchFamily="18" charset="0"/>
              </a:rPr>
              <a:t>To Recognize person information for Blind Person is the major problem all over the world</a:t>
            </a:r>
            <a:r>
              <a:rPr lang="en-US" sz="2400" dirty="0"/>
              <a:t>. We can solve this problem by using AI techniques.</a:t>
            </a:r>
          </a:p>
          <a:p>
            <a:pPr lvl="0">
              <a:buFont typeface="Wingdings" pitchFamily="2" charset="2"/>
              <a:buChar char="Ø"/>
            </a:pPr>
            <a:endParaRPr lang="en-US" sz="2400" dirty="0">
              <a:latin typeface="Times New Roman" pitchFamily="18" charset="0"/>
            </a:endParaRPr>
          </a:p>
          <a:p>
            <a:pPr lvl="0">
              <a:buFont typeface="Wingdings" pitchFamily="2" charset="2"/>
              <a:buChar char="Ø"/>
            </a:pPr>
            <a:r>
              <a:rPr lang="en-US" sz="2400" dirty="0"/>
              <a:t>Although not all countries are equally infested with this problem, a significant contribution for the blind by Using AI is possible for every country.</a:t>
            </a:r>
          </a:p>
          <a:p>
            <a:pPr lvl="0">
              <a:buFont typeface="Wingdings" pitchFamily="2" charset="2"/>
              <a:buChar char="Ø"/>
            </a:pPr>
            <a:endParaRPr lang="en-US" sz="2400" dirty="0">
              <a:latin typeface="Times New Roman" pitchFamily="18" charset="0"/>
            </a:endParaRPr>
          </a:p>
          <a:p>
            <a:pPr lvl="0">
              <a:buFont typeface="Wingdings" pitchFamily="2" charset="2"/>
              <a:buChar char="Ø"/>
            </a:pPr>
            <a:r>
              <a:rPr lang="en-US" sz="2400" dirty="0">
                <a:latin typeface="Times New Roman" pitchFamily="18" charset="0"/>
              </a:rPr>
              <a:t>We use AI (Computer Vision) Technique to overcome this problem as this model will store the information of the person and will detect the person next time and give the information to the blind.</a:t>
            </a:r>
            <a:endParaRPr lang="en-US" sz="1400"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28" y="-29826"/>
            <a:ext cx="9144000" cy="823752"/>
          </a:xfrm>
          <a:prstGeom prst="rect">
            <a:avLst/>
          </a:prstGeom>
          <a:blipFill>
            <a:blip r:embed="rId2"/>
            <a:tile tx="0" ty="0" sx="100000" sy="100000" flip="none" algn="tl"/>
          </a:blipFill>
        </p:spPr>
        <p:txBody>
          <a:bodyPr wrap="square">
            <a:spAutoFit/>
          </a:bodyPr>
          <a:lstStyle/>
          <a:p>
            <a:pPr algn="ctr">
              <a:lnSpc>
                <a:spcPct val="150000"/>
              </a:lnSpc>
            </a:pPr>
            <a:r>
              <a:rPr lang="en-US" sz="3600" b="1" u="sng" dirty="0">
                <a:latin typeface="Times New Roman" pitchFamily="18" charset="0"/>
                <a:cs typeface="Times New Roman" pitchFamily="18" charset="0"/>
              </a:rPr>
              <a:t>Literature Survey and problem identification</a:t>
            </a:r>
          </a:p>
        </p:txBody>
      </p:sp>
      <p:sp>
        <p:nvSpPr>
          <p:cNvPr id="10" name="Rectangle 9"/>
          <p:cNvSpPr/>
          <p:nvPr/>
        </p:nvSpPr>
        <p:spPr>
          <a:xfrm>
            <a:off x="-2" y="1100954"/>
            <a:ext cx="9122980" cy="954107"/>
          </a:xfrm>
          <a:prstGeom prst="rect">
            <a:avLst/>
          </a:prstGeom>
          <a:blipFill>
            <a:blip r:embed="rId2"/>
            <a:tile tx="0" ty="0" sx="100000" sy="100000" flip="none" algn="tl"/>
          </a:blipFill>
        </p:spPr>
        <p:txBody>
          <a:bodyPr wrap="square">
            <a:spAutoFit/>
          </a:bodyPr>
          <a:lstStyle/>
          <a:p>
            <a:endParaRPr lang="en-US" sz="2800" dirty="0">
              <a:latin typeface="Times New Roman" pitchFamily="18" charset="0"/>
            </a:endParaRPr>
          </a:p>
          <a:p>
            <a:r>
              <a:rPr lang="en-US" sz="2800" dirty="0">
                <a:latin typeface="Times New Roman" pitchFamily="18" charset="0"/>
              </a:rPr>
              <a:t> </a:t>
            </a:r>
          </a:p>
        </p:txBody>
      </p:sp>
      <p:sp>
        <p:nvSpPr>
          <p:cNvPr id="11" name="Rectangle 10"/>
          <p:cNvSpPr/>
          <p:nvPr/>
        </p:nvSpPr>
        <p:spPr>
          <a:xfrm>
            <a:off x="-1" y="2002901"/>
            <a:ext cx="4451131" cy="3477875"/>
          </a:xfrm>
          <a:prstGeom prst="rect">
            <a:avLst/>
          </a:prstGeom>
          <a:blipFill>
            <a:blip r:embed="rId2"/>
            <a:tile tx="0" ty="0" sx="100000" sy="100000" flip="none" algn="tl"/>
          </a:blipFill>
        </p:spPr>
        <p:txBody>
          <a:bodyPr wrap="square">
            <a:spAutoFit/>
          </a:bodyPr>
          <a:lstStyle/>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pPr marL="342900" indent="-342900">
              <a:buFont typeface="Wingdings" panose="05000000000000000000" pitchFamily="2" charset="2"/>
              <a:buChar char="Ø"/>
            </a:pPr>
            <a:r>
              <a:rPr lang="en-US" sz="2000" dirty="0">
                <a:latin typeface="Times New Roman" pitchFamily="18" charset="0"/>
              </a:rPr>
              <a:t>Introduced Classification Devices , AI Technologies(eg. Computer Vision)</a:t>
            </a: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p:txBody>
      </p:sp>
      <p:sp>
        <p:nvSpPr>
          <p:cNvPr id="14" name="Rectangle 13"/>
          <p:cNvSpPr/>
          <p:nvPr/>
        </p:nvSpPr>
        <p:spPr>
          <a:xfrm>
            <a:off x="10510" y="793926"/>
            <a:ext cx="9133489" cy="1477328"/>
          </a:xfrm>
          <a:prstGeom prst="rect">
            <a:avLst/>
          </a:prstGeom>
          <a:blipFill>
            <a:blip r:embed="rId2"/>
            <a:tile tx="0" ty="0" sx="100000" sy="100000" flip="none" algn="tl"/>
          </a:blipFill>
        </p:spPr>
        <p:txBody>
          <a:bodyPr wrap="square">
            <a:spAutoFit/>
          </a:bodyPr>
          <a:lstStyle/>
          <a:p>
            <a:endParaRPr lang="en-US" sz="1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 Yajush , Naitik &amp;  Rishabh  </a:t>
            </a:r>
            <a:r>
              <a:rPr lang="en-US" sz="2000" dirty="0">
                <a:latin typeface="Times New Roman" panose="02020603050405020304" pitchFamily="18" charset="0"/>
                <a:cs typeface="Times New Roman" panose="02020603050405020304" pitchFamily="18" charset="0"/>
              </a:rPr>
              <a:t>got an idea to solve the problem of person recognition System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Based On AI after lookup the object detection System </a:t>
            </a:r>
            <a:r>
              <a:rPr lang="en-US" sz="2000" i="0" dirty="0">
                <a:solidFill>
                  <a:srgbClr val="111111"/>
                </a:solidFill>
                <a:effectLst/>
                <a:latin typeface="Times New Roman" panose="02020603050405020304" pitchFamily="18" charset="0"/>
                <a:cs typeface="Times New Roman" panose="02020603050405020304" pitchFamily="18" charset="0"/>
              </a:rPr>
              <a:t>Viola-Jones framework proposed in </a:t>
            </a:r>
            <a:r>
              <a:rPr lang="en-US" sz="2000" b="1" i="0" dirty="0">
                <a:solidFill>
                  <a:srgbClr val="111111"/>
                </a:solidFill>
                <a:effectLst/>
                <a:latin typeface="Times New Roman" panose="02020603050405020304" pitchFamily="18" charset="0"/>
                <a:cs typeface="Times New Roman" panose="02020603050405020304" pitchFamily="18" charset="0"/>
              </a:rPr>
              <a:t>2001 by Paul Viola and Michael Jones </a:t>
            </a:r>
            <a:r>
              <a:rPr lang="en-US" sz="2000" i="0" dirty="0">
                <a:solidFill>
                  <a:srgbClr val="111111"/>
                </a:solidFill>
                <a:effectLst/>
                <a:latin typeface="Times New Roman" panose="02020603050405020304" pitchFamily="18" charset="0"/>
                <a:cs typeface="Times New Roman" panose="02020603050405020304" pitchFamily="18" charset="0"/>
              </a:rPr>
              <a:t>in the paper Robust Real-time Object Detection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662ABD9-B7E3-92F3-CB42-FC39F16B0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131" y="2062557"/>
            <a:ext cx="4682359" cy="3431338"/>
          </a:xfrm>
          <a:prstGeom prst="rect">
            <a:avLst/>
          </a:prstGeom>
        </p:spPr>
      </p:pic>
      <p:pic>
        <p:nvPicPr>
          <p:cNvPr id="7" name="Picture 6">
            <a:extLst>
              <a:ext uri="{FF2B5EF4-FFF2-40B4-BE49-F238E27FC236}">
                <a16:creationId xmlns:a16="http://schemas.microsoft.com/office/drawing/2014/main" xmlns="" id="{B364380F-2699-DDAF-3DCE-B466CA988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0" y="2309905"/>
            <a:ext cx="1143000" cy="1119095"/>
          </a:xfrm>
          <a:prstGeom prst="rect">
            <a:avLst/>
          </a:prstGeom>
        </p:spPr>
      </p:pic>
      <p:pic>
        <p:nvPicPr>
          <p:cNvPr id="9" name="Picture 8">
            <a:extLst>
              <a:ext uri="{FF2B5EF4-FFF2-40B4-BE49-F238E27FC236}">
                <a16:creationId xmlns:a16="http://schemas.microsoft.com/office/drawing/2014/main" xmlns="" id="{3DDEBE02-F6F4-1DD0-D0A5-8B01228564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00" y="4078021"/>
            <a:ext cx="1308538" cy="1371601"/>
          </a:xfrm>
          <a:prstGeom prst="rect">
            <a:avLst/>
          </a:prstGeom>
        </p:spPr>
      </p:pic>
      <p:sp>
        <p:nvSpPr>
          <p:cNvPr id="2" name="Oval 1">
            <a:extLst>
              <a:ext uri="{FF2B5EF4-FFF2-40B4-BE49-F238E27FC236}">
                <a16:creationId xmlns:a16="http://schemas.microsoft.com/office/drawing/2014/main" xmlns="" id="{53619A12-9996-CA52-2E99-66F5D90D1495}"/>
              </a:ext>
            </a:extLst>
          </p:cNvPr>
          <p:cNvSpPr/>
          <p:nvPr/>
        </p:nvSpPr>
        <p:spPr>
          <a:xfrm>
            <a:off x="4577254" y="2667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0403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0"/>
            <a:ext cx="9144000" cy="5493812"/>
          </a:xfrm>
          <a:prstGeom prst="rect">
            <a:avLst/>
          </a:prstGeom>
          <a:blipFill>
            <a:blip r:embed="rId3"/>
            <a:tile tx="0" ty="0" sx="100000" sy="100000" flip="none" algn="tl"/>
          </a:blipFill>
          <a:ln w="9525">
            <a:noFill/>
            <a:miter lim="800000"/>
            <a:headEnd/>
            <a:tailEnd/>
          </a:ln>
        </p:spPr>
        <p:txBody>
          <a:bodyPr wrap="square">
            <a:spAutoFit/>
          </a:bodyPr>
          <a:lstStyle/>
          <a:p>
            <a:pPr algn="ctr">
              <a:lnSpc>
                <a:spcPct val="150000"/>
              </a:lnSpc>
            </a:pPr>
            <a:r>
              <a:rPr lang="en-US" sz="3600" b="1" u="sng" dirty="0"/>
              <a:t>Scope and Objectives of the Project</a:t>
            </a:r>
          </a:p>
          <a:p>
            <a:pPr>
              <a:lnSpc>
                <a:spcPct val="150000"/>
              </a:lnSpc>
            </a:pPr>
            <a:r>
              <a:rPr lang="en-US" sz="3200" b="1" dirty="0"/>
              <a:t>The main objectives of our project are: </a:t>
            </a:r>
            <a:endParaRPr lang="en-US" sz="3200" b="1" u="sng" dirty="0">
              <a:latin typeface="Times New Roman" pitchFamily="18" charset="0"/>
              <a:cs typeface="Times New Roman" pitchFamily="18" charset="0"/>
            </a:endParaRPr>
          </a:p>
          <a:p>
            <a:pPr marL="457200" indent="-457200">
              <a:buFont typeface="+mj-lt"/>
              <a:buAutoNum type="arabicPeriod"/>
            </a:pPr>
            <a:r>
              <a:rPr lang="en-US" sz="2500" dirty="0"/>
              <a:t>Making blind people more independent.</a:t>
            </a:r>
          </a:p>
          <a:p>
            <a:pPr marL="457200" indent="-457200">
              <a:buFont typeface="+mj-lt"/>
              <a:buAutoNum type="arabicPeriod"/>
            </a:pPr>
            <a:endParaRPr lang="en-US" sz="2500" dirty="0"/>
          </a:p>
          <a:p>
            <a:pPr marL="457200" indent="-457200">
              <a:buFont typeface="+mj-lt"/>
              <a:buAutoNum type="arabicPeriod"/>
            </a:pPr>
            <a:r>
              <a:rPr lang="en-US" sz="2500" dirty="0"/>
              <a:t>Providing person Detail, also we can add facial expression. </a:t>
            </a:r>
          </a:p>
          <a:p>
            <a:pPr marL="457200" indent="-457200">
              <a:buFont typeface="+mj-lt"/>
              <a:buAutoNum type="arabicPeriod"/>
            </a:pPr>
            <a:endParaRPr lang="en-US" sz="2500" dirty="0"/>
          </a:p>
          <a:p>
            <a:pPr marL="457200" indent="-457200">
              <a:buFont typeface="+mj-lt"/>
              <a:buAutoNum type="arabicPeriod"/>
            </a:pPr>
            <a:r>
              <a:rPr lang="en-US" sz="2500" dirty="0"/>
              <a:t>Skull Conduction system to provide information in form of voice.</a:t>
            </a:r>
          </a:p>
          <a:p>
            <a:pPr marL="457200" indent="-457200">
              <a:buFont typeface="+mj-lt"/>
              <a:buAutoNum type="arabicPeriod"/>
            </a:pPr>
            <a:endParaRPr lang="en-US" sz="2500" dirty="0">
              <a:latin typeface="Times New Roman" pitchFamily="18" charset="0"/>
              <a:cs typeface="Times New Roman" pitchFamily="18" charset="0"/>
            </a:endParaRPr>
          </a:p>
          <a:p>
            <a:pPr marL="457200" indent="-457200">
              <a:buFont typeface="+mj-lt"/>
              <a:buAutoNum type="arabicPeriod"/>
            </a:pPr>
            <a:r>
              <a:rPr lang="en-US" sz="2800" dirty="0"/>
              <a:t>providing sensor sensed data to improve project efficiency  </a:t>
            </a:r>
          </a:p>
          <a:p>
            <a:pPr marL="457200" indent="-457200">
              <a:buFont typeface="+mj-lt"/>
              <a:buAutoNum type="arabicPeriod"/>
            </a:pPr>
            <a:endParaRPr lang="en-US" sz="2500" dirty="0">
              <a:latin typeface="Times New Roman" pitchFamily="18" charset="0"/>
              <a:cs typeface="Times New Roman" pitchFamily="18" charset="0"/>
            </a:endParaRPr>
          </a:p>
          <a:p>
            <a:pPr marL="457200" indent="-457200">
              <a:buFont typeface="+mj-lt"/>
              <a:buAutoNum type="arabicPeriod"/>
            </a:pPr>
            <a:r>
              <a:rPr lang="en-US" sz="2800" dirty="0"/>
              <a:t>Providing all these features in a compact wearable glass.</a:t>
            </a:r>
          </a:p>
          <a:p>
            <a:pPr marL="457200" indent="-45720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0"/>
            <a:ext cx="9144000" cy="5463034"/>
          </a:xfrm>
          <a:prstGeom prst="rect">
            <a:avLst/>
          </a:prstGeom>
          <a:blipFill>
            <a:blip r:embed="rId3"/>
            <a:tile tx="0" ty="0" sx="100000" sy="100000" flip="none" algn="tl"/>
          </a:blipFill>
          <a:ln w="9525">
            <a:noFill/>
            <a:miter lim="800000"/>
            <a:headEnd/>
            <a:tailEnd/>
          </a:ln>
        </p:spPr>
        <p:txBody>
          <a:bodyPr wrap="square">
            <a:spAutoFit/>
          </a:bodyPr>
          <a:lstStyle/>
          <a:p>
            <a:pPr algn="ctr">
              <a:lnSpc>
                <a:spcPct val="150000"/>
              </a:lnSpc>
            </a:pPr>
            <a:r>
              <a:rPr lang="en-US" sz="3600" b="1" u="sng" dirty="0">
                <a:latin typeface="Times New Roman" pitchFamily="18" charset="0"/>
                <a:cs typeface="Times New Roman" pitchFamily="18" charset="0"/>
              </a:rPr>
              <a:t>Platform  Used</a:t>
            </a:r>
          </a:p>
          <a:p>
            <a:pPr marL="457200" indent="-457200">
              <a:lnSpc>
                <a:spcPct val="150000"/>
              </a:lnSpc>
              <a:buFont typeface="+mj-lt"/>
              <a:buAutoNum type="arabicPeriod"/>
            </a:pPr>
            <a:r>
              <a:rPr lang="en-US" sz="2000" b="1" dirty="0">
                <a:latin typeface="Times New Roman" pitchFamily="18" charset="0"/>
                <a:cs typeface="Times New Roman" pitchFamily="18" charset="0"/>
              </a:rPr>
              <a:t>JUPYTER NOTEBOOK : </a:t>
            </a:r>
            <a:r>
              <a:rPr lang="en-US" sz="2000" b="0" i="0" dirty="0">
                <a:solidFill>
                  <a:srgbClr val="222222"/>
                </a:solidFill>
                <a:effectLst/>
                <a:latin typeface="museo"/>
              </a:rPr>
              <a:t>Jupyter Notebook combines live code, graphics, visualizations, and text in shareable notebooks that run in a web browser.</a:t>
            </a:r>
          </a:p>
          <a:p>
            <a:pPr marL="457200" indent="-457200">
              <a:lnSpc>
                <a:spcPct val="150000"/>
              </a:lnSpc>
              <a:buFont typeface="+mj-lt"/>
              <a:buAutoNum type="arabicPeriod"/>
            </a:pPr>
            <a:r>
              <a:rPr lang="en-US" sz="2000" b="1" dirty="0">
                <a:solidFill>
                  <a:srgbClr val="222222"/>
                </a:solidFill>
                <a:cs typeface="Times New Roman" pitchFamily="18" charset="0"/>
              </a:rPr>
              <a:t>V.S CODE : </a:t>
            </a:r>
            <a:r>
              <a:rPr lang="en-IN" sz="2000" i="0" dirty="0">
                <a:solidFill>
                  <a:srgbClr val="202122"/>
                </a:solidFill>
                <a:effectLst/>
              </a:rPr>
              <a:t>VS Code,</a:t>
            </a:r>
            <a:r>
              <a:rPr lang="en-IN" sz="2000" i="0" u="none" strike="noStrike" baseline="30000" dirty="0">
                <a:solidFill>
                  <a:srgbClr val="0645AD"/>
                </a:solidFill>
                <a:effectLst/>
                <a:hlinkClick r:id="rId4"/>
              </a:rPr>
              <a:t>[10]</a:t>
            </a:r>
            <a:r>
              <a:rPr lang="en-IN" sz="2000" i="0" dirty="0">
                <a:solidFill>
                  <a:srgbClr val="202122"/>
                </a:solidFill>
                <a:effectLst/>
              </a:rPr>
              <a:t> is a </a:t>
            </a:r>
            <a:r>
              <a:rPr lang="en-IN" sz="2000" i="0" u="none" strike="noStrike" dirty="0">
                <a:solidFill>
                  <a:srgbClr val="0645AD"/>
                </a:solidFill>
                <a:effectLst/>
                <a:hlinkClick r:id="rId5" tooltip="Source-code editor"/>
              </a:rPr>
              <a:t>source-code editor</a:t>
            </a:r>
            <a:r>
              <a:rPr lang="en-IN" sz="2000" i="0" dirty="0">
                <a:solidFill>
                  <a:srgbClr val="202122"/>
                </a:solidFill>
                <a:effectLst/>
              </a:rPr>
              <a:t> made by </a:t>
            </a:r>
            <a:r>
              <a:rPr lang="en-IN" sz="2000" i="0" u="none" strike="noStrike" dirty="0">
                <a:solidFill>
                  <a:srgbClr val="0645AD"/>
                </a:solidFill>
                <a:effectLst/>
                <a:hlinkClick r:id="rId6" tooltip="Microsoft"/>
              </a:rPr>
              <a:t>Microsoft</a:t>
            </a:r>
            <a:r>
              <a:rPr lang="en-IN" sz="2000" i="0" dirty="0">
                <a:solidFill>
                  <a:srgbClr val="202122"/>
                </a:solidFill>
                <a:effectLst/>
              </a:rPr>
              <a:t> with the </a:t>
            </a:r>
            <a:r>
              <a:rPr lang="en-IN" sz="2000" i="0" u="none" strike="noStrike" dirty="0">
                <a:solidFill>
                  <a:srgbClr val="0645AD"/>
                </a:solidFill>
                <a:effectLst/>
                <a:hlinkClick r:id="rId7" tooltip="Electron (software framework)"/>
              </a:rPr>
              <a:t>Electron Framework</a:t>
            </a:r>
            <a:r>
              <a:rPr lang="en-IN" sz="2000" i="0" dirty="0">
                <a:solidFill>
                  <a:srgbClr val="202122"/>
                </a:solidFill>
                <a:effectLst/>
              </a:rPr>
              <a:t>, for </a:t>
            </a:r>
            <a:r>
              <a:rPr lang="en-IN" sz="2000" i="0" u="none" strike="noStrike" dirty="0">
                <a:solidFill>
                  <a:srgbClr val="0645AD"/>
                </a:solidFill>
                <a:effectLst/>
                <a:hlinkClick r:id="rId8" tooltip="Windows"/>
              </a:rPr>
              <a:t>Windows</a:t>
            </a:r>
            <a:r>
              <a:rPr lang="en-IN" sz="2000" i="0" dirty="0">
                <a:solidFill>
                  <a:srgbClr val="202122"/>
                </a:solidFill>
                <a:effectLst/>
              </a:rPr>
              <a:t>, </a:t>
            </a:r>
            <a:r>
              <a:rPr lang="en-IN" sz="2000" i="0" u="none" strike="noStrike" dirty="0">
                <a:solidFill>
                  <a:srgbClr val="0645AD"/>
                </a:solidFill>
                <a:effectLst/>
                <a:hlinkClick r:id="rId9" tooltip="Linux"/>
              </a:rPr>
              <a:t>Linux</a:t>
            </a:r>
            <a:r>
              <a:rPr lang="en-IN" sz="2000" i="0" dirty="0">
                <a:solidFill>
                  <a:srgbClr val="202122"/>
                </a:solidFill>
                <a:effectLst/>
              </a:rPr>
              <a:t> and </a:t>
            </a:r>
            <a:r>
              <a:rPr lang="en-IN" sz="2000" i="0" u="none" strike="noStrike" dirty="0">
                <a:solidFill>
                  <a:srgbClr val="0645AD"/>
                </a:solidFill>
                <a:effectLst/>
                <a:hlinkClick r:id="rId10" tooltip="MacOS"/>
              </a:rPr>
              <a:t>macOS</a:t>
            </a:r>
            <a:r>
              <a:rPr lang="en-IN" sz="2000" i="0" dirty="0">
                <a:solidFill>
                  <a:srgbClr val="202122"/>
                </a:solidFill>
                <a:effectLst/>
              </a:rPr>
              <a:t>.</a:t>
            </a:r>
            <a:r>
              <a:rPr lang="en-IN" sz="2000" i="0" u="none" strike="noStrike" baseline="30000" dirty="0">
                <a:solidFill>
                  <a:srgbClr val="0645AD"/>
                </a:solidFill>
                <a:effectLst/>
                <a:hlinkClick r:id="rId11"/>
              </a:rPr>
              <a:t>[11]</a:t>
            </a:r>
            <a:r>
              <a:rPr lang="en-IN" sz="2000" i="0" dirty="0">
                <a:solidFill>
                  <a:srgbClr val="202122"/>
                </a:solidFill>
                <a:effectLst/>
              </a:rPr>
              <a:t> Features include support for </a:t>
            </a:r>
            <a:r>
              <a:rPr lang="en-IN" sz="2000" i="0" u="none" strike="noStrike" dirty="0">
                <a:solidFill>
                  <a:srgbClr val="0645AD"/>
                </a:solidFill>
                <a:effectLst/>
                <a:hlinkClick r:id="rId12" tooltip="Debugging"/>
              </a:rPr>
              <a:t>debugging</a:t>
            </a:r>
            <a:r>
              <a:rPr lang="en-IN" sz="2000" i="0" dirty="0">
                <a:solidFill>
                  <a:srgbClr val="202122"/>
                </a:solidFill>
                <a:effectLst/>
              </a:rPr>
              <a:t>, </a:t>
            </a:r>
            <a:r>
              <a:rPr lang="en-IN" sz="2000" i="0" u="none" strike="noStrike" dirty="0">
                <a:solidFill>
                  <a:srgbClr val="0645AD"/>
                </a:solidFill>
                <a:effectLst/>
                <a:hlinkClick r:id="rId13" tooltip="Syntax highlighting"/>
              </a:rPr>
              <a:t>syntax highlighting</a:t>
            </a:r>
            <a:r>
              <a:rPr lang="en-IN" sz="2000" i="0" dirty="0">
                <a:solidFill>
                  <a:srgbClr val="202122"/>
                </a:solidFill>
                <a:effectLst/>
              </a:rPr>
              <a:t>, </a:t>
            </a:r>
            <a:r>
              <a:rPr lang="en-IN" sz="2000" i="0" u="none" strike="noStrike" dirty="0">
                <a:solidFill>
                  <a:srgbClr val="0645AD"/>
                </a:solidFill>
                <a:effectLst/>
                <a:hlinkClick r:id="rId14" tooltip="Intelligent code completion"/>
              </a:rPr>
              <a:t>intelligent code completion</a:t>
            </a:r>
            <a:r>
              <a:rPr lang="en-IN" sz="2000" i="0" dirty="0">
                <a:solidFill>
                  <a:srgbClr val="202122"/>
                </a:solidFill>
                <a:effectLst/>
              </a:rPr>
              <a:t>, </a:t>
            </a:r>
            <a:r>
              <a:rPr lang="en-IN" sz="2000" i="0" u="none" strike="noStrike" dirty="0">
                <a:solidFill>
                  <a:srgbClr val="0645AD"/>
                </a:solidFill>
                <a:effectLst/>
                <a:hlinkClick r:id="rId15" tooltip="Snippet (programming)"/>
              </a:rPr>
              <a:t>snippets</a:t>
            </a:r>
            <a:r>
              <a:rPr lang="en-IN" sz="2000" i="0" dirty="0">
                <a:solidFill>
                  <a:srgbClr val="202122"/>
                </a:solidFill>
                <a:effectLst/>
              </a:rPr>
              <a:t>, </a:t>
            </a:r>
            <a:r>
              <a:rPr lang="en-IN" sz="2000" i="0" u="none" strike="noStrike" dirty="0">
                <a:solidFill>
                  <a:srgbClr val="0645AD"/>
                </a:solidFill>
                <a:effectLst/>
                <a:hlinkClick r:id="rId16" tooltip="Code refactoring"/>
              </a:rPr>
              <a:t>code refactoring</a:t>
            </a:r>
            <a:r>
              <a:rPr lang="en-IN" sz="2000" i="0" dirty="0">
                <a:solidFill>
                  <a:srgbClr val="202122"/>
                </a:solidFill>
                <a:effectLst/>
              </a:rPr>
              <a:t>, and embedded </a:t>
            </a:r>
            <a:r>
              <a:rPr lang="en-IN" sz="2000" i="0" u="none" strike="noStrike" dirty="0">
                <a:solidFill>
                  <a:srgbClr val="0645AD"/>
                </a:solidFill>
                <a:effectLst/>
                <a:hlinkClick r:id="rId17" tooltip="Git"/>
              </a:rPr>
              <a:t>Git</a:t>
            </a:r>
            <a:r>
              <a:rPr lang="en-IN" sz="2000" i="0" dirty="0">
                <a:solidFill>
                  <a:srgbClr val="202122"/>
                </a:solidFill>
                <a:effectLst/>
              </a:rPr>
              <a:t>.</a:t>
            </a:r>
          </a:p>
          <a:p>
            <a:pPr marL="457200" indent="-457200">
              <a:lnSpc>
                <a:spcPct val="150000"/>
              </a:lnSpc>
              <a:buFont typeface="+mj-lt"/>
              <a:buAutoNum type="arabicPeriod"/>
            </a:pPr>
            <a:endParaRPr lang="en-IN" sz="1200" i="0" dirty="0">
              <a:solidFill>
                <a:srgbClr val="202122"/>
              </a:solidFill>
              <a:effectLst/>
            </a:endParaRPr>
          </a:p>
          <a:p>
            <a:pPr marL="457200" indent="-457200" algn="l">
              <a:buFont typeface="+mj-lt"/>
              <a:buAutoNum type="arabicPeriod"/>
            </a:pPr>
            <a:r>
              <a:rPr lang="en-IN" sz="2000" b="1" dirty="0">
                <a:solidFill>
                  <a:srgbClr val="202122"/>
                </a:solidFill>
                <a:cs typeface="Times New Roman" pitchFamily="18" charset="0"/>
              </a:rPr>
              <a:t>FATKUN BATCH </a:t>
            </a:r>
            <a:r>
              <a:rPr lang="en-IN" sz="2000" dirty="0">
                <a:solidFill>
                  <a:srgbClr val="202122"/>
                </a:solidFill>
                <a:cs typeface="Times New Roman" pitchFamily="18" charset="0"/>
              </a:rPr>
              <a:t>: </a:t>
            </a:r>
            <a:r>
              <a:rPr lang="en-IN" sz="2000" dirty="0">
                <a:solidFill>
                  <a:srgbClr val="202122"/>
                </a:solidFill>
                <a:latin typeface="+mj-lt"/>
                <a:cs typeface="Times New Roman" pitchFamily="18" charset="0"/>
              </a:rPr>
              <a:t>Fatkun Batch is a </a:t>
            </a:r>
            <a:r>
              <a:rPr lang="en-IN" sz="2000" dirty="0">
                <a:solidFill>
                  <a:srgbClr val="111111"/>
                </a:solidFill>
                <a:effectLst/>
                <a:latin typeface="+mj-lt"/>
              </a:rPr>
              <a:t>Image download extension.</a:t>
            </a:r>
          </a:p>
          <a:p>
            <a:pPr marL="457200" indent="-457200" algn="l">
              <a:buFont typeface="+mj-lt"/>
              <a:buAutoNum type="arabicPeriod"/>
            </a:pPr>
            <a:endParaRPr lang="en-IN" sz="2000" dirty="0">
              <a:solidFill>
                <a:srgbClr val="111111"/>
              </a:solidFill>
              <a:effectLst/>
              <a:latin typeface="+mj-lt"/>
            </a:endParaRPr>
          </a:p>
          <a:p>
            <a:pPr marL="457200" indent="-457200" algn="l">
              <a:buFont typeface="+mj-lt"/>
              <a:buAutoNum type="arabicPeriod"/>
            </a:pPr>
            <a:r>
              <a:rPr lang="en-IN" sz="2000" b="1" dirty="0">
                <a:solidFill>
                  <a:srgbClr val="111111"/>
                </a:solidFill>
                <a:latin typeface="+mj-lt"/>
              </a:rPr>
              <a:t>HAAR CASCADE </a:t>
            </a:r>
            <a:r>
              <a:rPr lang="en-IN" sz="2000" dirty="0">
                <a:solidFill>
                  <a:srgbClr val="111111"/>
                </a:solidFill>
                <a:latin typeface="+mj-lt"/>
              </a:rPr>
              <a:t>: Haar cascade for object detection to  detect eyes and faces</a:t>
            </a:r>
          </a:p>
          <a:p>
            <a:pPr marL="457200" indent="-457200" algn="l">
              <a:buFont typeface="+mj-lt"/>
              <a:buAutoNum type="arabicPeriod"/>
            </a:pPr>
            <a:endParaRPr lang="en-IN" sz="2000" dirty="0">
              <a:solidFill>
                <a:srgbClr val="111111"/>
              </a:solidFill>
              <a:latin typeface="+mj-lt"/>
            </a:endParaRPr>
          </a:p>
          <a:p>
            <a:pPr marL="457200" indent="-457200" algn="l">
              <a:buFont typeface="+mj-lt"/>
              <a:buAutoNum type="arabicPeriod"/>
            </a:pPr>
            <a:r>
              <a:rPr lang="en-IN" sz="2000" b="1" dirty="0">
                <a:solidFill>
                  <a:srgbClr val="111111"/>
                </a:solidFill>
                <a:latin typeface="+mj-lt"/>
              </a:rPr>
              <a:t>Programming Languages</a:t>
            </a:r>
            <a:r>
              <a:rPr lang="en-IN" sz="2000" b="1" dirty="0">
                <a:solidFill>
                  <a:srgbClr val="111111"/>
                </a:solidFill>
                <a:effectLst/>
                <a:latin typeface="+mj-lt"/>
              </a:rPr>
              <a:t> : </a:t>
            </a:r>
            <a:r>
              <a:rPr lang="en-IN" sz="2000" dirty="0">
                <a:solidFill>
                  <a:srgbClr val="111111"/>
                </a:solidFill>
                <a:effectLst/>
                <a:latin typeface="+mj-lt"/>
              </a:rPr>
              <a:t>Python, Html, CSS, .</a:t>
            </a:r>
            <a:r>
              <a:rPr lang="en-IN" sz="2000" dirty="0" err="1">
                <a:solidFill>
                  <a:srgbClr val="111111"/>
                </a:solidFill>
                <a:effectLst/>
                <a:latin typeface="+mj-lt"/>
              </a:rPr>
              <a:t>Js</a:t>
            </a:r>
            <a:endParaRPr lang="en-US" sz="2400" b="1" u="sng"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762000"/>
          </a:xfrm>
          <a:blipFill>
            <a:blip r:embed="rId3"/>
            <a:tile tx="0" ty="0" sx="100000" sy="100000" flip="none" algn="tl"/>
          </a:blipFill>
        </p:spPr>
        <p:txBody>
          <a:bodyPr>
            <a:normAutofit/>
          </a:bodyPr>
          <a:lstStyle/>
          <a:p>
            <a:r>
              <a:rPr lang="en-US" sz="3600" b="1" u="sng" dirty="0"/>
              <a:t>Working of The Project </a:t>
            </a:r>
          </a:p>
        </p:txBody>
      </p:sp>
      <p:sp>
        <p:nvSpPr>
          <p:cNvPr id="7" name="Content Placeholder 6"/>
          <p:cNvSpPr>
            <a:spLocks noGrp="1"/>
          </p:cNvSpPr>
          <p:nvPr>
            <p:ph idx="1"/>
          </p:nvPr>
        </p:nvSpPr>
        <p:spPr>
          <a:xfrm>
            <a:off x="0" y="762000"/>
            <a:ext cx="9144000" cy="4724400"/>
          </a:xfrm>
          <a:blipFill>
            <a:blip r:embed="rId3"/>
            <a:tile tx="0" ty="0" sx="100000" sy="100000" flip="none" algn="tl"/>
          </a:blipFill>
        </p:spPr>
        <p:txBody>
          <a:bodyPr>
            <a:normAutofit/>
          </a:bodyPr>
          <a:lstStyle/>
          <a:p>
            <a:pPr algn="l">
              <a:buFont typeface="+mj-lt"/>
              <a:buAutoNum type="arabicPeriod"/>
            </a:pPr>
            <a:r>
              <a:rPr lang="en-US" sz="2400" b="1" i="0" dirty="0">
                <a:effectLst/>
                <a:latin typeface="-apple-system"/>
              </a:rPr>
              <a:t>Preprocessing :</a:t>
            </a:r>
          </a:p>
          <a:p>
            <a:pPr marL="0" indent="0">
              <a:buNone/>
            </a:pPr>
            <a:r>
              <a:rPr lang="en-US" sz="2000" b="1" i="0" dirty="0">
                <a:effectLst/>
                <a:latin typeface="-apple-system"/>
              </a:rPr>
              <a:t>     a) Detect face and eyes : </a:t>
            </a:r>
          </a:p>
          <a:p>
            <a:pPr>
              <a:buFont typeface="Wingdings" panose="05000000000000000000" pitchFamily="2" charset="2"/>
              <a:buChar char="Ø"/>
            </a:pPr>
            <a:r>
              <a:rPr lang="en-US" sz="1600" b="0" i="0" dirty="0">
                <a:effectLst/>
                <a:latin typeface="-apple-system"/>
              </a:rPr>
              <a:t>We use haar cascade from </a:t>
            </a:r>
            <a:r>
              <a:rPr lang="en-US" sz="1600" i="0" dirty="0">
                <a:effectLst/>
                <a:latin typeface="-apple-system"/>
              </a:rPr>
              <a:t>opencv to Load image, detect face. If eyes =2, then crop the face region</a:t>
            </a:r>
          </a:p>
          <a:p>
            <a:pPr marL="228600" indent="-228600">
              <a:buFont typeface="+mj-lt"/>
              <a:buAutoNum type="arabicPeriod"/>
            </a:pPr>
            <a:endParaRPr lang="en-US" sz="800" i="0" dirty="0">
              <a:effectLst/>
              <a:latin typeface="-apple-system"/>
            </a:endParaRPr>
          </a:p>
          <a:p>
            <a:pPr marL="0" indent="0">
              <a:buNone/>
            </a:pPr>
            <a:r>
              <a:rPr lang="en-US" sz="2000" b="1" dirty="0">
                <a:latin typeface="-apple-system"/>
              </a:rPr>
              <a:t>      b) W</a:t>
            </a:r>
            <a:r>
              <a:rPr lang="en-US" sz="2000" b="1" i="0" dirty="0">
                <a:effectLst/>
                <a:latin typeface="-apple-system"/>
              </a:rPr>
              <a:t>avelet transformation:</a:t>
            </a:r>
          </a:p>
          <a:p>
            <a:pPr>
              <a:buFont typeface="Wingdings" panose="05000000000000000000" pitchFamily="2" charset="2"/>
              <a:buChar char="Ø"/>
            </a:pPr>
            <a:r>
              <a:rPr lang="en-US" sz="1600" i="0" dirty="0">
                <a:effectLst/>
                <a:latin typeface="-apple-system"/>
              </a:rPr>
              <a:t>R</a:t>
            </a:r>
            <a:r>
              <a:rPr lang="en-US" sz="1600" b="0" i="0" dirty="0">
                <a:effectLst/>
                <a:latin typeface="-apple-system"/>
              </a:rPr>
              <a:t>aw pixel image can be used as an input for our classifier. </a:t>
            </a:r>
            <a:endParaRPr lang="en-US" sz="1600" b="1" dirty="0">
              <a:latin typeface="-apple-system"/>
            </a:endParaRPr>
          </a:p>
          <a:p>
            <a:pPr marL="0" indent="0">
              <a:buNone/>
            </a:pPr>
            <a:r>
              <a:rPr lang="en-US" sz="2400" b="1" i="0" dirty="0">
                <a:effectLst/>
                <a:latin typeface="-apple-system"/>
              </a:rPr>
              <a:t>2.   Data Cleaning :</a:t>
            </a:r>
          </a:p>
          <a:p>
            <a:pPr marL="0" indent="0">
              <a:buNone/>
            </a:pPr>
            <a:r>
              <a:rPr lang="en-IN" sz="1400" b="1" i="0" dirty="0">
                <a:effectLst/>
                <a:latin typeface="-apple-system"/>
              </a:rPr>
              <a:t>     </a:t>
            </a:r>
            <a:r>
              <a:rPr lang="en-IN" sz="2000" b="1" i="0" dirty="0">
                <a:effectLst/>
                <a:latin typeface="-apple-system"/>
              </a:rPr>
              <a:t>a) Scaling the raw images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Ø"/>
            </a:pPr>
            <a:r>
              <a:rPr lang="en-US" altLang="en-US" sz="1600" dirty="0">
                <a:latin typeface="Arial" panose="020B0604020202020204" pitchFamily="34" charset="0"/>
              </a:rPr>
              <a:t>s</a:t>
            </a:r>
            <a:r>
              <a:rPr kumimoji="0" lang="en-US" altLang="en-US" sz="1600" b="0" i="0" u="none" strike="noStrike" cap="none" normalizeH="0" baseline="0" dirty="0">
                <a:ln>
                  <a:noFill/>
                </a:ln>
                <a:solidFill>
                  <a:schemeClr val="tx1"/>
                </a:solidFill>
                <a:effectLst/>
                <a:latin typeface="Arial" panose="020B0604020202020204" pitchFamily="34" charset="0"/>
              </a:rPr>
              <a:t>called_raw_img</a:t>
            </a:r>
            <a:r>
              <a:rPr kumimoji="0" lang="en-US" altLang="en-US" sz="1600" b="0" i="0" u="none" strike="noStrike" cap="none" normalizeH="0" baseline="0" dirty="0">
                <a:ln>
                  <a:noFill/>
                </a:ln>
                <a:solidFill>
                  <a:srgbClr val="21212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rgbClr val="21212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cv2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resize</a:t>
            </a:r>
            <a:r>
              <a:rPr kumimoji="0" lang="en-US" altLang="en-US" sz="1600" b="0" i="0" u="none" strike="noStrike" cap="none" normalizeH="0" baseline="0" dirty="0">
                <a:ln>
                  <a:noFill/>
                </a:ln>
                <a:solidFill>
                  <a:srgbClr val="21212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img</a:t>
            </a:r>
            <a:r>
              <a:rPr kumimoji="0" lang="en-US" altLang="en-US" sz="1600" b="0" i="0" u="none" strike="noStrike" cap="none" normalizeH="0" baseline="0" dirty="0">
                <a:ln>
                  <a:noFill/>
                </a:ln>
                <a:solidFill>
                  <a:srgbClr val="212121"/>
                </a:solidFill>
                <a:effectLst/>
                <a:latin typeface="Arial Unicode MS"/>
              </a:rPr>
              <a:t>, (32, 32))</a:t>
            </a:r>
            <a:r>
              <a:rPr kumimoji="0" lang="en-US" altLang="en-US" sz="1600" b="0" i="0" u="none" strike="noStrike" cap="none" normalizeH="0" baseline="0" dirty="0">
                <a:ln>
                  <a:noFill/>
                </a:ln>
                <a:solidFill>
                  <a:schemeClr val="tx1"/>
                </a:solidFill>
                <a:effectLst/>
              </a:rPr>
              <a:t> </a:t>
            </a:r>
            <a:endParaRPr lang="en-US" altLang="en-US" sz="1600" dirty="0">
              <a:latin typeface="Arial" panose="020B0604020202020204" pitchFamily="34" charset="0"/>
            </a:endParaRPr>
          </a:p>
          <a:p>
            <a:pPr marL="0" indent="0">
              <a:buNone/>
            </a:pPr>
            <a:endParaRPr lang="en-IN" sz="800" b="1" i="0" dirty="0">
              <a:effectLst/>
              <a:latin typeface="-apple-system"/>
            </a:endParaRPr>
          </a:p>
          <a:p>
            <a:pPr marL="0" indent="0">
              <a:buNone/>
            </a:pPr>
            <a:r>
              <a:rPr lang="en-IN" sz="2000" b="1" dirty="0">
                <a:latin typeface="-apple-system"/>
              </a:rPr>
              <a:t>    b) Reshaping the images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Ø"/>
            </a:pPr>
            <a:r>
              <a:rPr lang="en-US" altLang="en-US" sz="1400" dirty="0">
                <a:latin typeface="Arial" panose="020B0604020202020204" pitchFamily="34" charset="0"/>
              </a:rPr>
              <a:t>c</a:t>
            </a:r>
            <a:r>
              <a:rPr kumimoji="0" lang="en-US" altLang="en-US" sz="1400" b="0" i="0" u="none" strike="noStrike" cap="none" normalizeH="0" baseline="0" dirty="0">
                <a:ln>
                  <a:noFill/>
                </a:ln>
                <a:solidFill>
                  <a:schemeClr val="tx1"/>
                </a:solidFill>
                <a:effectLst/>
                <a:latin typeface="Arial" panose="020B0604020202020204" pitchFamily="34" charset="0"/>
              </a:rPr>
              <a:t>ombined_img</a:t>
            </a:r>
            <a:r>
              <a:rPr kumimoji="0" lang="en-US" altLang="en-US" sz="1400" b="0" i="0" u="none" strike="noStrike" cap="none" normalizeH="0" baseline="0" dirty="0">
                <a:ln>
                  <a:noFill/>
                </a:ln>
                <a:solidFill>
                  <a:srgbClr val="212121"/>
                </a:solidFill>
                <a:effectLst/>
                <a:latin typeface="Arial Unicode MS"/>
              </a:rPr>
              <a:t> </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rgbClr val="212121"/>
                </a:solidFill>
                <a:effectLst/>
                <a:latin typeface="Arial Unicode MS"/>
              </a:rPr>
              <a:t> </a:t>
            </a:r>
            <a:r>
              <a:rPr kumimoji="0" lang="en-US" altLang="en-US" sz="1400" b="0" i="0" u="none" strike="noStrike" cap="none" normalizeH="0" baseline="0" dirty="0">
                <a:ln>
                  <a:noFill/>
                </a:ln>
                <a:solidFill>
                  <a:schemeClr val="tx1"/>
                </a:solidFill>
                <a:effectLst/>
                <a:latin typeface="Arial" panose="020B0604020202020204" pitchFamily="34" charset="0"/>
              </a:rPr>
              <a:t>np</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vstack</a:t>
            </a:r>
            <a:r>
              <a:rPr kumimoji="0" lang="en-US" altLang="en-US" sz="1400" b="0" i="0" u="none" strike="noStrike" cap="none" normalizeH="0" baseline="0" dirty="0">
                <a:ln>
                  <a:noFill/>
                </a:ln>
                <a:solidFill>
                  <a:srgbClr val="212121"/>
                </a:solidFill>
                <a:effectLst/>
                <a:latin typeface="Arial Unicode MS"/>
              </a:rPr>
              <a:t>((</a:t>
            </a:r>
            <a:r>
              <a:rPr kumimoji="0" lang="en-US" altLang="en-US" sz="1400" b="0" i="0" u="none" strike="noStrike" cap="none" normalizeH="0" baseline="0" dirty="0">
                <a:ln>
                  <a:noFill/>
                </a:ln>
                <a:solidFill>
                  <a:schemeClr val="tx1"/>
                </a:solidFill>
                <a:effectLst/>
                <a:latin typeface="Arial" panose="020B0604020202020204" pitchFamily="34" charset="0"/>
              </a:rPr>
              <a:t>scalled_raw_img</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reshape</a:t>
            </a:r>
            <a:r>
              <a:rPr kumimoji="0" lang="en-US" altLang="en-US" sz="1400" b="0" i="0" u="none" strike="noStrike" cap="none" normalizeH="0" baseline="0" dirty="0">
                <a:ln>
                  <a:noFill/>
                </a:ln>
                <a:solidFill>
                  <a:srgbClr val="212121"/>
                </a:solidFill>
                <a:effectLst/>
                <a:latin typeface="Arial Unicode MS"/>
              </a:rPr>
              <a:t>(32</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rgbClr val="212121"/>
                </a:solidFill>
                <a:effectLst/>
                <a:latin typeface="Arial Unicode MS"/>
              </a:rPr>
              <a:t>32</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rgbClr val="212121"/>
                </a:solidFill>
                <a:effectLst/>
                <a:latin typeface="Arial Unicode MS"/>
              </a:rPr>
              <a:t>3,1),</a:t>
            </a:r>
            <a:r>
              <a:rPr kumimoji="0" lang="en-US" altLang="en-US" sz="1400" b="0" i="0" u="none" strike="noStrike" cap="none" normalizeH="0" baseline="0" dirty="0">
                <a:ln>
                  <a:noFill/>
                </a:ln>
                <a:solidFill>
                  <a:schemeClr val="tx1"/>
                </a:solidFill>
                <a:effectLst/>
                <a:latin typeface="Arial" panose="020B0604020202020204" pitchFamily="34" charset="0"/>
              </a:rPr>
              <a:t>scalled_img_har</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reshape</a:t>
            </a:r>
            <a:r>
              <a:rPr kumimoji="0" lang="en-US" altLang="en-US" sz="1400" b="0" i="0" u="none" strike="noStrike" cap="none" normalizeH="0" baseline="0" dirty="0">
                <a:ln>
                  <a:noFill/>
                </a:ln>
                <a:solidFill>
                  <a:srgbClr val="212121"/>
                </a:solidFill>
                <a:effectLst/>
                <a:latin typeface="Arial Unicode MS"/>
              </a:rPr>
              <a:t>(32</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rgbClr val="212121"/>
                </a:solidFill>
                <a:effectLst/>
                <a:latin typeface="Arial Unicode MS"/>
              </a:rPr>
              <a:t>32,1)))</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9618"/>
          </a:xfrm>
          <a:blipFill>
            <a:blip r:embed="rId2"/>
            <a:tile tx="0" ty="0" sx="100000" sy="100000" flip="none" algn="tl"/>
          </a:blipFill>
        </p:spPr>
        <p:txBody>
          <a:bodyPr>
            <a:normAutofit/>
          </a:bodyPr>
          <a:lstStyle/>
          <a:p>
            <a:r>
              <a:rPr lang="en-US" sz="3600" b="1" u="sng" dirty="0"/>
              <a:t>Working of The Project </a:t>
            </a:r>
            <a:endParaRPr lang="en-US" sz="3600" dirty="0"/>
          </a:p>
        </p:txBody>
      </p:sp>
      <p:sp>
        <p:nvSpPr>
          <p:cNvPr id="3" name="Content Placeholder 2"/>
          <p:cNvSpPr>
            <a:spLocks noGrp="1"/>
          </p:cNvSpPr>
          <p:nvPr>
            <p:ph idx="1"/>
          </p:nvPr>
        </p:nvSpPr>
        <p:spPr>
          <a:xfrm>
            <a:off x="0" y="791735"/>
            <a:ext cx="9144000" cy="4694665"/>
          </a:xfrm>
          <a:blipFill>
            <a:blip r:embed="rId2"/>
            <a:tile tx="0" ty="0" sx="100000" sy="100000" flip="none" algn="tl"/>
          </a:blipFill>
        </p:spPr>
        <p:txBody>
          <a:bodyPr>
            <a:normAutofit/>
          </a:bodyPr>
          <a:lstStyle/>
          <a:p>
            <a:pPr marL="0" indent="0">
              <a:buNone/>
            </a:pPr>
            <a:r>
              <a:rPr lang="en-IN" sz="2400" b="1" i="0" dirty="0">
                <a:effectLst/>
                <a:latin typeface="-apple-system"/>
              </a:rPr>
              <a:t>3.  Model Selection :</a:t>
            </a:r>
          </a:p>
          <a:p>
            <a:pPr marL="0" indent="0" algn="l">
              <a:buNone/>
            </a:pPr>
            <a:r>
              <a:rPr lang="en-IN" sz="2000" b="1" i="0" dirty="0">
                <a:effectLst/>
                <a:latin typeface="-apple-system"/>
              </a:rPr>
              <a:t>      a) Train-Test Split Standardizing Data</a:t>
            </a:r>
            <a:r>
              <a:rPr lang="en-US" sz="2000" b="1" i="0" dirty="0">
                <a:effectLst/>
                <a:latin typeface="-apple-system"/>
              </a:rPr>
              <a:t> :</a:t>
            </a:r>
            <a:endParaRPr lang="en-US" sz="2000" b="1" dirty="0">
              <a:latin typeface="-apple-system"/>
            </a:endParaRPr>
          </a:p>
          <a:p>
            <a:pPr algn="l">
              <a:buFont typeface="Wingdings" panose="05000000000000000000" pitchFamily="2" charset="2"/>
              <a:buChar char="Ø"/>
            </a:pPr>
            <a:r>
              <a:rPr lang="en-US" sz="1800" i="0" dirty="0">
                <a:effectLst/>
                <a:latin typeface="-apple-system"/>
              </a:rPr>
              <a:t>To split Dataset into Training data and Testing data</a:t>
            </a:r>
          </a:p>
          <a:p>
            <a:pPr marL="0" indent="0" algn="l">
              <a:buNone/>
            </a:pPr>
            <a:r>
              <a:rPr lang="en-US" sz="2000" b="1" dirty="0">
                <a:latin typeface="-apple-system"/>
              </a:rPr>
              <a:t>       b) GridSearchCV :</a:t>
            </a:r>
          </a:p>
          <a:p>
            <a:pPr algn="l">
              <a:buFont typeface="Wingdings" panose="05000000000000000000" pitchFamily="2" charset="2"/>
              <a:buChar char="Ø"/>
            </a:pPr>
            <a:r>
              <a:rPr lang="en-US" sz="1800" b="0" i="0" dirty="0">
                <a:effectLst/>
                <a:latin typeface="-apple-system"/>
              </a:rPr>
              <a:t>GridSearch to try out different models with different parameters. Goal is to come up with best modle with best fine tuned parameters</a:t>
            </a:r>
            <a:endParaRPr lang="en-US" sz="1800" b="1" i="0" dirty="0">
              <a:effectLst/>
              <a:latin typeface="-apple-system"/>
            </a:endParaRPr>
          </a:p>
          <a:p>
            <a:pPr marL="457200" indent="-457200">
              <a:buAutoNum type="arabicPeriod" startAt="4"/>
            </a:pPr>
            <a:r>
              <a:rPr lang="en-US" sz="2400" b="1" dirty="0"/>
              <a:t>Save Model And Class Dictionary</a:t>
            </a:r>
          </a:p>
          <a:p>
            <a:pPr marL="0" indent="0">
              <a:buNone/>
            </a:pPr>
            <a:r>
              <a:rPr lang="en-US" sz="2000" b="1" dirty="0">
                <a:latin typeface="-apple-system"/>
              </a:rPr>
              <a:t>       a) Pickle File :</a:t>
            </a:r>
          </a:p>
          <a:p>
            <a:pPr>
              <a:buFont typeface="Wingdings" panose="05000000000000000000" pitchFamily="2" charset="2"/>
              <a:buChar char="Ø"/>
            </a:pPr>
            <a:r>
              <a:rPr kumimoji="0" lang="en-US" altLang="en-US" sz="1800" b="0" i="1" u="none" strike="noStrike" cap="none" normalizeH="0" baseline="0" dirty="0">
                <a:ln>
                  <a:noFill/>
                </a:ln>
                <a:solidFill>
                  <a:srgbClr val="212121"/>
                </a:solidFill>
                <a:effectLst/>
                <a:latin typeface="-apple-system"/>
              </a:rPr>
              <a:t>Save the model as a pickle in a file</a:t>
            </a:r>
            <a:endParaRPr lang="en-US" altLang="en-US" sz="1800" dirty="0">
              <a:latin typeface="-apple-system"/>
            </a:endParaRPr>
          </a:p>
          <a:p>
            <a:pPr marL="0" indent="0">
              <a:buNone/>
            </a:pPr>
            <a:r>
              <a:rPr kumimoji="0" lang="en-US" altLang="en-US" sz="1800" b="0" i="0" u="none" strike="noStrike" cap="none" normalizeH="0" baseline="0" dirty="0">
                <a:ln>
                  <a:noFill/>
                </a:ln>
                <a:solidFill>
                  <a:schemeClr val="tx1"/>
                </a:solidFill>
                <a:effectLst/>
                <a:latin typeface="-apple-system"/>
              </a:rPr>
              <a:t>        </a:t>
            </a:r>
            <a:r>
              <a:rPr kumimoji="0" lang="en-US" altLang="en-US" sz="2000" b="1" i="0" u="none" strike="noStrike" cap="none" normalizeH="0" baseline="0" dirty="0">
                <a:ln>
                  <a:noFill/>
                </a:ln>
                <a:solidFill>
                  <a:schemeClr val="tx1"/>
                </a:solidFill>
                <a:effectLst/>
                <a:latin typeface="-apple-system"/>
              </a:rPr>
              <a:t>b) Json File :</a:t>
            </a:r>
          </a:p>
          <a:p>
            <a:pPr>
              <a:buFont typeface="Wingdings" panose="05000000000000000000" pitchFamily="2" charset="2"/>
              <a:buChar char="Ø"/>
            </a:pPr>
            <a:r>
              <a:rPr lang="en-US" altLang="en-US" sz="1800" dirty="0">
                <a:latin typeface="-apple-system"/>
              </a:rPr>
              <a:t>Class_dictionary.json file to Classify Person by number.</a:t>
            </a:r>
            <a:endParaRPr kumimoji="0" lang="en-US" altLang="en-US" sz="1800" i="0" u="none" strike="noStrike" cap="none" normalizeH="0" baseline="0" dirty="0">
              <a:ln>
                <a:noFill/>
              </a:ln>
              <a:solidFill>
                <a:schemeClr val="tx1"/>
              </a:solidFill>
              <a:effectLst/>
              <a:latin typeface="-apple-system"/>
            </a:endParaRPr>
          </a:p>
          <a:p>
            <a:pPr marL="0" indent="0">
              <a:buNone/>
            </a:pPr>
            <a:endParaRPr lang="en-US" sz="2000" b="1" dirty="0">
              <a:latin typeface="-apple-system"/>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3600" b="1" u="sng" dirty="0"/>
              <a:t>Conclusion</a:t>
            </a:r>
          </a:p>
        </p:txBody>
      </p:sp>
      <p:sp>
        <p:nvSpPr>
          <p:cNvPr id="4" name="Content Placeholder 3"/>
          <p:cNvSpPr>
            <a:spLocks noGrp="1"/>
          </p:cNvSpPr>
          <p:nvPr>
            <p:ph idx="1"/>
          </p:nvPr>
        </p:nvSpPr>
        <p:spPr>
          <a:xfrm>
            <a:off x="0" y="990600"/>
            <a:ext cx="9144000" cy="4495800"/>
          </a:xfrm>
          <a:blipFill>
            <a:blip r:embed="rId2"/>
            <a:tile tx="0" ty="0" sx="100000" sy="100000" flip="none" algn="tl"/>
          </a:blipFill>
        </p:spPr>
        <p:txBody>
          <a:bodyPr>
            <a:normAutofit/>
          </a:bodyPr>
          <a:lstStyle/>
          <a:p>
            <a:pPr>
              <a:buFont typeface="Wingdings" panose="05000000000000000000" pitchFamily="2" charset="2"/>
              <a:buChar char="Ø"/>
            </a:pPr>
            <a:r>
              <a:rPr lang="en-US" sz="2400" b="0" i="0" dirty="0">
                <a:effectLst/>
                <a:latin typeface="-apple-system"/>
              </a:rPr>
              <a:t>We Use GridSearch to try out different models with different parameters. And we find that Logistic Regression is performing well.</a:t>
            </a:r>
          </a:p>
          <a:p>
            <a:pPr>
              <a:buFont typeface="Wingdings" panose="05000000000000000000" pitchFamily="2" charset="2"/>
              <a:buChar char="Ø"/>
            </a:pPr>
            <a:endParaRPr lang="en-US" sz="2400" dirty="0">
              <a:latin typeface="-apple-system"/>
            </a:endParaRPr>
          </a:p>
          <a:p>
            <a:pPr>
              <a:buFont typeface="Wingdings" panose="05000000000000000000" pitchFamily="2" charset="2"/>
              <a:buChar char="Ø"/>
            </a:pPr>
            <a:r>
              <a:rPr lang="en-US" sz="2400">
                <a:latin typeface="-apple-system"/>
              </a:rPr>
              <a:t>As </a:t>
            </a:r>
            <a:r>
              <a:rPr lang="en-US" sz="2400" dirty="0">
                <a:latin typeface="-apple-system"/>
              </a:rPr>
              <a:t>one of the important tasks, going out can never be the only need of the blind, and other sometimes be challenging as well: human  Identified  interactions with the environment are realized through vision and I believe that artificial intelligence can at lease remove a part of this limitation for the blind. I am open to more suggestions and discussions.</a:t>
            </a:r>
            <a:endParaRPr lang="en-US" sz="2400" dirty="0"/>
          </a:p>
          <a:p>
            <a:pPr>
              <a:buNone/>
            </a:pP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6363</TotalTime>
  <Words>669</Words>
  <Application>Microsoft Office PowerPoint</Application>
  <PresentationFormat>Custom</PresentationFormat>
  <Paragraphs>115</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Person Recognition System For Blind</vt:lpstr>
      <vt:lpstr>PowerPoint Presentation</vt:lpstr>
      <vt:lpstr>PowerPoint Presentation</vt:lpstr>
      <vt:lpstr>PowerPoint Presentation</vt:lpstr>
      <vt:lpstr>PowerPoint Presentation</vt:lpstr>
      <vt:lpstr>PowerPoint Presentation</vt:lpstr>
      <vt:lpstr>Working of The Project </vt:lpstr>
      <vt:lpstr>Working of The Project </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 Neural Network for Target Recognition</dc:title>
  <dc:creator>CI  HP 2</dc:creator>
  <cp:lastModifiedBy>Lenovo</cp:lastModifiedBy>
  <cp:revision>683</cp:revision>
  <dcterms:created xsi:type="dcterms:W3CDTF">2006-08-16T00:00:00Z</dcterms:created>
  <dcterms:modified xsi:type="dcterms:W3CDTF">2023-04-22T15:21:26Z</dcterms:modified>
</cp:coreProperties>
</file>