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1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8" r:id="rId15"/>
    <p:sldId id="272" r:id="rId16"/>
    <p:sldId id="273" r:id="rId17"/>
    <p:sldId id="274" r:id="rId18"/>
    <p:sldId id="275" r:id="rId19"/>
    <p:sldId id="276" r:id="rId20"/>
    <p:sldId id="279" r:id="rId21"/>
    <p:sldId id="281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P-R" initials="AP" lastIdx="1" clrIdx="0">
    <p:extLst>
      <p:ext uri="{19B8F6BF-5375-455C-9EA6-DF929625EA0E}">
        <p15:presenceInfo xmlns:p15="http://schemas.microsoft.com/office/powerpoint/2012/main" userId="d038732a0b1703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715" autoAdjust="0"/>
  </p:normalViewPr>
  <p:slideViewPr>
    <p:cSldViewPr snapToGrid="0">
      <p:cViewPr varScale="1">
        <p:scale>
          <a:sx n="57" d="100"/>
          <a:sy n="57" d="100"/>
        </p:scale>
        <p:origin x="1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3F287-CE1F-410B-AC88-0FB25B4C8E50}" type="datetimeFigureOut">
              <a:rPr lang="fr-FR" smtClean="0"/>
              <a:t>24/06/2014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0CA1-3F7D-4C21-8B56-2EE4FCCA6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73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4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61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CASTOR</a:t>
            </a:r>
            <a:r>
              <a:rPr lang="fr-FR" baseline="0" dirty="0" smtClean="0"/>
              <a:t> = FRAMEWORK POUR FAIRE LE MAPPING CLASSES JAVA ET CLASSES XML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74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Modification = ajout de colonne, modification DE LA STRUCTURE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409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70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Chemaxon</a:t>
            </a:r>
            <a:r>
              <a:rPr lang="fr-FR" baseline="0" dirty="0" smtClean="0"/>
              <a:t> : librairie fondamentale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930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79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39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829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635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3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8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09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005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81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21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OP2RATION</a:t>
            </a:r>
            <a:r>
              <a:rPr lang="fr-FR" baseline="0" dirty="0" smtClean="0"/>
              <a:t>S INDUSTRIELLES : CARTE INTERACTIONS PROTEINES-PROTEINES</a:t>
            </a:r>
          </a:p>
          <a:p>
            <a:r>
              <a:rPr lang="fr-FR" baseline="0" dirty="0" smtClean="0"/>
              <a:t>DISCOVER HIT : LIMS SUIVIS DES CRIBLAGES CHIMIQUES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LIMS : PROGICIEL DE GESTION DES LABORATOIRES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4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97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2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9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rgbClr val="FF0000"/>
                </a:solidFill>
              </a:rPr>
              <a:t>Application</a:t>
            </a:r>
            <a:r>
              <a:rPr lang="fr-FR" sz="1600" baseline="0" dirty="0" smtClean="0">
                <a:solidFill>
                  <a:srgbClr val="FF0000"/>
                </a:solidFill>
              </a:rPr>
              <a:t> web utilisable = en production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85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CA1-3F7D-4C21-8B56-2EE4FCCA69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43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CFCE-929E-40A2-A6DB-77C1F9774FF1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432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B08-1D12-4737-A4A1-56E75F1E7259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5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D65D-3801-4EA5-825D-7F0655E4768E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41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E7B9-C2C2-4C7C-AE4A-6F99078108DF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94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0A80-58D8-43A6-AF1C-6F20ABD75204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385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D01-3350-477B-BB73-A7A70ECDDB6B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27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5A0-031B-4EFA-9A2E-D58BD7620362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58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B06A-FF29-436E-AC73-8009DAC02BAD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708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3F05-C241-4B76-A28D-0C617265CB94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90F57EE-33B0-47FD-AC3C-8989BDA82354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75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0147-AB6B-4559-A557-E79B77336CF2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91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8A1EC2-8E86-4935-8D68-273CFAFD7EEE}" type="datetime1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Travail effectué : familiarisation avec les outils et les plates-formes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2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spd="med">
    <p:pull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Maintenance évolutive d'un environnement Java</a:t>
            </a:r>
            <a:endParaRPr lang="fr-F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Alice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pottier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24 juin 2014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6651" y="68172"/>
            <a:ext cx="3100906" cy="1378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" y="286471"/>
            <a:ext cx="3922428" cy="79163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651" y="-172302"/>
            <a:ext cx="3100906" cy="17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63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18" y="314502"/>
            <a:ext cx="3095045" cy="2147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smtClean="0"/>
              <a:t>étude et correction des warnings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9775" y="965795"/>
            <a:ext cx="2028422" cy="8628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Environnements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6" idx="3"/>
            <a:endCxn id="38" idx="1"/>
          </p:cNvCxnSpPr>
          <p:nvPr/>
        </p:nvCxnSpPr>
        <p:spPr>
          <a:xfrm flipV="1">
            <a:off x="2318197" y="1388026"/>
            <a:ext cx="2996121" cy="9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Parchemin vertical 25"/>
          <p:cNvSpPr/>
          <p:nvPr/>
        </p:nvSpPr>
        <p:spPr>
          <a:xfrm>
            <a:off x="374977" y="3444882"/>
            <a:ext cx="1858018" cy="1279499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Script </a:t>
            </a:r>
            <a:r>
              <a:rPr lang="fr-FR" sz="2400" dirty="0" err="1" smtClean="0"/>
              <a:t>Bash</a:t>
            </a:r>
            <a:endParaRPr lang="fr-FR" sz="2400" dirty="0"/>
          </a:p>
        </p:txBody>
      </p:sp>
      <p:cxnSp>
        <p:nvCxnSpPr>
          <p:cNvPr id="30" name="Connecteur en angle 29"/>
          <p:cNvCxnSpPr>
            <a:stCxn id="38" idx="2"/>
            <a:endCxn id="26" idx="0"/>
          </p:cNvCxnSpPr>
          <p:nvPr/>
        </p:nvCxnSpPr>
        <p:spPr>
          <a:xfrm rot="5400000">
            <a:off x="3591248" y="174289"/>
            <a:ext cx="983332" cy="5557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pSp>
        <p:nvGrpSpPr>
          <p:cNvPr id="32" name="Groupe 31"/>
          <p:cNvGrpSpPr/>
          <p:nvPr/>
        </p:nvGrpSpPr>
        <p:grpSpPr>
          <a:xfrm>
            <a:off x="2073058" y="3530720"/>
            <a:ext cx="6253038" cy="1983472"/>
            <a:chOff x="2073058" y="4084632"/>
            <a:chExt cx="6253038" cy="1983472"/>
          </a:xfrm>
        </p:grpSpPr>
        <p:grpSp>
          <p:nvGrpSpPr>
            <p:cNvPr id="29" name="Groupe 28"/>
            <p:cNvGrpSpPr/>
            <p:nvPr/>
          </p:nvGrpSpPr>
          <p:grpSpPr>
            <a:xfrm>
              <a:off x="2073058" y="4084632"/>
              <a:ext cx="3498846" cy="1895209"/>
              <a:chOff x="2073058" y="4084632"/>
              <a:chExt cx="3498846" cy="1895209"/>
            </a:xfrm>
          </p:grpSpPr>
          <p:sp>
            <p:nvSpPr>
              <p:cNvPr id="21" name="Parchemin horizontal 20"/>
              <p:cNvSpPr/>
              <p:nvPr/>
            </p:nvSpPr>
            <p:spPr>
              <a:xfrm>
                <a:off x="3511092" y="4997202"/>
                <a:ext cx="2060812" cy="982639"/>
              </a:xfrm>
              <a:prstGeom prst="horizontalScroll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Catégorisation package</a:t>
                </a:r>
                <a:endParaRPr lang="fr-FR" dirty="0"/>
              </a:p>
            </p:txBody>
          </p:sp>
          <p:cxnSp>
            <p:nvCxnSpPr>
              <p:cNvPr id="22" name="Connecteur droit avec flèche 21"/>
              <p:cNvCxnSpPr>
                <a:stCxn id="26" idx="3"/>
                <a:endCxn id="21" idx="1"/>
              </p:cNvCxnSpPr>
              <p:nvPr/>
            </p:nvCxnSpPr>
            <p:spPr>
              <a:xfrm>
                <a:off x="2073058" y="4084632"/>
                <a:ext cx="1438034" cy="1403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4"/>
            <a:srcRect l="18364" r="22537" b="39059"/>
            <a:stretch/>
          </p:blipFill>
          <p:spPr>
            <a:xfrm>
              <a:off x="6524591" y="4908938"/>
              <a:ext cx="1801505" cy="11591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31" name="Groupe 30"/>
          <p:cNvGrpSpPr/>
          <p:nvPr/>
        </p:nvGrpSpPr>
        <p:grpSpPr>
          <a:xfrm>
            <a:off x="2073058" y="3035678"/>
            <a:ext cx="5705952" cy="1289111"/>
            <a:chOff x="2073058" y="3589590"/>
            <a:chExt cx="5705952" cy="1289111"/>
          </a:xfrm>
        </p:grpSpPr>
        <p:grpSp>
          <p:nvGrpSpPr>
            <p:cNvPr id="28" name="Groupe 27"/>
            <p:cNvGrpSpPr/>
            <p:nvPr/>
          </p:nvGrpSpPr>
          <p:grpSpPr>
            <a:xfrm>
              <a:off x="2073058" y="3701215"/>
              <a:ext cx="3498846" cy="982639"/>
              <a:chOff x="2073058" y="3701215"/>
              <a:chExt cx="3498846" cy="982639"/>
            </a:xfrm>
          </p:grpSpPr>
          <p:sp>
            <p:nvSpPr>
              <p:cNvPr id="15" name="Parchemin horizontal 14"/>
              <p:cNvSpPr/>
              <p:nvPr/>
            </p:nvSpPr>
            <p:spPr>
              <a:xfrm>
                <a:off x="3511092" y="3701215"/>
                <a:ext cx="2060812" cy="982639"/>
              </a:xfrm>
              <a:prstGeom prst="horizontalScroll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Catégorisation par type</a:t>
                </a:r>
                <a:endParaRPr lang="fr-FR" dirty="0"/>
              </a:p>
            </p:txBody>
          </p:sp>
          <p:cxnSp>
            <p:nvCxnSpPr>
              <p:cNvPr id="17" name="Connecteur droit avec flèche 16"/>
              <p:cNvCxnSpPr>
                <a:stCxn id="26" idx="3"/>
                <a:endCxn id="15" idx="1"/>
              </p:cNvCxnSpPr>
              <p:nvPr/>
            </p:nvCxnSpPr>
            <p:spPr>
              <a:xfrm>
                <a:off x="2073058" y="4084632"/>
                <a:ext cx="1438034" cy="10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5"/>
            <a:srcRect l="7752" r="2411"/>
            <a:stretch/>
          </p:blipFill>
          <p:spPr>
            <a:xfrm>
              <a:off x="6516891" y="3589590"/>
              <a:ext cx="1262119" cy="128911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pic>
      </p:grpSp>
      <p:pic>
        <p:nvPicPr>
          <p:cNvPr id="33" name="Imag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423" y="2196787"/>
            <a:ext cx="3679424" cy="25660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336" y="152630"/>
            <a:ext cx="5846100" cy="57643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7" t="22856" r="30000" b="11839"/>
          <a:stretch/>
        </p:blipFill>
        <p:spPr>
          <a:xfrm>
            <a:off x="1381472" y="194481"/>
            <a:ext cx="6535881" cy="5825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0" t="21794" r="22985" b="10246"/>
          <a:stretch/>
        </p:blipFill>
        <p:spPr>
          <a:xfrm>
            <a:off x="1102314" y="533508"/>
            <a:ext cx="7094195" cy="49217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23200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étude et correction des warnings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8272" y="0"/>
            <a:ext cx="9127456" cy="824247"/>
            <a:chOff x="8272" y="180305"/>
            <a:chExt cx="9127456" cy="824247"/>
          </a:xfrm>
        </p:grpSpPr>
        <p:sp>
          <p:nvSpPr>
            <p:cNvPr id="7" name="ZoneTexte 6"/>
            <p:cNvSpPr txBox="1"/>
            <p:nvPr/>
          </p:nvSpPr>
          <p:spPr>
            <a:xfrm>
              <a:off x="8272" y="180305"/>
              <a:ext cx="9127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>
                  <a:latin typeface="+mj-lt"/>
                </a:rPr>
                <a:t>Résultats</a:t>
              </a:r>
              <a:endParaRPr lang="fr-FR" sz="3200" dirty="0">
                <a:latin typeface="+mj-lt"/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508716" y="1004552"/>
              <a:ext cx="8126569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3561008" y="1070841"/>
            <a:ext cx="2021983" cy="7212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80745 warnings </a:t>
            </a:r>
            <a:endParaRPr lang="fr-FR" dirty="0"/>
          </a:p>
        </p:txBody>
      </p:sp>
      <p:grpSp>
        <p:nvGrpSpPr>
          <p:cNvPr id="53" name="Groupe 52"/>
          <p:cNvGrpSpPr/>
          <p:nvPr/>
        </p:nvGrpSpPr>
        <p:grpSpPr>
          <a:xfrm>
            <a:off x="4572000" y="1792058"/>
            <a:ext cx="3039621" cy="890885"/>
            <a:chOff x="4572000" y="1792058"/>
            <a:chExt cx="3039621" cy="890885"/>
          </a:xfrm>
        </p:grpSpPr>
        <p:sp>
          <p:nvSpPr>
            <p:cNvPr id="19" name="Rogner un rectangle à un seul coin 18"/>
            <p:cNvSpPr/>
            <p:nvPr/>
          </p:nvSpPr>
          <p:spPr>
            <a:xfrm>
              <a:off x="6143430" y="2184165"/>
              <a:ext cx="1468191" cy="498778"/>
            </a:xfrm>
            <a:prstGeom prst="snip1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Tri par type</a:t>
              </a:r>
              <a:endParaRPr lang="fr-FR" dirty="0"/>
            </a:p>
          </p:txBody>
        </p:sp>
        <p:cxnSp>
          <p:nvCxnSpPr>
            <p:cNvPr id="21" name="Connecteur droit avec flèche 20"/>
            <p:cNvCxnSpPr>
              <a:stCxn id="18" idx="4"/>
              <a:endCxn id="19" idx="2"/>
            </p:cNvCxnSpPr>
            <p:nvPr/>
          </p:nvCxnSpPr>
          <p:spPr>
            <a:xfrm>
              <a:off x="4572000" y="1792058"/>
              <a:ext cx="1571430" cy="641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5" name="Groupe 54"/>
          <p:cNvGrpSpPr/>
          <p:nvPr/>
        </p:nvGrpSpPr>
        <p:grpSpPr>
          <a:xfrm>
            <a:off x="949828" y="1792058"/>
            <a:ext cx="3622172" cy="890183"/>
            <a:chOff x="949828" y="1792058"/>
            <a:chExt cx="3622172" cy="890183"/>
          </a:xfrm>
        </p:grpSpPr>
        <p:sp>
          <p:nvSpPr>
            <p:cNvPr id="20" name="Rogner un rectangle à un seul coin 19"/>
            <p:cNvSpPr/>
            <p:nvPr/>
          </p:nvSpPr>
          <p:spPr>
            <a:xfrm>
              <a:off x="949828" y="2183463"/>
              <a:ext cx="1899895" cy="498778"/>
            </a:xfrm>
            <a:prstGeom prst="snip1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Tri par package </a:t>
              </a:r>
              <a:endParaRPr lang="fr-FR" dirty="0"/>
            </a:p>
          </p:txBody>
        </p:sp>
        <p:cxnSp>
          <p:nvCxnSpPr>
            <p:cNvPr id="22" name="Connecteur droit avec flèche 21"/>
            <p:cNvCxnSpPr>
              <a:stCxn id="18" idx="4"/>
              <a:endCxn id="20" idx="0"/>
            </p:cNvCxnSpPr>
            <p:nvPr/>
          </p:nvCxnSpPr>
          <p:spPr>
            <a:xfrm flipH="1">
              <a:off x="2849723" y="1792058"/>
              <a:ext cx="1722277" cy="640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6" name="Groupe 55"/>
          <p:cNvGrpSpPr/>
          <p:nvPr/>
        </p:nvGrpSpPr>
        <p:grpSpPr>
          <a:xfrm>
            <a:off x="195911" y="2776811"/>
            <a:ext cx="3865161" cy="2517526"/>
            <a:chOff x="195911" y="2776811"/>
            <a:chExt cx="3865161" cy="2517526"/>
          </a:xfrm>
        </p:grpSpPr>
        <p:sp>
          <p:nvSpPr>
            <p:cNvPr id="39" name="ZoneTexte 38"/>
            <p:cNvSpPr txBox="1"/>
            <p:nvPr/>
          </p:nvSpPr>
          <p:spPr>
            <a:xfrm>
              <a:off x="195911" y="3817009"/>
              <a:ext cx="386516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88% des warnings regroupés dans 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dirty="0" err="1" smtClean="0"/>
                <a:t>hgx.pimbuilder</a:t>
              </a:r>
              <a:endParaRPr lang="fr-FR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h</a:t>
              </a:r>
              <a:r>
                <a:rPr lang="fr-FR" dirty="0" err="1" smtClean="0"/>
                <a:t>gx.pimrider</a:t>
              </a:r>
              <a:endParaRPr lang="fr-FR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dirty="0" err="1" smtClean="0"/>
                <a:t>hgx.hitdb</a:t>
              </a:r>
              <a:endParaRPr lang="fr-FR" dirty="0"/>
            </a:p>
            <a:p>
              <a:r>
                <a:rPr lang="fr-FR" dirty="0" smtClean="0">
                  <a:sym typeface="Wingdings" panose="05000000000000000000" pitchFamily="2" charset="2"/>
                </a:rPr>
                <a:t> 76% dans les classes générées</a:t>
              </a:r>
              <a:endParaRPr lang="fr-FR" dirty="0"/>
            </a:p>
          </p:txBody>
        </p:sp>
        <p:sp>
          <p:nvSpPr>
            <p:cNvPr id="41" name="Flèche droite à entaille 40"/>
            <p:cNvSpPr/>
            <p:nvPr/>
          </p:nvSpPr>
          <p:spPr>
            <a:xfrm rot="5400000">
              <a:off x="1427827" y="2909546"/>
              <a:ext cx="943896" cy="678426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147273" y="2776811"/>
            <a:ext cx="4782078" cy="2006127"/>
            <a:chOff x="4147273" y="2776811"/>
            <a:chExt cx="4782078" cy="2006127"/>
          </a:xfrm>
        </p:grpSpPr>
        <p:sp>
          <p:nvSpPr>
            <p:cNvPr id="42" name="Flèche droite à entaille 41"/>
            <p:cNvSpPr/>
            <p:nvPr/>
          </p:nvSpPr>
          <p:spPr>
            <a:xfrm rot="5400000">
              <a:off x="6405577" y="2909546"/>
              <a:ext cx="943896" cy="678426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4147273" y="3859608"/>
              <a:ext cx="47820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smtClean="0"/>
                <a:t>Majorité des warnings liée aux génériques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smtClean="0"/>
                <a:t>Majorité des « </a:t>
              </a:r>
              <a:r>
                <a:rPr lang="fr-FR" dirty="0" err="1" smtClean="0"/>
                <a:t>deprecated</a:t>
              </a:r>
              <a:r>
                <a:rPr lang="fr-FR" dirty="0" smtClean="0"/>
                <a:t>» liée </a:t>
              </a:r>
              <a:r>
                <a:rPr lang="fr-FR" dirty="0" smtClean="0"/>
                <a:t>à </a:t>
              </a:r>
              <a:r>
                <a:rPr lang="fr-FR" dirty="0" smtClean="0"/>
                <a:t>Castor</a:t>
              </a:r>
              <a:endParaRPr lang="fr-FR" dirty="0" smtClean="0"/>
            </a:p>
            <a:p>
              <a:pPr lvl="1"/>
              <a:r>
                <a:rPr lang="fr-FR" dirty="0" smtClean="0">
                  <a:sym typeface="Wingdings" panose="05000000000000000000" pitchFamily="2" charset="2"/>
                </a:rPr>
                <a:t> Reconstruire ces classes </a:t>
              </a:r>
              <a:endParaRPr lang="fr-FR" dirty="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2128491" y="5294337"/>
            <a:ext cx="5814408" cy="778648"/>
            <a:chOff x="2128491" y="5294337"/>
            <a:chExt cx="5814408" cy="778648"/>
          </a:xfrm>
        </p:grpSpPr>
        <p:sp>
          <p:nvSpPr>
            <p:cNvPr id="46" name="ZoneTexte 45"/>
            <p:cNvSpPr txBox="1"/>
            <p:nvPr/>
          </p:nvSpPr>
          <p:spPr>
            <a:xfrm>
              <a:off x="2928385" y="5611320"/>
              <a:ext cx="5014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Modification du générateur de code</a:t>
              </a:r>
              <a:endParaRPr lang="fr-FR" sz="2400" dirty="0"/>
            </a:p>
          </p:txBody>
        </p:sp>
        <p:cxnSp>
          <p:nvCxnSpPr>
            <p:cNvPr id="48" name="Connecteur en angle 47"/>
            <p:cNvCxnSpPr>
              <a:stCxn id="39" idx="2"/>
              <a:endCxn id="46" idx="1"/>
            </p:cNvCxnSpPr>
            <p:nvPr/>
          </p:nvCxnSpPr>
          <p:spPr>
            <a:xfrm rot="16200000" flipH="1">
              <a:off x="2254530" y="5168298"/>
              <a:ext cx="547816" cy="79989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486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modification dans le générateur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92011" y="378835"/>
            <a:ext cx="1228519" cy="116005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707519" y="627024"/>
            <a:ext cx="1548581" cy="6636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Générateur </a:t>
            </a:r>
            <a:endParaRPr lang="fr-FR" dirty="0"/>
          </a:p>
        </p:txBody>
      </p:sp>
      <p:sp>
        <p:nvSpPr>
          <p:cNvPr id="6" name="Rogner un rectangle à un seul coin 5"/>
          <p:cNvSpPr/>
          <p:nvPr/>
        </p:nvSpPr>
        <p:spPr>
          <a:xfrm>
            <a:off x="6455271" y="627024"/>
            <a:ext cx="1547607" cy="663677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Classes générées</a:t>
            </a:r>
            <a:endParaRPr lang="fr-FR" dirty="0"/>
          </a:p>
        </p:txBody>
      </p:sp>
      <p:grpSp>
        <p:nvGrpSpPr>
          <p:cNvPr id="38" name="Groupe 37"/>
          <p:cNvGrpSpPr/>
          <p:nvPr/>
        </p:nvGrpSpPr>
        <p:grpSpPr>
          <a:xfrm>
            <a:off x="3215148" y="250463"/>
            <a:ext cx="5194215" cy="1416800"/>
            <a:chOff x="3215148" y="250463"/>
            <a:chExt cx="5194215" cy="1416800"/>
          </a:xfrm>
        </p:grpSpPr>
        <p:sp>
          <p:nvSpPr>
            <p:cNvPr id="7" name="Rectangle 6"/>
            <p:cNvSpPr/>
            <p:nvPr/>
          </p:nvSpPr>
          <p:spPr>
            <a:xfrm>
              <a:off x="3215148" y="250463"/>
              <a:ext cx="5194215" cy="14168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258257" y="25046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Javaland</a:t>
              </a:r>
              <a:endParaRPr lang="fr-FR" dirty="0"/>
            </a:p>
          </p:txBody>
        </p:sp>
      </p:grpSp>
      <p:cxnSp>
        <p:nvCxnSpPr>
          <p:cNvPr id="10" name="Connecteur droit avec flèche 9"/>
          <p:cNvCxnSpPr>
            <a:stCxn id="4" idx="4"/>
            <a:endCxn id="5" idx="1"/>
          </p:cNvCxnSpPr>
          <p:nvPr/>
        </p:nvCxnSpPr>
        <p:spPr>
          <a:xfrm flipV="1">
            <a:off x="2020530" y="958863"/>
            <a:ext cx="1686989" cy="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3"/>
            <a:endCxn id="6" idx="2"/>
          </p:cNvCxnSpPr>
          <p:nvPr/>
        </p:nvCxnSpPr>
        <p:spPr>
          <a:xfrm>
            <a:off x="5256100" y="958863"/>
            <a:ext cx="11991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341965" y="1538894"/>
            <a:ext cx="2128610" cy="1284946"/>
            <a:chOff x="341965" y="1538894"/>
            <a:chExt cx="2128610" cy="1284946"/>
          </a:xfrm>
        </p:grpSpPr>
        <p:sp>
          <p:nvSpPr>
            <p:cNvPr id="15" name="Ellipse 14"/>
            <p:cNvSpPr/>
            <p:nvPr/>
          </p:nvSpPr>
          <p:spPr>
            <a:xfrm>
              <a:off x="341965" y="1870733"/>
              <a:ext cx="2128610" cy="95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Modification </a:t>
              </a:r>
              <a:endParaRPr lang="fr-FR" dirty="0"/>
            </a:p>
          </p:txBody>
        </p:sp>
        <p:cxnSp>
          <p:nvCxnSpPr>
            <p:cNvPr id="17" name="Connecteur droit avec flèche 16"/>
            <p:cNvCxnSpPr>
              <a:stCxn id="15" idx="0"/>
              <a:endCxn id="4" idx="3"/>
            </p:cNvCxnSpPr>
            <p:nvPr/>
          </p:nvCxnSpPr>
          <p:spPr>
            <a:xfrm flipV="1">
              <a:off x="1406270" y="1538894"/>
              <a:ext cx="1" cy="331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62154" y="4807277"/>
            <a:ext cx="2088232" cy="734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Modification dans la classe du générateur correspondante</a:t>
            </a:r>
            <a:endParaRPr lang="fr-FR" sz="1400" dirty="0"/>
          </a:p>
        </p:txBody>
      </p:sp>
      <p:sp>
        <p:nvSpPr>
          <p:cNvPr id="19" name="Rectangle 18"/>
          <p:cNvSpPr/>
          <p:nvPr/>
        </p:nvSpPr>
        <p:spPr>
          <a:xfrm>
            <a:off x="3167868" y="4850654"/>
            <a:ext cx="208823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Génération des classes</a:t>
            </a:r>
          </a:p>
        </p:txBody>
      </p:sp>
      <p:grpSp>
        <p:nvGrpSpPr>
          <p:cNvPr id="45" name="Groupe 44"/>
          <p:cNvGrpSpPr/>
          <p:nvPr/>
        </p:nvGrpSpPr>
        <p:grpSpPr>
          <a:xfrm>
            <a:off x="2450386" y="4142256"/>
            <a:ext cx="1748468" cy="1032434"/>
            <a:chOff x="2450386" y="4142256"/>
            <a:chExt cx="1748468" cy="1032434"/>
          </a:xfrm>
        </p:grpSpPr>
        <p:cxnSp>
          <p:nvCxnSpPr>
            <p:cNvPr id="20" name="Connecteur droit avec flèche 19"/>
            <p:cNvCxnSpPr>
              <a:stCxn id="18" idx="3"/>
              <a:endCxn id="19" idx="1"/>
            </p:cNvCxnSpPr>
            <p:nvPr/>
          </p:nvCxnSpPr>
          <p:spPr>
            <a:xfrm>
              <a:off x="2450386" y="5174690"/>
              <a:ext cx="71748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Légende encadrée 1 20"/>
            <p:cNvSpPr/>
            <p:nvPr/>
          </p:nvSpPr>
          <p:spPr>
            <a:xfrm>
              <a:off x="2676533" y="4142256"/>
              <a:ext cx="1522321" cy="292044"/>
            </a:xfrm>
            <a:prstGeom prst="borderCallout1">
              <a:avLst>
                <a:gd name="adj1" fmla="val 97207"/>
                <a:gd name="adj2" fmla="val 48804"/>
                <a:gd name="adj3" fmla="val 341026"/>
                <a:gd name="adj4" fmla="val 4019"/>
              </a:avLst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Compilation</a:t>
              </a:r>
              <a:endParaRPr lang="fr-FR" sz="14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111429" y="4850654"/>
            <a:ext cx="208823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Copie dans la </a:t>
            </a:r>
            <a:r>
              <a:rPr lang="fr-FR" sz="1400" dirty="0" err="1" smtClean="0"/>
              <a:t>javaland</a:t>
            </a:r>
            <a:endParaRPr lang="fr-FR" sz="1400" dirty="0" smtClean="0"/>
          </a:p>
        </p:txBody>
      </p:sp>
      <p:cxnSp>
        <p:nvCxnSpPr>
          <p:cNvPr id="23" name="Connecteur droit avec flèche 22"/>
          <p:cNvCxnSpPr>
            <a:stCxn id="19" idx="3"/>
            <a:endCxn id="22" idx="1"/>
          </p:cNvCxnSpPr>
          <p:nvPr/>
        </p:nvCxnSpPr>
        <p:spPr>
          <a:xfrm>
            <a:off x="5256100" y="5174690"/>
            <a:ext cx="85532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8138" y="3309715"/>
            <a:ext cx="237626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Warning dans une classe générée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4" idx="2"/>
            <a:endCxn id="18" idx="0"/>
          </p:cNvCxnSpPr>
          <p:nvPr/>
        </p:nvCxnSpPr>
        <p:spPr>
          <a:xfrm>
            <a:off x="1406270" y="4245819"/>
            <a:ext cx="0" cy="56145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0" y="46432"/>
            <a:ext cx="9144000" cy="301532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0" y="3222407"/>
            <a:ext cx="9144000" cy="2991906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111429" y="3339362"/>
            <a:ext cx="2088232" cy="79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Étude des warnings </a:t>
            </a:r>
            <a:endParaRPr lang="fr-FR" sz="1400" dirty="0" smtClean="0"/>
          </a:p>
        </p:txBody>
      </p:sp>
      <p:cxnSp>
        <p:nvCxnSpPr>
          <p:cNvPr id="27" name="Connecteur droit avec flèche 26"/>
          <p:cNvCxnSpPr>
            <a:stCxn id="22" idx="0"/>
            <a:endCxn id="26" idx="2"/>
          </p:cNvCxnSpPr>
          <p:nvPr/>
        </p:nvCxnSpPr>
        <p:spPr>
          <a:xfrm flipV="1">
            <a:off x="7155545" y="4135067"/>
            <a:ext cx="0" cy="715587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01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 animBg="1"/>
      <p:bldP spid="22" grpId="0" animBg="1"/>
      <p:bldP spid="24" grpId="0" animBg="1"/>
      <p:bldP spid="33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modification dans le générateur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8272" y="0"/>
            <a:ext cx="9127456" cy="824247"/>
            <a:chOff x="8272" y="180305"/>
            <a:chExt cx="9127456" cy="824247"/>
          </a:xfrm>
        </p:grpSpPr>
        <p:sp>
          <p:nvSpPr>
            <p:cNvPr id="7" name="ZoneTexte 6"/>
            <p:cNvSpPr txBox="1"/>
            <p:nvPr/>
          </p:nvSpPr>
          <p:spPr>
            <a:xfrm>
              <a:off x="8272" y="180305"/>
              <a:ext cx="9127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>
                  <a:latin typeface="+mj-lt"/>
                </a:rPr>
                <a:t>Résultats</a:t>
              </a:r>
              <a:endParaRPr lang="fr-FR" sz="3200" dirty="0">
                <a:latin typeface="+mj-lt"/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508716" y="1004552"/>
              <a:ext cx="8126569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ZoneTexte 2"/>
          <p:cNvSpPr txBox="1"/>
          <p:nvPr/>
        </p:nvSpPr>
        <p:spPr>
          <a:xfrm>
            <a:off x="585942" y="2179271"/>
            <a:ext cx="870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L’ajout des génériques bloque l'utilisation de certains éléments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11796" y="3012989"/>
            <a:ext cx="7123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ym typeface="Wingdings" panose="05000000000000000000" pitchFamily="2" charset="2"/>
              </a:rPr>
              <a:t> </a:t>
            </a:r>
            <a:r>
              <a:rPr lang="fr-FR" sz="2800" u="sng" dirty="0" smtClean="0">
                <a:sym typeface="Wingdings" panose="05000000000000000000" pitchFamily="2" charset="2"/>
              </a:rPr>
              <a:t>Arrêt des modifications dans le générateur </a:t>
            </a:r>
            <a:endParaRPr lang="fr-FR" sz="2800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528411" y="3823328"/>
            <a:ext cx="64844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67% des warnings liés aux classes générées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2400" dirty="0" smtClean="0">
                <a:sym typeface="Wingdings" panose="05000000000000000000" pitchFamily="2" charset="2"/>
              </a:rPr>
              <a:t> refonte du générateur </a:t>
            </a:r>
          </a:p>
          <a:p>
            <a:r>
              <a:rPr lang="fr-FR" sz="2400" dirty="0">
                <a:sym typeface="Wingdings" panose="05000000000000000000" pitchFamily="2" charset="2"/>
              </a:rPr>
              <a:t>	</a:t>
            </a:r>
            <a:r>
              <a:rPr lang="fr-FR" sz="2400" dirty="0" smtClean="0">
                <a:sym typeface="Wingdings" panose="05000000000000000000" pitchFamily="2" charset="2"/>
              </a:rPr>
              <a:t>ou </a:t>
            </a:r>
          </a:p>
          <a:p>
            <a:r>
              <a:rPr lang="fr-FR" sz="2400" dirty="0" smtClean="0">
                <a:sym typeface="Wingdings" panose="05000000000000000000" pitchFamily="2" charset="2"/>
              </a:rPr>
              <a:t> remplacement par une autre solution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163612" y="1063720"/>
            <a:ext cx="3906731" cy="721296"/>
            <a:chOff x="163612" y="1063720"/>
            <a:chExt cx="3906731" cy="721296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521762" y="1092530"/>
              <a:ext cx="1548581" cy="66367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Générateur </a:t>
              </a:r>
              <a:endParaRPr lang="fr-FR" dirty="0"/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163612" y="1063720"/>
              <a:ext cx="2358150" cy="721296"/>
              <a:chOff x="164656" y="1063719"/>
              <a:chExt cx="2499579" cy="953107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164656" y="1063719"/>
                <a:ext cx="2275530" cy="953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Modifications </a:t>
                </a:r>
                <a:endParaRPr lang="fr-FR" dirty="0"/>
              </a:p>
            </p:txBody>
          </p:sp>
          <p:cxnSp>
            <p:nvCxnSpPr>
              <p:cNvPr id="13" name="Connecteur droit avec flèche 12"/>
              <p:cNvCxnSpPr>
                <a:stCxn id="12" idx="6"/>
                <a:endCxn id="10" idx="1"/>
              </p:cNvCxnSpPr>
              <p:nvPr/>
            </p:nvCxnSpPr>
            <p:spPr>
              <a:xfrm>
                <a:off x="2440186" y="1540273"/>
                <a:ext cx="2240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ZoneTexte 17"/>
          <p:cNvSpPr txBox="1"/>
          <p:nvPr/>
        </p:nvSpPr>
        <p:spPr>
          <a:xfrm>
            <a:off x="5301713" y="1294542"/>
            <a:ext cx="369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10490 warnings en moins</a:t>
            </a:r>
            <a:endParaRPr lang="fr-FR" sz="2400" dirty="0"/>
          </a:p>
        </p:txBody>
      </p:sp>
      <p:sp>
        <p:nvSpPr>
          <p:cNvPr id="19" name="Flèche droite rayée 18"/>
          <p:cNvSpPr/>
          <p:nvPr/>
        </p:nvSpPr>
        <p:spPr>
          <a:xfrm>
            <a:off x="4281715" y="1301857"/>
            <a:ext cx="894720" cy="42019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Virage 20"/>
          <p:cNvSpPr/>
          <p:nvPr/>
        </p:nvSpPr>
        <p:spPr>
          <a:xfrm rot="10800000" flipH="1">
            <a:off x="52176" y="1707764"/>
            <a:ext cx="533766" cy="858782"/>
          </a:xfrm>
          <a:prstGeom prst="bentArrow">
            <a:avLst>
              <a:gd name="adj1" fmla="val 25000"/>
              <a:gd name="adj2" fmla="val 25000"/>
              <a:gd name="adj3" fmla="val 30172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163612" y="2869429"/>
            <a:ext cx="1311676" cy="81033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50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8" grpId="0"/>
      <p:bldP spid="19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étude et mise à jour des librairies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140813" y="1289568"/>
            <a:ext cx="2727701" cy="7494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Application Web</a:t>
            </a:r>
            <a:endParaRPr lang="fr-FR" sz="2400" dirty="0"/>
          </a:p>
        </p:txBody>
      </p:sp>
      <p:sp>
        <p:nvSpPr>
          <p:cNvPr id="6" name="Rogner un rectangle avec un coin du même côté 5"/>
          <p:cNvSpPr/>
          <p:nvPr/>
        </p:nvSpPr>
        <p:spPr>
          <a:xfrm>
            <a:off x="6688835" y="140844"/>
            <a:ext cx="1576552" cy="711564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Librairie </a:t>
            </a:r>
            <a:endParaRPr lang="fr-FR" sz="2400" dirty="0"/>
          </a:p>
        </p:txBody>
      </p:sp>
      <p:sp>
        <p:nvSpPr>
          <p:cNvPr id="7" name="Rogner un rectangle avec un coin du même côté 6"/>
          <p:cNvSpPr/>
          <p:nvPr/>
        </p:nvSpPr>
        <p:spPr>
          <a:xfrm>
            <a:off x="1099592" y="2064773"/>
            <a:ext cx="1665049" cy="55293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Librairie</a:t>
            </a:r>
            <a:endParaRPr lang="fr-FR" sz="2400" dirty="0"/>
          </a:p>
        </p:txBody>
      </p:sp>
      <p:sp>
        <p:nvSpPr>
          <p:cNvPr id="8" name="Rogner un rectangle avec un coin du même côté 7"/>
          <p:cNvSpPr/>
          <p:nvPr/>
        </p:nvSpPr>
        <p:spPr>
          <a:xfrm>
            <a:off x="6648134" y="1902573"/>
            <a:ext cx="1617253" cy="71513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Librairie </a:t>
            </a:r>
            <a:endParaRPr lang="fr-FR" sz="2400" dirty="0"/>
          </a:p>
        </p:txBody>
      </p:sp>
      <p:sp>
        <p:nvSpPr>
          <p:cNvPr id="9" name="Rogner un rectangle avec un coin du même côté 8"/>
          <p:cNvSpPr/>
          <p:nvPr/>
        </p:nvSpPr>
        <p:spPr>
          <a:xfrm>
            <a:off x="465405" y="510774"/>
            <a:ext cx="1648210" cy="584831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Librairie</a:t>
            </a:r>
            <a:endParaRPr lang="fr-FR" sz="2400" dirty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3594624" y="159636"/>
            <a:ext cx="1820080" cy="692772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Librairie</a:t>
            </a:r>
            <a:endParaRPr lang="fr-FR" sz="2400" dirty="0"/>
          </a:p>
        </p:txBody>
      </p:sp>
      <p:cxnSp>
        <p:nvCxnSpPr>
          <p:cNvPr id="11" name="Connecteur droit avec flèche 10"/>
          <p:cNvCxnSpPr>
            <a:stCxn id="10" idx="1"/>
            <a:endCxn id="4" idx="0"/>
          </p:cNvCxnSpPr>
          <p:nvPr/>
        </p:nvCxnSpPr>
        <p:spPr>
          <a:xfrm>
            <a:off x="4504664" y="852408"/>
            <a:ext cx="0" cy="43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1"/>
            <a:endCxn id="4" idx="1"/>
          </p:cNvCxnSpPr>
          <p:nvPr/>
        </p:nvCxnSpPr>
        <p:spPr>
          <a:xfrm>
            <a:off x="1289510" y="1095605"/>
            <a:ext cx="1851303" cy="56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0"/>
            <a:endCxn id="4" idx="2"/>
          </p:cNvCxnSpPr>
          <p:nvPr/>
        </p:nvCxnSpPr>
        <p:spPr>
          <a:xfrm flipV="1">
            <a:off x="2764641" y="2039061"/>
            <a:ext cx="1740023" cy="302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1"/>
            <a:endCxn id="4" idx="3"/>
          </p:cNvCxnSpPr>
          <p:nvPr/>
        </p:nvCxnSpPr>
        <p:spPr>
          <a:xfrm flipH="1">
            <a:off x="5868514" y="852408"/>
            <a:ext cx="1608597" cy="81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8" idx="2"/>
            <a:endCxn id="4" idx="2"/>
          </p:cNvCxnSpPr>
          <p:nvPr/>
        </p:nvCxnSpPr>
        <p:spPr>
          <a:xfrm flipH="1" flipV="1">
            <a:off x="4504664" y="2039061"/>
            <a:ext cx="2143470" cy="221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Multiplier 31"/>
          <p:cNvSpPr/>
          <p:nvPr/>
        </p:nvSpPr>
        <p:spPr>
          <a:xfrm>
            <a:off x="3902580" y="-157911"/>
            <a:ext cx="1271504" cy="140462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Multiplier 32"/>
          <p:cNvSpPr/>
          <p:nvPr/>
        </p:nvSpPr>
        <p:spPr>
          <a:xfrm>
            <a:off x="1289510" y="1665857"/>
            <a:ext cx="1382459" cy="135076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6" idx="1"/>
            <a:endCxn id="8" idx="3"/>
          </p:cNvCxnSpPr>
          <p:nvPr/>
        </p:nvCxnSpPr>
        <p:spPr>
          <a:xfrm flipH="1">
            <a:off x="7456761" y="852408"/>
            <a:ext cx="20350" cy="1050165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flipH="1">
            <a:off x="7477111" y="947461"/>
            <a:ext cx="3760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fr-FR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7814" y="2933801"/>
            <a:ext cx="715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Étude des dépendances entre librairies</a:t>
            </a:r>
            <a:endParaRPr lang="fr-F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440478" y="4109493"/>
            <a:ext cx="2045724" cy="5925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Chemaxon</a:t>
            </a:r>
            <a:r>
              <a:rPr lang="fr-FR" dirty="0" smtClean="0"/>
              <a:t> 3.1</a:t>
            </a:r>
            <a:endParaRPr lang="fr-FR" dirty="0"/>
          </a:p>
        </p:txBody>
      </p:sp>
      <p:sp>
        <p:nvSpPr>
          <p:cNvPr id="120" name="Rectangle à coins arrondis 119"/>
          <p:cNvSpPr/>
          <p:nvPr/>
        </p:nvSpPr>
        <p:spPr>
          <a:xfrm>
            <a:off x="3634651" y="4109493"/>
            <a:ext cx="2313304" cy="5925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Chemaxon</a:t>
            </a:r>
            <a:r>
              <a:rPr lang="fr-FR" dirty="0" smtClean="0"/>
              <a:t> 6.1.6</a:t>
            </a:r>
            <a:endParaRPr lang="fr-FR" dirty="0"/>
          </a:p>
        </p:txBody>
      </p:sp>
      <p:grpSp>
        <p:nvGrpSpPr>
          <p:cNvPr id="121" name="Groupe 120"/>
          <p:cNvGrpSpPr/>
          <p:nvPr/>
        </p:nvGrpSpPr>
        <p:grpSpPr>
          <a:xfrm>
            <a:off x="2408632" y="4109493"/>
            <a:ext cx="1377300" cy="369332"/>
            <a:chOff x="2141052" y="1619385"/>
            <a:chExt cx="1377300" cy="369332"/>
          </a:xfrm>
        </p:grpSpPr>
        <p:cxnSp>
          <p:nvCxnSpPr>
            <p:cNvPr id="122" name="Connecteur droit avec flèche 121"/>
            <p:cNvCxnSpPr>
              <a:stCxn id="119" idx="3"/>
              <a:endCxn id="120" idx="1"/>
            </p:cNvCxnSpPr>
            <p:nvPr/>
          </p:nvCxnSpPr>
          <p:spPr>
            <a:xfrm>
              <a:off x="2249395" y="1961711"/>
              <a:ext cx="1148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ZoneTexte 122"/>
            <p:cNvSpPr txBox="1"/>
            <p:nvPr/>
          </p:nvSpPr>
          <p:spPr>
            <a:xfrm>
              <a:off x="2141052" y="161938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Mise à jour </a:t>
              </a:r>
              <a:endParaRPr lang="fr-FR" dirty="0"/>
            </a:p>
          </p:txBody>
        </p:sp>
      </p:grpSp>
      <p:sp>
        <p:nvSpPr>
          <p:cNvPr id="124" name="Rectangle à coins arrondis 123"/>
          <p:cNvSpPr/>
          <p:nvPr/>
        </p:nvSpPr>
        <p:spPr>
          <a:xfrm>
            <a:off x="7096404" y="4123200"/>
            <a:ext cx="1858654" cy="5595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Xerces</a:t>
            </a:r>
            <a:r>
              <a:rPr lang="fr-FR" dirty="0" smtClean="0"/>
              <a:t> 2.11.0</a:t>
            </a:r>
            <a:endParaRPr lang="fr-FR" dirty="0"/>
          </a:p>
        </p:txBody>
      </p:sp>
      <p:grpSp>
        <p:nvGrpSpPr>
          <p:cNvPr id="125" name="Groupe 124"/>
          <p:cNvGrpSpPr/>
          <p:nvPr/>
        </p:nvGrpSpPr>
        <p:grpSpPr>
          <a:xfrm>
            <a:off x="5923297" y="4128760"/>
            <a:ext cx="1197764" cy="369332"/>
            <a:chOff x="5686490" y="1468474"/>
            <a:chExt cx="1197764" cy="369332"/>
          </a:xfrm>
        </p:grpSpPr>
        <p:cxnSp>
          <p:nvCxnSpPr>
            <p:cNvPr id="126" name="Connecteur en angle 125"/>
            <p:cNvCxnSpPr/>
            <p:nvPr/>
          </p:nvCxnSpPr>
          <p:spPr>
            <a:xfrm flipV="1">
              <a:off x="5723476" y="1788739"/>
              <a:ext cx="1148449" cy="2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7" name="ZoneTexte 126"/>
            <p:cNvSpPr txBox="1"/>
            <p:nvPr/>
          </p:nvSpPr>
          <p:spPr>
            <a:xfrm>
              <a:off x="5686490" y="146847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Nécessite</a:t>
              </a:r>
              <a:endParaRPr lang="fr-FR" dirty="0"/>
            </a:p>
          </p:txBody>
        </p:sp>
      </p:grpSp>
      <p:sp>
        <p:nvSpPr>
          <p:cNvPr id="128" name="ZoneTexte 127"/>
          <p:cNvSpPr txBox="1"/>
          <p:nvPr/>
        </p:nvSpPr>
        <p:spPr>
          <a:xfrm>
            <a:off x="4791303" y="5119544"/>
            <a:ext cx="39292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Impact de la mise à jour de </a:t>
            </a:r>
            <a:r>
              <a:rPr lang="fr-FR" dirty="0" err="1" smtClean="0"/>
              <a:t>Xerces</a:t>
            </a:r>
            <a:r>
              <a:rPr lang="fr-FR" dirty="0" smtClean="0"/>
              <a:t> ?</a:t>
            </a:r>
            <a:endParaRPr lang="fr-FR" dirty="0"/>
          </a:p>
        </p:txBody>
      </p:sp>
      <p:grpSp>
        <p:nvGrpSpPr>
          <p:cNvPr id="129" name="Groupe 128"/>
          <p:cNvGrpSpPr/>
          <p:nvPr/>
        </p:nvGrpSpPr>
        <p:grpSpPr>
          <a:xfrm>
            <a:off x="4791303" y="5488876"/>
            <a:ext cx="1964641" cy="747638"/>
            <a:chOff x="4554496" y="2828590"/>
            <a:chExt cx="1964641" cy="747638"/>
          </a:xfrm>
        </p:grpSpPr>
        <p:sp>
          <p:nvSpPr>
            <p:cNvPr id="130" name="ZoneTexte 129"/>
            <p:cNvSpPr txBox="1"/>
            <p:nvPr/>
          </p:nvSpPr>
          <p:spPr>
            <a:xfrm>
              <a:off x="4554496" y="3206896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Classes java ?</a:t>
              </a:r>
              <a:endParaRPr lang="fr-FR" dirty="0"/>
            </a:p>
          </p:txBody>
        </p:sp>
        <p:cxnSp>
          <p:nvCxnSpPr>
            <p:cNvPr id="131" name="Connecteur droit avec flèche 130"/>
            <p:cNvCxnSpPr>
              <a:stCxn id="128" idx="2"/>
              <a:endCxn id="130" idx="0"/>
            </p:cNvCxnSpPr>
            <p:nvPr/>
          </p:nvCxnSpPr>
          <p:spPr>
            <a:xfrm flipH="1">
              <a:off x="5397035" y="2828590"/>
              <a:ext cx="1122102" cy="378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2" name="Groupe 131"/>
          <p:cNvGrpSpPr/>
          <p:nvPr/>
        </p:nvGrpSpPr>
        <p:grpSpPr>
          <a:xfrm>
            <a:off x="6755944" y="5488876"/>
            <a:ext cx="1744349" cy="747638"/>
            <a:chOff x="6519137" y="2828590"/>
            <a:chExt cx="1744349" cy="747638"/>
          </a:xfrm>
        </p:grpSpPr>
        <p:sp>
          <p:nvSpPr>
            <p:cNvPr id="133" name="ZoneTexte 132"/>
            <p:cNvSpPr txBox="1"/>
            <p:nvPr/>
          </p:nvSpPr>
          <p:spPr>
            <a:xfrm>
              <a:off x="6950306" y="320689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Librairies ?</a:t>
              </a:r>
              <a:endParaRPr lang="fr-FR" dirty="0"/>
            </a:p>
          </p:txBody>
        </p:sp>
        <p:cxnSp>
          <p:nvCxnSpPr>
            <p:cNvPr id="134" name="Connecteur droit avec flèche 133"/>
            <p:cNvCxnSpPr>
              <a:stCxn id="128" idx="2"/>
              <a:endCxn id="133" idx="0"/>
            </p:cNvCxnSpPr>
            <p:nvPr/>
          </p:nvCxnSpPr>
          <p:spPr>
            <a:xfrm>
              <a:off x="6519137" y="2828590"/>
              <a:ext cx="1087759" cy="378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35" name="Connecteur droit avec flèche 134"/>
          <p:cNvCxnSpPr>
            <a:stCxn id="124" idx="2"/>
            <a:endCxn id="128" idx="0"/>
          </p:cNvCxnSpPr>
          <p:nvPr/>
        </p:nvCxnSpPr>
        <p:spPr>
          <a:xfrm flipH="1">
            <a:off x="6755944" y="4682758"/>
            <a:ext cx="1269787" cy="43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57814" y="3406913"/>
            <a:ext cx="7067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ym typeface="Wingdings" panose="05000000000000000000" pitchFamily="2" charset="2"/>
              </a:rPr>
              <a:t> Étude de l'impact des mises à jour des librairies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66520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  <p:bldP spid="22" grpId="0"/>
      <p:bldP spid="118" grpId="0"/>
      <p:bldP spid="119" grpId="0" animBg="1"/>
      <p:bldP spid="120" grpId="0" animBg="1"/>
      <p:bldP spid="124" grpId="0" animBg="1"/>
      <p:bldP spid="128" grpId="0" animBg="1"/>
      <p:bldP spid="1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étude et mise à jour des librairies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866821" y="144765"/>
            <a:ext cx="2009063" cy="10081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Classes développées par Hybrigenics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866821" y="2956252"/>
            <a:ext cx="200906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</a:t>
            </a:r>
            <a:r>
              <a:rPr lang="fr-FR" dirty="0" smtClean="0"/>
              <a:t>gx.jar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2871352" y="1152877"/>
            <a:ext cx="1323889" cy="546952"/>
            <a:chOff x="1760106" y="1111934"/>
            <a:chExt cx="1323889" cy="546952"/>
          </a:xfrm>
        </p:grpSpPr>
        <p:cxnSp>
          <p:nvCxnSpPr>
            <p:cNvPr id="23" name="Connecteur droit avec flèche 22"/>
            <p:cNvCxnSpPr>
              <a:stCxn id="20" idx="2"/>
              <a:endCxn id="37" idx="0"/>
            </p:cNvCxnSpPr>
            <p:nvPr/>
          </p:nvCxnSpPr>
          <p:spPr>
            <a:xfrm>
              <a:off x="1760107" y="1111934"/>
              <a:ext cx="0" cy="5469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1760106" y="1200744"/>
              <a:ext cx="13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Compilation</a:t>
              </a:r>
              <a:endParaRPr lang="fr-FR" dirty="0"/>
            </a:p>
          </p:txBody>
        </p:sp>
      </p:grpSp>
      <p:sp>
        <p:nvSpPr>
          <p:cNvPr id="30" name="Ellipse 29"/>
          <p:cNvSpPr/>
          <p:nvPr/>
        </p:nvSpPr>
        <p:spPr>
          <a:xfrm>
            <a:off x="4387101" y="2665615"/>
            <a:ext cx="3038243" cy="116779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TATTLETALE</a:t>
            </a:r>
            <a:endParaRPr lang="fr-FR" sz="1400" dirty="0"/>
          </a:p>
        </p:txBody>
      </p:sp>
      <p:cxnSp>
        <p:nvCxnSpPr>
          <p:cNvPr id="32" name="Connecteur droit avec flèche 31"/>
          <p:cNvCxnSpPr>
            <a:stCxn id="22" idx="3"/>
            <a:endCxn id="30" idx="2"/>
          </p:cNvCxnSpPr>
          <p:nvPr/>
        </p:nvCxnSpPr>
        <p:spPr>
          <a:xfrm>
            <a:off x="3875884" y="3244284"/>
            <a:ext cx="511217" cy="5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>
            <a:off x="5078132" y="922297"/>
            <a:ext cx="1656184" cy="1743318"/>
            <a:chOff x="3966886" y="881354"/>
            <a:chExt cx="1656184" cy="1743318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3966886" y="881354"/>
              <a:ext cx="1656184" cy="10081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Librairies utilisées par Hybrigenics</a:t>
              </a:r>
              <a:endParaRPr lang="fr-FR" dirty="0"/>
            </a:p>
          </p:txBody>
        </p:sp>
        <p:cxnSp>
          <p:nvCxnSpPr>
            <p:cNvPr id="34" name="Connecteur droit avec flèche 33"/>
            <p:cNvCxnSpPr>
              <a:stCxn id="24" idx="2"/>
            </p:cNvCxnSpPr>
            <p:nvPr/>
          </p:nvCxnSpPr>
          <p:spPr>
            <a:xfrm flipH="1">
              <a:off x="4794977" y="1889466"/>
              <a:ext cx="1" cy="7352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Parchemin vertical 34"/>
          <p:cNvSpPr/>
          <p:nvPr/>
        </p:nvSpPr>
        <p:spPr>
          <a:xfrm>
            <a:off x="5197192" y="4766087"/>
            <a:ext cx="1418063" cy="1080120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Rapports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30" idx="4"/>
            <a:endCxn id="35" idx="0"/>
          </p:cNvCxnSpPr>
          <p:nvPr/>
        </p:nvCxnSpPr>
        <p:spPr>
          <a:xfrm>
            <a:off x="5906223" y="3833406"/>
            <a:ext cx="1" cy="93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1866822" y="1699829"/>
            <a:ext cx="2009062" cy="7346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Fichiers « .class »</a:t>
            </a:r>
            <a:endParaRPr lang="fr-FR" dirty="0"/>
          </a:p>
        </p:txBody>
      </p:sp>
      <p:grpSp>
        <p:nvGrpSpPr>
          <p:cNvPr id="53" name="Groupe 52"/>
          <p:cNvGrpSpPr/>
          <p:nvPr/>
        </p:nvGrpSpPr>
        <p:grpSpPr>
          <a:xfrm>
            <a:off x="2867981" y="2434477"/>
            <a:ext cx="1389163" cy="521775"/>
            <a:chOff x="2867981" y="2434477"/>
            <a:chExt cx="1389163" cy="521775"/>
          </a:xfrm>
        </p:grpSpPr>
        <p:cxnSp>
          <p:nvCxnSpPr>
            <p:cNvPr id="38" name="Connecteur droit avec flèche 37"/>
            <p:cNvCxnSpPr>
              <a:stCxn id="37" idx="2"/>
              <a:endCxn id="22" idx="0"/>
            </p:cNvCxnSpPr>
            <p:nvPr/>
          </p:nvCxnSpPr>
          <p:spPr>
            <a:xfrm>
              <a:off x="2871353" y="2434477"/>
              <a:ext cx="0" cy="5217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2867981" y="2520756"/>
              <a:ext cx="1389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Construction</a:t>
              </a:r>
              <a:endParaRPr lang="fr-FR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3356443" y="4999072"/>
            <a:ext cx="1038881" cy="614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Script </a:t>
            </a:r>
            <a:r>
              <a:rPr lang="fr-FR" dirty="0" err="1" smtClean="0"/>
              <a:t>Bash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35" idx="1"/>
            <a:endCxn id="54" idx="3"/>
          </p:cNvCxnSpPr>
          <p:nvPr/>
        </p:nvCxnSpPr>
        <p:spPr>
          <a:xfrm flipH="1">
            <a:off x="4395324" y="5306147"/>
            <a:ext cx="936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Parchemin vertical 56"/>
          <p:cNvSpPr/>
          <p:nvPr/>
        </p:nvSpPr>
        <p:spPr>
          <a:xfrm>
            <a:off x="1136512" y="4565561"/>
            <a:ext cx="1418063" cy="1481172"/>
          </a:xfrm>
          <a:prstGeom prst="verticalScrol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Rapport pour les classes d’HGX</a:t>
            </a:r>
            <a:endParaRPr lang="fr-FR" dirty="0"/>
          </a:p>
        </p:txBody>
      </p:sp>
      <p:cxnSp>
        <p:nvCxnSpPr>
          <p:cNvPr id="59" name="Connecteur droit avec flèche 58"/>
          <p:cNvCxnSpPr>
            <a:stCxn id="54" idx="1"/>
            <a:endCxn id="57" idx="3"/>
          </p:cNvCxnSpPr>
          <p:nvPr/>
        </p:nvCxnSpPr>
        <p:spPr>
          <a:xfrm flipH="1">
            <a:off x="2377317" y="5306147"/>
            <a:ext cx="979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2" name="Imag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6" y="1152877"/>
            <a:ext cx="8948548" cy="441476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66" y="1304202"/>
            <a:ext cx="8807647" cy="4185926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5" t="18874" r="19552" b="9184"/>
          <a:stretch/>
        </p:blipFill>
        <p:spPr>
          <a:xfrm>
            <a:off x="480911" y="252637"/>
            <a:ext cx="8184555" cy="57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5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30" grpId="0" animBg="1"/>
      <p:bldP spid="35" grpId="0" animBg="1"/>
      <p:bldP spid="37" grpId="0" animBg="1"/>
      <p:bldP spid="54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étude et mise à jour des librairies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Organigramme : Décision 21"/>
          <p:cNvSpPr/>
          <p:nvPr/>
        </p:nvSpPr>
        <p:spPr>
          <a:xfrm>
            <a:off x="1853556" y="1596727"/>
            <a:ext cx="2926392" cy="936104"/>
          </a:xfrm>
          <a:prstGeom prst="flowChartDecisi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Librairie maintenue ?</a:t>
            </a:r>
            <a:endParaRPr lang="fr-FR" dirty="0"/>
          </a:p>
        </p:txBody>
      </p:sp>
      <p:cxnSp>
        <p:nvCxnSpPr>
          <p:cNvPr id="23" name="Connecteur droit avec flèche 22"/>
          <p:cNvCxnSpPr>
            <a:stCxn id="22" idx="1"/>
            <a:endCxn id="59" idx="0"/>
          </p:cNvCxnSpPr>
          <p:nvPr/>
        </p:nvCxnSpPr>
        <p:spPr>
          <a:xfrm>
            <a:off x="1853556" y="2064779"/>
            <a:ext cx="13504" cy="580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2" idx="3"/>
            <a:endCxn id="51" idx="0"/>
          </p:cNvCxnSpPr>
          <p:nvPr/>
        </p:nvCxnSpPr>
        <p:spPr>
          <a:xfrm>
            <a:off x="4779948" y="2064779"/>
            <a:ext cx="0" cy="605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742880" y="2166912"/>
            <a:ext cx="9636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313487" y="2163499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40" name="Organigramme : Décision 39"/>
          <p:cNvSpPr/>
          <p:nvPr/>
        </p:nvSpPr>
        <p:spPr>
          <a:xfrm>
            <a:off x="4217388" y="197349"/>
            <a:ext cx="2736304" cy="936104"/>
          </a:xfrm>
          <a:prstGeom prst="flowChartDecisi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Librairie utilisée ?</a:t>
            </a:r>
            <a:endParaRPr lang="fr-FR" dirty="0"/>
          </a:p>
        </p:txBody>
      </p:sp>
      <p:cxnSp>
        <p:nvCxnSpPr>
          <p:cNvPr id="41" name="Connecteur droit avec flèche 40"/>
          <p:cNvCxnSpPr>
            <a:stCxn id="40" idx="2"/>
            <a:endCxn id="22" idx="0"/>
          </p:cNvCxnSpPr>
          <p:nvPr/>
        </p:nvCxnSpPr>
        <p:spPr>
          <a:xfrm flipH="1">
            <a:off x="3316752" y="1133453"/>
            <a:ext cx="2268788" cy="46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122344" y="107683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082881" y="1582657"/>
            <a:ext cx="1584176" cy="711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Suppression de la librairie</a:t>
            </a:r>
            <a:endParaRPr lang="fr-FR" dirty="0"/>
          </a:p>
        </p:txBody>
      </p:sp>
      <p:cxnSp>
        <p:nvCxnSpPr>
          <p:cNvPr id="44" name="Connecteur droit avec flèche 43"/>
          <p:cNvCxnSpPr>
            <a:stCxn id="40" idx="2"/>
            <a:endCxn id="43" idx="0"/>
          </p:cNvCxnSpPr>
          <p:nvPr/>
        </p:nvCxnSpPr>
        <p:spPr>
          <a:xfrm>
            <a:off x="5585540" y="1133453"/>
            <a:ext cx="2289429" cy="449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471431" y="108460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3987860" y="2669916"/>
            <a:ext cx="1584176" cy="711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</a:t>
            </a:r>
            <a:r>
              <a:rPr lang="fr-FR" sz="1600" dirty="0" smtClean="0"/>
              <a:t>olution de remplacement</a:t>
            </a:r>
            <a:endParaRPr lang="fr-FR" sz="1600" dirty="0"/>
          </a:p>
        </p:txBody>
      </p:sp>
      <p:sp>
        <p:nvSpPr>
          <p:cNvPr id="59" name="Rectangle 58"/>
          <p:cNvSpPr/>
          <p:nvPr/>
        </p:nvSpPr>
        <p:spPr>
          <a:xfrm>
            <a:off x="1074972" y="2645621"/>
            <a:ext cx="1584176" cy="711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de la mise à jour</a:t>
            </a:r>
            <a:endParaRPr lang="fr-FR" dirty="0"/>
          </a:p>
        </p:txBody>
      </p:sp>
      <p:sp>
        <p:nvSpPr>
          <p:cNvPr id="60" name="Organigramme : Décision 59"/>
          <p:cNvSpPr/>
          <p:nvPr/>
        </p:nvSpPr>
        <p:spPr>
          <a:xfrm>
            <a:off x="417367" y="3614803"/>
            <a:ext cx="2899385" cy="936104"/>
          </a:xfrm>
          <a:prstGeom prst="flowChartDecisi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Problèmes de compilation</a:t>
            </a:r>
            <a:endParaRPr lang="fr-FR" sz="1600" dirty="0"/>
          </a:p>
        </p:txBody>
      </p:sp>
      <p:cxnSp>
        <p:nvCxnSpPr>
          <p:cNvPr id="61" name="Connecteur droit avec flèche 60"/>
          <p:cNvCxnSpPr>
            <a:stCxn id="59" idx="2"/>
            <a:endCxn id="60" idx="0"/>
          </p:cNvCxnSpPr>
          <p:nvPr/>
        </p:nvCxnSpPr>
        <p:spPr>
          <a:xfrm>
            <a:off x="1867060" y="3357255"/>
            <a:ext cx="0" cy="257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71580" y="4864841"/>
            <a:ext cx="1584176" cy="711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Correction du code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92602" y="4853921"/>
            <a:ext cx="1584176" cy="711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à jour de la librairie</a:t>
            </a:r>
          </a:p>
        </p:txBody>
      </p:sp>
      <p:cxnSp>
        <p:nvCxnSpPr>
          <p:cNvPr id="64" name="Connecteur droit avec flèche 63"/>
          <p:cNvCxnSpPr>
            <a:stCxn id="60" idx="2"/>
            <a:endCxn id="62" idx="0"/>
          </p:cNvCxnSpPr>
          <p:nvPr/>
        </p:nvCxnSpPr>
        <p:spPr>
          <a:xfrm flipH="1">
            <a:off x="963668" y="4550907"/>
            <a:ext cx="903392" cy="31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60" idx="2"/>
            <a:endCxn id="63" idx="0"/>
          </p:cNvCxnSpPr>
          <p:nvPr/>
        </p:nvCxnSpPr>
        <p:spPr>
          <a:xfrm>
            <a:off x="1867060" y="4550907"/>
            <a:ext cx="917630" cy="303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990964" y="442775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2181216" y="442775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cxnSp>
        <p:nvCxnSpPr>
          <p:cNvPr id="69" name="Connecteur droit avec flèche 68"/>
          <p:cNvCxnSpPr>
            <a:stCxn id="62" idx="3"/>
            <a:endCxn id="63" idx="1"/>
          </p:cNvCxnSpPr>
          <p:nvPr/>
        </p:nvCxnSpPr>
        <p:spPr>
          <a:xfrm flipV="1">
            <a:off x="1755756" y="5209738"/>
            <a:ext cx="236846" cy="10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513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30" grpId="0"/>
      <p:bldP spid="40" grpId="0" animBg="1"/>
      <p:bldP spid="42" grpId="0"/>
      <p:bldP spid="43" grpId="0" animBg="1"/>
      <p:bldP spid="45" grpId="0"/>
      <p:bldP spid="51" grpId="0" animBg="1"/>
      <p:bldP spid="59" grpId="0" animBg="1"/>
      <p:bldP spid="60" grpId="0" animBg="1"/>
      <p:bldP spid="62" grpId="0" animBg="1"/>
      <p:bldP spid="63" grpId="0" animBg="1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étude et mise à jour des librairies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8272" y="0"/>
            <a:ext cx="9127456" cy="824247"/>
            <a:chOff x="8272" y="180305"/>
            <a:chExt cx="9127456" cy="824247"/>
          </a:xfrm>
        </p:grpSpPr>
        <p:sp>
          <p:nvSpPr>
            <p:cNvPr id="7" name="ZoneTexte 6"/>
            <p:cNvSpPr txBox="1"/>
            <p:nvPr/>
          </p:nvSpPr>
          <p:spPr>
            <a:xfrm>
              <a:off x="8272" y="180305"/>
              <a:ext cx="9127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>
                  <a:latin typeface="+mj-lt"/>
                </a:rPr>
                <a:t>Résultats</a:t>
              </a:r>
              <a:endParaRPr lang="fr-FR" sz="3200" dirty="0">
                <a:latin typeface="+mj-lt"/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508716" y="1004552"/>
              <a:ext cx="8126569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Parchemin vertical 10"/>
          <p:cNvSpPr/>
          <p:nvPr/>
        </p:nvSpPr>
        <p:spPr>
          <a:xfrm>
            <a:off x="508716" y="1180786"/>
            <a:ext cx="1418063" cy="1481172"/>
          </a:xfrm>
          <a:prstGeom prst="verticalScrol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Rapport pour les classes d’HGX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426628" y="1321207"/>
            <a:ext cx="5083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Certaines librairies candidates à la suppression: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Inutilisées dans le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Aucune autre librairie n'en dépend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Inutilisées dans les applications web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>
            <a:off x="2108890" y="1666568"/>
            <a:ext cx="1135626" cy="5014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20780" y="3458493"/>
            <a:ext cx="2255923" cy="8554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Suppression de package par les développeurs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349957" y="3563029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Suppression des librairies uniquement </a:t>
            </a:r>
          </a:p>
          <a:p>
            <a:pPr algn="ctr"/>
            <a:r>
              <a:rPr lang="fr-FR" dirty="0" smtClean="0"/>
              <a:t>utilisées par ces packages</a:t>
            </a:r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>
            <a:off x="2945517" y="3635473"/>
            <a:ext cx="1135626" cy="5014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0780" y="4984955"/>
            <a:ext cx="2255923" cy="781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Résultats des tests de mise à jour 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062627" y="5125064"/>
            <a:ext cx="1135626" cy="5014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84176" y="5052620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Librairies globalement maintenues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Mises à jour concluantes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060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recherche du code mort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208150" y="2223545"/>
            <a:ext cx="2727701" cy="938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Application Web</a:t>
            </a:r>
            <a:endParaRPr lang="fr-FR" sz="2400" dirty="0"/>
          </a:p>
        </p:txBody>
      </p:sp>
      <p:sp>
        <p:nvSpPr>
          <p:cNvPr id="6" name="Rogner un rectangle avec un coin du même côté 5"/>
          <p:cNvSpPr/>
          <p:nvPr/>
        </p:nvSpPr>
        <p:spPr>
          <a:xfrm>
            <a:off x="6259034" y="1664315"/>
            <a:ext cx="2373522" cy="6759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Fonctionnalité </a:t>
            </a:r>
            <a:endParaRPr lang="fr-FR" sz="2400" dirty="0"/>
          </a:p>
        </p:txBody>
      </p:sp>
      <p:sp>
        <p:nvSpPr>
          <p:cNvPr id="7" name="Rogner un rectangle avec un coin du même côté 6"/>
          <p:cNvSpPr/>
          <p:nvPr/>
        </p:nvSpPr>
        <p:spPr>
          <a:xfrm>
            <a:off x="339822" y="3239147"/>
            <a:ext cx="2327026" cy="74391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Fonctionnalité </a:t>
            </a:r>
            <a:endParaRPr lang="fr-FR" sz="2400" dirty="0"/>
          </a:p>
        </p:txBody>
      </p:sp>
      <p:sp>
        <p:nvSpPr>
          <p:cNvPr id="8" name="Rogner un rectangle avec un coin du même côté 7"/>
          <p:cNvSpPr/>
          <p:nvPr/>
        </p:nvSpPr>
        <p:spPr>
          <a:xfrm>
            <a:off x="6026560" y="3341641"/>
            <a:ext cx="2473512" cy="74391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Fonctionnalité </a:t>
            </a:r>
            <a:endParaRPr lang="fr-FR" sz="2400" dirty="0"/>
          </a:p>
        </p:txBody>
      </p:sp>
      <p:sp>
        <p:nvSpPr>
          <p:cNvPr id="9" name="Rogner un rectangle avec un coin du même côté 8"/>
          <p:cNvSpPr/>
          <p:nvPr/>
        </p:nvSpPr>
        <p:spPr>
          <a:xfrm>
            <a:off x="323184" y="1079484"/>
            <a:ext cx="2327026" cy="73381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Fonctionnalité </a:t>
            </a:r>
            <a:endParaRPr lang="fr-FR" sz="2400" dirty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3335244" y="94033"/>
            <a:ext cx="2473512" cy="74391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Fonctionnalité </a:t>
            </a:r>
            <a:endParaRPr lang="fr-FR" sz="2400" dirty="0"/>
          </a:p>
        </p:txBody>
      </p:sp>
      <p:cxnSp>
        <p:nvCxnSpPr>
          <p:cNvPr id="11" name="Connecteur droit avec flèche 10"/>
          <p:cNvCxnSpPr>
            <a:stCxn id="10" idx="1"/>
            <a:endCxn id="4" idx="0"/>
          </p:cNvCxnSpPr>
          <p:nvPr/>
        </p:nvCxnSpPr>
        <p:spPr>
          <a:xfrm>
            <a:off x="4572000" y="837951"/>
            <a:ext cx="1" cy="1385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1"/>
            <a:endCxn id="4" idx="1"/>
          </p:cNvCxnSpPr>
          <p:nvPr/>
        </p:nvCxnSpPr>
        <p:spPr>
          <a:xfrm>
            <a:off x="1486697" y="1813302"/>
            <a:ext cx="1721453" cy="879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0"/>
            <a:endCxn id="4" idx="2"/>
          </p:cNvCxnSpPr>
          <p:nvPr/>
        </p:nvCxnSpPr>
        <p:spPr>
          <a:xfrm flipV="1">
            <a:off x="2666848" y="3161655"/>
            <a:ext cx="1905153" cy="449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1"/>
            <a:endCxn id="4" idx="3"/>
          </p:cNvCxnSpPr>
          <p:nvPr/>
        </p:nvCxnSpPr>
        <p:spPr>
          <a:xfrm flipH="1">
            <a:off x="5935851" y="2340245"/>
            <a:ext cx="1509944" cy="352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8" idx="2"/>
            <a:endCxn id="4" idx="2"/>
          </p:cNvCxnSpPr>
          <p:nvPr/>
        </p:nvCxnSpPr>
        <p:spPr>
          <a:xfrm flipH="1" flipV="1">
            <a:off x="4572001" y="3161655"/>
            <a:ext cx="1454559" cy="551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Multiplier 31"/>
          <p:cNvSpPr/>
          <p:nvPr/>
        </p:nvSpPr>
        <p:spPr>
          <a:xfrm>
            <a:off x="6258207" y="2809300"/>
            <a:ext cx="1828800" cy="18288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Multiplier 32"/>
          <p:cNvSpPr/>
          <p:nvPr/>
        </p:nvSpPr>
        <p:spPr>
          <a:xfrm>
            <a:off x="588935" y="531993"/>
            <a:ext cx="1828800" cy="18288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32537" y="4808416"/>
            <a:ext cx="867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ym typeface="Wingdings" panose="05000000000000000000" pitchFamily="2" charset="2"/>
              </a:rPr>
              <a:t> Recherche du code inutilisé</a:t>
            </a:r>
            <a:endParaRPr lang="fr-FR" sz="2400" kern="1200" dirty="0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417735" y="5676980"/>
            <a:ext cx="669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Concentration sur les fonctionnalités utilisées</a:t>
            </a:r>
            <a:endParaRPr lang="fr-F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Flèche droite rayée 51"/>
          <p:cNvSpPr/>
          <p:nvPr/>
        </p:nvSpPr>
        <p:spPr>
          <a:xfrm flipV="1">
            <a:off x="780384" y="5590704"/>
            <a:ext cx="1412626" cy="552541"/>
          </a:xfrm>
          <a:prstGeom prst="stripedRightArrow">
            <a:avLst>
              <a:gd name="adj1" fmla="val 50000"/>
              <a:gd name="adj2" fmla="val 792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429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  <p:bldP spid="35" grpId="0"/>
      <p:bldP spid="36" grpId="0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Recherche du code mort</a:t>
            </a:r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656898" y="235369"/>
            <a:ext cx="7727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Recherche d'un outil d'analyse de code</a:t>
            </a:r>
            <a:endParaRPr lang="fr-F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681" y="939584"/>
            <a:ext cx="1456841" cy="802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PMD</a:t>
            </a:r>
            <a:endParaRPr lang="fr-FR" sz="2800" dirty="0"/>
          </a:p>
        </p:txBody>
      </p:sp>
      <p:sp>
        <p:nvSpPr>
          <p:cNvPr id="22" name="Rectangle 21"/>
          <p:cNvSpPr/>
          <p:nvPr/>
        </p:nvSpPr>
        <p:spPr>
          <a:xfrm>
            <a:off x="2509977" y="939583"/>
            <a:ext cx="2510725" cy="83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Checkstyle</a:t>
            </a:r>
            <a:endParaRPr lang="fr-FR" sz="2800" dirty="0"/>
          </a:p>
        </p:txBody>
      </p:sp>
      <p:sp>
        <p:nvSpPr>
          <p:cNvPr id="30" name="Rectangle 29"/>
          <p:cNvSpPr/>
          <p:nvPr/>
        </p:nvSpPr>
        <p:spPr>
          <a:xfrm>
            <a:off x="5853799" y="908630"/>
            <a:ext cx="2510725" cy="802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FindBugs</a:t>
            </a:r>
            <a:endParaRPr lang="fr-FR" sz="2800" dirty="0"/>
          </a:p>
        </p:txBody>
      </p:sp>
      <p:sp>
        <p:nvSpPr>
          <p:cNvPr id="31" name="Rectangle 30"/>
          <p:cNvSpPr/>
          <p:nvPr/>
        </p:nvSpPr>
        <p:spPr>
          <a:xfrm>
            <a:off x="1530713" y="2145232"/>
            <a:ext cx="2510725" cy="954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UCDetector</a:t>
            </a:r>
            <a:endParaRPr lang="fr-FR" sz="2800" dirty="0"/>
          </a:p>
        </p:txBody>
      </p:sp>
      <p:sp>
        <p:nvSpPr>
          <p:cNvPr id="34" name="Rectangle 33"/>
          <p:cNvSpPr/>
          <p:nvPr/>
        </p:nvSpPr>
        <p:spPr>
          <a:xfrm>
            <a:off x="5152595" y="1975039"/>
            <a:ext cx="2510725" cy="1057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CodePro</a:t>
            </a:r>
            <a:r>
              <a:rPr lang="fr-FR" sz="2800" dirty="0" smtClean="0"/>
              <a:t> </a:t>
            </a:r>
            <a:r>
              <a:rPr lang="fr-FR" sz="2800" dirty="0" err="1" smtClean="0"/>
              <a:t>Analytics</a:t>
            </a:r>
            <a:endParaRPr lang="fr-FR" sz="2800" dirty="0"/>
          </a:p>
        </p:txBody>
      </p:sp>
      <p:sp>
        <p:nvSpPr>
          <p:cNvPr id="23" name="Ellipse 22"/>
          <p:cNvSpPr/>
          <p:nvPr/>
        </p:nvSpPr>
        <p:spPr>
          <a:xfrm>
            <a:off x="1424004" y="1838050"/>
            <a:ext cx="2724142" cy="1687250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36683" y="4098179"/>
            <a:ext cx="677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2.Utilisation sur les classes d’</a:t>
            </a:r>
            <a:r>
              <a:rPr lang="fr-F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Hybrigenics</a:t>
            </a:r>
            <a:endParaRPr lang="fr-FR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Connecteur en angle 25"/>
          <p:cNvCxnSpPr>
            <a:stCxn id="23" idx="2"/>
            <a:endCxn id="25" idx="1"/>
          </p:cNvCxnSpPr>
          <p:nvPr/>
        </p:nvCxnSpPr>
        <p:spPr>
          <a:xfrm rot="10800000" flipV="1">
            <a:off x="436684" y="2681675"/>
            <a:ext cx="987321" cy="1678114"/>
          </a:xfrm>
          <a:prstGeom prst="bentConnector3">
            <a:avLst>
              <a:gd name="adj1" fmla="val 1231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-6797" y="4751309"/>
            <a:ext cx="912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ym typeface="Wingdings" panose="05000000000000000000" pitchFamily="2" charset="2"/>
              </a:rPr>
              <a:t> </a:t>
            </a:r>
            <a:r>
              <a:rPr lang="fr-FR" sz="2400" dirty="0" smtClean="0"/>
              <a:t>Inutilisable comme Plug-in Eclipse : trop de classe à analyser</a:t>
            </a:r>
            <a:endParaRPr lang="fr-FR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596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2" grpId="0" animBg="1"/>
      <p:bldP spid="30" grpId="0" animBg="1"/>
      <p:bldP spid="31" grpId="0" animBg="1"/>
      <p:bldP spid="34" grpId="0" animBg="1"/>
      <p:bldP spid="23" grpId="0" animBg="1"/>
      <p:bldP spid="25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Présentation du sujet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Maintenance évolutive de la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plateforme Java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9808" lvl="1" indent="-457200">
              <a:buFont typeface="+mj-lt"/>
              <a:buAutoNum type="alphaL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Etude et correction des warnings </a:t>
            </a:r>
          </a:p>
          <a:p>
            <a:pPr marL="749808" lvl="1" indent="-457200">
              <a:buFont typeface="+mj-lt"/>
              <a:buAutoNum type="alphaL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Etude et mise à jour des librairies </a:t>
            </a:r>
          </a:p>
          <a:p>
            <a:pPr marL="749808" lvl="1" indent="-457200">
              <a:buFont typeface="+mj-lt"/>
              <a:buAutoNum type="alphaL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Recherche du code mort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49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Recherche du code mort</a:t>
            </a:r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827509" y="4575426"/>
            <a:ext cx="8679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Trop </a:t>
            </a:r>
            <a:r>
              <a:rPr lang="fr-F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ramifications</a:t>
            </a:r>
          </a:p>
          <a:p>
            <a:r>
              <a:rPr lang="fr-FR" sz="2800" dirty="0"/>
              <a:t>	</a:t>
            </a: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>
                <a:sym typeface="Wingdings" panose="05000000000000000000" pitchFamily="2" charset="2"/>
              </a:rPr>
              <a:t>S</a:t>
            </a:r>
            <a:r>
              <a:rPr lang="fr-F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eule une connaissance approfondie du code permet d'en supprimer des parties</a:t>
            </a:r>
            <a:endParaRPr lang="fr-F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rrondir un rectangle à un seul coin 2"/>
          <p:cNvSpPr/>
          <p:nvPr/>
        </p:nvSpPr>
        <p:spPr>
          <a:xfrm>
            <a:off x="124024" y="200292"/>
            <a:ext cx="1991765" cy="755782"/>
          </a:xfrm>
          <a:prstGeom prst="round1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d</a:t>
            </a:r>
            <a:r>
              <a:rPr lang="fr-FR" sz="2400" dirty="0" smtClean="0"/>
              <a:t>etector.zip</a:t>
            </a:r>
            <a:endParaRPr lang="fr-FR" sz="2400" dirty="0"/>
          </a:p>
        </p:txBody>
      </p:sp>
      <p:grpSp>
        <p:nvGrpSpPr>
          <p:cNvPr id="42" name="Groupe 41"/>
          <p:cNvGrpSpPr/>
          <p:nvPr/>
        </p:nvGrpSpPr>
        <p:grpSpPr>
          <a:xfrm>
            <a:off x="666969" y="1741622"/>
            <a:ext cx="2900153" cy="1613910"/>
            <a:chOff x="919626" y="1961733"/>
            <a:chExt cx="2900153" cy="161391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1372563" y="2459729"/>
              <a:ext cx="6919" cy="1115914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ZoneTexte 5"/>
            <p:cNvSpPr txBox="1"/>
            <p:nvPr/>
          </p:nvSpPr>
          <p:spPr>
            <a:xfrm>
              <a:off x="919626" y="1961733"/>
              <a:ext cx="29001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/</a:t>
              </a:r>
              <a:r>
                <a:rPr lang="fr-FR" sz="2400" dirty="0" err="1" smtClean="0"/>
                <a:t>UCDetector</a:t>
              </a:r>
              <a:endParaRPr lang="fr-FR" sz="2400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z="2400" dirty="0" err="1" smtClean="0"/>
                <a:t>Ant</a:t>
              </a:r>
              <a:r>
                <a:rPr lang="fr-FR" sz="2400" dirty="0" smtClean="0"/>
                <a:t>/ :detect.sh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z="2400" dirty="0" err="1" smtClean="0"/>
                <a:t>Src</a:t>
              </a:r>
              <a:r>
                <a:rPr lang="fr-FR" sz="2400" dirty="0" smtClean="0"/>
                <a:t>/</a:t>
              </a: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867250" y="735963"/>
            <a:ext cx="2441076" cy="873495"/>
            <a:chOff x="1119907" y="956074"/>
            <a:chExt cx="2441076" cy="873495"/>
          </a:xfrm>
        </p:grpSpPr>
        <p:cxnSp>
          <p:nvCxnSpPr>
            <p:cNvPr id="9" name="Connecteur droit avec flèche 8"/>
            <p:cNvCxnSpPr>
              <a:stCxn id="3" idx="2"/>
            </p:cNvCxnSpPr>
            <p:nvPr/>
          </p:nvCxnSpPr>
          <p:spPr>
            <a:xfrm>
              <a:off x="1119907" y="956074"/>
              <a:ext cx="0" cy="7855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372563" y="1367904"/>
              <a:ext cx="2188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Décompresser</a:t>
              </a:r>
              <a:endParaRPr lang="fr-FR" sz="2400" dirty="0"/>
            </a:p>
          </p:txBody>
        </p:sp>
      </p:grpSp>
      <p:sp>
        <p:nvSpPr>
          <p:cNvPr id="27" name="Arrondir un rectangle à un seul coin 26"/>
          <p:cNvSpPr/>
          <p:nvPr/>
        </p:nvSpPr>
        <p:spPr>
          <a:xfrm>
            <a:off x="5672931" y="200293"/>
            <a:ext cx="1991765" cy="755782"/>
          </a:xfrm>
          <a:prstGeom prst="round1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eclipse.zip</a:t>
            </a:r>
            <a:endParaRPr lang="fr-FR" sz="2400" dirty="0"/>
          </a:p>
        </p:txBody>
      </p:sp>
      <p:grpSp>
        <p:nvGrpSpPr>
          <p:cNvPr id="43" name="Groupe 42"/>
          <p:cNvGrpSpPr/>
          <p:nvPr/>
        </p:nvGrpSpPr>
        <p:grpSpPr>
          <a:xfrm>
            <a:off x="6416155" y="735964"/>
            <a:ext cx="2411050" cy="873494"/>
            <a:chOff x="6668812" y="956075"/>
            <a:chExt cx="2411050" cy="873494"/>
          </a:xfrm>
        </p:grpSpPr>
        <p:cxnSp>
          <p:nvCxnSpPr>
            <p:cNvPr id="29" name="Connecteur droit avec flèche 28"/>
            <p:cNvCxnSpPr>
              <a:stCxn id="27" idx="2"/>
            </p:cNvCxnSpPr>
            <p:nvPr/>
          </p:nvCxnSpPr>
          <p:spPr>
            <a:xfrm flipH="1">
              <a:off x="6668812" y="956075"/>
              <a:ext cx="2" cy="78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6891442" y="1367904"/>
              <a:ext cx="2188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Décompresser</a:t>
              </a:r>
              <a:endParaRPr lang="fr-FR" sz="2400" dirty="0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5388242" y="1722770"/>
            <a:ext cx="3727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/</a:t>
            </a:r>
            <a:r>
              <a:rPr lang="fr-FR" sz="2400" dirty="0" err="1" smtClean="0"/>
              <a:t>eclipse</a:t>
            </a:r>
            <a:endParaRPr lang="fr-F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/</a:t>
            </a:r>
            <a:r>
              <a:rPr lang="fr-FR" sz="2400" dirty="0" err="1" smtClean="0"/>
              <a:t>workspace</a:t>
            </a:r>
            <a:r>
              <a:rPr lang="fr-FR" sz="2400" dirty="0" smtClean="0"/>
              <a:t>/</a:t>
            </a:r>
            <a:r>
              <a:rPr lang="fr-FR" sz="2400" dirty="0" err="1" smtClean="0"/>
              <a:t>javaland</a:t>
            </a:r>
            <a:endParaRPr lang="fr-FR" sz="2400" dirty="0"/>
          </a:p>
        </p:txBody>
      </p:sp>
      <p:cxnSp>
        <p:nvCxnSpPr>
          <p:cNvPr id="38" name="Connecteur en arc 37"/>
          <p:cNvCxnSpPr>
            <a:stCxn id="28" idx="2"/>
          </p:cNvCxnSpPr>
          <p:nvPr/>
        </p:nvCxnSpPr>
        <p:spPr>
          <a:xfrm rot="5400000">
            <a:off x="4040362" y="-205418"/>
            <a:ext cx="452346" cy="5970716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124024" y="3747255"/>
            <a:ext cx="8732734" cy="630862"/>
            <a:chOff x="124024" y="3747255"/>
            <a:chExt cx="8732734" cy="630862"/>
          </a:xfrm>
        </p:grpSpPr>
        <p:sp>
          <p:nvSpPr>
            <p:cNvPr id="44" name="Flèche droite 43"/>
            <p:cNvSpPr/>
            <p:nvPr/>
          </p:nvSpPr>
          <p:spPr>
            <a:xfrm>
              <a:off x="124024" y="3747255"/>
              <a:ext cx="703485" cy="58461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827509" y="3854897"/>
              <a:ext cx="80292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Fichier HTML contenant les </a:t>
              </a:r>
              <a:r>
                <a:rPr lang="fr-FR" sz="2800" dirty="0" smtClean="0"/>
                <a:t>éléments non utilisés</a:t>
              </a:r>
              <a:endParaRPr lang="fr-FR" sz="2800" dirty="0"/>
            </a:p>
          </p:txBody>
        </p:sp>
      </p:grpSp>
      <p:sp>
        <p:nvSpPr>
          <p:cNvPr id="23" name="Flèche droite 22"/>
          <p:cNvSpPr/>
          <p:nvPr/>
        </p:nvSpPr>
        <p:spPr>
          <a:xfrm>
            <a:off x="124024" y="4577507"/>
            <a:ext cx="703485" cy="5846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3087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27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11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Parchemin vertical 4"/>
          <p:cNvSpPr/>
          <p:nvPr/>
        </p:nvSpPr>
        <p:spPr>
          <a:xfrm>
            <a:off x="580292" y="386861"/>
            <a:ext cx="1529862" cy="1195753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Etude des warnings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764639" y="527539"/>
            <a:ext cx="5859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Grande partie liée à la non utilisation des génériques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Principalement dans les classes dîtes générées 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Nécessite une refonte du générateur </a:t>
            </a:r>
            <a:endParaRPr lang="fr-FR" dirty="0"/>
          </a:p>
        </p:txBody>
      </p:sp>
      <p:sp>
        <p:nvSpPr>
          <p:cNvPr id="7" name="Parchemin vertical 6"/>
          <p:cNvSpPr/>
          <p:nvPr/>
        </p:nvSpPr>
        <p:spPr>
          <a:xfrm>
            <a:off x="580292" y="2280139"/>
            <a:ext cx="1529862" cy="1195753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Etude des librairies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391508" y="2672862"/>
            <a:ext cx="550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Suppression de librairies inutilisées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Pas de problèmes majeurs liés aux mises à jour  </a:t>
            </a:r>
            <a:endParaRPr lang="fr-FR" dirty="0"/>
          </a:p>
        </p:txBody>
      </p:sp>
      <p:sp>
        <p:nvSpPr>
          <p:cNvPr id="9" name="Parchemin vertical 8"/>
          <p:cNvSpPr/>
          <p:nvPr/>
        </p:nvSpPr>
        <p:spPr>
          <a:xfrm>
            <a:off x="529466" y="4173417"/>
            <a:ext cx="1529862" cy="1195753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Etude du code mort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10154" y="4513219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Seul l'expérience des développeurs</a:t>
            </a:r>
          </a:p>
          <a:p>
            <a:pPr algn="ctr"/>
            <a:r>
              <a:rPr lang="fr-FR" dirty="0" smtClean="0"/>
              <a:t> permet la suppression de certaine classe ou package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1686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Présentation du stage</a:t>
            </a:r>
            <a:endParaRPr lang="fr-F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09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stage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0" name="Groupe 29"/>
          <p:cNvGrpSpPr/>
          <p:nvPr/>
        </p:nvGrpSpPr>
        <p:grpSpPr>
          <a:xfrm>
            <a:off x="117373" y="108364"/>
            <a:ext cx="8934111" cy="1354763"/>
            <a:chOff x="554737" y="282204"/>
            <a:chExt cx="8934111" cy="1354763"/>
          </a:xfrm>
        </p:grpSpPr>
        <p:grpSp>
          <p:nvGrpSpPr>
            <p:cNvPr id="20" name="Groupe 19"/>
            <p:cNvGrpSpPr/>
            <p:nvPr/>
          </p:nvGrpSpPr>
          <p:grpSpPr>
            <a:xfrm>
              <a:off x="554737" y="282204"/>
              <a:ext cx="4178184" cy="1306345"/>
              <a:chOff x="331076" y="767536"/>
              <a:chExt cx="4912618" cy="1777874"/>
            </a:xfrm>
          </p:grpSpPr>
          <p:sp>
            <p:nvSpPr>
              <p:cNvPr id="6" name="Rectangle à coins arrondis 5"/>
              <p:cNvSpPr/>
              <p:nvPr/>
            </p:nvSpPr>
            <p:spPr>
              <a:xfrm>
                <a:off x="331076" y="1270178"/>
                <a:ext cx="1828801" cy="65715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Hybrigenics</a:t>
                </a: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3036201" y="767536"/>
                <a:ext cx="2207493" cy="6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Hybrigenics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SA</a:t>
                </a: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Connecteur droit avec flèche 8"/>
              <p:cNvCxnSpPr>
                <a:stCxn id="6" idx="3"/>
                <a:endCxn id="7" idx="1"/>
              </p:cNvCxnSpPr>
              <p:nvPr/>
            </p:nvCxnSpPr>
            <p:spPr>
              <a:xfrm flipV="1">
                <a:off x="2159877" y="1108002"/>
                <a:ext cx="876324" cy="490754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" name="Rectangle à coins arrondis 9"/>
              <p:cNvSpPr/>
              <p:nvPr/>
            </p:nvSpPr>
            <p:spPr>
              <a:xfrm>
                <a:off x="3036201" y="1788931"/>
                <a:ext cx="2184284" cy="75647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Hybrigenics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SAS</a:t>
                </a:r>
                <a:endParaRPr lang="fr-F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Connecteur droit avec flèche 11"/>
              <p:cNvCxnSpPr>
                <a:stCxn id="6" idx="3"/>
                <a:endCxn id="10" idx="1"/>
              </p:cNvCxnSpPr>
              <p:nvPr/>
            </p:nvCxnSpPr>
            <p:spPr>
              <a:xfrm>
                <a:off x="2159877" y="1598756"/>
                <a:ext cx="876324" cy="568416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6" name="ZoneTexte 25"/>
            <p:cNvSpPr txBox="1"/>
            <p:nvPr/>
          </p:nvSpPr>
          <p:spPr>
            <a:xfrm>
              <a:off x="4713182" y="351446"/>
              <a:ext cx="4775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Recherche et développement sur l’</a:t>
              </a:r>
              <a:r>
                <a:rPr lang="fr-F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Inécalcitol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732921" y="990636"/>
              <a:ext cx="3390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Services double-hybride</a:t>
              </a:r>
            </a:p>
            <a:p>
              <a:pPr algn="ctr"/>
              <a:r>
                <a:rPr lang="fr-F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(interactions protéine-protéine )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à coins arrondis 18"/>
          <p:cNvSpPr/>
          <p:nvPr/>
        </p:nvSpPr>
        <p:spPr>
          <a:xfrm>
            <a:off x="638401" y="1713781"/>
            <a:ext cx="1800200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commercial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3680765" y="1713781"/>
            <a:ext cx="1825886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Conseil scientifique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6748815" y="1713781"/>
            <a:ext cx="1825886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Opérations industrielles</a:t>
            </a:r>
            <a:endParaRPr lang="fr-FR" dirty="0"/>
          </a:p>
        </p:txBody>
      </p:sp>
      <p:sp>
        <p:nvSpPr>
          <p:cNvPr id="38" name="Accolade ouvrante 37"/>
          <p:cNvSpPr/>
          <p:nvPr/>
        </p:nvSpPr>
        <p:spPr>
          <a:xfrm rot="16200000">
            <a:off x="4269672" y="571194"/>
            <a:ext cx="648072" cy="8457327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3559960" y="5254358"/>
            <a:ext cx="2026460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bio-informatique et IT</a:t>
            </a:r>
            <a:endParaRPr lang="fr-FR" dirty="0"/>
          </a:p>
        </p:txBody>
      </p:sp>
      <p:grpSp>
        <p:nvGrpSpPr>
          <p:cNvPr id="103" name="Groupe 102"/>
          <p:cNvGrpSpPr/>
          <p:nvPr/>
        </p:nvGrpSpPr>
        <p:grpSpPr>
          <a:xfrm>
            <a:off x="175037" y="2505869"/>
            <a:ext cx="8267778" cy="2106021"/>
            <a:chOff x="175037" y="2505869"/>
            <a:chExt cx="8267778" cy="2106021"/>
          </a:xfrm>
        </p:grpSpPr>
        <p:sp>
          <p:nvSpPr>
            <p:cNvPr id="21" name="Rogner un rectangle avec un coin diagonal 20"/>
            <p:cNvSpPr/>
            <p:nvPr/>
          </p:nvSpPr>
          <p:spPr>
            <a:xfrm>
              <a:off x="175037" y="2766870"/>
              <a:ext cx="926727" cy="632182"/>
            </a:xfrm>
            <a:prstGeom prst="snip2Diag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CRM</a:t>
              </a:r>
              <a:endParaRPr lang="fr-FR" dirty="0"/>
            </a:p>
          </p:txBody>
        </p:sp>
        <p:cxnSp>
          <p:nvCxnSpPr>
            <p:cNvPr id="22" name="Connecteur droit avec flèche 21"/>
            <p:cNvCxnSpPr>
              <a:stCxn id="21" idx="3"/>
              <a:endCxn id="19" idx="2"/>
            </p:cNvCxnSpPr>
            <p:nvPr/>
          </p:nvCxnSpPr>
          <p:spPr>
            <a:xfrm flipV="1">
              <a:off x="638401" y="2505869"/>
              <a:ext cx="900100" cy="261001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ogner un rectangle avec un coin diagonal 27"/>
            <p:cNvSpPr/>
            <p:nvPr/>
          </p:nvSpPr>
          <p:spPr>
            <a:xfrm>
              <a:off x="3356820" y="2766870"/>
              <a:ext cx="802626" cy="632182"/>
            </a:xfrm>
            <a:prstGeom prst="snip2Diag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Bsol</a:t>
              </a:r>
              <a:endParaRPr lang="fr-FR" dirty="0"/>
            </a:p>
          </p:txBody>
        </p:sp>
        <p:cxnSp>
          <p:nvCxnSpPr>
            <p:cNvPr id="31" name="Connecteur droit avec flèche 30"/>
            <p:cNvCxnSpPr>
              <a:stCxn id="28" idx="3"/>
              <a:endCxn id="25" idx="2"/>
            </p:cNvCxnSpPr>
            <p:nvPr/>
          </p:nvCxnSpPr>
          <p:spPr>
            <a:xfrm flipV="1">
              <a:off x="3758133" y="2505869"/>
              <a:ext cx="835575" cy="261001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Rogner un rectangle avec un coin diagonal 31"/>
            <p:cNvSpPr/>
            <p:nvPr/>
          </p:nvSpPr>
          <p:spPr>
            <a:xfrm>
              <a:off x="3867548" y="3941451"/>
              <a:ext cx="1452320" cy="670439"/>
            </a:xfrm>
            <a:prstGeom prst="snip2Diag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PIMBuilder</a:t>
              </a:r>
              <a:endParaRPr lang="fr-FR" dirty="0"/>
            </a:p>
          </p:txBody>
        </p:sp>
        <p:cxnSp>
          <p:nvCxnSpPr>
            <p:cNvPr id="33" name="Connecteur droit avec flèche 32"/>
            <p:cNvCxnSpPr>
              <a:stCxn id="32" idx="3"/>
              <a:endCxn id="25" idx="2"/>
            </p:cNvCxnSpPr>
            <p:nvPr/>
          </p:nvCxnSpPr>
          <p:spPr>
            <a:xfrm flipV="1">
              <a:off x="4593708" y="2505869"/>
              <a:ext cx="0" cy="143558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32" idx="3"/>
              <a:endCxn id="34" idx="2"/>
            </p:cNvCxnSpPr>
            <p:nvPr/>
          </p:nvCxnSpPr>
          <p:spPr>
            <a:xfrm flipV="1">
              <a:off x="4593708" y="2505869"/>
              <a:ext cx="3068050" cy="143558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Rogner un rectangle avec un coin diagonal 35"/>
            <p:cNvSpPr/>
            <p:nvPr/>
          </p:nvSpPr>
          <p:spPr>
            <a:xfrm>
              <a:off x="5999606" y="3933422"/>
              <a:ext cx="1378470" cy="552914"/>
            </a:xfrm>
            <a:prstGeom prst="snip2Diag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PIMRider</a:t>
              </a:r>
              <a:endParaRPr lang="fr-FR" dirty="0"/>
            </a:p>
          </p:txBody>
        </p:sp>
        <p:cxnSp>
          <p:nvCxnSpPr>
            <p:cNvPr id="37" name="Connecteur droit avec flèche 36"/>
            <p:cNvCxnSpPr>
              <a:stCxn id="36" idx="3"/>
              <a:endCxn id="25" idx="2"/>
            </p:cNvCxnSpPr>
            <p:nvPr/>
          </p:nvCxnSpPr>
          <p:spPr>
            <a:xfrm flipH="1" flipV="1">
              <a:off x="4593708" y="2505869"/>
              <a:ext cx="2095133" cy="1427553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stCxn id="32" idx="3"/>
              <a:endCxn id="19" idx="2"/>
            </p:cNvCxnSpPr>
            <p:nvPr/>
          </p:nvCxnSpPr>
          <p:spPr>
            <a:xfrm flipH="1" flipV="1">
              <a:off x="1538501" y="2505869"/>
              <a:ext cx="3055207" cy="143558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Rogner un rectangle avec un coin diagonal 49"/>
            <p:cNvSpPr/>
            <p:nvPr/>
          </p:nvSpPr>
          <p:spPr>
            <a:xfrm>
              <a:off x="6880701" y="3130239"/>
              <a:ext cx="1562114" cy="632182"/>
            </a:xfrm>
            <a:prstGeom prst="snip2Diag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Discover</a:t>
              </a:r>
              <a:r>
                <a:rPr lang="fr-FR" dirty="0" smtClean="0"/>
                <a:t> Hit</a:t>
              </a:r>
              <a:endParaRPr lang="fr-FR" dirty="0"/>
            </a:p>
          </p:txBody>
        </p:sp>
        <p:cxnSp>
          <p:nvCxnSpPr>
            <p:cNvPr id="54" name="Connecteur droit avec flèche 53"/>
            <p:cNvCxnSpPr>
              <a:stCxn id="50" idx="3"/>
              <a:endCxn id="34" idx="2"/>
            </p:cNvCxnSpPr>
            <p:nvPr/>
          </p:nvCxnSpPr>
          <p:spPr>
            <a:xfrm flipV="1">
              <a:off x="7661758" y="2505869"/>
              <a:ext cx="0" cy="62437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50" idx="3"/>
              <a:endCxn id="25" idx="2"/>
            </p:cNvCxnSpPr>
            <p:nvPr/>
          </p:nvCxnSpPr>
          <p:spPr>
            <a:xfrm flipH="1" flipV="1">
              <a:off x="4593708" y="2505869"/>
              <a:ext cx="3068050" cy="62437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072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4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stage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461341" y="2225412"/>
            <a:ext cx="323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Société fondée en 1999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2080535" y="593613"/>
            <a:ext cx="6814925" cy="70833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738" y="80994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Évolution de Java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624317" y="39586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1995 V1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88345" y="40894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2002 V5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554383" y="3937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2005 V6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803823" y="408947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2011 V7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011993" y="22428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2014 V8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712196" y="3912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1997 V2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17950" y="3952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 droit 47"/>
          <p:cNvCxnSpPr>
            <a:stCxn id="43" idx="3"/>
            <a:endCxn id="51" idx="0"/>
          </p:cNvCxnSpPr>
          <p:nvPr/>
        </p:nvCxnSpPr>
        <p:spPr>
          <a:xfrm flipH="1">
            <a:off x="3751506" y="575960"/>
            <a:ext cx="4566" cy="80149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325748" y="13774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(1999)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70705" y="2893232"/>
            <a:ext cx="646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Cœur des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plateformesdéveloppé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entre 1999 et 2004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6070" y="695099"/>
            <a:ext cx="1576151" cy="541325"/>
          </a:xfrm>
          <a:prstGeom prst="rect">
            <a:avLst/>
          </a:prstGeom>
          <a:solidFill>
            <a:schemeClr val="accent3">
              <a:alpha val="6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7105" y="3544164"/>
            <a:ext cx="4846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Environnements non modifiés malgré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Les nouvelles spécifications Java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L’évolution des librairies 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38" y="4719928"/>
            <a:ext cx="9209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fr-FR" sz="2800" dirty="0" smtClean="0">
                <a:sym typeface="Wingdings" panose="05000000000000000000" pitchFamily="2" charset="2"/>
              </a:rPr>
              <a:t> Maintenance aussi importante que le développement </a:t>
            </a:r>
            <a:endParaRPr lang="fr-FR" sz="2800" dirty="0"/>
          </a:p>
        </p:txBody>
      </p:sp>
      <p:grpSp>
        <p:nvGrpSpPr>
          <p:cNvPr id="28" name="Groupe 27"/>
          <p:cNvGrpSpPr/>
          <p:nvPr/>
        </p:nvGrpSpPr>
        <p:grpSpPr>
          <a:xfrm>
            <a:off x="507104" y="5187329"/>
            <a:ext cx="8548765" cy="704568"/>
            <a:chOff x="507104" y="5187329"/>
            <a:chExt cx="8548765" cy="704568"/>
          </a:xfrm>
        </p:grpSpPr>
        <p:sp>
          <p:nvSpPr>
            <p:cNvPr id="11" name="Rectangle 10"/>
            <p:cNvSpPr/>
            <p:nvPr/>
          </p:nvSpPr>
          <p:spPr>
            <a:xfrm>
              <a:off x="947738" y="5430232"/>
              <a:ext cx="81081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dirty="0"/>
                <a:t>Conséquences de la mise à jour de Java et des librairies ?</a:t>
              </a:r>
            </a:p>
          </p:txBody>
        </p:sp>
        <p:cxnSp>
          <p:nvCxnSpPr>
            <p:cNvPr id="25" name="Connecteur en arc 24"/>
            <p:cNvCxnSpPr>
              <a:endCxn id="11" idx="1"/>
            </p:cNvCxnSpPr>
            <p:nvPr/>
          </p:nvCxnSpPr>
          <p:spPr>
            <a:xfrm rot="16200000" flipH="1">
              <a:off x="490553" y="5203880"/>
              <a:ext cx="473736" cy="440633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4368310" y="1373300"/>
            <a:ext cx="4578554" cy="1114964"/>
            <a:chOff x="4368310" y="1373300"/>
            <a:chExt cx="4578554" cy="1114964"/>
          </a:xfrm>
        </p:grpSpPr>
        <p:sp>
          <p:nvSpPr>
            <p:cNvPr id="39" name="ZoneTexte 38"/>
            <p:cNvSpPr txBox="1"/>
            <p:nvPr/>
          </p:nvSpPr>
          <p:spPr>
            <a:xfrm>
              <a:off x="5353303" y="2118932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Évolution des warnings </a:t>
              </a:r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4397349" y="1373300"/>
              <a:ext cx="4549515" cy="392282"/>
              <a:chOff x="4397349" y="1480234"/>
              <a:chExt cx="4549515" cy="392282"/>
            </a:xfrm>
          </p:grpSpPr>
          <p:sp>
            <p:nvSpPr>
              <p:cNvPr id="35" name="ZoneTexte 34"/>
              <p:cNvSpPr txBox="1"/>
              <p:nvPr/>
            </p:nvSpPr>
            <p:spPr>
              <a:xfrm>
                <a:off x="4397349" y="1480234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23678</a:t>
                </a:r>
                <a:endParaRPr lang="fr-F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5663387" y="1480234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29700</a:t>
                </a:r>
                <a:endParaRPr lang="fr-F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6904267" y="1480234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80745</a:t>
                </a:r>
                <a:endParaRPr lang="fr-F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8120997" y="1503184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80986</a:t>
                </a:r>
                <a:endParaRPr lang="fr-F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Accolade fermante 29"/>
            <p:cNvSpPr/>
            <p:nvPr/>
          </p:nvSpPr>
          <p:spPr>
            <a:xfrm rot="5400000">
              <a:off x="6375196" y="-376769"/>
              <a:ext cx="513379" cy="4527152"/>
            </a:xfrm>
            <a:prstGeom prst="rightBrace">
              <a:avLst>
                <a:gd name="adj1" fmla="val 50511"/>
                <a:gd name="adj2" fmla="val 50000"/>
              </a:avLst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453614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/>
      <p:bldP spid="3" grpId="0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stage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509904" y="180305"/>
            <a:ext cx="8126569" cy="824247"/>
            <a:chOff x="509904" y="180305"/>
            <a:chExt cx="8126569" cy="824247"/>
          </a:xfrm>
        </p:grpSpPr>
        <p:sp>
          <p:nvSpPr>
            <p:cNvPr id="7" name="ZoneTexte 6"/>
            <p:cNvSpPr txBox="1"/>
            <p:nvPr/>
          </p:nvSpPr>
          <p:spPr>
            <a:xfrm>
              <a:off x="3626456" y="180305"/>
              <a:ext cx="18934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>
                  <a:latin typeface="+mj-lt"/>
                </a:rPr>
                <a:t>Objectifs:</a:t>
              </a:r>
              <a:endParaRPr lang="fr-FR" sz="3200" dirty="0">
                <a:latin typeface="+mj-lt"/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509904" y="1004552"/>
              <a:ext cx="8126569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/>
          <p:nvPr/>
        </p:nvSpPr>
        <p:spPr>
          <a:xfrm>
            <a:off x="509904" y="1244025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Étude et correction des warnings: </a:t>
            </a:r>
          </a:p>
        </p:txBody>
      </p:sp>
      <p:grpSp>
        <p:nvGrpSpPr>
          <p:cNvPr id="34" name="Groupe 33"/>
          <p:cNvGrpSpPr/>
          <p:nvPr/>
        </p:nvGrpSpPr>
        <p:grpSpPr>
          <a:xfrm>
            <a:off x="649538" y="2039611"/>
            <a:ext cx="7844924" cy="1404590"/>
            <a:chOff x="1335312" y="1724577"/>
            <a:chExt cx="7844924" cy="1404590"/>
          </a:xfrm>
        </p:grpSpPr>
        <p:sp>
          <p:nvSpPr>
            <p:cNvPr id="12" name="Ellipse 11"/>
            <p:cNvSpPr/>
            <p:nvPr/>
          </p:nvSpPr>
          <p:spPr>
            <a:xfrm>
              <a:off x="1335312" y="2020254"/>
              <a:ext cx="2021983" cy="7212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80745 warnings </a:t>
              </a:r>
              <a:endParaRPr lang="fr-FR" dirty="0"/>
            </a:p>
          </p:txBody>
        </p:sp>
        <p:sp>
          <p:nvSpPr>
            <p:cNvPr id="17" name="Rogner un rectangle à un seul coin 16"/>
            <p:cNvSpPr/>
            <p:nvPr/>
          </p:nvSpPr>
          <p:spPr>
            <a:xfrm>
              <a:off x="4182704" y="1724577"/>
              <a:ext cx="1468191" cy="498778"/>
            </a:xfrm>
            <a:prstGeom prst="snip1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Tri par type</a:t>
              </a:r>
              <a:endParaRPr lang="fr-FR" dirty="0"/>
            </a:p>
          </p:txBody>
        </p:sp>
        <p:sp>
          <p:nvSpPr>
            <p:cNvPr id="41" name="Rogner un rectangle à un seul coin 40"/>
            <p:cNvSpPr/>
            <p:nvPr/>
          </p:nvSpPr>
          <p:spPr>
            <a:xfrm>
              <a:off x="4182704" y="2630389"/>
              <a:ext cx="1899895" cy="498778"/>
            </a:xfrm>
            <a:prstGeom prst="snip1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Tri par package </a:t>
              </a:r>
              <a:endParaRPr lang="fr-FR" dirty="0"/>
            </a:p>
          </p:txBody>
        </p:sp>
        <p:cxnSp>
          <p:nvCxnSpPr>
            <p:cNvPr id="23" name="Connecteur droit avec flèche 22"/>
            <p:cNvCxnSpPr>
              <a:stCxn id="12" idx="6"/>
              <a:endCxn id="17" idx="2"/>
            </p:cNvCxnSpPr>
            <p:nvPr/>
          </p:nvCxnSpPr>
          <p:spPr>
            <a:xfrm flipV="1">
              <a:off x="3357295" y="1973966"/>
              <a:ext cx="825409" cy="4068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12" idx="6"/>
              <a:endCxn id="41" idx="2"/>
            </p:cNvCxnSpPr>
            <p:nvPr/>
          </p:nvCxnSpPr>
          <p:spPr>
            <a:xfrm>
              <a:off x="3357295" y="2380863"/>
              <a:ext cx="825409" cy="4989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6082599" y="1789300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Ordonner par importance</a:t>
              </a:r>
              <a:endParaRPr lang="fr-FR" dirty="0"/>
            </a:p>
          </p:txBody>
        </p:sp>
        <p:sp>
          <p:nvSpPr>
            <p:cNvPr id="28" name="Flèche droite rayée 27"/>
            <p:cNvSpPr/>
            <p:nvPr/>
          </p:nvSpPr>
          <p:spPr>
            <a:xfrm>
              <a:off x="5753928" y="1853957"/>
              <a:ext cx="328671" cy="259058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 droite rayée 41"/>
            <p:cNvSpPr/>
            <p:nvPr/>
          </p:nvSpPr>
          <p:spPr>
            <a:xfrm>
              <a:off x="6204687" y="2780697"/>
              <a:ext cx="328671" cy="259058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533358" y="2741072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Savoir où ils se trouvent</a:t>
              </a:r>
              <a:endParaRPr lang="fr-FR" dirty="0"/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506929" y="3870455"/>
            <a:ext cx="5851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Étude et mise à jour des librairies: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Etudier les dépendances entre librairies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Déterminer l'impact des mises à jour sur le code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506929" y="5220039"/>
            <a:ext cx="6885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Recherche du code mort: </a:t>
            </a:r>
            <a:endParaRPr lang="fr-FR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Cibler les parties du code inutilisées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Recentrer </a:t>
            </a:r>
            <a:r>
              <a:rPr lang="fr-FR" dirty="0"/>
              <a:t>l</a:t>
            </a:r>
            <a:r>
              <a:rPr lang="fr-FR" dirty="0" smtClean="0"/>
              <a:t>e code sur les fonctionnalités toujours utilisées</a:t>
            </a:r>
          </a:p>
        </p:txBody>
      </p:sp>
    </p:spTree>
    <p:extLst>
      <p:ext uri="{BB962C8B-B14F-4D97-AF65-F5344CB8AC3E}">
        <p14:creationId xmlns:p14="http://schemas.microsoft.com/office/powerpoint/2010/main" val="1196324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Maintenance de la plateforme Java</a:t>
            </a:r>
            <a:endParaRPr lang="fr-F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41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familiarisation avec les outils et les plates-formes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8272" y="180305"/>
            <a:ext cx="9127456" cy="824247"/>
            <a:chOff x="8272" y="180305"/>
            <a:chExt cx="9127456" cy="824247"/>
          </a:xfrm>
          <a:noFill/>
        </p:grpSpPr>
        <p:sp>
          <p:nvSpPr>
            <p:cNvPr id="7" name="ZoneTexte 6"/>
            <p:cNvSpPr txBox="1"/>
            <p:nvPr/>
          </p:nvSpPr>
          <p:spPr>
            <a:xfrm>
              <a:off x="8272" y="180305"/>
              <a:ext cx="9127456" cy="584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chemeClr val="tx1"/>
                  </a:solidFill>
                  <a:latin typeface="+mj-lt"/>
                </a:rPr>
                <a:t>Familiarisation avec les outils et les </a:t>
              </a:r>
              <a:r>
                <a:rPr lang="fr-FR" sz="3200" dirty="0" smtClean="0">
                  <a:solidFill>
                    <a:schemeClr val="tx1"/>
                  </a:solidFill>
                  <a:latin typeface="+mj-lt"/>
                </a:rPr>
                <a:t>plateformes</a:t>
              </a:r>
              <a:endParaRPr lang="fr-FR" sz="3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508716" y="1004552"/>
              <a:ext cx="8126569" cy="0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6" name="Organigramme : Disque magnétique 5"/>
          <p:cNvSpPr/>
          <p:nvPr/>
        </p:nvSpPr>
        <p:spPr>
          <a:xfrm>
            <a:off x="701098" y="1540331"/>
            <a:ext cx="2112135" cy="94015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Dépôt Subversion </a:t>
            </a:r>
            <a:endParaRPr lang="fr-FR" dirty="0"/>
          </a:p>
        </p:txBody>
      </p:sp>
      <p:sp>
        <p:nvSpPr>
          <p:cNvPr id="13" name="Rogner un rectangle à un seul coin 12"/>
          <p:cNvSpPr/>
          <p:nvPr/>
        </p:nvSpPr>
        <p:spPr>
          <a:xfrm>
            <a:off x="4313882" y="1540331"/>
            <a:ext cx="1983346" cy="94015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Web</a:t>
            </a:r>
          </a:p>
          <a:p>
            <a:pPr algn="ctr"/>
            <a:r>
              <a:rPr lang="fr-FR" dirty="0" smtClean="0"/>
              <a:t>Ex : </a:t>
            </a:r>
            <a:r>
              <a:rPr lang="fr-FR" dirty="0" err="1" smtClean="0"/>
              <a:t>PIMBuilder</a:t>
            </a:r>
            <a:endParaRPr lang="fr-FR" dirty="0"/>
          </a:p>
        </p:txBody>
      </p:sp>
      <p:sp>
        <p:nvSpPr>
          <p:cNvPr id="25" name="Rogner un rectangle à un seul coin 24"/>
          <p:cNvSpPr/>
          <p:nvPr/>
        </p:nvSpPr>
        <p:spPr>
          <a:xfrm>
            <a:off x="6426017" y="1540331"/>
            <a:ext cx="1983346" cy="94015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Classes Java + Librairies </a:t>
            </a:r>
          </a:p>
          <a:p>
            <a:pPr algn="ctr"/>
            <a:r>
              <a:rPr lang="fr-FR" dirty="0" smtClean="0"/>
              <a:t>= </a:t>
            </a:r>
            <a:r>
              <a:rPr lang="fr-FR" dirty="0" err="1" smtClean="0"/>
              <a:t>javaland</a:t>
            </a:r>
            <a:endParaRPr lang="fr-FR" dirty="0"/>
          </a:p>
        </p:txBody>
      </p:sp>
      <p:grpSp>
        <p:nvGrpSpPr>
          <p:cNvPr id="63" name="Groupe 62"/>
          <p:cNvGrpSpPr/>
          <p:nvPr/>
        </p:nvGrpSpPr>
        <p:grpSpPr>
          <a:xfrm>
            <a:off x="520791" y="4368859"/>
            <a:ext cx="2472743" cy="1758986"/>
            <a:chOff x="520791" y="4368859"/>
            <a:chExt cx="2472743" cy="1758986"/>
          </a:xfrm>
        </p:grpSpPr>
        <p:sp>
          <p:nvSpPr>
            <p:cNvPr id="47" name="Flèche droite rayée 46"/>
            <p:cNvSpPr/>
            <p:nvPr/>
          </p:nvSpPr>
          <p:spPr>
            <a:xfrm rot="5400000">
              <a:off x="1308077" y="4457130"/>
              <a:ext cx="898172" cy="721629"/>
            </a:xfrm>
            <a:prstGeom prst="striped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ogner un rectangle avec un coin diagonal 48"/>
            <p:cNvSpPr/>
            <p:nvPr/>
          </p:nvSpPr>
          <p:spPr>
            <a:xfrm>
              <a:off x="520791" y="5267031"/>
              <a:ext cx="2472743" cy="860814"/>
            </a:xfrm>
            <a:prstGeom prst="snip2Diag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Application Web utilisable </a:t>
              </a:r>
              <a:endParaRPr lang="fr-FR" dirty="0"/>
            </a:p>
          </p:txBody>
        </p:sp>
      </p:grpSp>
      <p:sp>
        <p:nvSpPr>
          <p:cNvPr id="50" name="Rectangle avec flèche vers la gauche 49"/>
          <p:cNvSpPr/>
          <p:nvPr/>
        </p:nvSpPr>
        <p:spPr>
          <a:xfrm>
            <a:off x="2117978" y="4505723"/>
            <a:ext cx="2376412" cy="6181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48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Construction avec </a:t>
            </a:r>
            <a:r>
              <a:rPr lang="fr-FR" dirty="0" err="1" smtClean="0"/>
              <a:t>Ant</a:t>
            </a:r>
            <a:endParaRPr lang="fr-FR" dirty="0"/>
          </a:p>
        </p:txBody>
      </p:sp>
      <p:grpSp>
        <p:nvGrpSpPr>
          <p:cNvPr id="61" name="Groupe 60"/>
          <p:cNvGrpSpPr/>
          <p:nvPr/>
        </p:nvGrpSpPr>
        <p:grpSpPr>
          <a:xfrm>
            <a:off x="739733" y="2549537"/>
            <a:ext cx="2034862" cy="1749002"/>
            <a:chOff x="739733" y="2549537"/>
            <a:chExt cx="2034862" cy="1749002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739733" y="3461412"/>
              <a:ext cx="2034862" cy="83712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Récupération des données</a:t>
              </a:r>
              <a:endParaRPr lang="fr-FR" dirty="0"/>
            </a:p>
          </p:txBody>
        </p:sp>
        <p:sp>
          <p:nvSpPr>
            <p:cNvPr id="51" name="Flèche droite rayée 50"/>
            <p:cNvSpPr/>
            <p:nvPr/>
          </p:nvSpPr>
          <p:spPr>
            <a:xfrm rot="5400000">
              <a:off x="1308078" y="2637808"/>
              <a:ext cx="898172" cy="721629"/>
            </a:xfrm>
            <a:prstGeom prst="striped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069055"/>
            <a:ext cx="4095481" cy="912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3" name="Rectangle 2"/>
          <p:cNvSpPr/>
          <p:nvPr/>
        </p:nvSpPr>
        <p:spPr>
          <a:xfrm>
            <a:off x="117158" y="2497468"/>
            <a:ext cx="855032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&lt;!--</a:t>
            </a:r>
            <a:r>
              <a:rPr lang="en-US" dirty="0">
                <a:solidFill>
                  <a:srgbClr val="888888"/>
                </a:solidFill>
              </a:rPr>
              <a:t>=========================================================</a:t>
            </a:r>
            <a:r>
              <a:rPr lang="en-US" dirty="0">
                <a:solidFill>
                  <a:srgbClr val="0000FF"/>
                </a:solidFill>
              </a:rPr>
              <a:t>--&gt;</a:t>
            </a:r>
          </a:p>
          <a:p>
            <a:r>
              <a:rPr lang="en-US" dirty="0">
                <a:solidFill>
                  <a:srgbClr val="0000FF"/>
                </a:solidFill>
              </a:rPr>
              <a:t>&lt;!--</a:t>
            </a:r>
            <a:r>
              <a:rPr lang="en-US" dirty="0">
                <a:solidFill>
                  <a:srgbClr val="888888"/>
                </a:solidFill>
              </a:rPr>
              <a:t> Build the environment </a:t>
            </a:r>
            <a:r>
              <a:rPr lang="en-US" dirty="0">
                <a:solidFill>
                  <a:srgbClr val="0000FF"/>
                </a:solidFill>
              </a:rPr>
              <a:t>--&gt;</a:t>
            </a:r>
          </a:p>
          <a:p>
            <a:r>
              <a:rPr lang="en-US" dirty="0">
                <a:solidFill>
                  <a:srgbClr val="0000FF"/>
                </a:solidFill>
              </a:rPr>
              <a:t>&lt;!--</a:t>
            </a:r>
            <a:r>
              <a:rPr lang="en-US" dirty="0">
                <a:solidFill>
                  <a:srgbClr val="888888"/>
                </a:solidFill>
              </a:rPr>
              <a:t>=========================================================</a:t>
            </a:r>
            <a:r>
              <a:rPr lang="en-US" dirty="0">
                <a:solidFill>
                  <a:srgbClr val="0000FF"/>
                </a:solidFill>
              </a:rPr>
              <a:t>--&gt;</a:t>
            </a:r>
          </a:p>
          <a:p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990000"/>
                </a:solidFill>
              </a:rPr>
              <a:t>target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name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build</a:t>
            </a:r>
            <a:r>
              <a:rPr lang="en-US" dirty="0">
                <a:solidFill>
                  <a:srgbClr val="0000FF"/>
                </a:solidFill>
              </a:rPr>
              <a:t>" </a:t>
            </a:r>
            <a:r>
              <a:rPr lang="en-US" dirty="0">
                <a:solidFill>
                  <a:srgbClr val="990000"/>
                </a:solidFill>
              </a:rPr>
              <a:t>description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Build the environment</a:t>
            </a:r>
            <a:r>
              <a:rPr lang="en-US" dirty="0">
                <a:solidFill>
                  <a:srgbClr val="0000FF"/>
                </a:solidFill>
              </a:rPr>
              <a:t>" </a:t>
            </a:r>
            <a:r>
              <a:rPr lang="en-US" dirty="0">
                <a:solidFill>
                  <a:srgbClr val="990000"/>
                </a:solidFill>
              </a:rPr>
              <a:t>depends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b="1" dirty="0" err="1">
                <a:solidFill>
                  <a:srgbClr val="000000"/>
                </a:solidFill>
              </a:rPr>
              <a:t>init,coSrc,coLib,coRes,coco</a:t>
            </a:r>
            <a:r>
              <a:rPr lang="en-US" dirty="0">
                <a:solidFill>
                  <a:srgbClr val="0000FF"/>
                </a:solidFill>
              </a:rPr>
              <a:t>"&gt;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990000"/>
                </a:solidFill>
              </a:rPr>
              <a:t>target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fr-FR" dirty="0"/>
          </a:p>
        </p:txBody>
      </p:sp>
      <p:sp>
        <p:nvSpPr>
          <p:cNvPr id="10" name="Double flèche horizontale 9"/>
          <p:cNvSpPr/>
          <p:nvPr/>
        </p:nvSpPr>
        <p:spPr>
          <a:xfrm>
            <a:off x="3082308" y="1674889"/>
            <a:ext cx="962499" cy="67104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32147" r="5523" b="33607"/>
          <a:stretch/>
        </p:blipFill>
        <p:spPr>
          <a:xfrm>
            <a:off x="101260" y="2214440"/>
            <a:ext cx="8985602" cy="19033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32147" r="5523" b="33607"/>
          <a:stretch/>
        </p:blipFill>
        <p:spPr>
          <a:xfrm>
            <a:off x="4571999" y="4134609"/>
            <a:ext cx="4275162" cy="2150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173536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5" grpId="0" animBg="1"/>
      <p:bldP spid="50" grpId="0" animBg="1"/>
      <p:bldP spid="3" grpId="0" animBg="1"/>
      <p:bldP spid="3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étude et correction des warnings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1817"/>
              </p:ext>
            </p:extLst>
          </p:nvPr>
        </p:nvGraphicFramePr>
        <p:xfrm>
          <a:off x="2102770" y="532724"/>
          <a:ext cx="5151776" cy="1409020"/>
        </p:xfrm>
        <a:graphic>
          <a:graphicData uri="http://schemas.openxmlformats.org/drawingml/2006/table">
            <a:tbl>
              <a:tblPr firstRow="1" firstCol="1" bandRow="1"/>
              <a:tblGrid>
                <a:gridCol w="2656866"/>
                <a:gridCol w="2494910"/>
              </a:tblGrid>
              <a:tr h="281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SDK Java SE d’Oracle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Nombre de warnings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</a:tr>
              <a:tr h="281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Version 5 (mise à jour 22)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23678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Version 6 (mise à jour 45)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29700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Version 7 (mise à jour 55)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80745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Version 8 (beta)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Palatino Linotype" panose="02040502050505030304" pitchFamily="18" charset="0"/>
                          <a:cs typeface="Times New Roman" panose="02020603050405020304" pitchFamily="18" charset="0"/>
                        </a:rPr>
                        <a:t>80986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68285" y="1286359"/>
            <a:ext cx="5457059" cy="480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25464" y="2913681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2400" dirty="0" smtClean="0">
                <a:sym typeface="Wingdings" panose="05000000000000000000" pitchFamily="2" charset="2"/>
              </a:rPr>
              <a:t>Types de warnings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Sont-ils très importants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Corrections urgentes ?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325464" y="4417016"/>
            <a:ext cx="7083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2400" dirty="0" smtClean="0">
                <a:sym typeface="Wingdings" panose="05000000000000000000" pitchFamily="2" charset="2"/>
              </a:rPr>
              <a:t>Emplacement des warnings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Sont-ils dans des packages indispensables?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Sont-ils groupés 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93544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3418</TotalTime>
  <Words>909</Words>
  <Application>Microsoft Office PowerPoint</Application>
  <PresentationFormat>Affichage à l'écran (4:3)</PresentationFormat>
  <Paragraphs>288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Palatino Linotype</vt:lpstr>
      <vt:lpstr>Times New Roman</vt:lpstr>
      <vt:lpstr>Wingdings</vt:lpstr>
      <vt:lpstr>Rétrospective</vt:lpstr>
      <vt:lpstr>Maintenance évolutive d'un environnement Java</vt:lpstr>
      <vt:lpstr>Plan</vt:lpstr>
      <vt:lpstr>Présentation du stage</vt:lpstr>
      <vt:lpstr>Présentation PowerPoint</vt:lpstr>
      <vt:lpstr>Présentation PowerPoint</vt:lpstr>
      <vt:lpstr>Présentation PowerPoint</vt:lpstr>
      <vt:lpstr>Maintenance de la plateforme Java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évolutive d'un environnement Java</dc:title>
  <dc:creator>Alice P-R</dc:creator>
  <cp:lastModifiedBy>Alice P-R</cp:lastModifiedBy>
  <cp:revision>97</cp:revision>
  <dcterms:created xsi:type="dcterms:W3CDTF">2014-06-12T15:21:27Z</dcterms:created>
  <dcterms:modified xsi:type="dcterms:W3CDTF">2014-06-24T10:48:05Z</dcterms:modified>
</cp:coreProperties>
</file>