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4.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AF8B-559C-74A0-73E1-5CCD354FF5E1}"/>
              </a:ext>
            </a:extLst>
          </p:cNvPr>
          <p:cNvSpPr>
            <a:spLocks noGrp="1"/>
          </p:cNvSpPr>
          <p:nvPr>
            <p:ph type="ctrTitle"/>
          </p:nvPr>
        </p:nvSpPr>
        <p:spPr>
          <a:xfrm>
            <a:off x="2916310" y="1073702"/>
            <a:ext cx="8825658" cy="2355298"/>
          </a:xfrm>
        </p:spPr>
        <p:txBody>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SMART TEXTILES </a:t>
            </a:r>
          </a:p>
        </p:txBody>
      </p:sp>
      <p:sp>
        <p:nvSpPr>
          <p:cNvPr id="3" name="Subtitle 2">
            <a:extLst>
              <a:ext uri="{FF2B5EF4-FFF2-40B4-BE49-F238E27FC236}">
                <a16:creationId xmlns:a16="http://schemas.microsoft.com/office/drawing/2014/main" id="{F3BFFCBE-58C1-A38C-3546-5E5FBBBEBF45}"/>
              </a:ext>
            </a:extLst>
          </p:cNvPr>
          <p:cNvSpPr>
            <a:spLocks noGrp="1"/>
          </p:cNvSpPr>
          <p:nvPr>
            <p:ph type="subTitle" idx="1"/>
          </p:nvPr>
        </p:nvSpPr>
        <p:spPr>
          <a:xfrm>
            <a:off x="7647225" y="4057268"/>
            <a:ext cx="8825658" cy="2800732"/>
          </a:xfrm>
        </p:spPr>
        <p:txBody>
          <a:bodyPr>
            <a:normAutofit/>
          </a:bodyPr>
          <a:lstStyle/>
          <a:p>
            <a:r>
              <a:rPr lang="en-US" u="sng"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Presented by:</a:t>
            </a:r>
          </a:p>
          <a:p>
            <a:r>
              <a:rPr lang="en-US" u="sng"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N.RAVALI</a:t>
            </a:r>
          </a:p>
          <a:p>
            <a:r>
              <a:rPr lang="en-US" u="sng"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Roll no:196B1A0557</a:t>
            </a:r>
          </a:p>
        </p:txBody>
      </p:sp>
    </p:spTree>
    <p:extLst>
      <p:ext uri="{BB962C8B-B14F-4D97-AF65-F5344CB8AC3E}">
        <p14:creationId xmlns:p14="http://schemas.microsoft.com/office/powerpoint/2010/main" val="130159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8777-0D23-9ABB-F95F-D41BB8C0BFB8}"/>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331DA7-AF4C-980B-9AD0-02943A297DF5}"/>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Smart textiles consist of five functions basically.</a:t>
            </a:r>
          </a:p>
          <a:p>
            <a:pPr>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SENSORS</a:t>
            </a:r>
          </a:p>
          <a:p>
            <a:pPr>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DATA PROCESSING</a:t>
            </a:r>
          </a:p>
          <a:p>
            <a:pPr>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ACTUATOR</a:t>
            </a:r>
          </a:p>
          <a:p>
            <a:pPr>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STORAGE</a:t>
            </a:r>
          </a:p>
          <a:p>
            <a:pPr>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COMMUNICATION</a:t>
            </a:r>
          </a:p>
        </p:txBody>
      </p:sp>
      <p:pic>
        <p:nvPicPr>
          <p:cNvPr id="5" name="Picture 5">
            <a:extLst>
              <a:ext uri="{FF2B5EF4-FFF2-40B4-BE49-F238E27FC236}">
                <a16:creationId xmlns:a16="http://schemas.microsoft.com/office/drawing/2014/main" id="{9E4BA51A-2BF1-A9E7-EE23-2000555C475D}"/>
              </a:ext>
            </a:extLst>
          </p:cNvPr>
          <p:cNvPicPr>
            <a:picLocks noGrp="1" noChangeAspect="1"/>
          </p:cNvPicPr>
          <p:nvPr>
            <p:ph sz="half" idx="2"/>
          </p:nvPr>
        </p:nvPicPr>
        <p:blipFill>
          <a:blip r:embed="rId2"/>
          <a:stretch>
            <a:fillRect/>
          </a:stretch>
        </p:blipFill>
        <p:spPr>
          <a:xfrm>
            <a:off x="5869217" y="1940265"/>
            <a:ext cx="4395788" cy="3938970"/>
          </a:xfrm>
        </p:spPr>
      </p:pic>
    </p:spTree>
    <p:extLst>
      <p:ext uri="{BB962C8B-B14F-4D97-AF65-F5344CB8AC3E}">
        <p14:creationId xmlns:p14="http://schemas.microsoft.com/office/powerpoint/2010/main" val="40706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E4DD-DE07-7A17-8E6D-A7DB015DFB94}"/>
              </a:ext>
            </a:extLst>
          </p:cNvPr>
          <p:cNvSpPr>
            <a:spLocks noGrp="1"/>
          </p:cNvSpPr>
          <p:nvPr>
            <p:ph type="title"/>
          </p:nvPr>
        </p:nvSpPr>
        <p:spPr/>
        <p:txBody>
          <a:bodyPr/>
          <a:lstStyle/>
          <a:p>
            <a:pPr marL="742950" indent="-742950">
              <a:buFont typeface="+mj-lt"/>
              <a:buAutoNum type="arabicPeriod"/>
            </a:pPr>
            <a:r>
              <a:rPr lang="en-US" b="1" dirty="0">
                <a:latin typeface="Times New Roman" panose="02020603050405020304" pitchFamily="18" charset="0"/>
                <a:cs typeface="Times New Roman" panose="02020603050405020304" pitchFamily="18" charset="0"/>
              </a:rPr>
              <a:t>SENSORS </a:t>
            </a:r>
          </a:p>
        </p:txBody>
      </p:sp>
      <p:sp>
        <p:nvSpPr>
          <p:cNvPr id="3" name="Content Placeholder 2">
            <a:extLst>
              <a:ext uri="{FF2B5EF4-FFF2-40B4-BE49-F238E27FC236}">
                <a16:creationId xmlns:a16="http://schemas.microsoft.com/office/drawing/2014/main" id="{E29428F0-1177-28C9-6D2E-87E66BEB71E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Sensors are the components that transform form one type of signal into another type of </a:t>
            </a:r>
            <a:r>
              <a:rPr lang="en-IN" dirty="0">
                <a:latin typeface="Times New Roman" panose="02020603050405020304" pitchFamily="18" charset="0"/>
                <a:cs typeface="Times New Roman" panose="02020603050405020304" pitchFamily="18" charset="0"/>
              </a:rPr>
              <a:t>signal.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already systems in the smart textiles</a:t>
            </a:r>
          </a:p>
          <a:p>
            <a:r>
              <a:rPr lang="en-US" dirty="0">
                <a:latin typeface="Times New Roman" panose="02020603050405020304" pitchFamily="18" charset="0"/>
                <a:cs typeface="Times New Roman" panose="02020603050405020304" pitchFamily="18" charset="0"/>
              </a:rPr>
              <a:t>Works with the installation of traditional sensors in textiles.</a:t>
            </a:r>
          </a:p>
          <a:p>
            <a:r>
              <a:rPr lang="en-US" dirty="0">
                <a:latin typeface="Times New Roman" panose="02020603050405020304" pitchFamily="18" charset="0"/>
                <a:cs typeface="Times New Roman" panose="02020603050405020304" pitchFamily="18" charset="0"/>
              </a:rPr>
              <a:t>Can transfer signals in order to measure heart, breath rate, temperature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also different materials  </a:t>
            </a:r>
            <a:r>
              <a:rPr lang="en-IN" dirty="0">
                <a:latin typeface="Times New Roman" panose="02020603050405020304" pitchFamily="18" charset="0"/>
                <a:cs typeface="Times New Roman" panose="02020603050405020304" pitchFamily="18" charset="0"/>
              </a:rPr>
              <a:t>having </a:t>
            </a:r>
            <a:r>
              <a:rPr lang="en-US" dirty="0">
                <a:latin typeface="Times New Roman" panose="02020603050405020304" pitchFamily="18" charset="0"/>
                <a:cs typeface="Times New Roman" panose="02020603050405020304" pitchFamily="18" charset="0"/>
              </a:rPr>
              <a:t> the capacity of transforming signals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20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79E0-4344-7313-F24A-A7DD5C9933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2.DATA PROCESSING</a:t>
            </a:r>
          </a:p>
        </p:txBody>
      </p:sp>
      <p:sp>
        <p:nvSpPr>
          <p:cNvPr id="3" name="Content Placeholder 2">
            <a:extLst>
              <a:ext uri="{FF2B5EF4-FFF2-40B4-BE49-F238E27FC236}">
                <a16:creationId xmlns:a16="http://schemas.microsoft.com/office/drawing/2014/main" id="{69641206-EF62-4F72-A334-0E24804776C2}"/>
              </a:ext>
            </a:extLst>
          </p:cNvPr>
          <p:cNvSpPr>
            <a:spLocks noGrp="1"/>
          </p:cNvSpPr>
          <p:nvPr>
            <p:ph idx="1"/>
          </p:nvPr>
        </p:nvSpPr>
        <p:spPr>
          <a:xfrm>
            <a:off x="1513817" y="1853248"/>
            <a:ext cx="8946541" cy="4195481"/>
          </a:xfrm>
        </p:spPr>
        <p:txBody>
          <a:bodyPr>
            <a:normAutofit/>
          </a:bodyPr>
          <a:lstStyle/>
          <a:p>
            <a:r>
              <a:rPr lang="en-US" dirty="0">
                <a:latin typeface="Times New Roman" panose="02020603050405020304" pitchFamily="18" charset="0"/>
                <a:cs typeface="Times New Roman" panose="02020603050405020304" pitchFamily="18" charset="0"/>
              </a:rPr>
              <a:t>Required only when active  Processing is necessary. </a:t>
            </a:r>
          </a:p>
          <a:p>
            <a:r>
              <a:rPr lang="en-US" dirty="0">
                <a:latin typeface="Times New Roman" panose="02020603050405020304" pitchFamily="18" charset="0"/>
                <a:cs typeface="Times New Roman" panose="02020603050405020304" pitchFamily="18" charset="0"/>
              </a:rPr>
              <a:t>Necessary to process every collected information and data to obtain the desired output.</a:t>
            </a:r>
          </a:p>
          <a:p>
            <a:r>
              <a:rPr lang="en-US" dirty="0">
                <a:latin typeface="Times New Roman" panose="02020603050405020304" pitchFamily="18" charset="0"/>
                <a:cs typeface="Times New Roman" panose="02020603050405020304" pitchFamily="18" charset="0"/>
              </a:rPr>
              <a:t>Problems encountered by data processor:</a:t>
            </a:r>
            <a:r>
              <a:rPr lang="en-I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Variation of signals and analysis of signals</a:t>
            </a:r>
          </a:p>
          <a:p>
            <a:r>
              <a:rPr lang="en-US" dirty="0">
                <a:latin typeface="Times New Roman" panose="02020603050405020304" pitchFamily="18" charset="0"/>
                <a:cs typeface="Times New Roman" panose="02020603050405020304" pitchFamily="18" charset="0"/>
              </a:rPr>
              <a:t>Energy required for the processor</a:t>
            </a:r>
          </a:p>
        </p:txBody>
      </p:sp>
    </p:spTree>
    <p:extLst>
      <p:ext uri="{BB962C8B-B14F-4D97-AF65-F5344CB8AC3E}">
        <p14:creationId xmlns:p14="http://schemas.microsoft.com/office/powerpoint/2010/main" val="67394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34D6-2491-001D-387F-54848EB8BA1D}"/>
              </a:ext>
            </a:extLst>
          </p:cNvPr>
          <p:cNvSpPr>
            <a:spLocks noGrp="1"/>
          </p:cNvSpPr>
          <p:nvPr>
            <p:ph type="title"/>
          </p:nvPr>
        </p:nvSpPr>
        <p:spPr>
          <a:xfrm>
            <a:off x="646111" y="423222"/>
            <a:ext cx="9404723" cy="1400530"/>
          </a:xfrm>
        </p:spPr>
        <p:txBody>
          <a:bodyPr/>
          <a:lstStyle/>
          <a:p>
            <a:r>
              <a:rPr lang="en-US" dirty="0"/>
              <a:t>3.</a:t>
            </a:r>
            <a:r>
              <a:rPr lang="en-US" dirty="0">
                <a:latin typeface="Times New Roman" panose="02020603050405020304" pitchFamily="18" charset="0"/>
                <a:cs typeface="Times New Roman" panose="02020603050405020304" pitchFamily="18" charset="0"/>
              </a:rPr>
              <a:t>ACTUATORS</a:t>
            </a:r>
          </a:p>
        </p:txBody>
      </p:sp>
      <p:sp>
        <p:nvSpPr>
          <p:cNvPr id="3" name="Content Placeholder 2">
            <a:extLst>
              <a:ext uri="{FF2B5EF4-FFF2-40B4-BE49-F238E27FC236}">
                <a16:creationId xmlns:a16="http://schemas.microsoft.com/office/drawing/2014/main" id="{1EFB6A5B-AE76-45F5-01DD-1DF4BED1A74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Actuators are the devices designed to perform the necessary action according to signals from the sensor or processor. </a:t>
            </a:r>
          </a:p>
          <a:p>
            <a:r>
              <a:rPr lang="en-US" dirty="0">
                <a:latin typeface="Times New Roman" panose="02020603050405020304" pitchFamily="18" charset="0"/>
                <a:cs typeface="Times New Roman" panose="02020603050405020304" pitchFamily="18" charset="0"/>
              </a:rPr>
              <a:t> Can able to do actions recommended by the sensors through data processers</a:t>
            </a:r>
          </a:p>
          <a:p>
            <a:r>
              <a:rPr lang="en-US" dirty="0">
                <a:latin typeface="Times New Roman" panose="02020603050405020304" pitchFamily="18" charset="0"/>
                <a:cs typeface="Times New Roman" panose="02020603050405020304" pitchFamily="18" charset="0"/>
              </a:rPr>
              <a:t>Actions like moving objects, releasing materials and making noise</a:t>
            </a:r>
          </a:p>
          <a:p>
            <a:r>
              <a:rPr lang="en-US" dirty="0">
                <a:latin typeface="Times New Roman" panose="02020603050405020304" pitchFamily="18" charset="0"/>
                <a:cs typeface="Times New Roman" panose="02020603050405020304" pitchFamily="18" charset="0"/>
              </a:rPr>
              <a:t>Ex: Shape memory material, drug supply system(emitting substances) </a:t>
            </a:r>
          </a:p>
        </p:txBody>
      </p:sp>
    </p:spTree>
    <p:extLst>
      <p:ext uri="{BB962C8B-B14F-4D97-AF65-F5344CB8AC3E}">
        <p14:creationId xmlns:p14="http://schemas.microsoft.com/office/powerpoint/2010/main" val="1313760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FD8D-FEAD-B1E6-FE5E-A246B75845D5}"/>
              </a:ext>
            </a:extLst>
          </p:cNvPr>
          <p:cNvSpPr>
            <a:spLocks noGrp="1"/>
          </p:cNvSpPr>
          <p:nvPr>
            <p:ph type="title"/>
          </p:nvPr>
        </p:nvSpPr>
        <p:spPr/>
        <p:txBody>
          <a:bodyPr/>
          <a:lstStyle/>
          <a:p>
            <a:r>
              <a:rPr lang="en-US" dirty="0"/>
              <a:t>4.</a:t>
            </a:r>
            <a:r>
              <a:rPr lang="en-US" b="1" dirty="0">
                <a:latin typeface="Times New Roman" panose="02020603050405020304" pitchFamily="18" charset="0"/>
                <a:cs typeface="Times New Roman" panose="02020603050405020304" pitchFamily="18" charset="0"/>
              </a:rPr>
              <a:t>STORAGE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F9DAB2-EA19-EB58-6620-8958E1090DD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Usually Sensors, data processing, actuators, communication need energy, mostly electrical energy.
For efficient energy management there should be</a:t>
            </a:r>
          </a:p>
          <a:p>
            <a:r>
              <a:rPr lang="en-US" dirty="0">
                <a:latin typeface="Times New Roman" panose="02020603050405020304" pitchFamily="18" charset="0"/>
                <a:cs typeface="Times New Roman" panose="02020603050405020304" pitchFamily="18" charset="0"/>
              </a:rPr>
              <a:t> An appropriate combination of energy supply</a:t>
            </a:r>
          </a:p>
          <a:p>
            <a:r>
              <a:rPr lang="en-US" dirty="0">
                <a:latin typeface="Times New Roman" panose="02020603050405020304" pitchFamily="18" charset="0"/>
                <a:cs typeface="Times New Roman" panose="02020603050405020304" pitchFamily="18" charset="0"/>
              </a:rPr>
              <a:t> Energy storage </a:t>
            </a:r>
            <a:r>
              <a:rPr lang="en-IN" dirty="0">
                <a:latin typeface="Times New Roman" panose="02020603050405020304" pitchFamily="18" charset="0"/>
                <a:cs typeface="Times New Roman" panose="02020603050405020304" pitchFamily="18" charset="0"/>
              </a:rPr>
              <a:t>capacity. </a:t>
            </a:r>
            <a:r>
              <a:rPr lang="en-US" dirty="0">
                <a:latin typeface="Times New Roman" panose="02020603050405020304" pitchFamily="18" charset="0"/>
                <a:cs typeface="Times New Roman" panose="02020603050405020304" pitchFamily="18" charset="0"/>
              </a:rPr>
              <a:t>
 Phase change materials  acts as energy storage.</a:t>
            </a:r>
          </a:p>
        </p:txBody>
      </p:sp>
    </p:spTree>
    <p:extLst>
      <p:ext uri="{BB962C8B-B14F-4D97-AF65-F5344CB8AC3E}">
        <p14:creationId xmlns:p14="http://schemas.microsoft.com/office/powerpoint/2010/main" val="173002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CF4E-BD2F-4E3D-80EC-7F970B7A38DB}"/>
              </a:ext>
            </a:extLst>
          </p:cNvPr>
          <p:cNvSpPr>
            <a:spLocks noGrp="1"/>
          </p:cNvSpPr>
          <p:nvPr>
            <p:ph type="title"/>
          </p:nvPr>
        </p:nvSpPr>
        <p:spPr>
          <a:xfrm>
            <a:off x="646111" y="423222"/>
            <a:ext cx="9404723" cy="1400530"/>
          </a:xfrm>
        </p:spPr>
        <p:txBody>
          <a:bodyPr/>
          <a:lstStyle/>
          <a:p>
            <a:r>
              <a:rPr lang="en-US" dirty="0"/>
              <a:t>5.</a:t>
            </a:r>
            <a:r>
              <a:rPr lang="en-US" dirty="0">
                <a:latin typeface="Times New Roman" panose="02020603050405020304" pitchFamily="18" charset="0"/>
                <a:cs typeface="Times New Roman" panose="02020603050405020304" pitchFamily="18" charset="0"/>
              </a:rPr>
              <a:t>COMMUNICATION</a:t>
            </a:r>
          </a:p>
        </p:txBody>
      </p:sp>
      <p:sp>
        <p:nvSpPr>
          <p:cNvPr id="3" name="Content Placeholder 2">
            <a:extLst>
              <a:ext uri="{FF2B5EF4-FFF2-40B4-BE49-F238E27FC236}">
                <a16:creationId xmlns:a16="http://schemas.microsoft.com/office/drawing/2014/main" id="{141B9E4A-24A8-BF77-A09E-A9300389CC23}"/>
              </a:ext>
            </a:extLst>
          </p:cNvPr>
          <p:cNvSpPr>
            <a:spLocks noGrp="1"/>
          </p:cNvSpPr>
          <p:nvPr>
            <p:ph idx="1"/>
          </p:nvPr>
        </p:nvSpPr>
        <p:spPr>
          <a:xfrm>
            <a:off x="1104293" y="2052918"/>
            <a:ext cx="8946541" cy="4195481"/>
          </a:xfrm>
        </p:spPr>
        <p:txBody>
          <a:bodyPr>
            <a:normAutofit/>
          </a:bodyPr>
          <a:lstStyle/>
          <a:p>
            <a:r>
              <a:rPr lang="en-US" dirty="0">
                <a:latin typeface="Times New Roman" panose="02020603050405020304" pitchFamily="18" charset="0"/>
                <a:cs typeface="Times New Roman" panose="02020603050405020304" pitchFamily="18" charset="0"/>
              </a:rPr>
              <a:t>It may be required
Within one element of a suit optical </a:t>
            </a:r>
            <a:r>
              <a:rPr lang="en-US" dirty="0" err="1">
                <a:latin typeface="Times New Roman" panose="02020603050405020304" pitchFamily="18" charset="0"/>
                <a:cs typeface="Times New Roman" panose="02020603050405020304" pitchFamily="18" charset="0"/>
              </a:rPr>
              <a:t>fibres</a:t>
            </a:r>
            <a:r>
              <a:rPr lang="en-US" dirty="0">
                <a:latin typeface="Times New Roman" panose="02020603050405020304" pitchFamily="18" charset="0"/>
                <a:cs typeface="Times New Roman" panose="02020603050405020304" pitchFamily="18" charset="0"/>
              </a:rPr>
              <a:t>, conductive yarns.</a:t>
            </a:r>
          </a:p>
          <a:p>
            <a:r>
              <a:rPr lang="en-US" dirty="0">
                <a:latin typeface="Times New Roman" panose="02020603050405020304" pitchFamily="18" charset="0"/>
                <a:cs typeface="Times New Roman" panose="02020603050405020304" pitchFamily="18" charset="0"/>
              </a:rPr>
              <a:t> Between the individual elements within the suit optical </a:t>
            </a:r>
            <a:r>
              <a:rPr lang="en-US" dirty="0" err="1">
                <a:latin typeface="Times New Roman" panose="02020603050405020304" pitchFamily="18" charset="0"/>
                <a:cs typeface="Times New Roman" panose="02020603050405020304" pitchFamily="18" charset="0"/>
              </a:rPr>
              <a:t>fibres</a:t>
            </a:r>
            <a:r>
              <a:rPr lang="en-US" dirty="0">
                <a:latin typeface="Times New Roman" panose="02020603050405020304" pitchFamily="18" charset="0"/>
                <a:cs typeface="Times New Roman" panose="02020603050405020304" pitchFamily="18" charset="0"/>
              </a:rPr>
              <a:t>, conductive yarns
From the wearer to the suit to pass instructions optical </a:t>
            </a:r>
            <a:r>
              <a:rPr lang="en-US" dirty="0" err="1">
                <a:latin typeface="Times New Roman" panose="02020603050405020304" pitchFamily="18" charset="0"/>
                <a:cs typeface="Times New Roman" panose="02020603050405020304" pitchFamily="18" charset="0"/>
              </a:rPr>
              <a:t>fibres</a:t>
            </a:r>
            <a:r>
              <a:rPr lang="en-US" dirty="0">
                <a:latin typeface="Times New Roman" panose="02020603050405020304" pitchFamily="18" charset="0"/>
                <a:cs typeface="Times New Roman" panose="02020603050405020304" pitchFamily="18" charset="0"/>
              </a:rPr>
              <a:t> 
From the suit to the wearer or his environment to pass information wireless connection i.e. antenna manufactured in textile material.</a:t>
            </a:r>
          </a:p>
        </p:txBody>
      </p:sp>
    </p:spTree>
    <p:extLst>
      <p:ext uri="{BB962C8B-B14F-4D97-AF65-F5344CB8AC3E}">
        <p14:creationId xmlns:p14="http://schemas.microsoft.com/office/powerpoint/2010/main" val="8670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6D82-048A-8C56-0C1E-69A85A249E8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CEF4889A-02BF-5F10-3286-8AD98DEF6B7A}"/>
              </a:ext>
            </a:extLst>
          </p:cNvPr>
          <p:cNvSpPr>
            <a:spLocks noGrp="1"/>
          </p:cNvSpPr>
          <p:nvPr>
            <p:ph type="body" idx="1"/>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1.Sports and  human performance </a:t>
            </a:r>
          </a:p>
        </p:txBody>
      </p:sp>
      <p:sp>
        <p:nvSpPr>
          <p:cNvPr id="7" name="Text Placeholder 6">
            <a:extLst>
              <a:ext uri="{FF2B5EF4-FFF2-40B4-BE49-F238E27FC236}">
                <a16:creationId xmlns:a16="http://schemas.microsoft.com/office/drawing/2014/main" id="{C70181D9-5939-5EED-8669-84F9640F4D0F}"/>
              </a:ext>
            </a:extLst>
          </p:cNvPr>
          <p:cNvSpPr>
            <a:spLocks noGrp="1"/>
          </p:cNvSpPr>
          <p:nvPr>
            <p:ph type="body" sz="half" idx="15"/>
          </p:nvPr>
        </p:nvSpPr>
        <p:spPr/>
        <p:txBody>
          <a:bodyPr/>
          <a:lstStyle/>
          <a:p>
            <a:endParaRPr lang="en-US">
              <a:solidFill>
                <a:schemeClr val="accent1"/>
              </a:solidFill>
            </a:endParaRPr>
          </a:p>
        </p:txBody>
      </p:sp>
      <p:sp>
        <p:nvSpPr>
          <p:cNvPr id="4" name="Text Placeholder 3">
            <a:extLst>
              <a:ext uri="{FF2B5EF4-FFF2-40B4-BE49-F238E27FC236}">
                <a16:creationId xmlns:a16="http://schemas.microsoft.com/office/drawing/2014/main" id="{6E9D51EA-FD33-8492-BFFE-378F1CBA8317}"/>
              </a:ext>
            </a:extLst>
          </p:cNvPr>
          <p:cNvSpPr>
            <a:spLocks noGrp="1"/>
          </p:cNvSpPr>
          <p:nvPr>
            <p:ph type="body" sz="quarter" idx="3"/>
          </p:nvPr>
        </p:nvSpPr>
        <p:spPr>
          <a:xfrm>
            <a:off x="3873106" y="1955781"/>
            <a:ext cx="2936241" cy="576262"/>
          </a:xfrm>
        </p:spPr>
        <p:txBody>
          <a:bodyPr/>
          <a:lstStyle/>
          <a:p>
            <a:r>
              <a:rPr lang="en-US" dirty="0">
                <a:solidFill>
                  <a:schemeClr val="accent1"/>
                </a:solidFill>
                <a:latin typeface="Times New Roman" panose="02020603050405020304" pitchFamily="18" charset="0"/>
                <a:cs typeface="Times New Roman" panose="02020603050405020304" pitchFamily="18" charset="0"/>
              </a:rPr>
              <a:t>2.Personalized Healthcare</a:t>
            </a:r>
          </a:p>
        </p:txBody>
      </p:sp>
      <p:sp>
        <p:nvSpPr>
          <p:cNvPr id="8" name="Text Placeholder 7">
            <a:extLst>
              <a:ext uri="{FF2B5EF4-FFF2-40B4-BE49-F238E27FC236}">
                <a16:creationId xmlns:a16="http://schemas.microsoft.com/office/drawing/2014/main" id="{02836FDB-071C-D753-F241-89039F1C4B18}"/>
              </a:ext>
            </a:extLst>
          </p:cNvPr>
          <p:cNvSpPr>
            <a:spLocks noGrp="1"/>
          </p:cNvSpPr>
          <p:nvPr>
            <p:ph type="body" sz="half" idx="16"/>
          </p:nvPr>
        </p:nvSpPr>
        <p:spPr/>
        <p:txBody>
          <a:bodyPr/>
          <a:lstStyle/>
          <a:p>
            <a:endParaRPr lang="en-US"/>
          </a:p>
        </p:txBody>
      </p:sp>
      <p:sp>
        <p:nvSpPr>
          <p:cNvPr id="5" name="Text Placeholder 4">
            <a:extLst>
              <a:ext uri="{FF2B5EF4-FFF2-40B4-BE49-F238E27FC236}">
                <a16:creationId xmlns:a16="http://schemas.microsoft.com/office/drawing/2014/main" id="{26C468EA-3FEB-5BB7-8C94-447A2C71447D}"/>
              </a:ext>
            </a:extLst>
          </p:cNvPr>
          <p:cNvSpPr>
            <a:spLocks noGrp="1"/>
          </p:cNvSpPr>
          <p:nvPr>
            <p:ph type="body" sz="quarter" idx="13"/>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3.military/security and fashion/lifestyle </a:t>
            </a:r>
          </a:p>
        </p:txBody>
      </p:sp>
      <p:sp>
        <p:nvSpPr>
          <p:cNvPr id="9" name="Text Placeholder 8">
            <a:extLst>
              <a:ext uri="{FF2B5EF4-FFF2-40B4-BE49-F238E27FC236}">
                <a16:creationId xmlns:a16="http://schemas.microsoft.com/office/drawing/2014/main" id="{4090A105-D3E3-5282-27A3-E4AF4B57C061}"/>
              </a:ext>
            </a:extLst>
          </p:cNvPr>
          <p:cNvSpPr>
            <a:spLocks noGrp="1"/>
          </p:cNvSpPr>
          <p:nvPr>
            <p:ph type="body" sz="half" idx="17"/>
          </p:nvPr>
        </p:nvSpPr>
        <p:spPr/>
        <p:txBody>
          <a:bodyPr/>
          <a:lstStyle/>
          <a:p>
            <a:endParaRPr lang="en-US"/>
          </a:p>
        </p:txBody>
      </p:sp>
      <p:pic>
        <p:nvPicPr>
          <p:cNvPr id="13" name="Picture 13">
            <a:extLst>
              <a:ext uri="{FF2B5EF4-FFF2-40B4-BE49-F238E27FC236}">
                <a16:creationId xmlns:a16="http://schemas.microsoft.com/office/drawing/2014/main" id="{B6819D3B-3E38-404A-65E2-5F09F018567B}"/>
              </a:ext>
            </a:extLst>
          </p:cNvPr>
          <p:cNvPicPr>
            <a:picLocks noChangeAspect="1"/>
          </p:cNvPicPr>
          <p:nvPr/>
        </p:nvPicPr>
        <p:blipFill>
          <a:blip r:embed="rId2"/>
          <a:stretch>
            <a:fillRect/>
          </a:stretch>
        </p:blipFill>
        <p:spPr>
          <a:xfrm>
            <a:off x="597769" y="2685414"/>
            <a:ext cx="3017221" cy="2964154"/>
          </a:xfrm>
          <a:prstGeom prst="rect">
            <a:avLst/>
          </a:prstGeom>
        </p:spPr>
      </p:pic>
      <p:pic>
        <p:nvPicPr>
          <p:cNvPr id="14" name="Picture 14">
            <a:extLst>
              <a:ext uri="{FF2B5EF4-FFF2-40B4-BE49-F238E27FC236}">
                <a16:creationId xmlns:a16="http://schemas.microsoft.com/office/drawing/2014/main" id="{B4D1B2DD-A1B4-6BFC-9E33-43B909972AD8}"/>
              </a:ext>
            </a:extLst>
          </p:cNvPr>
          <p:cNvPicPr>
            <a:picLocks noChangeAspect="1"/>
          </p:cNvPicPr>
          <p:nvPr/>
        </p:nvPicPr>
        <p:blipFill>
          <a:blip r:embed="rId3"/>
          <a:stretch>
            <a:fillRect/>
          </a:stretch>
        </p:blipFill>
        <p:spPr>
          <a:xfrm>
            <a:off x="3883660" y="2699424"/>
            <a:ext cx="2991390" cy="1868208"/>
          </a:xfrm>
          <a:prstGeom prst="rect">
            <a:avLst/>
          </a:prstGeom>
        </p:spPr>
      </p:pic>
      <p:pic>
        <p:nvPicPr>
          <p:cNvPr id="15" name="Picture 15">
            <a:extLst>
              <a:ext uri="{FF2B5EF4-FFF2-40B4-BE49-F238E27FC236}">
                <a16:creationId xmlns:a16="http://schemas.microsoft.com/office/drawing/2014/main" id="{C35164E1-657E-61B4-44BF-445EA43CAA92}"/>
              </a:ext>
            </a:extLst>
          </p:cNvPr>
          <p:cNvPicPr>
            <a:picLocks noChangeAspect="1"/>
          </p:cNvPicPr>
          <p:nvPr/>
        </p:nvPicPr>
        <p:blipFill>
          <a:blip r:embed="rId4"/>
          <a:stretch>
            <a:fillRect/>
          </a:stretch>
        </p:blipFill>
        <p:spPr>
          <a:xfrm>
            <a:off x="3720839" y="4573821"/>
            <a:ext cx="3014324" cy="1615125"/>
          </a:xfrm>
          <a:prstGeom prst="rect">
            <a:avLst/>
          </a:prstGeom>
        </p:spPr>
      </p:pic>
      <p:pic>
        <p:nvPicPr>
          <p:cNvPr id="16" name="Picture 16">
            <a:extLst>
              <a:ext uri="{FF2B5EF4-FFF2-40B4-BE49-F238E27FC236}">
                <a16:creationId xmlns:a16="http://schemas.microsoft.com/office/drawing/2014/main" id="{B393F063-1FCD-F642-2A0B-88518B2C4E41}"/>
              </a:ext>
            </a:extLst>
          </p:cNvPr>
          <p:cNvPicPr>
            <a:picLocks noChangeAspect="1"/>
          </p:cNvPicPr>
          <p:nvPr/>
        </p:nvPicPr>
        <p:blipFill>
          <a:blip r:embed="rId5"/>
          <a:stretch>
            <a:fillRect/>
          </a:stretch>
        </p:blipFill>
        <p:spPr>
          <a:xfrm>
            <a:off x="7069550" y="2699424"/>
            <a:ext cx="3681391" cy="3409472"/>
          </a:xfrm>
          <a:prstGeom prst="rect">
            <a:avLst/>
          </a:prstGeom>
        </p:spPr>
      </p:pic>
    </p:spTree>
    <p:extLst>
      <p:ext uri="{BB962C8B-B14F-4D97-AF65-F5344CB8AC3E}">
        <p14:creationId xmlns:p14="http://schemas.microsoft.com/office/powerpoint/2010/main" val="198104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8A48-4171-45D2-4134-92309194C5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r>
              <a:rPr lang="en-US" dirty="0"/>
              <a:t> </a:t>
            </a:r>
          </a:p>
        </p:txBody>
      </p:sp>
      <p:sp>
        <p:nvSpPr>
          <p:cNvPr id="3" name="Text Placeholder 2">
            <a:extLst>
              <a:ext uri="{FF2B5EF4-FFF2-40B4-BE49-F238E27FC236}">
                <a16:creationId xmlns:a16="http://schemas.microsoft.com/office/drawing/2014/main" id="{4261918B-F474-DB75-D1D7-FEC085B3BB7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Built in displays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Simple Interaction with the system </a:t>
            </a:r>
          </a:p>
          <a:p>
            <a:r>
              <a:rPr lang="en-US" dirty="0">
                <a:latin typeface="Times New Roman" panose="02020603050405020304" pitchFamily="18" charset="0"/>
                <a:cs typeface="Times New Roman" panose="02020603050405020304" pitchFamily="18" charset="0"/>
              </a:rPr>
              <a:t>Making lives simpler</a:t>
            </a:r>
          </a:p>
          <a:p>
            <a:r>
              <a:rPr lang="en-US" dirty="0">
                <a:latin typeface="Times New Roman" panose="02020603050405020304" pitchFamily="18" charset="0"/>
                <a:cs typeface="Times New Roman" panose="02020603050405020304" pitchFamily="18" charset="0"/>
              </a:rPr>
              <a:t>Job  opportunities</a:t>
            </a:r>
          </a:p>
          <a:p>
            <a:r>
              <a:rPr lang="en-US" dirty="0">
                <a:latin typeface="Times New Roman" panose="02020603050405020304" pitchFamily="18" charset="0"/>
                <a:cs typeface="Times New Roman" panose="02020603050405020304" pitchFamily="18" charset="0"/>
              </a:rPr>
              <a:t>Development of technology</a:t>
            </a:r>
          </a:p>
          <a:p>
            <a:r>
              <a:rPr lang="en-US" dirty="0">
                <a:latin typeface="Times New Roman" panose="02020603050405020304" pitchFamily="18" charset="0"/>
                <a:cs typeface="Times New Roman" panose="02020603050405020304" pitchFamily="18" charset="0"/>
              </a:rPr>
              <a:t>Easy to use</a:t>
            </a:r>
          </a:p>
          <a:p>
            <a:r>
              <a:rPr lang="en-US" dirty="0">
                <a:latin typeface="Times New Roman" panose="02020603050405020304" pitchFamily="18" charset="0"/>
                <a:cs typeface="Times New Roman" panose="02020603050405020304" pitchFamily="18" charset="0"/>
              </a:rPr>
              <a:t>No compromises with the design of our costume</a:t>
            </a:r>
            <a:r>
              <a:rPr lang="en-US" dirty="0"/>
              <a:t>.</a:t>
            </a:r>
          </a:p>
        </p:txBody>
      </p:sp>
    </p:spTree>
    <p:extLst>
      <p:ext uri="{BB962C8B-B14F-4D97-AF65-F5344CB8AC3E}">
        <p14:creationId xmlns:p14="http://schemas.microsoft.com/office/powerpoint/2010/main" val="241609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41AB-C4FA-CC8E-1F83-E69F64861B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 </a:t>
            </a:r>
          </a:p>
        </p:txBody>
      </p:sp>
      <p:sp>
        <p:nvSpPr>
          <p:cNvPr id="3" name="Content Placeholder 2">
            <a:extLst>
              <a:ext uri="{FF2B5EF4-FFF2-40B4-BE49-F238E27FC236}">
                <a16:creationId xmlns:a16="http://schemas.microsoft.com/office/drawing/2014/main" id="{68AA4060-3CAF-AF83-5DC7-5CE9EA8AEFF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Not completely waterproof
They get implicated by harsh environmental conditions.</a:t>
            </a:r>
          </a:p>
          <a:p>
            <a:r>
              <a:rPr lang="en-US" dirty="0">
                <a:latin typeface="Times New Roman" panose="02020603050405020304" pitchFamily="18" charset="0"/>
                <a:cs typeface="Times New Roman" panose="02020603050405020304" pitchFamily="18" charset="0"/>
              </a:rPr>
              <a:t>Not as flexible as normal textile clothing.</a:t>
            </a:r>
          </a:p>
          <a:p>
            <a:r>
              <a:rPr lang="en-US" dirty="0">
                <a:latin typeface="Times New Roman" panose="02020603050405020304" pitchFamily="18" charset="0"/>
                <a:cs typeface="Times New Roman" panose="02020603050405020304" pitchFamily="18" charset="0"/>
              </a:rPr>
              <a:t>Limited reliability compare to textile clothes.</a:t>
            </a:r>
          </a:p>
          <a:p>
            <a:r>
              <a:rPr lang="en-US" dirty="0">
                <a:latin typeface="Times New Roman" panose="02020603050405020304" pitchFamily="18" charset="0"/>
                <a:cs typeface="Times New Roman" panose="02020603050405020304" pitchFamily="18" charset="0"/>
              </a:rPr>
              <a:t>They have specific range of applications.</a:t>
            </a:r>
          </a:p>
          <a:p>
            <a:r>
              <a:rPr lang="en-US" dirty="0">
                <a:latin typeface="Times New Roman" panose="02020603050405020304" pitchFamily="18" charset="0"/>
                <a:cs typeface="Times New Roman" panose="02020603050405020304" pitchFamily="18" charset="0"/>
              </a:rPr>
              <a:t>They have limited processing and storage capability.</a:t>
            </a:r>
          </a:p>
          <a:p>
            <a:pPr marL="0" indent="0">
              <a:buNone/>
            </a:pPr>
            <a:endParaRPr lang="en-US" dirty="0"/>
          </a:p>
        </p:txBody>
      </p:sp>
    </p:spTree>
    <p:extLst>
      <p:ext uri="{BB962C8B-B14F-4D97-AF65-F5344CB8AC3E}">
        <p14:creationId xmlns:p14="http://schemas.microsoft.com/office/powerpoint/2010/main" val="228884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9DD7-989D-E0D2-870B-9C82B8B4A68C}"/>
              </a:ext>
            </a:extLst>
          </p:cNvPr>
          <p:cNvSpPr>
            <a:spLocks noGrp="1"/>
          </p:cNvSpPr>
          <p:nvPr>
            <p:ph type="title"/>
          </p:nvPr>
        </p:nvSpPr>
        <p:spPr>
          <a:xfrm>
            <a:off x="1728046" y="738756"/>
            <a:ext cx="9404723" cy="1400530"/>
          </a:xfrm>
        </p:spPr>
        <p:txBody>
          <a:bodyPr/>
          <a:lstStyle/>
          <a:p>
            <a:r>
              <a:rPr lang="en-US" b="1" dirty="0"/>
              <a:t>              </a:t>
            </a:r>
            <a:r>
              <a:rPr lang="en-US"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662515B9-A798-2BAC-F238-F10853CD83E6}"/>
              </a:ext>
            </a:extLst>
          </p:cNvPr>
          <p:cNvSpPr>
            <a:spLocks noGrp="1"/>
          </p:cNvSpPr>
          <p:nvPr>
            <p:ph idx="1"/>
          </p:nvPr>
        </p:nvSpPr>
        <p:spPr>
          <a:xfrm>
            <a:off x="1517413" y="1835273"/>
            <a:ext cx="8946541" cy="419548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Textiles  are  changing  day by day and this </a:t>
            </a:r>
            <a:r>
              <a:rPr lang="en-US" dirty="0" err="1">
                <a:latin typeface="Times New Roman" panose="02020603050405020304" pitchFamily="18" charset="0"/>
                <a:cs typeface="Times New Roman" panose="02020603050405020304" pitchFamily="18" charset="0"/>
              </a:rPr>
              <a:t>hybridisation</a:t>
            </a:r>
            <a:r>
              <a:rPr lang="en-US" dirty="0">
                <a:latin typeface="Times New Roman" panose="02020603050405020304" pitchFamily="18" charset="0"/>
                <a:cs typeface="Times New Roman" panose="02020603050405020304" pitchFamily="18" charset="0"/>
              </a:rPr>
              <a:t> of textiles with                     other branches of science has been most welcome by all.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So, if smart textile are affordable I think they will be accepted by the user as part of his everyday life…</a:t>
            </a:r>
          </a:p>
        </p:txBody>
      </p:sp>
    </p:spTree>
    <p:extLst>
      <p:ext uri="{BB962C8B-B14F-4D97-AF65-F5344CB8AC3E}">
        <p14:creationId xmlns:p14="http://schemas.microsoft.com/office/powerpoint/2010/main" val="382037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4EA4-98CA-5529-22B7-FA599FE4F1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ABSTRACT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E23D7B-4853-AE16-89D2-6D98EE45F50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Smart textiles are one of the areas that provides added value to textile materials. </a:t>
            </a:r>
          </a:p>
          <a:p>
            <a:pPr algn="just"/>
            <a:r>
              <a:rPr lang="en-US" dirty="0">
                <a:latin typeface="Times New Roman" panose="02020603050405020304" pitchFamily="18" charset="0"/>
                <a:cs typeface="Times New Roman" panose="02020603050405020304" pitchFamily="18" charset="0"/>
              </a:rPr>
              <a:t>It is a sector that has been developed with new technologies, new fibers, and textile materials. </a:t>
            </a:r>
          </a:p>
          <a:p>
            <a:pPr algn="just"/>
            <a:r>
              <a:rPr lang="en-US" dirty="0">
                <a:latin typeface="Times New Roman" panose="02020603050405020304" pitchFamily="18" charset="0"/>
                <a:cs typeface="Times New Roman" panose="02020603050405020304" pitchFamily="18" charset="0"/>
              </a:rPr>
              <a:t>Smart textiles cooperate with other branches of science like nanotechnology, materials science, design, electronics, and computer engineering, etc.</a:t>
            </a:r>
          </a:p>
          <a:p>
            <a:pPr marL="0" indent="0">
              <a:buNone/>
            </a:pPr>
            <a:endParaRPr lang="en-US" dirty="0"/>
          </a:p>
        </p:txBody>
      </p:sp>
    </p:spTree>
    <p:extLst>
      <p:ext uri="{BB962C8B-B14F-4D97-AF65-F5344CB8AC3E}">
        <p14:creationId xmlns:p14="http://schemas.microsoft.com/office/powerpoint/2010/main" val="97262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2528EC8-F3FD-774F-C9EF-DB8820C04C2E}"/>
              </a:ext>
            </a:extLst>
          </p:cNvPr>
          <p:cNvPicPr>
            <a:picLocks noChangeAspect="1"/>
          </p:cNvPicPr>
          <p:nvPr/>
        </p:nvPicPr>
        <p:blipFill>
          <a:blip r:embed="rId2"/>
          <a:stretch>
            <a:fillRect/>
          </a:stretch>
        </p:blipFill>
        <p:spPr>
          <a:xfrm>
            <a:off x="1455859" y="1653518"/>
            <a:ext cx="8740834" cy="3550964"/>
          </a:xfrm>
          <a:prstGeom prst="rect">
            <a:avLst/>
          </a:prstGeom>
        </p:spPr>
      </p:pic>
    </p:spTree>
    <p:extLst>
      <p:ext uri="{BB962C8B-B14F-4D97-AF65-F5344CB8AC3E}">
        <p14:creationId xmlns:p14="http://schemas.microsoft.com/office/powerpoint/2010/main" val="94497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61EF-5E93-B2D3-DA19-CE25C550B7F1}"/>
              </a:ext>
            </a:extLst>
          </p:cNvPr>
          <p:cNvSpPr>
            <a:spLocks noGrp="1"/>
          </p:cNvSpPr>
          <p:nvPr>
            <p:ph type="title"/>
          </p:nvPr>
        </p:nvSpPr>
        <p:spPr/>
        <p:txBody>
          <a:bodyPr/>
          <a:lstStyle/>
          <a:p>
            <a:r>
              <a:rPr lang="en-US" dirty="0"/>
              <a:t>                         </a:t>
            </a:r>
            <a:r>
              <a:rPr lang="en-US" b="1" dirty="0"/>
              <a:t>INTRODUCTION  </a:t>
            </a:r>
            <a:endParaRPr lang="en-US" dirty="0"/>
          </a:p>
        </p:txBody>
      </p:sp>
      <p:sp>
        <p:nvSpPr>
          <p:cNvPr id="3" name="Content Placeholder 2">
            <a:extLst>
              <a:ext uri="{FF2B5EF4-FFF2-40B4-BE49-F238E27FC236}">
                <a16:creationId xmlns:a16="http://schemas.microsoft.com/office/drawing/2014/main" id="{CF46AEB5-F056-623C-ABA6-3EF4A1293FC2}"/>
              </a:ext>
            </a:extLst>
          </p:cNvPr>
          <p:cNvSpPr>
            <a:spLocks noGrp="1"/>
          </p:cNvSpPr>
          <p:nvPr>
            <p:ph idx="1"/>
          </p:nvPr>
        </p:nvSpPr>
        <p:spPr>
          <a:xfrm>
            <a:off x="1764558" y="1853248"/>
            <a:ext cx="8946541" cy="4195481"/>
          </a:xfrm>
        </p:spPr>
        <p:txBody>
          <a:bodyPr>
            <a:normAutofit/>
          </a:bodyPr>
          <a:lstStyle/>
          <a:p>
            <a:pPr algn="just"/>
            <a:r>
              <a:rPr lang="en-US" dirty="0">
                <a:latin typeface="Times New Roman" panose="02020603050405020304" pitchFamily="18" charset="0"/>
                <a:cs typeface="Times New Roman" panose="02020603050405020304" pitchFamily="18" charset="0"/>
              </a:rPr>
              <a:t>Textile is the basic group on which the whole fashion industry stands </a:t>
            </a:r>
          </a:p>
          <a:p>
            <a:pPr algn="just"/>
            <a:r>
              <a:rPr lang="en-US" dirty="0">
                <a:latin typeface="Times New Roman" panose="02020603050405020304" pitchFamily="18" charset="0"/>
                <a:cs typeface="Times New Roman" panose="02020603050405020304" pitchFamily="18" charset="0"/>
              </a:rPr>
              <a:t>Basic characteristics of clothing, protection, and fashion.</a:t>
            </a:r>
          </a:p>
          <a:p>
            <a:pPr algn="just"/>
            <a:r>
              <a:rPr lang="en-US" dirty="0">
                <a:latin typeface="Times New Roman" panose="02020603050405020304" pitchFamily="18" charset="0"/>
                <a:cs typeface="Times New Roman" panose="02020603050405020304" pitchFamily="18" charset="0"/>
              </a:rPr>
              <a:t>Makes our lives more simpler and efficient </a:t>
            </a:r>
          </a:p>
          <a:p>
            <a:pPr algn="just"/>
            <a:r>
              <a:rPr lang="en-US" dirty="0">
                <a:latin typeface="Times New Roman" panose="02020603050405020304" pitchFamily="18" charset="0"/>
                <a:cs typeface="Times New Roman" panose="02020603050405020304" pitchFamily="18" charset="0"/>
              </a:rPr>
              <a:t>Works like smart watches or smart phones</a:t>
            </a:r>
          </a:p>
          <a:p>
            <a:pPr algn="just"/>
            <a:r>
              <a:rPr lang="en-US" dirty="0">
                <a:latin typeface="Times New Roman" panose="02020603050405020304" pitchFamily="18" charset="0"/>
                <a:cs typeface="Times New Roman" panose="02020603050405020304" pitchFamily="18" charset="0"/>
              </a:rPr>
              <a:t>Monitors heart beat, breath rate, temperature, send messages, pickup calls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Development of technology and the variation requirements ,the demand to the smart textiles increasing rapidly</a:t>
            </a:r>
          </a:p>
          <a:p>
            <a:pPr algn="just"/>
            <a:r>
              <a:rPr lang="en-US" dirty="0">
                <a:latin typeface="Times New Roman" panose="02020603050405020304" pitchFamily="18" charset="0"/>
                <a:cs typeface="Times New Roman" panose="02020603050405020304" pitchFamily="18" charset="0"/>
              </a:rPr>
              <a:t>Applications ranging from simpler to complex</a:t>
            </a:r>
          </a:p>
          <a:p>
            <a:pPr marL="0" indent="0" algn="just">
              <a:buNone/>
            </a:pPr>
            <a:endParaRPr lang="en-US" dirty="0"/>
          </a:p>
        </p:txBody>
      </p:sp>
    </p:spTree>
    <p:extLst>
      <p:ext uri="{BB962C8B-B14F-4D97-AF65-F5344CB8AC3E}">
        <p14:creationId xmlns:p14="http://schemas.microsoft.com/office/powerpoint/2010/main" val="16712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D456-4A0A-11A6-E1F6-15E9704F8361}"/>
              </a:ext>
            </a:extLst>
          </p:cNvPr>
          <p:cNvSpPr>
            <a:spLocks noGrp="1"/>
          </p:cNvSpPr>
          <p:nvPr>
            <p:ph type="title"/>
          </p:nvPr>
        </p:nvSpPr>
        <p:spPr/>
        <p:txBody>
          <a:bodyPr/>
          <a:lstStyle/>
          <a:p>
            <a:r>
              <a:rPr lang="en-US"/>
              <a:t>                    </a:t>
            </a:r>
            <a:r>
              <a:rPr lang="en-US" b="1">
                <a:solidFill>
                  <a:schemeClr val="tx1"/>
                </a:solidFill>
              </a:rPr>
              <a:t>DEFINATION </a:t>
            </a:r>
            <a:endParaRPr lang="en-US"/>
          </a:p>
        </p:txBody>
      </p:sp>
      <p:sp>
        <p:nvSpPr>
          <p:cNvPr id="3" name="Content Placeholder 2">
            <a:extLst>
              <a:ext uri="{FF2B5EF4-FFF2-40B4-BE49-F238E27FC236}">
                <a16:creationId xmlns:a16="http://schemas.microsoft.com/office/drawing/2014/main" id="{227500B7-C91B-1545-C7C8-9ACFFA538B6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Smart </a:t>
            </a:r>
            <a:r>
              <a:rPr lang="en-IN" dirty="0">
                <a:latin typeface="Times New Roman" panose="02020603050405020304" pitchFamily="18" charset="0"/>
                <a:cs typeface="Times New Roman" panose="02020603050405020304" pitchFamily="18" charset="0"/>
              </a:rPr>
              <a:t>textiles are defined as the textiles that can sense and react to the environmental conditions or human body</a:t>
            </a:r>
          </a:p>
          <a:p>
            <a:r>
              <a:rPr lang="en-IN" dirty="0">
                <a:latin typeface="Times New Roman" panose="02020603050405020304" pitchFamily="18" charset="0"/>
                <a:cs typeface="Times New Roman" panose="02020603050405020304" pitchFamily="18" charset="0"/>
              </a:rPr>
              <a:t>Mostly used to monitor and provide comfort, security for its owners</a:t>
            </a:r>
          </a:p>
          <a:p>
            <a:r>
              <a:rPr lang="en-IN" dirty="0">
                <a:latin typeface="Times New Roman" panose="02020603050405020304" pitchFamily="18" charset="0"/>
                <a:cs typeface="Times New Roman" panose="02020603050405020304" pitchFamily="18" charset="0"/>
              </a:rPr>
              <a:t>Smart textiles can also be called as next-generation textiles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9746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963F-1C38-2910-1B68-8BCEC985E7E1}"/>
              </a:ext>
            </a:extLst>
          </p:cNvPr>
          <p:cNvSpPr>
            <a:spLocks noGrp="1"/>
          </p:cNvSpPr>
          <p:nvPr>
            <p:ph type="title"/>
          </p:nvPr>
        </p:nvSpPr>
        <p:spPr/>
        <p:txBody>
          <a:bodyPr/>
          <a:lstStyle/>
          <a:p>
            <a:r>
              <a:rPr lang="en-US"/>
              <a:t>            </a:t>
            </a:r>
            <a:r>
              <a:rPr lang="en-US" b="1"/>
              <a:t>CLASSIFICATION </a:t>
            </a:r>
            <a:endParaRPr lang="en-US"/>
          </a:p>
        </p:txBody>
      </p:sp>
      <p:sp>
        <p:nvSpPr>
          <p:cNvPr id="3" name="Content Placeholder 2">
            <a:extLst>
              <a:ext uri="{FF2B5EF4-FFF2-40B4-BE49-F238E27FC236}">
                <a16:creationId xmlns:a16="http://schemas.microsoft.com/office/drawing/2014/main" id="{00D9C79C-9823-23BE-A879-6EEE4A4D2F2A}"/>
              </a:ext>
            </a:extLst>
          </p:cNvPr>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Smart textiles are classified based On the esthetic and performance functions are mentioned as two categories. </a:t>
            </a:r>
          </a:p>
          <a:p>
            <a:r>
              <a:rPr lang="en-US" dirty="0">
                <a:latin typeface="Times New Roman" panose="02020603050405020304" pitchFamily="18" charset="0"/>
                <a:cs typeface="Times New Roman" panose="02020603050405020304" pitchFamily="18" charset="0"/>
              </a:rPr>
              <a:t>Esthetic smart textiles use the technology for fashion design, because of their ability to light up and change color. </a:t>
            </a:r>
          </a:p>
          <a:p>
            <a:r>
              <a:rPr lang="en-US" dirty="0">
                <a:latin typeface="Times New Roman" panose="02020603050405020304" pitchFamily="18" charset="0"/>
                <a:cs typeface="Times New Roman" panose="02020603050405020304" pitchFamily="18" charset="0"/>
              </a:rPr>
              <a:t>As for the performance, smart textiles are classified into three categories as</a:t>
            </a:r>
          </a:p>
          <a:p>
            <a:pPr>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PASSIVE SMART TEXTILES</a:t>
            </a:r>
          </a:p>
          <a:p>
            <a:pPr>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ACTIVE SMART TEXTILES</a:t>
            </a:r>
          </a:p>
          <a:p>
            <a:pPr>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ULTRA SMART TEXTILES </a:t>
            </a:r>
          </a:p>
          <a:p>
            <a:pPr marL="0" indent="0">
              <a:buNone/>
            </a:pPr>
            <a:endParaRPr lang="en-US" dirty="0"/>
          </a:p>
          <a:p>
            <a:pPr>
              <a:buFont typeface="+mj-lt"/>
              <a:buAutoNum type="arabicPeriod"/>
            </a:pPr>
            <a:endParaRPr lang="en-US" b="1" dirty="0">
              <a:solidFill>
                <a:schemeClr val="accent1"/>
              </a:solidFill>
            </a:endParaRPr>
          </a:p>
          <a:p>
            <a:pPr>
              <a:buFont typeface="+mj-lt"/>
              <a:buAutoNum type="arabicPeriod"/>
            </a:pPr>
            <a:endParaRPr lang="en-US" dirty="0">
              <a:solidFill>
                <a:schemeClr val="accent1"/>
              </a:solidFill>
            </a:endParaRPr>
          </a:p>
          <a:p>
            <a:pPr>
              <a:buFont typeface="+mj-lt"/>
              <a:buAutoNum type="arabicPeriod"/>
            </a:pPr>
            <a:endParaRPr lang="en-US" dirty="0">
              <a:solidFill>
                <a:schemeClr val="accent1"/>
              </a:solidFill>
            </a:endParaRPr>
          </a:p>
          <a:p>
            <a:pPr>
              <a:buFont typeface="+mj-lt"/>
              <a:buAutoNum type="arabicPeriod"/>
            </a:pPr>
            <a:endParaRPr lang="en-US" dirty="0">
              <a:solidFill>
                <a:schemeClr val="accent1"/>
              </a:solidFill>
            </a:endParaRPr>
          </a:p>
        </p:txBody>
      </p:sp>
      <p:pic>
        <p:nvPicPr>
          <p:cNvPr id="5" name="Picture 5">
            <a:extLst>
              <a:ext uri="{FF2B5EF4-FFF2-40B4-BE49-F238E27FC236}">
                <a16:creationId xmlns:a16="http://schemas.microsoft.com/office/drawing/2014/main" id="{2F27FDEA-6E41-C8C6-1E1D-0E07E6D9C63F}"/>
              </a:ext>
            </a:extLst>
          </p:cNvPr>
          <p:cNvPicPr>
            <a:picLocks noGrp="1" noChangeAspect="1"/>
          </p:cNvPicPr>
          <p:nvPr>
            <p:ph sz="half" idx="2"/>
          </p:nvPr>
        </p:nvPicPr>
        <p:blipFill>
          <a:blip r:embed="rId2"/>
          <a:stretch>
            <a:fillRect/>
          </a:stretch>
        </p:blipFill>
        <p:spPr>
          <a:xfrm>
            <a:off x="6692351" y="1853248"/>
            <a:ext cx="3677481" cy="4200525"/>
          </a:xfrm>
        </p:spPr>
      </p:pic>
    </p:spTree>
    <p:extLst>
      <p:ext uri="{BB962C8B-B14F-4D97-AF65-F5344CB8AC3E}">
        <p14:creationId xmlns:p14="http://schemas.microsoft.com/office/powerpoint/2010/main" val="334993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3963-8D97-BDD3-3C08-32015F4CA6E1}"/>
              </a:ext>
            </a:extLst>
          </p:cNvPr>
          <p:cNvSpPr>
            <a:spLocks noGrp="1"/>
          </p:cNvSpPr>
          <p:nvPr>
            <p:ph type="title"/>
          </p:nvPr>
        </p:nvSpPr>
        <p:spPr/>
        <p:txBody>
          <a:bodyPr/>
          <a:lstStyle/>
          <a:p>
            <a:pPr marL="742950" indent="-742950">
              <a:buFont typeface="+mj-lt"/>
              <a:buAutoNum type="arabicPeriod"/>
            </a:pPr>
            <a:r>
              <a:rPr lang="en-US" b="1"/>
              <a:t>PASSIVE SMART TEXTILES </a:t>
            </a:r>
          </a:p>
        </p:txBody>
      </p:sp>
      <p:sp>
        <p:nvSpPr>
          <p:cNvPr id="3" name="Content Placeholder 2">
            <a:extLst>
              <a:ext uri="{FF2B5EF4-FFF2-40B4-BE49-F238E27FC236}">
                <a16:creationId xmlns:a16="http://schemas.microsoft.com/office/drawing/2014/main" id="{5C50ABE3-A976-87B5-A9FA-B8A84094B86D}"/>
              </a:ext>
            </a:extLst>
          </p:cNvPr>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Can only sense the environment</a:t>
            </a:r>
          </a:p>
          <a:p>
            <a:r>
              <a:rPr lang="en-US" dirty="0">
                <a:latin typeface="Times New Roman" panose="02020603050405020304" pitchFamily="18" charset="0"/>
                <a:cs typeface="Times New Roman" panose="02020603050405020304" pitchFamily="18" charset="0"/>
              </a:rPr>
              <a:t>These are sensors</a:t>
            </a:r>
          </a:p>
          <a:p>
            <a:r>
              <a:rPr lang="en-US" dirty="0">
                <a:latin typeface="Times New Roman" panose="02020603050405020304" pitchFamily="18" charset="0"/>
                <a:cs typeface="Times New Roman" panose="02020603050405020304" pitchFamily="18" charset="0"/>
              </a:rPr>
              <a:t>Can also be knowns as first generation textiles</a:t>
            </a:r>
          </a:p>
          <a:p>
            <a:r>
              <a:rPr lang="en-US" dirty="0">
                <a:latin typeface="Times New Roman" panose="02020603050405020304" pitchFamily="18" charset="0"/>
                <a:cs typeface="Times New Roman" panose="02020603050405020304" pitchFamily="18" charset="0"/>
              </a:rPr>
              <a:t>EX: UV protecting clothing, conductive fibers, plasma-treated clothing, and waterproof fabrics</a:t>
            </a:r>
          </a:p>
        </p:txBody>
      </p:sp>
      <p:sp>
        <p:nvSpPr>
          <p:cNvPr id="5" name="Content Placeholder 4">
            <a:extLst>
              <a:ext uri="{FF2B5EF4-FFF2-40B4-BE49-F238E27FC236}">
                <a16:creationId xmlns:a16="http://schemas.microsoft.com/office/drawing/2014/main" id="{6270D606-A090-7489-B3C5-2C44D7648DAD}"/>
              </a:ext>
            </a:extLst>
          </p:cNvPr>
          <p:cNvSpPr>
            <a:spLocks noGrp="1"/>
          </p:cNvSpPr>
          <p:nvPr>
            <p:ph sz="half" idx="2"/>
          </p:nvPr>
        </p:nvSpPr>
        <p:spPr/>
        <p:txBody>
          <a:bodyPr>
            <a:normAutofit/>
          </a:bodyPr>
          <a:lstStyle/>
          <a:p>
            <a:pPr marL="0" indent="0">
              <a:buNone/>
            </a:pPr>
            <a:endParaRPr lang="en-US"/>
          </a:p>
          <a:p>
            <a:pPr marL="0" indent="0">
              <a:buNone/>
            </a:pPr>
            <a:endParaRPr lang="en-US"/>
          </a:p>
        </p:txBody>
      </p:sp>
      <p:pic>
        <p:nvPicPr>
          <p:cNvPr id="6" name="Picture 6">
            <a:extLst>
              <a:ext uri="{FF2B5EF4-FFF2-40B4-BE49-F238E27FC236}">
                <a16:creationId xmlns:a16="http://schemas.microsoft.com/office/drawing/2014/main" id="{E05F9539-1862-B71B-CC54-83646A37AA8F}"/>
              </a:ext>
            </a:extLst>
          </p:cNvPr>
          <p:cNvPicPr>
            <a:picLocks noChangeAspect="1"/>
          </p:cNvPicPr>
          <p:nvPr/>
        </p:nvPicPr>
        <p:blipFill>
          <a:blip r:embed="rId2"/>
          <a:stretch>
            <a:fillRect/>
          </a:stretch>
        </p:blipFill>
        <p:spPr>
          <a:xfrm flipH="1">
            <a:off x="6096000" y="2056092"/>
            <a:ext cx="5733304" cy="3195786"/>
          </a:xfrm>
          <a:prstGeom prst="rect">
            <a:avLst/>
          </a:prstGeom>
        </p:spPr>
      </p:pic>
    </p:spTree>
    <p:extLst>
      <p:ext uri="{BB962C8B-B14F-4D97-AF65-F5344CB8AC3E}">
        <p14:creationId xmlns:p14="http://schemas.microsoft.com/office/powerpoint/2010/main" val="337947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80E7-CDF2-41B4-DD43-FE95986225F1}"/>
              </a:ext>
            </a:extLst>
          </p:cNvPr>
          <p:cNvSpPr>
            <a:spLocks noGrp="1"/>
          </p:cNvSpPr>
          <p:nvPr>
            <p:ph type="title"/>
          </p:nvPr>
        </p:nvSpPr>
        <p:spPr/>
        <p:txBody>
          <a:bodyPr/>
          <a:lstStyle/>
          <a:p>
            <a:r>
              <a:rPr lang="en-US" b="1"/>
              <a:t>2.ACTIVE SMART TEXTILES </a:t>
            </a:r>
          </a:p>
        </p:txBody>
      </p:sp>
      <p:sp>
        <p:nvSpPr>
          <p:cNvPr id="3" name="Content Placeholder 2">
            <a:extLst>
              <a:ext uri="{FF2B5EF4-FFF2-40B4-BE49-F238E27FC236}">
                <a16:creationId xmlns:a16="http://schemas.microsoft.com/office/drawing/2014/main" id="{7CE42B68-177F-2A2B-3ABC-AC74678B7F01}"/>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Can sense and react to the environmental stimuli</a:t>
            </a:r>
          </a:p>
          <a:p>
            <a:r>
              <a:rPr lang="en-US" dirty="0">
                <a:latin typeface="Times New Roman" panose="02020603050405020304" pitchFamily="18" charset="0"/>
                <a:cs typeface="Times New Roman" panose="02020603050405020304" pitchFamily="18" charset="0"/>
              </a:rPr>
              <a:t>These are sensors and actuators </a:t>
            </a:r>
          </a:p>
          <a:p>
            <a:r>
              <a:rPr lang="en-US" dirty="0">
                <a:latin typeface="Times New Roman" panose="02020603050405020304" pitchFamily="18" charset="0"/>
                <a:cs typeface="Times New Roman" panose="02020603050405020304" pitchFamily="18" charset="0"/>
              </a:rPr>
              <a:t>Also known as second generation textiles</a:t>
            </a:r>
          </a:p>
          <a:p>
            <a:r>
              <a:rPr lang="en-US" dirty="0">
                <a:latin typeface="Times New Roman" panose="02020603050405020304" pitchFamily="18" charset="0"/>
                <a:cs typeface="Times New Roman" panose="02020603050405020304" pitchFamily="18" charset="0"/>
              </a:rPr>
              <a:t>Ex: Phase change materials, shape memory materials, and heat sensitive dyes </a:t>
            </a:r>
          </a:p>
        </p:txBody>
      </p:sp>
      <p:pic>
        <p:nvPicPr>
          <p:cNvPr id="5" name="Picture 5">
            <a:extLst>
              <a:ext uri="{FF2B5EF4-FFF2-40B4-BE49-F238E27FC236}">
                <a16:creationId xmlns:a16="http://schemas.microsoft.com/office/drawing/2014/main" id="{7E5542E5-6A29-EC7B-FF81-440F3A98E691}"/>
              </a:ext>
            </a:extLst>
          </p:cNvPr>
          <p:cNvPicPr>
            <a:picLocks noGrp="1" noChangeAspect="1"/>
          </p:cNvPicPr>
          <p:nvPr>
            <p:ph sz="half" idx="2"/>
          </p:nvPr>
        </p:nvPicPr>
        <p:blipFill>
          <a:blip r:embed="rId2"/>
          <a:stretch>
            <a:fillRect/>
          </a:stretch>
        </p:blipFill>
        <p:spPr>
          <a:xfrm>
            <a:off x="6095999" y="2245175"/>
            <a:ext cx="5130809" cy="3221008"/>
          </a:xfrm>
        </p:spPr>
      </p:pic>
    </p:spTree>
    <p:extLst>
      <p:ext uri="{BB962C8B-B14F-4D97-AF65-F5344CB8AC3E}">
        <p14:creationId xmlns:p14="http://schemas.microsoft.com/office/powerpoint/2010/main" val="302303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4A22-3127-2196-C846-4F0BD52F7A70}"/>
              </a:ext>
            </a:extLst>
          </p:cNvPr>
          <p:cNvSpPr>
            <a:spLocks noGrp="1"/>
          </p:cNvSpPr>
          <p:nvPr>
            <p:ph type="title"/>
          </p:nvPr>
        </p:nvSpPr>
        <p:spPr/>
        <p:txBody>
          <a:bodyPr/>
          <a:lstStyle/>
          <a:p>
            <a:r>
              <a:rPr lang="en-US"/>
              <a:t>3.</a:t>
            </a:r>
            <a:r>
              <a:rPr lang="en-US" b="1"/>
              <a:t>ULTRA SMART TEXTILES </a:t>
            </a:r>
            <a:endParaRPr lang="en-US"/>
          </a:p>
        </p:txBody>
      </p:sp>
      <p:sp>
        <p:nvSpPr>
          <p:cNvPr id="3" name="Content Placeholder 2">
            <a:extLst>
              <a:ext uri="{FF2B5EF4-FFF2-40B4-BE49-F238E27FC236}">
                <a16:creationId xmlns:a16="http://schemas.microsoft.com/office/drawing/2014/main" id="{EC6EB08E-3D77-D944-2683-203954AEBEF3}"/>
              </a:ext>
            </a:extLst>
          </p:cNvPr>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Can sense, react and adapt themselves to environment </a:t>
            </a:r>
          </a:p>
          <a:p>
            <a:r>
              <a:rPr lang="en-US" dirty="0">
                <a:latin typeface="Times New Roman" panose="02020603050405020304" pitchFamily="18" charset="0"/>
                <a:cs typeface="Times New Roman" panose="02020603050405020304" pitchFamily="18" charset="0"/>
              </a:rPr>
              <a:t>Consist of a unit known as micro-chip which works like brain and look like micro computer</a:t>
            </a:r>
          </a:p>
          <a:p>
            <a:r>
              <a:rPr lang="en-US" dirty="0">
                <a:latin typeface="Times New Roman" panose="02020603050405020304" pitchFamily="18" charset="0"/>
                <a:cs typeface="Times New Roman" panose="02020603050405020304" pitchFamily="18" charset="0"/>
              </a:rPr>
              <a:t>Also known as third generation textiles</a:t>
            </a:r>
          </a:p>
          <a:p>
            <a:r>
              <a:rPr lang="en-US" dirty="0">
                <a:latin typeface="Times New Roman" panose="02020603050405020304" pitchFamily="18" charset="0"/>
                <a:cs typeface="Times New Roman" panose="02020603050405020304" pitchFamily="18" charset="0"/>
              </a:rPr>
              <a:t>Ex: spacesuits, musical jackets, and wearable computers </a:t>
            </a:r>
          </a:p>
        </p:txBody>
      </p:sp>
      <p:pic>
        <p:nvPicPr>
          <p:cNvPr id="5" name="Picture 5">
            <a:extLst>
              <a:ext uri="{FF2B5EF4-FFF2-40B4-BE49-F238E27FC236}">
                <a16:creationId xmlns:a16="http://schemas.microsoft.com/office/drawing/2014/main" id="{A7B1205A-74D7-0D6D-F94B-303DC0914B17}"/>
              </a:ext>
            </a:extLst>
          </p:cNvPr>
          <p:cNvPicPr>
            <a:picLocks noGrp="1" noChangeAspect="1"/>
          </p:cNvPicPr>
          <p:nvPr>
            <p:ph sz="half" idx="2"/>
          </p:nvPr>
        </p:nvPicPr>
        <p:blipFill>
          <a:blip r:embed="rId2"/>
          <a:stretch>
            <a:fillRect/>
          </a:stretch>
        </p:blipFill>
        <p:spPr>
          <a:xfrm>
            <a:off x="6291148" y="2179724"/>
            <a:ext cx="5241710" cy="2999422"/>
          </a:xfrm>
        </p:spPr>
      </p:pic>
    </p:spTree>
    <p:extLst>
      <p:ext uri="{BB962C8B-B14F-4D97-AF65-F5344CB8AC3E}">
        <p14:creationId xmlns:p14="http://schemas.microsoft.com/office/powerpoint/2010/main" val="98872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A9DA-87D1-9318-0CFD-0D228C7E2CE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smart textiles works?</a:t>
            </a:r>
          </a:p>
        </p:txBody>
      </p:sp>
      <p:sp>
        <p:nvSpPr>
          <p:cNvPr id="3" name="Content Placeholder 2">
            <a:extLst>
              <a:ext uri="{FF2B5EF4-FFF2-40B4-BE49-F238E27FC236}">
                <a16:creationId xmlns:a16="http://schemas.microsoft.com/office/drawing/2014/main" id="{0F0FC599-8570-59CC-7A80-D11E0600BE3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All smart materials involve an energy transfer from the stimuli to response given out by the material. 
They have the ability do some sort of processing, analyzing and responding. Even they can adapt to the environment. 
 They can change themselves depending on temperature, pressure, density and internal energy </a:t>
            </a:r>
          </a:p>
          <a:p>
            <a:r>
              <a:rPr lang="en-US" dirty="0">
                <a:latin typeface="Times New Roman" panose="02020603050405020304" pitchFamily="18" charset="0"/>
                <a:cs typeface="Times New Roman" panose="02020603050405020304" pitchFamily="18" charset="0"/>
              </a:rPr>
              <a:t>The amount of energy transferred to make this change is determined by the properties of the material. 
In technical, high performance and conventional textiles materials, state change and energy transfer is not a complicated. 
 They just resist it or absorb it.</a:t>
            </a:r>
          </a:p>
        </p:txBody>
      </p:sp>
    </p:spTree>
    <p:extLst>
      <p:ext uri="{BB962C8B-B14F-4D97-AF65-F5344CB8AC3E}">
        <p14:creationId xmlns:p14="http://schemas.microsoft.com/office/powerpoint/2010/main" val="920418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23</TotalTime>
  <Words>917</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Ion</vt:lpstr>
      <vt:lpstr>SMART TEXTILES </vt:lpstr>
      <vt:lpstr>                       ABSTRACT </vt:lpstr>
      <vt:lpstr>                         INTRODUCTION  </vt:lpstr>
      <vt:lpstr>                    DEFINATION </vt:lpstr>
      <vt:lpstr>            CLASSIFICATION </vt:lpstr>
      <vt:lpstr>PASSIVE SMART TEXTILES </vt:lpstr>
      <vt:lpstr>2.ACTIVE SMART TEXTILES </vt:lpstr>
      <vt:lpstr>3.ULTRA SMART TEXTILES </vt:lpstr>
      <vt:lpstr>How smart textiles works?</vt:lpstr>
      <vt:lpstr>                   FUNCTIONS</vt:lpstr>
      <vt:lpstr>SENSORS </vt:lpstr>
      <vt:lpstr>2.DATA PROCESSING</vt:lpstr>
      <vt:lpstr>3.ACTUATORS</vt:lpstr>
      <vt:lpstr>4.STORAGE</vt:lpstr>
      <vt:lpstr>5.COMMUNICATION</vt:lpstr>
      <vt:lpstr>APPLICATIONS</vt:lpstr>
      <vt:lpstr>ADVANTAGES </vt:lpstr>
      <vt:lpstr>DISADVANTAGES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textiles</dc:title>
  <dc:creator>nimmaravali78@gmail.com</dc:creator>
  <cp:lastModifiedBy>nimmaravali78@outlook.com</cp:lastModifiedBy>
  <cp:revision>12</cp:revision>
  <dcterms:created xsi:type="dcterms:W3CDTF">2022-10-11T08:56:54Z</dcterms:created>
  <dcterms:modified xsi:type="dcterms:W3CDTF">2022-11-06T23:02:38Z</dcterms:modified>
</cp:coreProperties>
</file>