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75" r:id="rId7"/>
    <p:sldId id="259" r:id="rId8"/>
    <p:sldId id="274" r:id="rId9"/>
    <p:sldId id="260" r:id="rId10"/>
    <p:sldId id="273" r:id="rId11"/>
    <p:sldId id="261" r:id="rId12"/>
    <p:sldId id="262" r:id="rId13"/>
    <p:sldId id="263" r:id="rId14"/>
    <p:sldId id="272" r:id="rId15"/>
    <p:sldId id="264" r:id="rId16"/>
    <p:sldId id="265" r:id="rId17"/>
    <p:sldId id="271" r:id="rId18"/>
    <p:sldId id="276" r:id="rId19"/>
    <p:sldId id="268"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98" d="100"/>
          <a:sy n="98" d="100"/>
        </p:scale>
        <p:origin x="82" y="1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970565"/>
          </a:xfrm>
        </p:spPr>
        <p:txBody>
          <a:bodyPr>
            <a:normAutofit/>
          </a:bodyPr>
          <a:lstStyle/>
          <a:p>
            <a:r>
              <a:rPr lang="en-GB" sz="3200" b="1" dirty="0">
                <a:latin typeface="Verdana" panose="020B0604030504040204" pitchFamily="34" charset="0"/>
                <a:ea typeface="Verdana" panose="020B0604030504040204" pitchFamily="34" charset="0"/>
              </a:rPr>
              <a:t>RENTAL SYSTEMS FOR FARMERS</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Number:56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45670574"/>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20201CCS0041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THORUGU DILEEP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20201CCS0012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NIMMALA PAVAN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20201CCS0019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GAJULA KISHORE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20201CCS0055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NUTHANAPATI RANJITH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Ms.SOUMYA</a:t>
            </a:r>
            <a:endParaRPr lang="en-GB" sz="1700" dirty="0">
              <a:solidFill>
                <a:schemeClr val="tx1"/>
              </a:solidFill>
            </a:endParaRP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lstStyle/>
          <a:p>
            <a:r>
              <a:rPr lang="en-GB" b="1" dirty="0"/>
              <a:t>Objectives</a:t>
            </a:r>
            <a:endParaRPr lang="en-IN" dirty="0"/>
          </a:p>
        </p:txBody>
      </p:sp>
      <p:sp>
        <p:nvSpPr>
          <p:cNvPr id="3" name="Content Placeholder 2"/>
          <p:cNvSpPr>
            <a:spLocks noGrp="1"/>
          </p:cNvSpPr>
          <p:nvPr>
            <p:ph idx="1"/>
          </p:nvPr>
        </p:nvSpPr>
        <p:spPr>
          <a:xfrm>
            <a:off x="838200" y="1266092"/>
            <a:ext cx="10515600" cy="4466493"/>
          </a:xfrm>
        </p:spPr>
        <p:txBody>
          <a:bodyPr>
            <a:normAutofit/>
          </a:bodyPr>
          <a:lstStyle/>
          <a:p>
            <a:pPr marL="0" indent="0" algn="l">
              <a:buNone/>
            </a:pPr>
            <a:r>
              <a:rPr lang="en-US" sz="2200" b="1" i="0" dirty="0">
                <a:solidFill>
                  <a:srgbClr val="374151"/>
                </a:solidFill>
                <a:effectLst/>
                <a:latin typeface="Söhne"/>
              </a:rPr>
              <a:t>4.</a:t>
            </a:r>
            <a:r>
              <a:rPr lang="en-US" sz="2200" b="1" i="0" dirty="0">
                <a:effectLst/>
                <a:latin typeface="Söhne"/>
              </a:rPr>
              <a:t>Timeliness and Cost Optimization:</a:t>
            </a:r>
            <a:endParaRPr lang="en-US" sz="2200" b="0" i="0" dirty="0">
              <a:effectLst/>
              <a:latin typeface="Söhne"/>
            </a:endParaRPr>
          </a:p>
          <a:p>
            <a:pPr marL="457200" lvl="1" indent="0" algn="l">
              <a:buNone/>
            </a:pPr>
            <a:r>
              <a:rPr lang="en-US" b="0" i="0" dirty="0">
                <a:effectLst/>
                <a:latin typeface="Söhne"/>
              </a:rPr>
              <a:t>Address timeliness costs associated with machinery use on farms, ensuring optimal operational schedules and minimizing expenses to positively impact farmers' revenues.</a:t>
            </a:r>
          </a:p>
          <a:p>
            <a:pPr marL="0" indent="0" algn="l">
              <a:buNone/>
            </a:pPr>
            <a:r>
              <a:rPr lang="en-US" sz="2200" b="1" i="0" dirty="0">
                <a:effectLst/>
                <a:latin typeface="Söhne"/>
              </a:rPr>
              <a:t>5.Technological Integration:</a:t>
            </a:r>
            <a:endParaRPr lang="en-US" sz="2200" b="0" i="0" dirty="0">
              <a:effectLst/>
              <a:latin typeface="Söhne"/>
            </a:endParaRPr>
          </a:p>
          <a:p>
            <a:pPr marL="457200" lvl="1" indent="0" algn="l">
              <a:buNone/>
            </a:pPr>
            <a:r>
              <a:rPr lang="en-US" b="0" i="0" dirty="0">
                <a:effectLst/>
                <a:latin typeface="Söhne"/>
              </a:rPr>
              <a:t>Implement a sophisticated rental platform using HTML, CSS, Python, Django Framework, and Database Integration to create a seamless and </a:t>
            </a:r>
            <a:r>
              <a:rPr lang="en-US" sz="2200" b="0" i="0" dirty="0">
                <a:effectLst/>
                <a:latin typeface="Söhne"/>
              </a:rPr>
              <a:t>technologically advanced user experience.</a:t>
            </a:r>
          </a:p>
          <a:p>
            <a:pPr marL="0" indent="0" algn="l">
              <a:buNone/>
            </a:pPr>
            <a:r>
              <a:rPr lang="en-US" sz="2200" b="1" i="0" dirty="0">
                <a:effectLst/>
                <a:latin typeface="Söhne"/>
              </a:rPr>
              <a:t>6.User-Centric Design:</a:t>
            </a:r>
            <a:endParaRPr lang="en-US" sz="2200" b="0" i="0" dirty="0">
              <a:effectLst/>
              <a:latin typeface="Söhne"/>
            </a:endParaRPr>
          </a:p>
          <a:p>
            <a:pPr marL="457200" lvl="1" indent="0" algn="l">
              <a:buNone/>
            </a:pPr>
            <a:r>
              <a:rPr lang="en-US" b="0" i="0" dirty="0">
                <a:effectLst/>
                <a:latin typeface="Söhne"/>
              </a:rPr>
              <a:t>Ensure user-friendly modules, including User Management, Machinery Inventory, and Data Analytics, making the system accessible and beneficial for both farmers and machinery providers.</a:t>
            </a:r>
          </a:p>
          <a:p>
            <a:endParaRPr lang="en-IN" dirty="0"/>
          </a:p>
        </p:txBody>
      </p:sp>
    </p:spTree>
    <p:extLst>
      <p:ext uri="{BB962C8B-B14F-4D97-AF65-F5344CB8AC3E}">
        <p14:creationId xmlns:p14="http://schemas.microsoft.com/office/powerpoint/2010/main" val="2835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lstStyle/>
          <a:p>
            <a:r>
              <a:rPr lang="en-US" b="1" dirty="0"/>
              <a:t>System Design &amp; Implementation</a:t>
            </a:r>
            <a:endParaRPr lang="en-GB" b="1" dirty="0"/>
          </a:p>
        </p:txBody>
      </p:sp>
      <p:pic>
        <p:nvPicPr>
          <p:cNvPr id="14" name="Content Placeholder 13">
            <a:extLst>
              <a:ext uri="{FF2B5EF4-FFF2-40B4-BE49-F238E27FC236}">
                <a16:creationId xmlns:a16="http://schemas.microsoft.com/office/drawing/2014/main" id="{E5BA2DAF-F23F-792E-5A1E-F32A8847E6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7327" y="1211385"/>
            <a:ext cx="6524362" cy="453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921"/>
          </a:xfrm>
        </p:spPr>
        <p:txBody>
          <a:bodyPr/>
          <a:lstStyle/>
          <a:p>
            <a:r>
              <a:rPr lang="en-GB" b="1" dirty="0"/>
              <a:t>Timeline of Project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316904"/>
              </p:ext>
            </p:extLst>
          </p:nvPr>
        </p:nvGraphicFramePr>
        <p:xfrm>
          <a:off x="3115945" y="1461643"/>
          <a:ext cx="5960110" cy="4131818"/>
        </p:xfrm>
        <a:graphic>
          <a:graphicData uri="http://schemas.openxmlformats.org/drawingml/2006/table">
            <a:tbl>
              <a:tblPr firstRow="1" firstCol="1" bandRow="1">
                <a:tableStyleId>{5C22544A-7EE6-4342-B048-85BDC9FD1C3A}</a:tableStyleId>
              </a:tblPr>
              <a:tblGrid>
                <a:gridCol w="1489710">
                  <a:extLst>
                    <a:ext uri="{9D8B030D-6E8A-4147-A177-3AD203B41FA5}">
                      <a16:colId xmlns:a16="http://schemas.microsoft.com/office/drawing/2014/main" val="20000"/>
                    </a:ext>
                  </a:extLst>
                </a:gridCol>
                <a:gridCol w="1489710">
                  <a:extLst>
                    <a:ext uri="{9D8B030D-6E8A-4147-A177-3AD203B41FA5}">
                      <a16:colId xmlns:a16="http://schemas.microsoft.com/office/drawing/2014/main" val="20001"/>
                    </a:ext>
                  </a:extLst>
                </a:gridCol>
                <a:gridCol w="1490345">
                  <a:extLst>
                    <a:ext uri="{9D8B030D-6E8A-4147-A177-3AD203B41FA5}">
                      <a16:colId xmlns:a16="http://schemas.microsoft.com/office/drawing/2014/main" val="20002"/>
                    </a:ext>
                  </a:extLst>
                </a:gridCol>
                <a:gridCol w="1490345">
                  <a:extLst>
                    <a:ext uri="{9D8B030D-6E8A-4147-A177-3AD203B41FA5}">
                      <a16:colId xmlns:a16="http://schemas.microsoft.com/office/drawing/2014/main" val="20003"/>
                    </a:ext>
                  </a:extLst>
                </a:gridCol>
              </a:tblGrid>
              <a:tr h="387985">
                <a:tc>
                  <a:txBody>
                    <a:bodyPr/>
                    <a:lstStyle/>
                    <a:p>
                      <a:pPr algn="ctr">
                        <a:lnSpc>
                          <a:spcPct val="150000"/>
                        </a:lnSpc>
                        <a:spcAft>
                          <a:spcPts val="1000"/>
                        </a:spcAft>
                      </a:pPr>
                      <a:r>
                        <a:rPr lang="en-US" sz="1600" dirty="0">
                          <a:effectLst/>
                        </a:rPr>
                        <a:t>Stage of project</a:t>
                      </a:r>
                      <a:endParaRPr lang="en-IN" sz="1100" dirty="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12-10-2023</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05-12-2023</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dirty="0">
                          <a:effectLst/>
                        </a:rPr>
                        <a:t>22-12-2023</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907415">
                <a:tc>
                  <a:txBody>
                    <a:bodyPr/>
                    <a:lstStyle/>
                    <a:p>
                      <a:pPr algn="ctr">
                        <a:lnSpc>
                          <a:spcPct val="115000"/>
                        </a:lnSpc>
                        <a:spcAft>
                          <a:spcPts val="1000"/>
                        </a:spcAft>
                      </a:pPr>
                      <a:r>
                        <a:rPr lang="en-US" sz="1200">
                          <a:effectLst/>
                        </a:rPr>
                        <a:t>Confirmation of</a:t>
                      </a:r>
                      <a:endParaRPr lang="en-IN" sz="1100">
                        <a:effectLst/>
                      </a:endParaRPr>
                    </a:p>
                    <a:p>
                      <a:pPr algn="ctr">
                        <a:lnSpc>
                          <a:spcPct val="115000"/>
                        </a:lnSpc>
                        <a:spcAft>
                          <a:spcPts val="1000"/>
                        </a:spcAft>
                      </a:pPr>
                      <a:r>
                        <a:rPr lang="en-US" sz="1200">
                          <a:effectLst/>
                        </a:rPr>
                        <a:t>Project title.</a:t>
                      </a:r>
                      <a:endParaRPr lang="en-IN" sz="1100">
                        <a:effectLst/>
                      </a:endParaRPr>
                    </a:p>
                    <a:p>
                      <a:pPr algn="ctr">
                        <a:lnSpc>
                          <a:spcPct val="115000"/>
                        </a:lnSpc>
                        <a:spcAft>
                          <a:spcPts val="1000"/>
                        </a:spcAft>
                      </a:pPr>
                      <a:r>
                        <a:rPr lang="en-US" sz="1200">
                          <a:effectLst/>
                        </a:rPr>
                        <a:t>(review 0)</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dirty="0">
                          <a:effectLst/>
                        </a:rPr>
                        <a:t> </a:t>
                      </a:r>
                      <a:endParaRPr lang="en-IN" sz="1100" dirty="0">
                        <a:effectLst/>
                        <a:latin typeface="Calibri"/>
                        <a:ea typeface="Calibri"/>
                        <a:cs typeface="Times New Roman"/>
                      </a:endParaRPr>
                    </a:p>
                  </a:txBody>
                  <a:tcPr marL="68580" marR="68580" marT="0" marB="0">
                    <a:solidFill>
                      <a:schemeClr val="tx1"/>
                    </a:solidFill>
                  </a:tcPr>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926465">
                <a:tc>
                  <a:txBody>
                    <a:bodyPr/>
                    <a:lstStyle/>
                    <a:p>
                      <a:pPr algn="ctr">
                        <a:lnSpc>
                          <a:spcPct val="115000"/>
                        </a:lnSpc>
                        <a:spcAft>
                          <a:spcPts val="1000"/>
                        </a:spcAft>
                      </a:pPr>
                      <a:r>
                        <a:rPr lang="en-US" sz="1100">
                          <a:effectLst/>
                        </a:rPr>
                        <a:t>Hard copy of project</a:t>
                      </a:r>
                      <a:endParaRPr lang="en-IN" sz="1100">
                        <a:effectLst/>
                      </a:endParaRPr>
                    </a:p>
                    <a:p>
                      <a:pPr algn="ctr">
                        <a:lnSpc>
                          <a:spcPct val="115000"/>
                        </a:lnSpc>
                        <a:spcAft>
                          <a:spcPts val="1000"/>
                        </a:spcAft>
                      </a:pPr>
                      <a:r>
                        <a:rPr lang="en-US" sz="1100">
                          <a:effectLst/>
                        </a:rPr>
                        <a:t>(review 1)</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dirty="0">
                          <a:effectLst/>
                        </a:rPr>
                        <a:t> </a:t>
                      </a:r>
                      <a:endParaRPr lang="en-IN" sz="1100" dirty="0">
                        <a:effectLst/>
                        <a:latin typeface="Calibri"/>
                        <a:ea typeface="Calibri"/>
                        <a:cs typeface="Times New Roman"/>
                      </a:endParaRPr>
                    </a:p>
                  </a:txBody>
                  <a:tcPr marL="68580" marR="68580" marT="0" marB="0">
                    <a:solidFill>
                      <a:schemeClr val="tx1"/>
                    </a:solidFill>
                  </a:tcPr>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907415">
                <a:tc>
                  <a:txBody>
                    <a:bodyPr/>
                    <a:lstStyle/>
                    <a:p>
                      <a:pPr algn="ctr">
                        <a:lnSpc>
                          <a:spcPct val="115000"/>
                        </a:lnSpc>
                        <a:spcAft>
                          <a:spcPts val="1000"/>
                        </a:spcAft>
                      </a:pPr>
                      <a:r>
                        <a:rPr lang="en-US" sz="1200">
                          <a:effectLst/>
                        </a:rPr>
                        <a:t>50% Demonstration </a:t>
                      </a:r>
                      <a:endParaRPr lang="en-IN" sz="1100">
                        <a:effectLst/>
                      </a:endParaRPr>
                    </a:p>
                    <a:p>
                      <a:pPr algn="ctr">
                        <a:lnSpc>
                          <a:spcPct val="115000"/>
                        </a:lnSpc>
                        <a:spcAft>
                          <a:spcPts val="1000"/>
                        </a:spcAft>
                      </a:pPr>
                      <a:r>
                        <a:rPr lang="en-US" sz="1200">
                          <a:effectLst/>
                        </a:rPr>
                        <a:t>(review 2)</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dirty="0">
                          <a:effectLst/>
                        </a:rPr>
                        <a:t> </a:t>
                      </a:r>
                      <a:endParaRPr lang="en-IN" sz="1100" dirty="0">
                        <a:effectLst/>
                        <a:latin typeface="Calibri"/>
                        <a:ea typeface="Calibri"/>
                        <a:cs typeface="Times New Roman"/>
                      </a:endParaRPr>
                    </a:p>
                  </a:txBody>
                  <a:tcPr marL="68580" marR="68580" marT="0" marB="0">
                    <a:solidFill>
                      <a:schemeClr val="tx1"/>
                    </a:solidFill>
                  </a:tcPr>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876300">
                <a:tc>
                  <a:txBody>
                    <a:bodyPr/>
                    <a:lstStyle/>
                    <a:p>
                      <a:pPr algn="ctr">
                        <a:lnSpc>
                          <a:spcPct val="115000"/>
                        </a:lnSpc>
                        <a:spcAft>
                          <a:spcPts val="1000"/>
                        </a:spcAft>
                      </a:pPr>
                      <a:r>
                        <a:rPr lang="en-US" sz="1200">
                          <a:effectLst/>
                        </a:rPr>
                        <a:t>100% Demonstration</a:t>
                      </a:r>
                      <a:endParaRPr lang="en-IN" sz="1100">
                        <a:effectLst/>
                      </a:endParaRPr>
                    </a:p>
                    <a:p>
                      <a:pPr algn="ctr">
                        <a:lnSpc>
                          <a:spcPct val="115000"/>
                        </a:lnSpc>
                        <a:spcAft>
                          <a:spcPts val="1000"/>
                        </a:spcAft>
                      </a:pPr>
                      <a:r>
                        <a:rPr lang="en-US" sz="1200">
                          <a:effectLst/>
                        </a:rPr>
                        <a:t>(review 3)</a:t>
                      </a:r>
                      <a:endParaRPr lang="en-IN" sz="1100">
                        <a:effectLst/>
                      </a:endParaRPr>
                    </a:p>
                    <a:p>
                      <a:pP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dirty="0">
                          <a:effectLst/>
                        </a:rPr>
                        <a:t> </a:t>
                      </a:r>
                      <a:endParaRPr lang="en-IN" sz="1100" dirty="0">
                        <a:effectLst/>
                        <a:latin typeface="Calibri"/>
                        <a:ea typeface="Calibri"/>
                        <a:cs typeface="Times New Roman"/>
                      </a:endParaRPr>
                    </a:p>
                  </a:txBody>
                  <a:tcPr marL="68580" marR="68580" marT="0" marB="0">
                    <a:solidFill>
                      <a:schemeClr val="tx1"/>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3116263" y="1462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7521"/>
          </a:xfrm>
        </p:spPr>
        <p:txBody>
          <a:bodyPr/>
          <a:lstStyle/>
          <a:p>
            <a:r>
              <a:rPr lang="en-GB" b="1" dirty="0"/>
              <a:t>Outcomes / Results Obtained</a:t>
            </a:r>
          </a:p>
        </p:txBody>
      </p:sp>
      <p:sp>
        <p:nvSpPr>
          <p:cNvPr id="3" name="Content Placeholder 2"/>
          <p:cNvSpPr>
            <a:spLocks noGrp="1"/>
          </p:cNvSpPr>
          <p:nvPr>
            <p:ph idx="1"/>
          </p:nvPr>
        </p:nvSpPr>
        <p:spPr>
          <a:xfrm>
            <a:off x="838200" y="1289539"/>
            <a:ext cx="10515600" cy="4396154"/>
          </a:xfrm>
        </p:spPr>
        <p:txBody>
          <a:bodyPr>
            <a:normAutofit lnSpcReduction="10000"/>
          </a:bodyPr>
          <a:lstStyle/>
          <a:p>
            <a:pPr algn="l">
              <a:buFont typeface="+mj-lt"/>
              <a:buAutoNum type="arabicPeriod"/>
            </a:pPr>
            <a:r>
              <a:rPr lang="en-US" sz="2200" b="1" i="0" dirty="0">
                <a:effectLst/>
                <a:latin typeface="Söhne"/>
              </a:rPr>
              <a:t>Improved Equipment Accessibility:</a:t>
            </a:r>
            <a:endParaRPr lang="en-US" sz="2200" b="0" i="0" dirty="0">
              <a:effectLst/>
              <a:latin typeface="Söhne"/>
            </a:endParaRPr>
          </a:p>
          <a:p>
            <a:pPr marL="457200" lvl="1" indent="0" algn="l">
              <a:buNone/>
            </a:pPr>
            <a:r>
              <a:rPr lang="en-US" b="0" i="0" dirty="0">
                <a:effectLst/>
                <a:latin typeface="Söhne"/>
              </a:rPr>
              <a:t>Farmers experience enhanced accessibility to a diverse range of agricultural machinery through the rental system, enabling them to choose equipment that aligns with their specific needs.</a:t>
            </a:r>
          </a:p>
          <a:p>
            <a:pPr algn="l">
              <a:buFont typeface="+mj-lt"/>
              <a:buAutoNum type="arabicPeriod"/>
            </a:pPr>
            <a:r>
              <a:rPr lang="en-US" sz="2200" b="1" i="0" dirty="0">
                <a:effectLst/>
                <a:latin typeface="Söhne"/>
              </a:rPr>
              <a:t>Optimized Resource Utilization:</a:t>
            </a:r>
            <a:endParaRPr lang="en-US" sz="2200" b="0" i="0" dirty="0">
              <a:effectLst/>
              <a:latin typeface="Söhne"/>
            </a:endParaRPr>
          </a:p>
          <a:p>
            <a:pPr marL="457200" lvl="1" indent="0" algn="l">
              <a:buNone/>
            </a:pPr>
            <a:r>
              <a:rPr lang="en-US" b="0" i="0" dirty="0">
                <a:effectLst/>
                <a:latin typeface="Söhne"/>
              </a:rPr>
              <a:t>The streamlined rental process contributes to optimized resource utilization, reducing instances of underutilization and promoting more efficient farming practices.</a:t>
            </a:r>
          </a:p>
          <a:p>
            <a:pPr algn="l">
              <a:buFont typeface="+mj-lt"/>
              <a:buAutoNum type="arabicPeriod"/>
            </a:pPr>
            <a:r>
              <a:rPr lang="en-US" sz="2200" b="1" i="0" dirty="0">
                <a:effectLst/>
                <a:latin typeface="Söhne"/>
              </a:rPr>
              <a:t>Cost-Efficient Solutions for Small Farmers:</a:t>
            </a:r>
            <a:endParaRPr lang="en-US" sz="2200" b="0" i="0" dirty="0">
              <a:effectLst/>
              <a:latin typeface="Söhne"/>
            </a:endParaRPr>
          </a:p>
          <a:p>
            <a:pPr marL="457200" lvl="1" indent="0" algn="l">
              <a:buNone/>
            </a:pPr>
            <a:r>
              <a:rPr lang="en-US" b="0" i="0" dirty="0">
                <a:effectLst/>
                <a:latin typeface="Söhne"/>
              </a:rPr>
              <a:t>Implementation of smart farming solutions results in cost-effective machinery rental options, providing significant financial benefits for small-scale farmers facing budget constraints.</a:t>
            </a:r>
          </a:p>
          <a:p>
            <a:pPr marL="0" indent="0">
              <a:buNone/>
            </a:pPr>
            <a:endParaRPr lang="en-GB"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921"/>
          </a:xfrm>
        </p:spPr>
        <p:txBody>
          <a:bodyPr/>
          <a:lstStyle/>
          <a:p>
            <a:r>
              <a:rPr lang="en-GB" b="1" dirty="0"/>
              <a:t>Outcomes / Results Obtained</a:t>
            </a:r>
            <a:endParaRPr lang="en-IN" dirty="0"/>
          </a:p>
        </p:txBody>
      </p:sp>
      <p:sp>
        <p:nvSpPr>
          <p:cNvPr id="3" name="Content Placeholder 2"/>
          <p:cNvSpPr>
            <a:spLocks noGrp="1"/>
          </p:cNvSpPr>
          <p:nvPr>
            <p:ph idx="1"/>
          </p:nvPr>
        </p:nvSpPr>
        <p:spPr>
          <a:xfrm>
            <a:off x="838200" y="1512277"/>
            <a:ext cx="10515600" cy="4267200"/>
          </a:xfrm>
        </p:spPr>
        <p:txBody>
          <a:bodyPr>
            <a:normAutofit fontScale="92500"/>
          </a:bodyPr>
          <a:lstStyle/>
          <a:p>
            <a:pPr marL="0" indent="0" algn="l">
              <a:buNone/>
            </a:pPr>
            <a:r>
              <a:rPr lang="en-US" sz="2400" b="1" i="0" dirty="0">
                <a:solidFill>
                  <a:srgbClr val="374151"/>
                </a:solidFill>
                <a:effectLst/>
                <a:latin typeface="Söhne"/>
              </a:rPr>
              <a:t>4.</a:t>
            </a:r>
            <a:r>
              <a:rPr lang="en-US" sz="2400" b="1" i="0" dirty="0">
                <a:effectLst/>
                <a:latin typeface="Söhne"/>
              </a:rPr>
              <a:t>Timeliness and Cost Optimization:</a:t>
            </a:r>
            <a:endParaRPr lang="en-US" sz="2400" b="0" i="0" dirty="0">
              <a:effectLst/>
              <a:latin typeface="Söhne"/>
            </a:endParaRPr>
          </a:p>
          <a:p>
            <a:pPr marL="457200" lvl="1" indent="0" algn="l">
              <a:buNone/>
            </a:pPr>
            <a:r>
              <a:rPr lang="en-US" b="0" i="0" dirty="0">
                <a:effectLst/>
                <a:latin typeface="Söhne"/>
              </a:rPr>
              <a:t>Addressing timeliness costs associated with machinery use positively impacts farmers' revenues by ensuring optimal operational schedules and minimizing unnecessary expenses.</a:t>
            </a:r>
          </a:p>
          <a:p>
            <a:pPr marL="0" indent="0" algn="l">
              <a:buNone/>
            </a:pPr>
            <a:r>
              <a:rPr lang="en-US" sz="2400" b="1" i="0" dirty="0">
                <a:effectLst/>
                <a:latin typeface="Söhne"/>
              </a:rPr>
              <a:t>5.Technologically Advanced Platform:</a:t>
            </a:r>
            <a:endParaRPr lang="en-US" sz="2400" b="0" i="0" dirty="0">
              <a:effectLst/>
              <a:latin typeface="Söhne"/>
            </a:endParaRPr>
          </a:p>
          <a:p>
            <a:pPr marL="457200" lvl="1" indent="0" algn="l">
              <a:buNone/>
            </a:pPr>
            <a:r>
              <a:rPr lang="en-US" b="0" i="0" dirty="0">
                <a:effectLst/>
                <a:latin typeface="Söhne"/>
              </a:rPr>
              <a:t>The incorporation of HTML, CSS, Python, Django Framework, and Database Integration results in a technologically advanced rental platform, providing a seamless and efficient user experience for both farmers and machinery providers.</a:t>
            </a:r>
          </a:p>
          <a:p>
            <a:pPr marL="0" indent="0" algn="l">
              <a:buNone/>
            </a:pPr>
            <a:r>
              <a:rPr lang="en-US" sz="2400" b="1" i="0" dirty="0">
                <a:effectLst/>
                <a:latin typeface="Söhne"/>
              </a:rPr>
              <a:t>6.User-Centric Design Implementation:</a:t>
            </a:r>
            <a:endParaRPr lang="en-US" sz="2400" b="0" i="0" dirty="0">
              <a:effectLst/>
              <a:latin typeface="Söhne"/>
            </a:endParaRPr>
          </a:p>
          <a:p>
            <a:pPr marL="457200" lvl="1" indent="0" algn="l">
              <a:buNone/>
            </a:pPr>
            <a:r>
              <a:rPr lang="en-US" b="0" i="0" dirty="0">
                <a:effectLst/>
                <a:latin typeface="Söhne"/>
              </a:rPr>
              <a:t>The user-friendly modules, including User Management, Machinery Inventory, and Data Analytics, contribute to a system that is accessible and beneficial for farmers and machinery providers alike.</a:t>
            </a:r>
          </a:p>
          <a:p>
            <a:endParaRPr lang="en-IN" dirty="0"/>
          </a:p>
        </p:txBody>
      </p:sp>
    </p:spTree>
    <p:extLst>
      <p:ext uri="{BB962C8B-B14F-4D97-AF65-F5344CB8AC3E}">
        <p14:creationId xmlns:p14="http://schemas.microsoft.com/office/powerpoint/2010/main" val="4111107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7860"/>
          </a:xfrm>
        </p:spPr>
        <p:txBody>
          <a:bodyPr/>
          <a:lstStyle/>
          <a:p>
            <a:r>
              <a:rPr lang="en-GB" b="1" dirty="0"/>
              <a:t>Conclusion</a:t>
            </a:r>
          </a:p>
        </p:txBody>
      </p:sp>
      <p:sp>
        <p:nvSpPr>
          <p:cNvPr id="3" name="Content Placeholder 2"/>
          <p:cNvSpPr>
            <a:spLocks noGrp="1"/>
          </p:cNvSpPr>
          <p:nvPr>
            <p:ph idx="1"/>
          </p:nvPr>
        </p:nvSpPr>
        <p:spPr>
          <a:xfrm>
            <a:off x="697523" y="1203568"/>
            <a:ext cx="10515600" cy="4208585"/>
          </a:xfrm>
        </p:spPr>
        <p:txBody>
          <a:bodyPr>
            <a:normAutofit/>
          </a:bodyPr>
          <a:lstStyle/>
          <a:p>
            <a:pPr algn="l">
              <a:buFont typeface="+mj-lt"/>
              <a:buAutoNum type="arabicPeriod"/>
            </a:pPr>
            <a:r>
              <a:rPr lang="en-US" sz="2200" dirty="0"/>
              <a:t> </a:t>
            </a:r>
            <a:r>
              <a:rPr lang="en-US" sz="2200" b="1" i="0" dirty="0">
                <a:effectLst/>
                <a:latin typeface="Söhne"/>
              </a:rPr>
              <a:t>Efficient Equipment Access:</a:t>
            </a:r>
            <a:endParaRPr lang="en-US" sz="2200" b="0" i="0" dirty="0">
              <a:effectLst/>
              <a:latin typeface="Söhne"/>
            </a:endParaRPr>
          </a:p>
          <a:p>
            <a:pPr marL="457200" lvl="1" indent="0" algn="l">
              <a:buNone/>
            </a:pPr>
            <a:r>
              <a:rPr lang="en-US" b="0" i="0" dirty="0">
                <a:effectLst/>
                <a:latin typeface="Söhne"/>
              </a:rPr>
              <a:t>The Rental System streamlines equipment access, enhancing overall agricultural efficiency through optimized resource utilization.</a:t>
            </a:r>
          </a:p>
          <a:p>
            <a:pPr algn="l">
              <a:buFont typeface="+mj-lt"/>
              <a:buAutoNum type="arabicPeriod"/>
            </a:pPr>
            <a:r>
              <a:rPr lang="en-US" sz="2200" b="1" i="0" dirty="0">
                <a:effectLst/>
                <a:latin typeface="Söhne"/>
              </a:rPr>
              <a:t>Financial Inclusivity:</a:t>
            </a:r>
            <a:endParaRPr lang="en-US" sz="2200" b="0" i="0" dirty="0">
              <a:effectLst/>
              <a:latin typeface="Söhne"/>
            </a:endParaRPr>
          </a:p>
          <a:p>
            <a:pPr marL="457200" lvl="1" indent="0" algn="l">
              <a:buNone/>
            </a:pPr>
            <a:r>
              <a:rPr lang="en-US" b="0" i="0" dirty="0">
                <a:effectLst/>
                <a:latin typeface="Söhne"/>
              </a:rPr>
              <a:t>Cost-effective solutions and smart farming options in the system address financial constraints for small-scale farmers, promoting economic sustainability and sector inclusivity.</a:t>
            </a:r>
          </a:p>
          <a:p>
            <a:pPr algn="l">
              <a:buFont typeface="+mj-lt"/>
              <a:buAutoNum type="arabicPeriod"/>
            </a:pPr>
            <a:r>
              <a:rPr lang="en-US" sz="2200" b="1" i="0" dirty="0">
                <a:effectLst/>
                <a:latin typeface="Söhne"/>
              </a:rPr>
              <a:t>Technological Modernization:</a:t>
            </a:r>
            <a:endParaRPr lang="en-US" sz="2200" b="0" i="0" dirty="0">
              <a:effectLst/>
              <a:latin typeface="Söhne"/>
            </a:endParaRPr>
          </a:p>
          <a:p>
            <a:pPr marL="457200" lvl="1" indent="0" algn="l">
              <a:buNone/>
            </a:pPr>
            <a:r>
              <a:rPr lang="en-US" b="0" i="0" dirty="0">
                <a:effectLst/>
                <a:latin typeface="Söhne"/>
              </a:rPr>
              <a:t>The integration of cutting-edge technologies and a user-centric design signifies a step towards the modernization of farming, ensuring long-term sustainability and growth.</a:t>
            </a:r>
          </a:p>
          <a:p>
            <a:pPr algn="just"/>
            <a:endParaRPr lang="en-GB" dirty="0"/>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lstStyle/>
          <a:p>
            <a:r>
              <a:rPr lang="en-GB" b="1" dirty="0"/>
              <a:t>References</a:t>
            </a:r>
          </a:p>
        </p:txBody>
      </p:sp>
      <p:sp>
        <p:nvSpPr>
          <p:cNvPr id="3" name="Content Placeholder 2"/>
          <p:cNvSpPr>
            <a:spLocks noGrp="1"/>
          </p:cNvSpPr>
          <p:nvPr>
            <p:ph idx="1"/>
          </p:nvPr>
        </p:nvSpPr>
        <p:spPr>
          <a:xfrm>
            <a:off x="838200" y="1230923"/>
            <a:ext cx="10515600" cy="4103077"/>
          </a:xfrm>
        </p:spPr>
        <p:txBody>
          <a:bodyPr>
            <a:normAutofit fontScale="32500" lnSpcReduction="20000"/>
          </a:bodyPr>
          <a:lstStyle/>
          <a:p>
            <a:pPr marL="0" marR="160655" lvl="0" indent="0" algn="just">
              <a:lnSpc>
                <a:spcPct val="100000"/>
              </a:lnSpc>
              <a:spcBef>
                <a:spcPts val="1355"/>
              </a:spcBef>
              <a:spcAft>
                <a:spcPts val="0"/>
              </a:spcAft>
              <a:buSzPts val="1200"/>
              <a:buNone/>
              <a:tabLst>
                <a:tab pos="1003300" algn="l"/>
              </a:tabLst>
            </a:pPr>
            <a:r>
              <a:rPr lang="en-US" sz="5000" dirty="0">
                <a:effectLst/>
                <a:latin typeface="Arial MT"/>
                <a:ea typeface="Arial MT"/>
                <a:cs typeface="Arial MT"/>
              </a:rPr>
              <a:t>1.Bhaskar G, Lakshmi Murthy, Sharma V P, 2017. Extension Digest: Mobile apps empowering farmers. 2017. 1(2):</a:t>
            </a:r>
            <a:r>
              <a:rPr lang="en-US" sz="5000" spc="5" dirty="0">
                <a:effectLst/>
                <a:latin typeface="Arial MT"/>
                <a:ea typeface="Arial MT"/>
                <a:cs typeface="Arial MT"/>
              </a:rPr>
              <a:t> </a:t>
            </a:r>
            <a:r>
              <a:rPr lang="en-US" sz="5000" dirty="0">
                <a:effectLst/>
                <a:latin typeface="Arial MT"/>
                <a:ea typeface="Arial MT"/>
                <a:cs typeface="Arial MT"/>
              </a:rPr>
              <a:t>3-35</a:t>
            </a:r>
            <a:endParaRPr lang="en-IN" sz="5000" dirty="0">
              <a:latin typeface="Verdana" panose="020B0604030504040204" pitchFamily="34" charset="0"/>
              <a:ea typeface="Arial MT"/>
              <a:cs typeface="Arial MT"/>
            </a:endParaRPr>
          </a:p>
          <a:p>
            <a:pPr marL="0" marR="160655" lvl="0" indent="0" algn="just">
              <a:lnSpc>
                <a:spcPct val="100000"/>
              </a:lnSpc>
              <a:spcBef>
                <a:spcPts val="1355"/>
              </a:spcBef>
              <a:spcAft>
                <a:spcPts val="0"/>
              </a:spcAft>
              <a:buSzPts val="1200"/>
              <a:buNone/>
              <a:tabLst>
                <a:tab pos="1003300" algn="l"/>
              </a:tabLst>
            </a:pPr>
            <a:endParaRPr lang="en-IN" sz="5000" dirty="0">
              <a:effectLst/>
              <a:latin typeface="Arial MT"/>
              <a:ea typeface="Arial MT"/>
              <a:cs typeface="Arial MT"/>
            </a:endParaRPr>
          </a:p>
          <a:p>
            <a:pPr marL="0" marR="161925" lvl="0" indent="0" algn="just">
              <a:lnSpc>
                <a:spcPct val="100000"/>
              </a:lnSpc>
              <a:spcBef>
                <a:spcPts val="5"/>
              </a:spcBef>
              <a:spcAft>
                <a:spcPts val="0"/>
              </a:spcAft>
              <a:buSzPts val="1200"/>
              <a:buNone/>
              <a:tabLst>
                <a:tab pos="1003300" algn="l"/>
              </a:tabLst>
            </a:pPr>
            <a:r>
              <a:rPr lang="en-US" sz="5000" dirty="0">
                <a:effectLst/>
                <a:latin typeface="Arial MT"/>
                <a:ea typeface="Arial MT"/>
                <a:cs typeface="Arial MT"/>
              </a:rPr>
              <a:t>2.Amrit Patel, 2016. Digital India: Reaching to small, Marginal &amp; Women Farmers. International Journal of Scientific</a:t>
            </a:r>
            <a:r>
              <a:rPr lang="en-US" sz="5000" spc="5" dirty="0">
                <a:effectLst/>
                <a:latin typeface="Arial MT"/>
                <a:ea typeface="Arial MT"/>
                <a:cs typeface="Arial MT"/>
              </a:rPr>
              <a:t> </a:t>
            </a:r>
            <a:r>
              <a:rPr lang="en-US" sz="5000" dirty="0">
                <a:effectLst/>
                <a:latin typeface="Arial MT"/>
                <a:ea typeface="Arial MT"/>
                <a:cs typeface="Arial MT"/>
              </a:rPr>
              <a:t>Research</a:t>
            </a:r>
            <a:r>
              <a:rPr lang="en-US" sz="5000" spc="-15" dirty="0">
                <a:effectLst/>
                <a:latin typeface="Arial MT"/>
                <a:ea typeface="Arial MT"/>
                <a:cs typeface="Arial MT"/>
              </a:rPr>
              <a:t> </a:t>
            </a:r>
            <a:r>
              <a:rPr lang="en-US" sz="5000" dirty="0">
                <a:effectLst/>
                <a:latin typeface="Arial MT"/>
                <a:ea typeface="Arial MT"/>
                <a:cs typeface="Arial MT"/>
              </a:rPr>
              <a:t>in</a:t>
            </a:r>
            <a:r>
              <a:rPr lang="en-US" sz="5000" spc="-10" dirty="0">
                <a:effectLst/>
                <a:latin typeface="Arial MT"/>
                <a:ea typeface="Arial MT"/>
                <a:cs typeface="Arial MT"/>
              </a:rPr>
              <a:t> </a:t>
            </a:r>
            <a:r>
              <a:rPr lang="en-US" sz="5000" dirty="0">
                <a:effectLst/>
                <a:latin typeface="Arial MT"/>
                <a:ea typeface="Arial MT"/>
                <a:cs typeface="Arial MT"/>
              </a:rPr>
              <a:t>Computer</a:t>
            </a:r>
            <a:r>
              <a:rPr lang="en-US" sz="5000" spc="-20" dirty="0">
                <a:effectLst/>
                <a:latin typeface="Arial MT"/>
                <a:ea typeface="Arial MT"/>
                <a:cs typeface="Arial MT"/>
              </a:rPr>
              <a:t> </a:t>
            </a:r>
            <a:r>
              <a:rPr lang="en-US" sz="5000" dirty="0">
                <a:effectLst/>
                <a:latin typeface="Arial MT"/>
                <a:ea typeface="Arial MT"/>
                <a:cs typeface="Arial MT"/>
              </a:rPr>
              <a:t>Science,</a:t>
            </a:r>
            <a:r>
              <a:rPr lang="en-US" sz="5000" spc="-20" dirty="0">
                <a:effectLst/>
                <a:latin typeface="Arial MT"/>
                <a:ea typeface="Arial MT"/>
                <a:cs typeface="Arial MT"/>
              </a:rPr>
              <a:t> </a:t>
            </a:r>
            <a:r>
              <a:rPr lang="en-US" sz="5000" dirty="0">
                <a:effectLst/>
                <a:latin typeface="Arial MT"/>
                <a:ea typeface="Arial MT"/>
                <a:cs typeface="Arial MT"/>
              </a:rPr>
              <a:t>Engineering</a:t>
            </a:r>
            <a:r>
              <a:rPr lang="en-US" sz="5000" spc="-10" dirty="0">
                <a:effectLst/>
                <a:latin typeface="Arial MT"/>
                <a:ea typeface="Arial MT"/>
                <a:cs typeface="Arial MT"/>
              </a:rPr>
              <a:t> </a:t>
            </a:r>
            <a:r>
              <a:rPr lang="en-US" sz="5000" dirty="0">
                <a:effectLst/>
                <a:latin typeface="Arial MT"/>
                <a:ea typeface="Arial MT"/>
                <a:cs typeface="Arial MT"/>
              </a:rPr>
              <a:t>and</a:t>
            </a:r>
            <a:r>
              <a:rPr lang="en-US" sz="5000" spc="-5" dirty="0">
                <a:effectLst/>
                <a:latin typeface="Arial MT"/>
                <a:ea typeface="Arial MT"/>
                <a:cs typeface="Arial MT"/>
              </a:rPr>
              <a:t> </a:t>
            </a:r>
            <a:r>
              <a:rPr lang="en-US" sz="5000" dirty="0">
                <a:effectLst/>
                <a:latin typeface="Arial MT"/>
                <a:ea typeface="Arial MT"/>
                <a:cs typeface="Arial MT"/>
              </a:rPr>
              <a:t>Information</a:t>
            </a:r>
            <a:r>
              <a:rPr lang="en-US" sz="5000" spc="-60" dirty="0">
                <a:effectLst/>
                <a:latin typeface="Arial MT"/>
                <a:ea typeface="Arial MT"/>
                <a:cs typeface="Arial MT"/>
              </a:rPr>
              <a:t> </a:t>
            </a:r>
            <a:r>
              <a:rPr lang="en-US" sz="5000" dirty="0">
                <a:effectLst/>
                <a:latin typeface="Arial MT"/>
                <a:ea typeface="Arial MT"/>
                <a:cs typeface="Arial MT"/>
              </a:rPr>
              <a:t>Technology,</a:t>
            </a:r>
            <a:r>
              <a:rPr lang="en-US" sz="5000" spc="-20" dirty="0">
                <a:effectLst/>
                <a:latin typeface="Arial MT"/>
                <a:ea typeface="Arial MT"/>
                <a:cs typeface="Arial MT"/>
              </a:rPr>
              <a:t> </a:t>
            </a:r>
            <a:r>
              <a:rPr lang="en-US" sz="5000" dirty="0">
                <a:effectLst/>
                <a:latin typeface="Arial MT"/>
                <a:ea typeface="Arial MT"/>
                <a:cs typeface="Arial MT"/>
              </a:rPr>
              <a:t>1(2):46-53.</a:t>
            </a:r>
          </a:p>
          <a:p>
            <a:pPr marL="0" marR="161925" lvl="0" indent="0" algn="just">
              <a:lnSpc>
                <a:spcPct val="100000"/>
              </a:lnSpc>
              <a:spcBef>
                <a:spcPts val="5"/>
              </a:spcBef>
              <a:spcAft>
                <a:spcPts val="0"/>
              </a:spcAft>
              <a:buSzPts val="1200"/>
              <a:buNone/>
              <a:tabLst>
                <a:tab pos="1003300" algn="l"/>
              </a:tabLst>
            </a:pPr>
            <a:endParaRPr lang="en-IN" sz="5000" dirty="0">
              <a:effectLst/>
              <a:latin typeface="Arial MT"/>
              <a:ea typeface="Arial MT"/>
              <a:cs typeface="Arial MT"/>
            </a:endParaRPr>
          </a:p>
          <a:p>
            <a:pPr marL="0" marR="160020" lvl="0" indent="0" algn="just">
              <a:lnSpc>
                <a:spcPct val="100000"/>
              </a:lnSpc>
              <a:buSzPts val="1200"/>
              <a:buNone/>
              <a:tabLst>
                <a:tab pos="1003300" algn="l"/>
              </a:tabLst>
            </a:pPr>
            <a:r>
              <a:rPr lang="en-US" sz="5000" dirty="0">
                <a:effectLst/>
                <a:latin typeface="Arial MT"/>
                <a:ea typeface="Arial MT"/>
                <a:cs typeface="Arial MT"/>
              </a:rPr>
              <a:t>3.Cl air e J </a:t>
            </a:r>
            <a:r>
              <a:rPr lang="en-US" sz="5000" dirty="0" err="1">
                <a:effectLst/>
                <a:latin typeface="Arial MT"/>
                <a:ea typeface="Arial MT"/>
                <a:cs typeface="Arial MT"/>
              </a:rPr>
              <a:t>Gle</a:t>
            </a:r>
            <a:r>
              <a:rPr lang="en-US" sz="5000" dirty="0">
                <a:effectLst/>
                <a:latin typeface="Arial MT"/>
                <a:ea typeface="Arial MT"/>
                <a:cs typeface="Arial MT"/>
              </a:rPr>
              <a:t> </a:t>
            </a:r>
            <a:r>
              <a:rPr lang="en-US" sz="5000" dirty="0" err="1">
                <a:effectLst/>
                <a:latin typeface="Arial MT"/>
                <a:ea typeface="Arial MT"/>
                <a:cs typeface="Arial MT"/>
              </a:rPr>
              <a:t>ndenn</a:t>
            </a:r>
            <a:r>
              <a:rPr lang="en-US" sz="5000" dirty="0">
                <a:effectLst/>
                <a:latin typeface="Arial MT"/>
                <a:ea typeface="Arial MT"/>
                <a:cs typeface="Arial MT"/>
              </a:rPr>
              <a:t> </a:t>
            </a:r>
            <a:r>
              <a:rPr lang="en-US" sz="5000" dirty="0" err="1">
                <a:effectLst/>
                <a:latin typeface="Arial MT"/>
                <a:ea typeface="Arial MT"/>
                <a:cs typeface="Arial MT"/>
              </a:rPr>
              <a:t>ing</a:t>
            </a:r>
            <a:r>
              <a:rPr lang="en-US" sz="5000" dirty="0">
                <a:effectLst/>
                <a:latin typeface="Arial MT"/>
                <a:ea typeface="Arial MT"/>
                <a:cs typeface="Arial MT"/>
              </a:rPr>
              <a:t> , Suresh Babu an d </a:t>
            </a:r>
            <a:r>
              <a:rPr lang="en-US" sz="5000" dirty="0" err="1">
                <a:effectLst/>
                <a:latin typeface="Arial MT"/>
                <a:ea typeface="Arial MT"/>
                <a:cs typeface="Arial MT"/>
              </a:rPr>
              <a:t>Kwadw</a:t>
            </a:r>
            <a:r>
              <a:rPr lang="en-US" sz="5000" dirty="0">
                <a:effectLst/>
                <a:latin typeface="Arial MT"/>
                <a:ea typeface="Arial MT"/>
                <a:cs typeface="Arial MT"/>
              </a:rPr>
              <a:t> o </a:t>
            </a:r>
            <a:r>
              <a:rPr lang="en-US" sz="5000" dirty="0" err="1">
                <a:effectLst/>
                <a:latin typeface="Arial MT"/>
                <a:ea typeface="Arial MT"/>
                <a:cs typeface="Arial MT"/>
              </a:rPr>
              <a:t>Asen</a:t>
            </a:r>
            <a:r>
              <a:rPr lang="en-US" sz="5000" dirty="0">
                <a:effectLst/>
                <a:latin typeface="Arial MT"/>
                <a:ea typeface="Arial MT"/>
                <a:cs typeface="Arial MT"/>
              </a:rPr>
              <a:t> so-Okyere.2010.Review of Agricultural Extension in</a:t>
            </a:r>
            <a:r>
              <a:rPr lang="en-US" sz="5000" spc="5" dirty="0">
                <a:effectLst/>
                <a:latin typeface="Arial MT"/>
                <a:ea typeface="Arial MT"/>
                <a:cs typeface="Arial MT"/>
              </a:rPr>
              <a:t> </a:t>
            </a:r>
            <a:r>
              <a:rPr lang="en-US" sz="5000" spc="-5" dirty="0">
                <a:effectLst/>
                <a:latin typeface="Arial MT"/>
                <a:ea typeface="Arial MT"/>
                <a:cs typeface="Arial MT"/>
              </a:rPr>
              <a:t>India:</a:t>
            </a:r>
            <a:r>
              <a:rPr lang="en-US" sz="5000" spc="-140" dirty="0">
                <a:effectLst/>
                <a:latin typeface="Arial MT"/>
                <a:ea typeface="Arial MT"/>
                <a:cs typeface="Arial MT"/>
              </a:rPr>
              <a:t> </a:t>
            </a:r>
            <a:r>
              <a:rPr lang="en-US" sz="5000" dirty="0">
                <a:effectLst/>
                <a:latin typeface="Arial MT"/>
                <a:ea typeface="Arial MT"/>
                <a:cs typeface="Arial MT"/>
              </a:rPr>
              <a:t>Are Farmers’</a:t>
            </a:r>
            <a:r>
              <a:rPr lang="en-US" sz="5000" spc="-90" dirty="0">
                <a:effectLst/>
                <a:latin typeface="Arial MT"/>
                <a:ea typeface="Arial MT"/>
                <a:cs typeface="Arial MT"/>
              </a:rPr>
              <a:t> </a:t>
            </a:r>
            <a:r>
              <a:rPr lang="en-US" sz="5000" dirty="0">
                <a:effectLst/>
                <a:latin typeface="Arial MT"/>
                <a:ea typeface="Arial MT"/>
                <a:cs typeface="Arial MT"/>
              </a:rPr>
              <a:t>Information Needs Being Met</a:t>
            </a:r>
            <a:r>
              <a:rPr lang="en-US" sz="5000" spc="-10" dirty="0">
                <a:effectLst/>
                <a:latin typeface="Arial MT"/>
                <a:ea typeface="Arial MT"/>
                <a:cs typeface="Arial MT"/>
              </a:rPr>
              <a:t> </a:t>
            </a:r>
            <a:r>
              <a:rPr lang="en-US" sz="5000" dirty="0">
                <a:effectLst/>
                <a:latin typeface="Arial MT"/>
                <a:ea typeface="Arial MT"/>
                <a:cs typeface="Arial MT"/>
              </a:rPr>
              <a:t>IFPRI</a:t>
            </a:r>
            <a:r>
              <a:rPr lang="en-US" sz="5000" spc="-10" dirty="0">
                <a:effectLst/>
                <a:latin typeface="Arial MT"/>
                <a:ea typeface="Arial MT"/>
                <a:cs typeface="Arial MT"/>
              </a:rPr>
              <a:t> </a:t>
            </a:r>
            <a:r>
              <a:rPr lang="en-US" sz="5000" dirty="0">
                <a:effectLst/>
                <a:latin typeface="Arial MT"/>
                <a:ea typeface="Arial MT"/>
                <a:cs typeface="Arial MT"/>
              </a:rPr>
              <a:t>Discussion Paper</a:t>
            </a:r>
            <a:r>
              <a:rPr lang="en-US" sz="5000" spc="-10" dirty="0">
                <a:effectLst/>
                <a:latin typeface="Arial MT"/>
                <a:ea typeface="Arial MT"/>
                <a:cs typeface="Arial MT"/>
              </a:rPr>
              <a:t> </a:t>
            </a:r>
            <a:r>
              <a:rPr lang="en-US" sz="5000" dirty="0">
                <a:effectLst/>
                <a:latin typeface="Arial MT"/>
                <a:ea typeface="Arial MT"/>
                <a:cs typeface="Arial MT"/>
              </a:rPr>
              <a:t>01048</a:t>
            </a:r>
          </a:p>
          <a:p>
            <a:pPr marL="0" marR="160020" lvl="0" indent="0" algn="just">
              <a:lnSpc>
                <a:spcPct val="100000"/>
              </a:lnSpc>
              <a:buSzPts val="1200"/>
              <a:buNone/>
              <a:tabLst>
                <a:tab pos="1003300" algn="l"/>
              </a:tabLst>
            </a:pPr>
            <a:endParaRPr lang="en-IN" sz="5000" dirty="0">
              <a:effectLst/>
              <a:latin typeface="Verdana" panose="020B0604030504040204" pitchFamily="34" charset="0"/>
              <a:ea typeface="Arial MT"/>
              <a:cs typeface="Arial MT"/>
            </a:endParaRPr>
          </a:p>
          <a:p>
            <a:pPr marL="0" indent="0">
              <a:buNone/>
            </a:pPr>
            <a:r>
              <a:rPr lang="en-US" sz="5000" dirty="0">
                <a:latin typeface="Arial MT"/>
                <a:ea typeface="Arial MT"/>
                <a:cs typeface="Arial MT"/>
              </a:rPr>
              <a:t>4.</a:t>
            </a:r>
            <a:r>
              <a:rPr lang="en-US" sz="5000" dirty="0">
                <a:effectLst/>
                <a:latin typeface="Arial MT"/>
                <a:ea typeface="Arial MT"/>
                <a:cs typeface="Arial MT"/>
              </a:rPr>
              <a:t> Anup Kumar Das and Ranjit Borah. 2017. Decision Oriented Information System for Farmers: A         Study of Kisan</a:t>
            </a:r>
            <a:r>
              <a:rPr lang="en-US" sz="5000" spc="5" dirty="0">
                <a:effectLst/>
                <a:latin typeface="Arial MT"/>
                <a:ea typeface="Arial MT"/>
                <a:cs typeface="Arial MT"/>
              </a:rPr>
              <a:t> </a:t>
            </a:r>
            <a:r>
              <a:rPr lang="en-US" sz="5000" dirty="0" err="1">
                <a:effectLst/>
                <a:latin typeface="Arial MT"/>
                <a:ea typeface="Arial MT"/>
                <a:cs typeface="Arial MT"/>
              </a:rPr>
              <a:t>CallCenters</a:t>
            </a:r>
            <a:r>
              <a:rPr lang="en-US" sz="5000" dirty="0">
                <a:effectLst/>
                <a:latin typeface="Arial MT"/>
                <a:ea typeface="Arial MT"/>
                <a:cs typeface="Arial MT"/>
              </a:rPr>
              <a:t> (KCC), Kisan Knowledge Management System (KKMs), Farmers Portal and m-Kisan Portal in Assam.</a:t>
            </a:r>
            <a:r>
              <a:rPr lang="en-US" sz="5000" spc="5" dirty="0">
                <a:effectLst/>
                <a:latin typeface="Arial MT"/>
                <a:ea typeface="Arial MT"/>
                <a:cs typeface="Arial MT"/>
              </a:rPr>
              <a:t> </a:t>
            </a:r>
            <a:r>
              <a:rPr lang="en-US" sz="5000" dirty="0">
                <a:effectLst/>
                <a:latin typeface="Arial MT"/>
                <a:ea typeface="Arial MT"/>
                <a:cs typeface="Arial MT"/>
              </a:rPr>
              <a:t>Study No. 149. By Centre for Management in Agriculture (CMA), Indian Inst </a:t>
            </a:r>
            <a:r>
              <a:rPr lang="en-US" sz="5000" dirty="0" err="1">
                <a:effectLst/>
                <a:latin typeface="Arial MT"/>
                <a:ea typeface="Arial MT"/>
                <a:cs typeface="Arial MT"/>
              </a:rPr>
              <a:t>itute</a:t>
            </a:r>
            <a:r>
              <a:rPr lang="en-US" sz="5000" dirty="0">
                <a:effectLst/>
                <a:latin typeface="Arial MT"/>
                <a:ea typeface="Arial MT"/>
                <a:cs typeface="Arial MT"/>
              </a:rPr>
              <a:t> of Management, Ahmedabad</a:t>
            </a:r>
            <a:r>
              <a:rPr lang="en-US" sz="5000" spc="5" dirty="0">
                <a:effectLst/>
                <a:latin typeface="Arial MT"/>
                <a:ea typeface="Arial MT"/>
                <a:cs typeface="Arial MT"/>
              </a:rPr>
              <a:t> </a:t>
            </a:r>
            <a:r>
              <a:rPr lang="en-US" sz="5000" spc="-5" dirty="0">
                <a:effectLst/>
                <a:latin typeface="Arial MT"/>
                <a:ea typeface="Arial MT"/>
                <a:cs typeface="Arial MT"/>
              </a:rPr>
              <a:t>(IIMA)</a:t>
            </a:r>
            <a:r>
              <a:rPr lang="en-US" sz="5000" spc="-10" dirty="0">
                <a:effectLst/>
                <a:latin typeface="Arial MT"/>
                <a:ea typeface="Arial MT"/>
                <a:cs typeface="Arial MT"/>
              </a:rPr>
              <a:t> </a:t>
            </a:r>
            <a:r>
              <a:rPr lang="en-US" sz="5000" spc="-5" dirty="0">
                <a:effectLst/>
                <a:latin typeface="Arial MT"/>
                <a:ea typeface="Arial MT"/>
                <a:cs typeface="Arial MT"/>
              </a:rPr>
              <a:t>and</a:t>
            </a:r>
            <a:r>
              <a:rPr lang="en-US" sz="5000" spc="-145" dirty="0">
                <a:effectLst/>
                <a:latin typeface="Arial MT"/>
                <a:ea typeface="Arial MT"/>
                <a:cs typeface="Arial MT"/>
              </a:rPr>
              <a:t> </a:t>
            </a:r>
            <a:r>
              <a:rPr lang="en-US" sz="5000" spc="-5" dirty="0" err="1">
                <a:effectLst/>
                <a:latin typeface="Arial MT"/>
                <a:ea typeface="Arial MT"/>
                <a:cs typeface="Arial MT"/>
              </a:rPr>
              <a:t>Agro</a:t>
            </a:r>
            <a:r>
              <a:rPr lang="en-US" sz="5000" spc="-5" dirty="0">
                <a:effectLst/>
                <a:latin typeface="Arial MT"/>
                <a:ea typeface="Arial MT"/>
                <a:cs typeface="Arial MT"/>
              </a:rPr>
              <a:t>-Economic</a:t>
            </a:r>
            <a:r>
              <a:rPr lang="en-US" sz="5000" dirty="0">
                <a:effectLst/>
                <a:latin typeface="Arial MT"/>
                <a:ea typeface="Arial MT"/>
                <a:cs typeface="Arial MT"/>
              </a:rPr>
              <a:t> Research</a:t>
            </a:r>
            <a:r>
              <a:rPr lang="en-US" sz="5000" spc="-10" dirty="0">
                <a:effectLst/>
                <a:latin typeface="Arial MT"/>
                <a:ea typeface="Arial MT"/>
                <a:cs typeface="Arial MT"/>
              </a:rPr>
              <a:t> </a:t>
            </a:r>
            <a:r>
              <a:rPr lang="en-US" sz="5000" dirty="0">
                <a:effectLst/>
                <a:latin typeface="Arial MT"/>
                <a:ea typeface="Arial MT"/>
                <a:cs typeface="Arial MT"/>
              </a:rPr>
              <a:t>Centre</a:t>
            </a:r>
            <a:r>
              <a:rPr lang="en-US" sz="5000" spc="-10" dirty="0">
                <a:effectLst/>
                <a:latin typeface="Arial MT"/>
                <a:ea typeface="Arial MT"/>
                <a:cs typeface="Arial MT"/>
              </a:rPr>
              <a:t> </a:t>
            </a:r>
            <a:r>
              <a:rPr lang="en-US" sz="5000" dirty="0">
                <a:effectLst/>
                <a:latin typeface="Arial MT"/>
                <a:ea typeface="Arial MT"/>
                <a:cs typeface="Arial MT"/>
              </a:rPr>
              <a:t>for</a:t>
            </a:r>
            <a:r>
              <a:rPr lang="en-US" sz="5000" spc="-5" dirty="0">
                <a:effectLst/>
                <a:latin typeface="Arial MT"/>
                <a:ea typeface="Arial MT"/>
                <a:cs typeface="Arial MT"/>
              </a:rPr>
              <a:t> </a:t>
            </a:r>
            <a:r>
              <a:rPr lang="en-US" sz="5000" dirty="0">
                <a:effectLst/>
                <a:latin typeface="Arial MT"/>
                <a:ea typeface="Arial MT"/>
                <a:cs typeface="Arial MT"/>
              </a:rPr>
              <a:t>North-East</a:t>
            </a:r>
            <a:r>
              <a:rPr lang="en-US" sz="5000" spc="-15" dirty="0">
                <a:effectLst/>
                <a:latin typeface="Arial MT"/>
                <a:ea typeface="Arial MT"/>
                <a:cs typeface="Arial MT"/>
              </a:rPr>
              <a:t> </a:t>
            </a:r>
            <a:r>
              <a:rPr lang="en-US" sz="5000" dirty="0">
                <a:effectLst/>
                <a:latin typeface="Arial MT"/>
                <a:ea typeface="Arial MT"/>
                <a:cs typeface="Arial MT"/>
              </a:rPr>
              <a:t>India,</a:t>
            </a:r>
            <a:r>
              <a:rPr lang="en-US" sz="5000" spc="-145" dirty="0">
                <a:effectLst/>
                <a:latin typeface="Arial MT"/>
                <a:ea typeface="Arial MT"/>
                <a:cs typeface="Arial MT"/>
              </a:rPr>
              <a:t> </a:t>
            </a:r>
            <a:r>
              <a:rPr lang="en-US" sz="5000" dirty="0">
                <a:effectLst/>
                <a:latin typeface="Arial MT"/>
                <a:ea typeface="Arial MT"/>
                <a:cs typeface="Arial MT"/>
              </a:rPr>
              <a:t>Assam</a:t>
            </a:r>
            <a:r>
              <a:rPr lang="en-US" sz="5000" spc="-140" dirty="0">
                <a:effectLst/>
                <a:latin typeface="Arial MT"/>
                <a:ea typeface="Arial MT"/>
                <a:cs typeface="Arial MT"/>
              </a:rPr>
              <a:t> </a:t>
            </a:r>
            <a:r>
              <a:rPr lang="en-US" sz="5000" dirty="0">
                <a:effectLst/>
                <a:latin typeface="Arial MT"/>
                <a:ea typeface="Arial MT"/>
                <a:cs typeface="Arial MT"/>
              </a:rPr>
              <a:t>Agricultural</a:t>
            </a:r>
            <a:r>
              <a:rPr lang="en-US" sz="5000" spc="-10" dirty="0">
                <a:effectLst/>
                <a:latin typeface="Arial MT"/>
                <a:ea typeface="Arial MT"/>
                <a:cs typeface="Arial MT"/>
              </a:rPr>
              <a:t> </a:t>
            </a:r>
            <a:r>
              <a:rPr lang="en-US" sz="5000" dirty="0">
                <a:effectLst/>
                <a:latin typeface="Arial MT"/>
                <a:ea typeface="Arial MT"/>
                <a:cs typeface="Arial MT"/>
              </a:rPr>
              <a:t>University,</a:t>
            </a:r>
            <a:r>
              <a:rPr lang="en-US" sz="5000" spc="-140" dirty="0">
                <a:effectLst/>
                <a:latin typeface="Arial MT"/>
                <a:ea typeface="Arial MT"/>
                <a:cs typeface="Arial MT"/>
              </a:rPr>
              <a:t> </a:t>
            </a:r>
            <a:r>
              <a:rPr lang="en-US" sz="5000" dirty="0">
                <a:effectLst/>
                <a:latin typeface="Arial MT"/>
                <a:ea typeface="Arial MT"/>
                <a:cs typeface="Arial MT"/>
              </a:rPr>
              <a:t>Assam.</a:t>
            </a:r>
            <a:endParaRPr lang="en-IN" sz="5000" dirty="0">
              <a:effectLst/>
              <a:latin typeface="Verdana" panose="020B0604030504040204" pitchFamily="34" charset="0"/>
              <a:ea typeface="Arial MT"/>
              <a:cs typeface="Arial MT"/>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GB" b="1" dirty="0"/>
              <a:t>References</a:t>
            </a:r>
            <a:endParaRPr lang="en-IN" dirty="0"/>
          </a:p>
        </p:txBody>
      </p:sp>
      <p:sp>
        <p:nvSpPr>
          <p:cNvPr id="3" name="Content Placeholder 2"/>
          <p:cNvSpPr>
            <a:spLocks noGrp="1"/>
          </p:cNvSpPr>
          <p:nvPr>
            <p:ph idx="1"/>
          </p:nvPr>
        </p:nvSpPr>
        <p:spPr>
          <a:xfrm>
            <a:off x="838200" y="1242646"/>
            <a:ext cx="10515600" cy="4372707"/>
          </a:xfrm>
        </p:spPr>
        <p:txBody>
          <a:bodyPr>
            <a:normAutofit/>
          </a:bodyPr>
          <a:lstStyle/>
          <a:p>
            <a:pPr marL="0" lvl="0" indent="0">
              <a:buSzPts val="1200"/>
              <a:buNone/>
              <a:tabLst>
                <a:tab pos="1003300" algn="l"/>
              </a:tabLst>
            </a:pPr>
            <a:r>
              <a:rPr lang="en-US" sz="1600" spc="-5" dirty="0">
                <a:effectLst/>
                <a:latin typeface="Arial MT"/>
                <a:ea typeface="Arial MT"/>
                <a:cs typeface="Arial MT"/>
              </a:rPr>
              <a:t>5.Ministry</a:t>
            </a:r>
            <a:r>
              <a:rPr lang="en-US" sz="1600" spc="-15" dirty="0">
                <a:effectLst/>
                <a:latin typeface="Arial MT"/>
                <a:ea typeface="Arial MT"/>
                <a:cs typeface="Arial MT"/>
              </a:rPr>
              <a:t> </a:t>
            </a:r>
            <a:r>
              <a:rPr lang="en-US" sz="1600" dirty="0">
                <a:effectLst/>
                <a:latin typeface="Arial MT"/>
                <a:ea typeface="Arial MT"/>
                <a:cs typeface="Arial MT"/>
              </a:rPr>
              <a:t>of</a:t>
            </a:r>
            <a:r>
              <a:rPr lang="en-US" sz="1600" spc="-140" dirty="0">
                <a:effectLst/>
                <a:latin typeface="Arial MT"/>
                <a:ea typeface="Arial MT"/>
                <a:cs typeface="Arial MT"/>
              </a:rPr>
              <a:t> </a:t>
            </a:r>
            <a:r>
              <a:rPr lang="en-US" sz="1600" dirty="0">
                <a:effectLst/>
                <a:latin typeface="Arial MT"/>
                <a:ea typeface="Arial MT"/>
                <a:cs typeface="Arial MT"/>
              </a:rPr>
              <a:t>Agriculture,</a:t>
            </a:r>
            <a:r>
              <a:rPr lang="en-US" sz="1600" spc="-5" dirty="0">
                <a:effectLst/>
                <a:latin typeface="Arial MT"/>
                <a:ea typeface="Arial MT"/>
                <a:cs typeface="Arial MT"/>
              </a:rPr>
              <a:t> </a:t>
            </a:r>
            <a:r>
              <a:rPr lang="en-US" sz="1600" dirty="0">
                <a:effectLst/>
                <a:latin typeface="Arial MT"/>
                <a:ea typeface="Arial MT"/>
                <a:cs typeface="Arial MT"/>
              </a:rPr>
              <a:t>Department</a:t>
            </a:r>
            <a:r>
              <a:rPr lang="en-US" sz="1600" spc="-10" dirty="0">
                <a:effectLst/>
                <a:latin typeface="Arial MT"/>
                <a:ea typeface="Arial MT"/>
                <a:cs typeface="Arial MT"/>
              </a:rPr>
              <a:t> </a:t>
            </a:r>
            <a:r>
              <a:rPr lang="en-US" sz="1600" dirty="0">
                <a:effectLst/>
                <a:latin typeface="Arial MT"/>
                <a:ea typeface="Arial MT"/>
                <a:cs typeface="Arial MT"/>
              </a:rPr>
              <a:t>of</a:t>
            </a:r>
            <a:r>
              <a:rPr lang="en-US" sz="1600" spc="-145" dirty="0">
                <a:effectLst/>
                <a:latin typeface="Arial MT"/>
                <a:ea typeface="Arial MT"/>
                <a:cs typeface="Arial MT"/>
              </a:rPr>
              <a:t> </a:t>
            </a:r>
            <a:r>
              <a:rPr lang="en-US" sz="1600" dirty="0">
                <a:effectLst/>
                <a:latin typeface="Arial MT"/>
                <a:ea typeface="Arial MT"/>
                <a:cs typeface="Arial MT"/>
              </a:rPr>
              <a:t>Agriculture</a:t>
            </a:r>
            <a:r>
              <a:rPr lang="en-US" sz="1600" spc="5" dirty="0">
                <a:effectLst/>
                <a:latin typeface="Arial MT"/>
                <a:ea typeface="Arial MT"/>
                <a:cs typeface="Arial MT"/>
              </a:rPr>
              <a:t> </a:t>
            </a:r>
            <a:r>
              <a:rPr lang="en-US" sz="1600" dirty="0">
                <a:effectLst/>
                <a:latin typeface="Arial MT"/>
                <a:ea typeface="Arial MT"/>
                <a:cs typeface="Arial MT"/>
              </a:rPr>
              <a:t>and Cooperation,</a:t>
            </a:r>
            <a:r>
              <a:rPr lang="en-US" sz="1600" spc="-10" dirty="0">
                <a:effectLst/>
                <a:latin typeface="Arial MT"/>
                <a:ea typeface="Arial MT"/>
                <a:cs typeface="Arial MT"/>
              </a:rPr>
              <a:t> </a:t>
            </a:r>
            <a:r>
              <a:rPr lang="en-US" sz="1600" dirty="0">
                <a:effectLst/>
                <a:latin typeface="Arial MT"/>
                <a:ea typeface="Arial MT"/>
                <a:cs typeface="Arial MT"/>
              </a:rPr>
              <a:t>State of</a:t>
            </a:r>
            <a:r>
              <a:rPr lang="en-US" sz="1600" spc="-10" dirty="0">
                <a:effectLst/>
                <a:latin typeface="Arial MT"/>
                <a:ea typeface="Arial MT"/>
                <a:cs typeface="Arial MT"/>
              </a:rPr>
              <a:t> </a:t>
            </a:r>
            <a:r>
              <a:rPr lang="en-US" sz="1600" dirty="0">
                <a:effectLst/>
                <a:latin typeface="Arial MT"/>
                <a:ea typeface="Arial MT"/>
                <a:cs typeface="Arial MT"/>
              </a:rPr>
              <a:t>Indian</a:t>
            </a:r>
            <a:r>
              <a:rPr lang="en-US" sz="1600" spc="-135" dirty="0">
                <a:effectLst/>
                <a:latin typeface="Arial MT"/>
                <a:ea typeface="Arial MT"/>
                <a:cs typeface="Arial MT"/>
              </a:rPr>
              <a:t> </a:t>
            </a:r>
            <a:r>
              <a:rPr lang="en-US" sz="1600" dirty="0">
                <a:effectLst/>
                <a:latin typeface="Arial MT"/>
                <a:ea typeface="Arial MT"/>
                <a:cs typeface="Arial MT"/>
              </a:rPr>
              <a:t>Agriculture 2015-16.</a:t>
            </a:r>
          </a:p>
          <a:p>
            <a:pPr marL="0" lvl="0" indent="0">
              <a:buSzPts val="1200"/>
              <a:buNone/>
              <a:tabLst>
                <a:tab pos="1003300" algn="l"/>
              </a:tabLst>
            </a:pPr>
            <a:endParaRPr lang="en-IN" sz="1600" dirty="0">
              <a:latin typeface="Arial MT"/>
              <a:ea typeface="Arial MT"/>
              <a:cs typeface="Arial MT"/>
            </a:endParaRPr>
          </a:p>
          <a:p>
            <a:pPr marL="0" lvl="0" indent="0">
              <a:buSzPts val="1200"/>
              <a:buNone/>
              <a:tabLst>
                <a:tab pos="1003300" algn="l"/>
              </a:tabLst>
            </a:pPr>
            <a:r>
              <a:rPr lang="en-IN" sz="1600" spc="-5" dirty="0">
                <a:effectLst/>
                <a:latin typeface="Arial MT"/>
                <a:ea typeface="Arial MT"/>
                <a:cs typeface="Arial MT"/>
              </a:rPr>
              <a:t>6.</a:t>
            </a:r>
            <a:r>
              <a:rPr lang="en-US" sz="1600" spc="-5" dirty="0">
                <a:effectLst/>
                <a:latin typeface="Arial MT"/>
                <a:ea typeface="Arial MT"/>
                <a:cs typeface="Arial MT"/>
              </a:rPr>
              <a:t>PIB press</a:t>
            </a:r>
            <a:r>
              <a:rPr lang="en-US" sz="1600" dirty="0">
                <a:effectLst/>
                <a:latin typeface="Arial MT"/>
                <a:ea typeface="Arial MT"/>
                <a:cs typeface="Arial MT"/>
              </a:rPr>
              <a:t> </a:t>
            </a:r>
            <a:r>
              <a:rPr lang="en-US" sz="1600" spc="-5" dirty="0">
                <a:effectLst/>
                <a:latin typeface="Arial MT"/>
                <a:ea typeface="Arial MT"/>
                <a:cs typeface="Arial MT"/>
              </a:rPr>
              <a:t>release,</a:t>
            </a:r>
            <a:r>
              <a:rPr lang="en-US" sz="1600" spc="-10" dirty="0">
                <a:effectLst/>
                <a:latin typeface="Arial MT"/>
                <a:ea typeface="Arial MT"/>
                <a:cs typeface="Arial MT"/>
              </a:rPr>
              <a:t> </a:t>
            </a:r>
            <a:r>
              <a:rPr lang="en-US" sz="1600" dirty="0">
                <a:effectLst/>
                <a:latin typeface="Arial MT"/>
                <a:ea typeface="Arial MT"/>
                <a:cs typeface="Arial MT"/>
              </a:rPr>
              <a:t>M/o</a:t>
            </a:r>
            <a:r>
              <a:rPr lang="en-US" sz="1600" spc="-145" dirty="0">
                <a:effectLst/>
                <a:latin typeface="Arial MT"/>
                <a:ea typeface="Arial MT"/>
                <a:cs typeface="Arial MT"/>
              </a:rPr>
              <a:t> </a:t>
            </a:r>
            <a:r>
              <a:rPr lang="en-US" sz="1600" dirty="0">
                <a:effectLst/>
                <a:latin typeface="Arial MT"/>
                <a:ea typeface="Arial MT"/>
                <a:cs typeface="Arial MT"/>
              </a:rPr>
              <a:t>Agriculture,</a:t>
            </a:r>
            <a:r>
              <a:rPr lang="en-US" sz="1600" spc="-10" dirty="0">
                <a:effectLst/>
                <a:latin typeface="Arial MT"/>
                <a:ea typeface="Arial MT"/>
                <a:cs typeface="Arial MT"/>
              </a:rPr>
              <a:t> </a:t>
            </a:r>
            <a:r>
              <a:rPr lang="en-US" sz="1600" dirty="0">
                <a:effectLst/>
                <a:latin typeface="Arial MT"/>
                <a:ea typeface="Arial MT"/>
                <a:cs typeface="Arial MT"/>
              </a:rPr>
              <a:t>dt.04.08.2015</a:t>
            </a:r>
          </a:p>
          <a:p>
            <a:pPr marL="0" lvl="0" indent="0">
              <a:buSzPts val="1200"/>
              <a:buNone/>
              <a:tabLst>
                <a:tab pos="1003300" algn="l"/>
              </a:tabLst>
            </a:pPr>
            <a:endParaRPr lang="en-IN" sz="1600" dirty="0">
              <a:effectLst/>
              <a:latin typeface="Verdana" panose="020B0604030504040204" pitchFamily="34" charset="0"/>
              <a:ea typeface="Arial MT"/>
              <a:cs typeface="Arial MT"/>
            </a:endParaRPr>
          </a:p>
          <a:p>
            <a:pPr marL="0" marR="74295" lvl="0" indent="0">
              <a:lnSpc>
                <a:spcPct val="100000"/>
              </a:lnSpc>
              <a:spcBef>
                <a:spcPts val="5"/>
              </a:spcBef>
              <a:spcAft>
                <a:spcPts val="0"/>
              </a:spcAft>
              <a:buSzPts val="1200"/>
              <a:buNone/>
              <a:tabLst>
                <a:tab pos="1003300" algn="l"/>
              </a:tabLst>
            </a:pPr>
            <a:r>
              <a:rPr lang="en-IN" sz="1600" dirty="0">
                <a:latin typeface="Arial MT"/>
                <a:ea typeface="Arial MT"/>
                <a:cs typeface="Arial MT"/>
              </a:rPr>
              <a:t>7.</a:t>
            </a:r>
            <a:r>
              <a:rPr lang="en-US" sz="1600" dirty="0">
                <a:effectLst/>
                <a:latin typeface="Arial MT"/>
                <a:ea typeface="Arial MT"/>
                <a:cs typeface="Arial MT"/>
              </a:rPr>
              <a:t>Hou,</a:t>
            </a:r>
            <a:r>
              <a:rPr lang="en-US" sz="1600" spc="100" dirty="0">
                <a:effectLst/>
                <a:latin typeface="Arial MT"/>
                <a:ea typeface="Arial MT"/>
                <a:cs typeface="Arial MT"/>
              </a:rPr>
              <a:t> </a:t>
            </a:r>
            <a:r>
              <a:rPr lang="en-US" sz="1600" dirty="0">
                <a:effectLst/>
                <a:latin typeface="Arial MT"/>
                <a:ea typeface="Arial MT"/>
                <a:cs typeface="Arial MT"/>
              </a:rPr>
              <a:t>J.</a:t>
            </a:r>
            <a:r>
              <a:rPr lang="en-US" sz="1600" spc="105" dirty="0">
                <a:effectLst/>
                <a:latin typeface="Arial MT"/>
                <a:ea typeface="Arial MT"/>
                <a:cs typeface="Arial MT"/>
              </a:rPr>
              <a:t> </a:t>
            </a:r>
            <a:r>
              <a:rPr lang="en-US" sz="1600" dirty="0">
                <a:effectLst/>
                <a:latin typeface="Arial MT"/>
                <a:ea typeface="Arial MT"/>
                <a:cs typeface="Arial MT"/>
              </a:rPr>
              <a:t>(2022).</a:t>
            </a:r>
            <a:r>
              <a:rPr lang="en-US" sz="1600" spc="105" dirty="0">
                <a:effectLst/>
                <a:latin typeface="Arial MT"/>
                <a:ea typeface="Arial MT"/>
                <a:cs typeface="Arial MT"/>
              </a:rPr>
              <a:t> </a:t>
            </a:r>
            <a:r>
              <a:rPr lang="en-US" sz="1600" dirty="0">
                <a:effectLst/>
                <a:latin typeface="Arial MT"/>
                <a:ea typeface="Arial MT"/>
                <a:cs typeface="Arial MT"/>
              </a:rPr>
              <a:t>[Research</a:t>
            </a:r>
            <a:r>
              <a:rPr lang="en-US" sz="1600" spc="105" dirty="0">
                <a:effectLst/>
                <a:latin typeface="Arial MT"/>
                <a:ea typeface="Arial MT"/>
                <a:cs typeface="Arial MT"/>
              </a:rPr>
              <a:t> </a:t>
            </a:r>
            <a:r>
              <a:rPr lang="en-US" sz="1600" dirty="0">
                <a:effectLst/>
                <a:latin typeface="Arial MT"/>
                <a:ea typeface="Arial MT"/>
                <a:cs typeface="Arial MT"/>
              </a:rPr>
              <a:t>on</a:t>
            </a:r>
            <a:r>
              <a:rPr lang="en-US" sz="1600" spc="40" dirty="0">
                <a:effectLst/>
                <a:latin typeface="Arial MT"/>
                <a:ea typeface="Arial MT"/>
                <a:cs typeface="Arial MT"/>
              </a:rPr>
              <a:t> </a:t>
            </a:r>
            <a:r>
              <a:rPr lang="en-US" sz="1600" dirty="0">
                <a:effectLst/>
                <a:latin typeface="Arial MT"/>
                <a:ea typeface="Arial MT"/>
                <a:cs typeface="Arial MT"/>
              </a:rPr>
              <a:t>Agricultural</a:t>
            </a:r>
            <a:r>
              <a:rPr lang="en-US" sz="1600" spc="105" dirty="0">
                <a:effectLst/>
                <a:latin typeface="Arial MT"/>
                <a:ea typeface="Arial MT"/>
                <a:cs typeface="Arial MT"/>
              </a:rPr>
              <a:t> </a:t>
            </a:r>
            <a:r>
              <a:rPr lang="en-US" sz="1600" dirty="0">
                <a:effectLst/>
                <a:latin typeface="Arial MT"/>
                <a:ea typeface="Arial MT"/>
                <a:cs typeface="Arial MT"/>
              </a:rPr>
              <a:t>Machinery</a:t>
            </a:r>
            <a:r>
              <a:rPr lang="en-US" sz="1600" spc="105" dirty="0">
                <a:effectLst/>
                <a:latin typeface="Arial MT"/>
                <a:ea typeface="Arial MT"/>
                <a:cs typeface="Arial MT"/>
              </a:rPr>
              <a:t> </a:t>
            </a:r>
            <a:r>
              <a:rPr lang="en-US" sz="1600" dirty="0">
                <a:effectLst/>
                <a:latin typeface="Arial MT"/>
                <a:ea typeface="Arial MT"/>
                <a:cs typeface="Arial MT"/>
              </a:rPr>
              <a:t>Rental</a:t>
            </a:r>
            <a:r>
              <a:rPr lang="en-US" sz="1600" spc="105" dirty="0">
                <a:effectLst/>
                <a:latin typeface="Arial MT"/>
                <a:ea typeface="Arial MT"/>
                <a:cs typeface="Arial MT"/>
              </a:rPr>
              <a:t> </a:t>
            </a:r>
            <a:r>
              <a:rPr lang="en-US" sz="1600" dirty="0">
                <a:effectLst/>
                <a:latin typeface="Arial MT"/>
                <a:ea typeface="Arial MT"/>
                <a:cs typeface="Arial MT"/>
              </a:rPr>
              <a:t>Optimization].</a:t>
            </a:r>
            <a:r>
              <a:rPr lang="en-US" sz="1600" spc="85" dirty="0">
                <a:effectLst/>
                <a:latin typeface="Arial MT"/>
                <a:ea typeface="Arial MT"/>
                <a:cs typeface="Arial MT"/>
              </a:rPr>
              <a:t> </a:t>
            </a:r>
            <a:r>
              <a:rPr lang="en-US" sz="1600" dirty="0">
                <a:effectLst/>
                <a:latin typeface="Arial MT"/>
                <a:ea typeface="Arial MT"/>
                <a:cs typeface="Arial MT"/>
              </a:rPr>
              <a:t>This</a:t>
            </a:r>
            <a:r>
              <a:rPr lang="en-US" sz="1600" spc="105" dirty="0">
                <a:effectLst/>
                <a:latin typeface="Arial MT"/>
                <a:ea typeface="Arial MT"/>
                <a:cs typeface="Arial MT"/>
              </a:rPr>
              <a:t> </a:t>
            </a:r>
            <a:r>
              <a:rPr lang="en-US" sz="1600" dirty="0">
                <a:effectLst/>
                <a:latin typeface="Arial MT"/>
                <a:ea typeface="Arial MT"/>
                <a:cs typeface="Arial MT"/>
              </a:rPr>
              <a:t>study</a:t>
            </a:r>
            <a:r>
              <a:rPr lang="en-US" sz="1600" spc="105" dirty="0">
                <a:effectLst/>
                <a:latin typeface="Arial MT"/>
                <a:ea typeface="Arial MT"/>
                <a:cs typeface="Arial MT"/>
              </a:rPr>
              <a:t> </a:t>
            </a:r>
            <a:r>
              <a:rPr lang="en-US" sz="1600" dirty="0">
                <a:effectLst/>
                <a:latin typeface="Arial MT"/>
                <a:ea typeface="Arial MT"/>
                <a:cs typeface="Arial MT"/>
              </a:rPr>
              <a:t>explores</a:t>
            </a:r>
            <a:r>
              <a:rPr lang="en-US" sz="1600" spc="105" dirty="0">
                <a:effectLst/>
                <a:latin typeface="Arial MT"/>
                <a:ea typeface="Arial MT"/>
                <a:cs typeface="Arial MT"/>
              </a:rPr>
              <a:t> </a:t>
            </a:r>
            <a:r>
              <a:rPr lang="en-US" sz="1600" dirty="0">
                <a:effectLst/>
                <a:latin typeface="Arial MT"/>
                <a:ea typeface="Arial MT"/>
                <a:cs typeface="Arial MT"/>
              </a:rPr>
              <a:t>the</a:t>
            </a:r>
            <a:r>
              <a:rPr lang="en-US" sz="1600" spc="105" dirty="0">
                <a:effectLst/>
                <a:latin typeface="Arial MT"/>
                <a:ea typeface="Arial MT"/>
                <a:cs typeface="Arial MT"/>
              </a:rPr>
              <a:t> </a:t>
            </a:r>
            <a:r>
              <a:rPr lang="en-US" sz="1600" dirty="0">
                <a:effectLst/>
                <a:latin typeface="Arial MT"/>
                <a:ea typeface="Arial MT"/>
                <a:cs typeface="Arial MT"/>
              </a:rPr>
              <a:t>utilization</a:t>
            </a:r>
            <a:r>
              <a:rPr lang="en-US" sz="1600" spc="105" dirty="0">
                <a:effectLst/>
                <a:latin typeface="Arial MT"/>
                <a:ea typeface="Arial MT"/>
                <a:cs typeface="Arial MT"/>
              </a:rPr>
              <a:t> </a:t>
            </a:r>
            <a:r>
              <a:rPr lang="en-US" sz="1600" dirty="0">
                <a:effectLst/>
                <a:latin typeface="Arial MT"/>
                <a:ea typeface="Arial MT"/>
                <a:cs typeface="Arial MT"/>
              </a:rPr>
              <a:t>of</a:t>
            </a:r>
            <a:r>
              <a:rPr lang="en-US" sz="1600" spc="105" dirty="0">
                <a:effectLst/>
                <a:latin typeface="Arial MT"/>
                <a:ea typeface="Arial MT"/>
                <a:cs typeface="Arial MT"/>
              </a:rPr>
              <a:t> </a:t>
            </a:r>
            <a:r>
              <a:rPr lang="en-US" sz="1600" dirty="0">
                <a:effectLst/>
                <a:latin typeface="Arial MT"/>
                <a:ea typeface="Arial MT"/>
                <a:cs typeface="Arial MT"/>
              </a:rPr>
              <a:t>big</a:t>
            </a:r>
            <a:r>
              <a:rPr lang="en-US" sz="1600" spc="-320" dirty="0">
                <a:effectLst/>
                <a:latin typeface="Arial MT"/>
                <a:ea typeface="Arial MT"/>
                <a:cs typeface="Arial MT"/>
              </a:rPr>
              <a:t> </a:t>
            </a:r>
            <a:r>
              <a:rPr lang="en-US" sz="1600" dirty="0">
                <a:effectLst/>
                <a:latin typeface="Arial MT"/>
                <a:ea typeface="Arial MT"/>
                <a:cs typeface="Arial MT"/>
              </a:rPr>
              <a:t>data</a:t>
            </a:r>
            <a:r>
              <a:rPr lang="en-US" sz="1600" spc="-5" dirty="0">
                <a:effectLst/>
                <a:latin typeface="Arial MT"/>
                <a:ea typeface="Arial MT"/>
                <a:cs typeface="Arial MT"/>
              </a:rPr>
              <a:t> </a:t>
            </a:r>
            <a:r>
              <a:rPr lang="en-US" sz="1600" dirty="0">
                <a:effectLst/>
                <a:latin typeface="Arial MT"/>
                <a:ea typeface="Arial MT"/>
                <a:cs typeface="Arial MT"/>
              </a:rPr>
              <a:t>in agriculture to improve the efficiency of</a:t>
            </a:r>
            <a:r>
              <a:rPr lang="en-US" sz="1600" spc="-5" dirty="0">
                <a:effectLst/>
                <a:latin typeface="Arial MT"/>
                <a:ea typeface="Arial MT"/>
                <a:cs typeface="Arial MT"/>
              </a:rPr>
              <a:t> </a:t>
            </a:r>
            <a:r>
              <a:rPr lang="en-US" sz="1600" dirty="0">
                <a:effectLst/>
                <a:latin typeface="Arial MT"/>
                <a:ea typeface="Arial MT"/>
                <a:cs typeface="Arial MT"/>
              </a:rPr>
              <a:t>agricultural machinery</a:t>
            </a:r>
            <a:r>
              <a:rPr lang="en-US" sz="1600" spc="-5" dirty="0">
                <a:effectLst/>
                <a:latin typeface="Arial MT"/>
                <a:ea typeface="Arial MT"/>
                <a:cs typeface="Arial MT"/>
              </a:rPr>
              <a:t> </a:t>
            </a:r>
            <a:r>
              <a:rPr lang="en-US" sz="1600" dirty="0">
                <a:effectLst/>
                <a:latin typeface="Arial MT"/>
                <a:ea typeface="Arial MT"/>
                <a:cs typeface="Arial MT"/>
              </a:rPr>
              <a:t>rental. </a:t>
            </a:r>
          </a:p>
          <a:p>
            <a:pPr marL="0" marR="74295" lvl="0" indent="0">
              <a:lnSpc>
                <a:spcPct val="100000"/>
              </a:lnSpc>
              <a:spcBef>
                <a:spcPts val="5"/>
              </a:spcBef>
              <a:spcAft>
                <a:spcPts val="0"/>
              </a:spcAft>
              <a:buSzPts val="1200"/>
              <a:buNone/>
              <a:tabLst>
                <a:tab pos="1003300" algn="l"/>
              </a:tabLst>
            </a:pPr>
            <a:endParaRPr lang="en-US" sz="1600" dirty="0">
              <a:effectLst/>
              <a:latin typeface="Arial MT"/>
              <a:ea typeface="Arial MT"/>
              <a:cs typeface="Arial MT"/>
            </a:endParaRPr>
          </a:p>
          <a:p>
            <a:pPr marL="0" marR="74295" lvl="0" indent="0">
              <a:lnSpc>
                <a:spcPct val="100000"/>
              </a:lnSpc>
              <a:spcBef>
                <a:spcPts val="5"/>
              </a:spcBef>
              <a:spcAft>
                <a:spcPts val="0"/>
              </a:spcAft>
              <a:buSzPts val="1200"/>
              <a:buNone/>
              <a:tabLst>
                <a:tab pos="1003300" algn="l"/>
              </a:tabLst>
            </a:pPr>
            <a:r>
              <a:rPr lang="en-IN" sz="1600" dirty="0">
                <a:latin typeface="Arial MT"/>
                <a:ea typeface="Arial MT"/>
                <a:cs typeface="Arial MT"/>
              </a:rPr>
              <a:t>8.</a:t>
            </a:r>
            <a:r>
              <a:rPr lang="en-US" sz="1600" dirty="0" err="1">
                <a:effectLst/>
                <a:latin typeface="Arial MT"/>
                <a:ea typeface="Arial MT"/>
                <a:cs typeface="Arial MT"/>
              </a:rPr>
              <a:t>Indraningsih</a:t>
            </a:r>
            <a:r>
              <a:rPr lang="en-US" sz="1600" dirty="0">
                <a:effectLst/>
                <a:latin typeface="Arial MT"/>
                <a:ea typeface="Arial MT"/>
                <a:cs typeface="Arial MT"/>
              </a:rPr>
              <a:t>,</a:t>
            </a:r>
            <a:r>
              <a:rPr lang="en-US" sz="1600" spc="70" dirty="0">
                <a:effectLst/>
                <a:latin typeface="Arial MT"/>
                <a:ea typeface="Arial MT"/>
                <a:cs typeface="Arial MT"/>
              </a:rPr>
              <a:t> </a:t>
            </a:r>
            <a:r>
              <a:rPr lang="en-US" sz="1600" dirty="0">
                <a:effectLst/>
                <a:latin typeface="Arial MT"/>
                <a:ea typeface="Arial MT"/>
                <a:cs typeface="Arial MT"/>
              </a:rPr>
              <a:t>K.</a:t>
            </a:r>
            <a:r>
              <a:rPr lang="en-US" sz="1600" spc="75" dirty="0">
                <a:effectLst/>
                <a:latin typeface="Arial MT"/>
                <a:ea typeface="Arial MT"/>
                <a:cs typeface="Arial MT"/>
              </a:rPr>
              <a:t> </a:t>
            </a:r>
            <a:r>
              <a:rPr lang="en-US" sz="1600" dirty="0">
                <a:effectLst/>
                <a:latin typeface="Arial MT"/>
                <a:ea typeface="Arial MT"/>
                <a:cs typeface="Arial MT"/>
              </a:rPr>
              <a:t>S.,</a:t>
            </a:r>
            <a:r>
              <a:rPr lang="en-US" sz="1600" spc="75" dirty="0">
                <a:effectLst/>
                <a:latin typeface="Arial MT"/>
                <a:ea typeface="Arial MT"/>
                <a:cs typeface="Arial MT"/>
              </a:rPr>
              <a:t> </a:t>
            </a:r>
            <a:r>
              <a:rPr lang="en-US" sz="1600" dirty="0">
                <a:effectLst/>
                <a:latin typeface="Arial MT"/>
                <a:ea typeface="Arial MT"/>
                <a:cs typeface="Arial MT"/>
              </a:rPr>
              <a:t>et</a:t>
            </a:r>
            <a:r>
              <a:rPr lang="en-US" sz="1600" spc="75" dirty="0">
                <a:effectLst/>
                <a:latin typeface="Arial MT"/>
                <a:ea typeface="Arial MT"/>
                <a:cs typeface="Arial MT"/>
              </a:rPr>
              <a:t> </a:t>
            </a:r>
            <a:r>
              <a:rPr lang="en-US" sz="1600" dirty="0">
                <a:effectLst/>
                <a:latin typeface="Arial MT"/>
                <a:ea typeface="Arial MT"/>
                <a:cs typeface="Arial MT"/>
              </a:rPr>
              <a:t>al.</a:t>
            </a:r>
            <a:r>
              <a:rPr lang="en-US" sz="1600" spc="75" dirty="0">
                <a:effectLst/>
                <a:latin typeface="Arial MT"/>
                <a:ea typeface="Arial MT"/>
                <a:cs typeface="Arial MT"/>
              </a:rPr>
              <a:t> </a:t>
            </a:r>
            <a:r>
              <a:rPr lang="en-US" sz="1600" dirty="0">
                <a:effectLst/>
                <a:latin typeface="Arial MT"/>
                <a:ea typeface="Arial MT"/>
                <a:cs typeface="Arial MT"/>
              </a:rPr>
              <a:t>(2021).</a:t>
            </a:r>
            <a:r>
              <a:rPr lang="en-US" sz="1600" spc="75" dirty="0">
                <a:effectLst/>
                <a:latin typeface="Arial MT"/>
                <a:ea typeface="Arial MT"/>
                <a:cs typeface="Arial MT"/>
              </a:rPr>
              <a:t> </a:t>
            </a:r>
            <a:r>
              <a:rPr lang="en-US" sz="1600" dirty="0">
                <a:effectLst/>
                <a:latin typeface="Arial MT"/>
                <a:ea typeface="Arial MT"/>
                <a:cs typeface="Arial MT"/>
              </a:rPr>
              <a:t>[The</a:t>
            </a:r>
            <a:r>
              <a:rPr lang="en-US" sz="1600" spc="75" dirty="0">
                <a:effectLst/>
                <a:latin typeface="Arial MT"/>
                <a:ea typeface="Arial MT"/>
                <a:cs typeface="Arial MT"/>
              </a:rPr>
              <a:t> </a:t>
            </a:r>
            <a:r>
              <a:rPr lang="en-US" sz="1600" dirty="0">
                <a:effectLst/>
                <a:latin typeface="Arial MT"/>
                <a:ea typeface="Arial MT"/>
                <a:cs typeface="Arial MT"/>
              </a:rPr>
              <a:t>optimization</a:t>
            </a:r>
            <a:r>
              <a:rPr lang="en-US" sz="1600" spc="75" dirty="0">
                <a:effectLst/>
                <a:latin typeface="Arial MT"/>
                <a:ea typeface="Arial MT"/>
                <a:cs typeface="Arial MT"/>
              </a:rPr>
              <a:t> </a:t>
            </a:r>
            <a:r>
              <a:rPr lang="en-US" sz="1600" dirty="0">
                <a:effectLst/>
                <a:latin typeface="Arial MT"/>
                <a:ea typeface="Arial MT"/>
                <a:cs typeface="Arial MT"/>
              </a:rPr>
              <a:t>of</a:t>
            </a:r>
            <a:r>
              <a:rPr lang="en-US" sz="1600" spc="75" dirty="0">
                <a:effectLst/>
                <a:latin typeface="Arial MT"/>
                <a:ea typeface="Arial MT"/>
                <a:cs typeface="Arial MT"/>
              </a:rPr>
              <a:t> </a:t>
            </a:r>
            <a:r>
              <a:rPr lang="en-US" sz="1600" dirty="0">
                <a:effectLst/>
                <a:latin typeface="Arial MT"/>
                <a:ea typeface="Arial MT"/>
                <a:cs typeface="Arial MT"/>
              </a:rPr>
              <a:t>agricultural</a:t>
            </a:r>
            <a:r>
              <a:rPr lang="en-US" sz="1600" spc="75" dirty="0">
                <a:effectLst/>
                <a:latin typeface="Arial MT"/>
                <a:ea typeface="Arial MT"/>
                <a:cs typeface="Arial MT"/>
              </a:rPr>
              <a:t> </a:t>
            </a:r>
            <a:r>
              <a:rPr lang="en-US" sz="1600" dirty="0">
                <a:effectLst/>
                <a:latin typeface="Arial MT"/>
                <a:ea typeface="Arial MT"/>
                <a:cs typeface="Arial MT"/>
              </a:rPr>
              <a:t>machinery</a:t>
            </a:r>
            <a:r>
              <a:rPr lang="en-US" sz="1600" spc="75" dirty="0">
                <a:effectLst/>
                <a:latin typeface="Arial MT"/>
                <a:ea typeface="Arial MT"/>
                <a:cs typeface="Arial MT"/>
              </a:rPr>
              <a:t> </a:t>
            </a:r>
            <a:r>
              <a:rPr lang="en-US" sz="1600" dirty="0">
                <a:effectLst/>
                <a:latin typeface="Arial MT"/>
                <a:ea typeface="Arial MT"/>
                <a:cs typeface="Arial MT"/>
              </a:rPr>
              <a:t>utilization].</a:t>
            </a:r>
            <a:r>
              <a:rPr lang="en-US" sz="1600" spc="55" dirty="0">
                <a:effectLst/>
                <a:latin typeface="Arial MT"/>
                <a:ea typeface="Arial MT"/>
                <a:cs typeface="Arial MT"/>
              </a:rPr>
              <a:t> </a:t>
            </a:r>
            <a:r>
              <a:rPr lang="en-US" sz="1600" dirty="0">
                <a:effectLst/>
                <a:latin typeface="Arial MT"/>
                <a:ea typeface="Arial MT"/>
                <a:cs typeface="Arial MT"/>
              </a:rPr>
              <a:t>This</a:t>
            </a:r>
            <a:r>
              <a:rPr lang="en-US" sz="1600" spc="75" dirty="0">
                <a:effectLst/>
                <a:latin typeface="Arial MT"/>
                <a:ea typeface="Arial MT"/>
                <a:cs typeface="Arial MT"/>
              </a:rPr>
              <a:t> </a:t>
            </a:r>
            <a:r>
              <a:rPr lang="en-US" sz="1600" dirty="0">
                <a:effectLst/>
                <a:latin typeface="Arial MT"/>
                <a:ea typeface="Arial MT"/>
                <a:cs typeface="Arial MT"/>
              </a:rPr>
              <a:t>research</a:t>
            </a:r>
            <a:r>
              <a:rPr lang="en-US" sz="1600" spc="75" dirty="0">
                <a:effectLst/>
                <a:latin typeface="Arial MT"/>
                <a:ea typeface="Arial MT"/>
                <a:cs typeface="Arial MT"/>
              </a:rPr>
              <a:t> </a:t>
            </a:r>
            <a:r>
              <a:rPr lang="en-US" sz="1600" dirty="0">
                <a:effectLst/>
                <a:latin typeface="Arial MT"/>
                <a:ea typeface="Arial MT"/>
                <a:cs typeface="Arial MT"/>
              </a:rPr>
              <a:t>analyzes</a:t>
            </a:r>
            <a:r>
              <a:rPr lang="en-US" sz="1600" spc="75" dirty="0">
                <a:effectLst/>
                <a:latin typeface="Arial MT"/>
                <a:ea typeface="Arial MT"/>
                <a:cs typeface="Arial MT"/>
              </a:rPr>
              <a:t> </a:t>
            </a:r>
            <a:r>
              <a:rPr lang="en-US" sz="1600" dirty="0">
                <a:effectLst/>
                <a:latin typeface="Arial MT"/>
                <a:ea typeface="Arial MT"/>
                <a:cs typeface="Arial MT"/>
              </a:rPr>
              <a:t>the</a:t>
            </a:r>
            <a:r>
              <a:rPr lang="en-US" sz="1600" spc="-320" dirty="0">
                <a:effectLst/>
                <a:latin typeface="Arial MT"/>
                <a:ea typeface="Arial MT"/>
                <a:cs typeface="Arial MT"/>
              </a:rPr>
              <a:t> </a:t>
            </a:r>
            <a:r>
              <a:rPr lang="en-US" sz="1600" dirty="0">
                <a:effectLst/>
                <a:latin typeface="Arial MT"/>
                <a:ea typeface="Arial MT"/>
                <a:cs typeface="Arial MT"/>
              </a:rPr>
              <a:t>optimization of</a:t>
            </a:r>
            <a:r>
              <a:rPr lang="en-US" sz="1600" spc="-5" dirty="0">
                <a:effectLst/>
                <a:latin typeface="Arial MT"/>
                <a:ea typeface="Arial MT"/>
                <a:cs typeface="Arial MT"/>
              </a:rPr>
              <a:t> </a:t>
            </a:r>
            <a:r>
              <a:rPr lang="en-US" sz="1600" dirty="0">
                <a:effectLst/>
                <a:latin typeface="Arial MT"/>
                <a:ea typeface="Arial MT"/>
                <a:cs typeface="Arial MT"/>
              </a:rPr>
              <a:t>agricultural machinery</a:t>
            </a:r>
            <a:r>
              <a:rPr lang="en-US" sz="1600" spc="-5" dirty="0">
                <a:effectLst/>
                <a:latin typeface="Arial MT"/>
                <a:ea typeface="Arial MT"/>
                <a:cs typeface="Arial MT"/>
              </a:rPr>
              <a:t> </a:t>
            </a:r>
            <a:r>
              <a:rPr lang="en-US" sz="1600" dirty="0">
                <a:effectLst/>
                <a:latin typeface="Arial MT"/>
                <a:ea typeface="Arial MT"/>
                <a:cs typeface="Arial MT"/>
              </a:rPr>
              <a:t>usage to enhance modern agriculture programs.</a:t>
            </a:r>
          </a:p>
          <a:p>
            <a:pPr marL="0" marR="74295" lvl="0" indent="0">
              <a:lnSpc>
                <a:spcPct val="100000"/>
              </a:lnSpc>
              <a:spcBef>
                <a:spcPts val="5"/>
              </a:spcBef>
              <a:spcAft>
                <a:spcPts val="0"/>
              </a:spcAft>
              <a:buSzPts val="1200"/>
              <a:buNone/>
              <a:tabLst>
                <a:tab pos="1003300" algn="l"/>
              </a:tabLst>
            </a:pPr>
            <a:endParaRPr lang="en-IN" sz="1600" dirty="0">
              <a:effectLst/>
              <a:latin typeface="Verdana" panose="020B0604030504040204" pitchFamily="34" charset="0"/>
              <a:ea typeface="Arial MT"/>
              <a:cs typeface="Arial MT"/>
            </a:endParaRPr>
          </a:p>
          <a:p>
            <a:pPr marL="0" indent="0">
              <a:buNone/>
            </a:pPr>
            <a:r>
              <a:rPr lang="en-US" sz="1600" dirty="0">
                <a:latin typeface="Verdana" panose="020B0604030504040204" pitchFamily="34" charset="0"/>
                <a:ea typeface="Arial MT"/>
                <a:cs typeface="Arial MT"/>
              </a:rPr>
              <a:t>9.</a:t>
            </a:r>
            <a:r>
              <a:rPr lang="en-US" sz="1600" dirty="0">
                <a:effectLst/>
                <a:latin typeface="Arial MT"/>
                <a:ea typeface="Arial MT"/>
                <a:cs typeface="Arial MT"/>
              </a:rPr>
              <a:t>Wang, C. (2022). [Model Optimization of Agricultural Machinery Information]. The study addresses problems in the</a:t>
            </a:r>
            <a:r>
              <a:rPr lang="en-US" sz="1600" spc="5" dirty="0">
                <a:effectLst/>
                <a:latin typeface="Arial MT"/>
                <a:ea typeface="Arial MT"/>
                <a:cs typeface="Arial MT"/>
              </a:rPr>
              <a:t> </a:t>
            </a:r>
            <a:r>
              <a:rPr lang="en-US" sz="1600" dirty="0">
                <a:effectLst/>
                <a:latin typeface="Arial MT"/>
                <a:ea typeface="Arial MT"/>
                <a:cs typeface="Arial MT"/>
              </a:rPr>
              <a:t>management</a:t>
            </a:r>
            <a:r>
              <a:rPr lang="en-US" sz="1600" spc="-5" dirty="0">
                <a:effectLst/>
                <a:latin typeface="Arial MT"/>
                <a:ea typeface="Arial MT"/>
                <a:cs typeface="Arial MT"/>
              </a:rPr>
              <a:t> </a:t>
            </a:r>
            <a:r>
              <a:rPr lang="en-US" sz="1600" dirty="0">
                <a:effectLst/>
                <a:latin typeface="Arial MT"/>
                <a:ea typeface="Arial MT"/>
                <a:cs typeface="Arial MT"/>
              </a:rPr>
              <a:t>and utilization of</a:t>
            </a:r>
            <a:r>
              <a:rPr lang="en-US" sz="1600" spc="-5" dirty="0">
                <a:effectLst/>
                <a:latin typeface="Arial MT"/>
                <a:ea typeface="Arial MT"/>
                <a:cs typeface="Arial MT"/>
              </a:rPr>
              <a:t> </a:t>
            </a:r>
            <a:r>
              <a:rPr lang="en-US" sz="1600" dirty="0">
                <a:effectLst/>
                <a:latin typeface="Arial MT"/>
                <a:ea typeface="Arial MT"/>
                <a:cs typeface="Arial MT"/>
              </a:rPr>
              <a:t>agricultural mechanization information.</a:t>
            </a:r>
            <a:endParaRPr lang="en-IN" sz="1600" dirty="0">
              <a:effectLst/>
              <a:latin typeface="Verdana" panose="020B0604030504040204" pitchFamily="34" charset="0"/>
              <a:ea typeface="Arial MT"/>
              <a:cs typeface="Arial MT"/>
            </a:endParaRPr>
          </a:p>
          <a:p>
            <a:pPr marL="0" indent="0">
              <a:buNone/>
            </a:pPr>
            <a:endParaRPr lang="en-IN" dirty="0"/>
          </a:p>
        </p:txBody>
      </p:sp>
    </p:spTree>
    <p:extLst>
      <p:ext uri="{BB962C8B-B14F-4D97-AF65-F5344CB8AC3E}">
        <p14:creationId xmlns:p14="http://schemas.microsoft.com/office/powerpoint/2010/main" val="364776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4E98-7323-843E-B699-442D787A427B}"/>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BD95EF0E-B81F-44D0-34B0-4156A2205B7C}"/>
              </a:ext>
            </a:extLst>
          </p:cNvPr>
          <p:cNvSpPr>
            <a:spLocks noGrp="1"/>
          </p:cNvSpPr>
          <p:nvPr>
            <p:ph idx="1"/>
          </p:nvPr>
        </p:nvSpPr>
        <p:spPr>
          <a:xfrm>
            <a:off x="838200" y="1477108"/>
            <a:ext cx="10515600" cy="4699855"/>
          </a:xfrm>
        </p:spPr>
        <p:txBody>
          <a:bodyPr>
            <a:normAutofit/>
          </a:bodyPr>
          <a:lstStyle/>
          <a:p>
            <a:pPr marL="0" lvl="0" indent="0" algn="just">
              <a:buSzPts val="1200"/>
              <a:buNone/>
              <a:tabLst>
                <a:tab pos="1117600" algn="l"/>
              </a:tabLst>
            </a:pPr>
            <a:r>
              <a:rPr lang="en-US" sz="1700" dirty="0">
                <a:effectLst/>
                <a:latin typeface="Arial MT"/>
                <a:ea typeface="Arial MT"/>
                <a:cs typeface="Arial MT"/>
              </a:rPr>
              <a:t>10.Implementing</a:t>
            </a:r>
            <a:r>
              <a:rPr lang="en-US" sz="1700" spc="235" dirty="0">
                <a:effectLst/>
                <a:latin typeface="Arial MT"/>
                <a:ea typeface="Arial MT"/>
                <a:cs typeface="Arial MT"/>
              </a:rPr>
              <a:t> </a:t>
            </a:r>
            <a:r>
              <a:rPr lang="en-US" sz="1700" dirty="0">
                <a:effectLst/>
                <a:latin typeface="Arial MT"/>
                <a:ea typeface="Arial MT"/>
                <a:cs typeface="Arial MT"/>
              </a:rPr>
              <a:t>Machine</a:t>
            </a:r>
            <a:r>
              <a:rPr lang="en-US" sz="1700" spc="560" dirty="0">
                <a:effectLst/>
                <a:latin typeface="Arial MT"/>
                <a:ea typeface="Arial MT"/>
                <a:cs typeface="Arial MT"/>
              </a:rPr>
              <a:t> </a:t>
            </a:r>
            <a:r>
              <a:rPr lang="en-US" sz="1700" dirty="0">
                <a:effectLst/>
                <a:latin typeface="Arial MT"/>
                <a:ea typeface="Arial MT"/>
                <a:cs typeface="Arial MT"/>
              </a:rPr>
              <a:t>Learning</a:t>
            </a:r>
            <a:r>
              <a:rPr lang="en-US" sz="1700" spc="560" dirty="0">
                <a:effectLst/>
                <a:latin typeface="Arial MT"/>
                <a:ea typeface="Arial MT"/>
                <a:cs typeface="Arial MT"/>
              </a:rPr>
              <a:t> </a:t>
            </a:r>
            <a:r>
              <a:rPr lang="en-US" sz="1700" dirty="0">
                <a:effectLst/>
                <a:latin typeface="Arial MT"/>
                <a:ea typeface="Arial MT"/>
                <a:cs typeface="Arial MT"/>
              </a:rPr>
              <a:t>for</a:t>
            </a:r>
            <a:r>
              <a:rPr lang="en-US" sz="1700" spc="565" dirty="0">
                <a:effectLst/>
                <a:latin typeface="Arial MT"/>
                <a:ea typeface="Arial MT"/>
                <a:cs typeface="Arial MT"/>
              </a:rPr>
              <a:t> </a:t>
            </a:r>
            <a:r>
              <a:rPr lang="en-US" sz="1700" dirty="0">
                <a:effectLst/>
                <a:latin typeface="Arial MT"/>
                <a:ea typeface="Arial MT"/>
                <a:cs typeface="Arial MT"/>
              </a:rPr>
              <a:t>Smart</a:t>
            </a:r>
            <a:r>
              <a:rPr lang="en-US" sz="1700" spc="560" dirty="0">
                <a:effectLst/>
                <a:latin typeface="Arial MT"/>
                <a:ea typeface="Arial MT"/>
                <a:cs typeface="Arial MT"/>
              </a:rPr>
              <a:t> </a:t>
            </a:r>
            <a:r>
              <a:rPr lang="en-US" sz="1700" dirty="0">
                <a:effectLst/>
                <a:latin typeface="Arial MT"/>
                <a:ea typeface="Arial MT"/>
                <a:cs typeface="Arial MT"/>
              </a:rPr>
              <a:t>Farming</a:t>
            </a:r>
            <a:r>
              <a:rPr lang="en-US" sz="1700" spc="560" dirty="0">
                <a:effectLst/>
                <a:latin typeface="Arial MT"/>
                <a:ea typeface="Arial MT"/>
                <a:cs typeface="Arial MT"/>
              </a:rPr>
              <a:t> </a:t>
            </a:r>
            <a:r>
              <a:rPr lang="en-US" sz="1700" dirty="0">
                <a:effectLst/>
                <a:latin typeface="Arial MT"/>
                <a:ea typeface="Arial MT"/>
                <a:cs typeface="Arial MT"/>
              </a:rPr>
              <a:t>to</a:t>
            </a:r>
            <a:r>
              <a:rPr lang="en-US" sz="1700" spc="565" dirty="0">
                <a:effectLst/>
                <a:latin typeface="Arial MT"/>
                <a:ea typeface="Arial MT"/>
                <a:cs typeface="Arial MT"/>
              </a:rPr>
              <a:t> </a:t>
            </a:r>
            <a:r>
              <a:rPr lang="en-US" sz="1700" dirty="0">
                <a:effectLst/>
                <a:latin typeface="Arial MT"/>
                <a:ea typeface="Arial MT"/>
                <a:cs typeface="Arial MT"/>
              </a:rPr>
              <a:t>Forecast</a:t>
            </a:r>
            <a:r>
              <a:rPr lang="en-US" sz="1700" spc="560" dirty="0">
                <a:effectLst/>
                <a:latin typeface="Arial MT"/>
                <a:ea typeface="Arial MT"/>
                <a:cs typeface="Arial MT"/>
              </a:rPr>
              <a:t> </a:t>
            </a:r>
            <a:r>
              <a:rPr lang="en-US" sz="1700" dirty="0">
                <a:effectLst/>
                <a:latin typeface="Arial MT"/>
                <a:ea typeface="Arial MT"/>
                <a:cs typeface="Arial MT"/>
              </a:rPr>
              <a:t>Farmers'</a:t>
            </a:r>
            <a:r>
              <a:rPr lang="en-US" sz="1700" spc="560" dirty="0">
                <a:effectLst/>
                <a:latin typeface="Arial MT"/>
                <a:ea typeface="Arial MT"/>
                <a:cs typeface="Arial MT"/>
              </a:rPr>
              <a:t> </a:t>
            </a:r>
            <a:r>
              <a:rPr lang="en-US" sz="1700" dirty="0">
                <a:effectLst/>
                <a:latin typeface="Arial MT"/>
                <a:ea typeface="Arial MT"/>
                <a:cs typeface="Arial MT"/>
              </a:rPr>
              <a:t>Interest</a:t>
            </a:r>
            <a:r>
              <a:rPr lang="en-US" sz="1700" spc="565" dirty="0">
                <a:effectLst/>
                <a:latin typeface="Arial MT"/>
                <a:ea typeface="Arial MT"/>
                <a:cs typeface="Arial MT"/>
              </a:rPr>
              <a:t> </a:t>
            </a:r>
            <a:r>
              <a:rPr lang="en-US" sz="1700" dirty="0">
                <a:effectLst/>
                <a:latin typeface="Arial MT"/>
                <a:ea typeface="Arial MT"/>
                <a:cs typeface="Arial MT"/>
              </a:rPr>
              <a:t>in</a:t>
            </a:r>
            <a:r>
              <a:rPr lang="en-US" sz="1700" spc="560" dirty="0">
                <a:effectLst/>
                <a:latin typeface="Arial MT"/>
                <a:ea typeface="Arial MT"/>
                <a:cs typeface="Arial MT"/>
              </a:rPr>
              <a:t> </a:t>
            </a:r>
            <a:r>
              <a:rPr lang="en-US" sz="1700" dirty="0">
                <a:effectLst/>
                <a:latin typeface="Arial MT"/>
                <a:ea typeface="Arial MT"/>
                <a:cs typeface="Arial MT"/>
              </a:rPr>
              <a:t>Hiring</a:t>
            </a:r>
            <a:r>
              <a:rPr lang="en-US" sz="1700" spc="560" dirty="0">
                <a:effectLst/>
                <a:latin typeface="Arial MT"/>
                <a:ea typeface="Arial MT"/>
                <a:cs typeface="Arial MT"/>
              </a:rPr>
              <a:t> </a:t>
            </a:r>
            <a:r>
              <a:rPr lang="en-US" sz="1700" dirty="0">
                <a:effectLst/>
                <a:latin typeface="Arial MT"/>
                <a:ea typeface="Arial MT"/>
                <a:cs typeface="Arial MT"/>
              </a:rPr>
              <a:t>Equipment]</a:t>
            </a:r>
            <a:r>
              <a:rPr lang="en-US" sz="1700" dirty="0">
                <a:effectLst/>
                <a:latin typeface="Arial MT"/>
                <a:ea typeface="Verdana" panose="020B0604030504040204" pitchFamily="34" charset="0"/>
                <a:cs typeface="Verdana" panose="020B0604030504040204" pitchFamily="34" charset="0"/>
              </a:rPr>
              <a:t>_Implementing_Machine_Learning_for_Smart_Farming_to_Forecast_Farmers'_Interest_in_Hiring_Equipment)</a:t>
            </a:r>
            <a:r>
              <a:rPr lang="en-US" sz="1700" spc="5" dirty="0">
                <a:effectLst/>
                <a:latin typeface="Arial MT"/>
                <a:ea typeface="Verdana" panose="020B0604030504040204" pitchFamily="34" charset="0"/>
                <a:cs typeface="Verdana" panose="020B0604030504040204" pitchFamily="34" charset="0"/>
              </a:rPr>
              <a:t> </a:t>
            </a:r>
            <a:r>
              <a:rPr lang="en-US" sz="1700" dirty="0">
                <a:effectLst/>
                <a:latin typeface="Arial MT"/>
                <a:ea typeface="Verdana" panose="020B0604030504040204" pitchFamily="34" charset="0"/>
                <a:cs typeface="Verdana" panose="020B0604030504040204" pitchFamily="34" charset="0"/>
              </a:rPr>
              <a:t>(2022). This study examines the significance of tool renting and sharing in the workplace, emphasizing machine</a:t>
            </a:r>
            <a:r>
              <a:rPr lang="en-US" sz="1700" spc="5" dirty="0">
                <a:effectLst/>
                <a:latin typeface="Arial MT"/>
                <a:ea typeface="Verdana" panose="020B0604030504040204" pitchFamily="34" charset="0"/>
                <a:cs typeface="Verdana" panose="020B0604030504040204" pitchFamily="34" charset="0"/>
              </a:rPr>
              <a:t> </a:t>
            </a:r>
            <a:r>
              <a:rPr lang="en-US" sz="1700" dirty="0">
                <a:effectLst/>
                <a:latin typeface="Arial MT"/>
                <a:ea typeface="Verdana" panose="020B0604030504040204" pitchFamily="34" charset="0"/>
                <a:cs typeface="Verdana" panose="020B0604030504040204" pitchFamily="34" charset="0"/>
              </a:rPr>
              <a:t>learning applications in smart</a:t>
            </a:r>
            <a:r>
              <a:rPr lang="en-US" sz="1700" spc="-5" dirty="0">
                <a:effectLst/>
                <a:latin typeface="Arial MT"/>
                <a:ea typeface="Verdana" panose="020B0604030504040204" pitchFamily="34" charset="0"/>
                <a:cs typeface="Verdana" panose="020B0604030504040204" pitchFamily="34" charset="0"/>
              </a:rPr>
              <a:t> </a:t>
            </a:r>
            <a:r>
              <a:rPr lang="en-US" sz="1700" dirty="0">
                <a:effectLst/>
                <a:latin typeface="Arial MT"/>
                <a:ea typeface="Verdana" panose="020B0604030504040204" pitchFamily="34" charset="0"/>
                <a:cs typeface="Verdana" panose="020B0604030504040204" pitchFamily="34" charset="0"/>
              </a:rPr>
              <a:t>farming.</a:t>
            </a:r>
            <a:endParaRPr lang="en-IN" sz="1700" dirty="0">
              <a:effectLst/>
              <a:latin typeface="Arial MT"/>
              <a:ea typeface="Arial MT"/>
              <a:cs typeface="Arial MT"/>
            </a:endParaRPr>
          </a:p>
          <a:p>
            <a:pPr marL="0" marR="73660" lvl="0" indent="0">
              <a:lnSpc>
                <a:spcPct val="100000"/>
              </a:lnSpc>
              <a:buSzPts val="1200"/>
              <a:buNone/>
              <a:tabLst>
                <a:tab pos="1003300" algn="l"/>
              </a:tabLst>
            </a:pPr>
            <a:r>
              <a:rPr lang="en-US" sz="1700" dirty="0">
                <a:effectLst/>
                <a:latin typeface="Arial MT"/>
                <a:ea typeface="Arial MT"/>
                <a:cs typeface="Arial MT"/>
              </a:rPr>
              <a:t>11.Rakhra,</a:t>
            </a:r>
            <a:r>
              <a:rPr lang="en-US" sz="1700" spc="45" dirty="0">
                <a:effectLst/>
                <a:latin typeface="Arial MT"/>
                <a:ea typeface="Arial MT"/>
                <a:cs typeface="Arial MT"/>
              </a:rPr>
              <a:t> </a:t>
            </a:r>
            <a:r>
              <a:rPr lang="en-US" sz="1700" dirty="0">
                <a:effectLst/>
                <a:latin typeface="Arial MT"/>
                <a:ea typeface="Arial MT"/>
                <a:cs typeface="Arial MT"/>
              </a:rPr>
              <a:t>M.</a:t>
            </a:r>
            <a:r>
              <a:rPr lang="en-US" sz="1700" spc="45" dirty="0">
                <a:effectLst/>
                <a:latin typeface="Arial MT"/>
                <a:ea typeface="Arial MT"/>
                <a:cs typeface="Arial MT"/>
              </a:rPr>
              <a:t> </a:t>
            </a:r>
            <a:r>
              <a:rPr lang="en-US" sz="1700" dirty="0">
                <a:effectLst/>
                <a:latin typeface="Arial MT"/>
                <a:ea typeface="Arial MT"/>
                <a:cs typeface="Arial MT"/>
              </a:rPr>
              <a:t>(2021).</a:t>
            </a:r>
            <a:r>
              <a:rPr lang="en-US" sz="1700" spc="45" dirty="0">
                <a:effectLst/>
                <a:latin typeface="Arial MT"/>
                <a:ea typeface="Arial MT"/>
                <a:cs typeface="Arial MT"/>
              </a:rPr>
              <a:t> </a:t>
            </a:r>
            <a:r>
              <a:rPr lang="en-US" sz="1700" dirty="0">
                <a:effectLst/>
                <a:latin typeface="Arial MT"/>
                <a:ea typeface="Arial MT"/>
                <a:cs typeface="Arial MT"/>
              </a:rPr>
              <a:t>"Metaheuristic</a:t>
            </a:r>
            <a:r>
              <a:rPr lang="en-US" sz="1700" spc="45" dirty="0">
                <a:effectLst/>
                <a:latin typeface="Arial MT"/>
                <a:ea typeface="Arial MT"/>
                <a:cs typeface="Arial MT"/>
              </a:rPr>
              <a:t> </a:t>
            </a:r>
            <a:r>
              <a:rPr lang="en-US" sz="1700" dirty="0">
                <a:effectLst/>
                <a:latin typeface="Arial MT"/>
                <a:ea typeface="Arial MT"/>
                <a:cs typeface="Arial MT"/>
              </a:rPr>
              <a:t>and</a:t>
            </a:r>
            <a:r>
              <a:rPr lang="en-US" sz="1700" spc="45" dirty="0">
                <a:effectLst/>
                <a:latin typeface="Arial MT"/>
                <a:ea typeface="Arial MT"/>
                <a:cs typeface="Arial MT"/>
              </a:rPr>
              <a:t> </a:t>
            </a:r>
            <a:r>
              <a:rPr lang="en-US" sz="1700" dirty="0">
                <a:effectLst/>
                <a:latin typeface="Arial MT"/>
                <a:ea typeface="Arial MT"/>
                <a:cs typeface="Arial MT"/>
              </a:rPr>
              <a:t>Machine</a:t>
            </a:r>
            <a:r>
              <a:rPr lang="en-US" sz="1700" spc="45" dirty="0">
                <a:effectLst/>
                <a:latin typeface="Arial MT"/>
                <a:ea typeface="Arial MT"/>
                <a:cs typeface="Arial MT"/>
              </a:rPr>
              <a:t> </a:t>
            </a:r>
            <a:r>
              <a:rPr lang="en-US" sz="1700" dirty="0">
                <a:effectLst/>
                <a:latin typeface="Arial MT"/>
                <a:ea typeface="Arial MT"/>
                <a:cs typeface="Arial MT"/>
              </a:rPr>
              <a:t>Learning-Based</a:t>
            </a:r>
            <a:r>
              <a:rPr lang="en-US" sz="1700" spc="45" dirty="0">
                <a:effectLst/>
                <a:latin typeface="Arial MT"/>
                <a:ea typeface="Arial MT"/>
                <a:cs typeface="Arial MT"/>
              </a:rPr>
              <a:t> </a:t>
            </a:r>
            <a:r>
              <a:rPr lang="en-US" sz="1700" dirty="0">
                <a:effectLst/>
                <a:latin typeface="Arial MT"/>
                <a:ea typeface="Arial MT"/>
                <a:cs typeface="Arial MT"/>
              </a:rPr>
              <a:t>Smart</a:t>
            </a:r>
            <a:r>
              <a:rPr lang="en-US" sz="1700" spc="45" dirty="0">
                <a:effectLst/>
                <a:latin typeface="Arial MT"/>
                <a:ea typeface="Arial MT"/>
                <a:cs typeface="Arial MT"/>
              </a:rPr>
              <a:t> </a:t>
            </a:r>
            <a:r>
              <a:rPr lang="en-US" sz="1700" dirty="0">
                <a:effectLst/>
                <a:latin typeface="Arial MT"/>
                <a:ea typeface="Arial MT"/>
                <a:cs typeface="Arial MT"/>
              </a:rPr>
              <a:t>Engine</a:t>
            </a:r>
            <a:r>
              <a:rPr lang="en-US" sz="1700" spc="45" dirty="0">
                <a:effectLst/>
                <a:latin typeface="Arial MT"/>
                <a:ea typeface="Arial MT"/>
                <a:cs typeface="Arial MT"/>
              </a:rPr>
              <a:t> </a:t>
            </a:r>
            <a:r>
              <a:rPr lang="en-US" sz="1700" dirty="0">
                <a:effectLst/>
                <a:latin typeface="Arial MT"/>
                <a:ea typeface="Arial MT"/>
                <a:cs typeface="Arial MT"/>
              </a:rPr>
              <a:t>for</a:t>
            </a:r>
            <a:r>
              <a:rPr lang="en-US" sz="1700" spc="50" dirty="0">
                <a:effectLst/>
                <a:latin typeface="Arial MT"/>
                <a:ea typeface="Arial MT"/>
                <a:cs typeface="Arial MT"/>
              </a:rPr>
              <a:t> </a:t>
            </a:r>
            <a:r>
              <a:rPr lang="en-US" sz="1700" dirty="0">
                <a:effectLst/>
                <a:latin typeface="Arial MT"/>
                <a:ea typeface="Arial MT"/>
                <a:cs typeface="Arial MT"/>
              </a:rPr>
              <a:t>Equipment</a:t>
            </a:r>
            <a:r>
              <a:rPr lang="en-US" sz="1700" spc="45" dirty="0">
                <a:effectLst/>
                <a:latin typeface="Arial MT"/>
                <a:ea typeface="Arial MT"/>
                <a:cs typeface="Arial MT"/>
              </a:rPr>
              <a:t> </a:t>
            </a:r>
            <a:r>
              <a:rPr lang="en-US" sz="1700" dirty="0">
                <a:effectLst/>
                <a:latin typeface="Arial MT"/>
                <a:ea typeface="Arial MT"/>
                <a:cs typeface="Arial MT"/>
              </a:rPr>
              <a:t>Rental</a:t>
            </a:r>
            <a:r>
              <a:rPr lang="en-US" sz="1700" spc="45" dirty="0">
                <a:effectLst/>
                <a:latin typeface="Arial MT"/>
                <a:ea typeface="Arial MT"/>
                <a:cs typeface="Arial MT"/>
              </a:rPr>
              <a:t> </a:t>
            </a:r>
            <a:r>
              <a:rPr lang="en-US" sz="1700" dirty="0">
                <a:effectLst/>
                <a:latin typeface="Arial MT"/>
                <a:ea typeface="Arial MT"/>
                <a:cs typeface="Arial MT"/>
              </a:rPr>
              <a:t>and</a:t>
            </a:r>
            <a:r>
              <a:rPr lang="en-US" sz="1700" spc="45" dirty="0">
                <a:effectLst/>
                <a:latin typeface="Arial MT"/>
                <a:ea typeface="Arial MT"/>
                <a:cs typeface="Arial MT"/>
              </a:rPr>
              <a:t> </a:t>
            </a:r>
            <a:r>
              <a:rPr lang="en-US" sz="1700" dirty="0">
                <a:effectLst/>
                <a:latin typeface="Arial MT"/>
                <a:ea typeface="Arial MT"/>
                <a:cs typeface="Arial MT"/>
              </a:rPr>
              <a:t>Sharing</a:t>
            </a:r>
            <a:r>
              <a:rPr lang="en-US" sz="1700" spc="45" dirty="0">
                <a:effectLst/>
                <a:latin typeface="Arial MT"/>
                <a:ea typeface="Arial MT"/>
                <a:cs typeface="Arial MT"/>
              </a:rPr>
              <a:t> </a:t>
            </a:r>
            <a:r>
              <a:rPr lang="en-US" sz="1700" dirty="0">
                <a:effectLst/>
                <a:latin typeface="Arial MT"/>
                <a:ea typeface="Arial MT"/>
                <a:cs typeface="Arial MT"/>
              </a:rPr>
              <a:t>in</a:t>
            </a:r>
            <a:r>
              <a:rPr lang="en-US" sz="1700" spc="-320" dirty="0">
                <a:effectLst/>
                <a:latin typeface="Arial MT"/>
                <a:ea typeface="Arial MT"/>
                <a:cs typeface="Arial MT"/>
              </a:rPr>
              <a:t> </a:t>
            </a:r>
            <a:r>
              <a:rPr lang="en-US" sz="1700" dirty="0">
                <a:effectLst/>
                <a:latin typeface="Arial MT"/>
                <a:ea typeface="Arial MT"/>
                <a:cs typeface="Arial MT"/>
              </a:rPr>
              <a:t>Agriculture." Mathematical Problems</a:t>
            </a:r>
            <a:r>
              <a:rPr lang="en-US" sz="1700" spc="-5" dirty="0">
                <a:effectLst/>
                <a:latin typeface="Arial MT"/>
                <a:ea typeface="Arial MT"/>
                <a:cs typeface="Arial MT"/>
              </a:rPr>
              <a:t> </a:t>
            </a:r>
            <a:r>
              <a:rPr lang="en-US" sz="1700" dirty="0">
                <a:effectLst/>
                <a:latin typeface="Arial MT"/>
                <a:ea typeface="Arial MT"/>
                <a:cs typeface="Arial MT"/>
              </a:rPr>
              <a:t>in Engineering,</a:t>
            </a:r>
            <a:r>
              <a:rPr lang="en-US" sz="1700" spc="-5" dirty="0">
                <a:effectLst/>
                <a:latin typeface="Arial MT"/>
                <a:ea typeface="Arial MT"/>
                <a:cs typeface="Arial MT"/>
              </a:rPr>
              <a:t> </a:t>
            </a:r>
            <a:r>
              <a:rPr lang="en-US" sz="1700" dirty="0">
                <a:effectLst/>
                <a:latin typeface="Arial MT"/>
                <a:ea typeface="Arial MT"/>
                <a:cs typeface="Arial MT"/>
              </a:rPr>
              <a:t>2021,</a:t>
            </a:r>
            <a:r>
              <a:rPr lang="en-US" sz="1700" spc="-5" dirty="0">
                <a:effectLst/>
                <a:latin typeface="Arial MT"/>
                <a:ea typeface="Arial MT"/>
                <a:cs typeface="Arial MT"/>
              </a:rPr>
              <a:t> </a:t>
            </a:r>
            <a:r>
              <a:rPr lang="en-US" sz="1700" dirty="0">
                <a:effectLst/>
                <a:latin typeface="Arial MT"/>
                <a:ea typeface="Arial MT"/>
                <a:cs typeface="Arial MT"/>
              </a:rPr>
              <a:t>5561065.</a:t>
            </a:r>
            <a:r>
              <a:rPr lang="en-US" sz="1700" spc="-5" dirty="0">
                <a:effectLst/>
                <a:latin typeface="Arial MT"/>
                <a:ea typeface="Arial MT"/>
                <a:cs typeface="Arial MT"/>
              </a:rPr>
              <a:t> </a:t>
            </a:r>
            <a:r>
              <a:rPr lang="en-US" sz="1700" dirty="0" err="1">
                <a:effectLst/>
                <a:latin typeface="Arial MT"/>
                <a:ea typeface="Arial MT"/>
                <a:cs typeface="Arial MT"/>
              </a:rPr>
              <a:t>Hindawi</a:t>
            </a:r>
            <a:endParaRPr lang="en-IN" sz="1700" dirty="0">
              <a:effectLst/>
              <a:latin typeface="Verdana" panose="020B0604030504040204" pitchFamily="34" charset="0"/>
              <a:ea typeface="Arial MT"/>
              <a:cs typeface="Arial MT"/>
            </a:endParaRPr>
          </a:p>
          <a:p>
            <a:pPr marL="0" indent="0">
              <a:buNone/>
            </a:pPr>
            <a:r>
              <a:rPr lang="en-US" sz="1700" dirty="0">
                <a:effectLst/>
                <a:latin typeface="Arial MT"/>
                <a:ea typeface="Arial MT"/>
                <a:cs typeface="Arial MT"/>
              </a:rPr>
              <a:t> </a:t>
            </a:r>
            <a:endParaRPr lang="en-IN" sz="1700" dirty="0">
              <a:effectLst/>
              <a:latin typeface="Arial MT"/>
              <a:ea typeface="Arial MT"/>
              <a:cs typeface="Arial MT"/>
            </a:endParaRPr>
          </a:p>
          <a:p>
            <a:pPr marL="0" marR="74295" lvl="0" indent="0" algn="just">
              <a:lnSpc>
                <a:spcPct val="100000"/>
              </a:lnSpc>
              <a:buSzPts val="1200"/>
              <a:buNone/>
              <a:tabLst>
                <a:tab pos="1003300" algn="l"/>
              </a:tabLst>
            </a:pPr>
            <a:r>
              <a:rPr lang="en-US" sz="1700" dirty="0">
                <a:effectLst/>
                <a:latin typeface="Arial MT"/>
                <a:ea typeface="Arial MT"/>
                <a:cs typeface="Arial MT"/>
              </a:rPr>
              <a:t>12.Durai, S. K. S. (2022). "Smart farming using Machine Learning and Deep Learning: A theoretical study on cost</a:t>
            </a:r>
            <a:r>
              <a:rPr lang="en-US" sz="1700" spc="5" dirty="0">
                <a:effectLst/>
                <a:latin typeface="Arial MT"/>
                <a:ea typeface="Arial MT"/>
                <a:cs typeface="Arial MT"/>
              </a:rPr>
              <a:t> </a:t>
            </a:r>
            <a:r>
              <a:rPr lang="en-US" sz="1700" dirty="0">
                <a:effectLst/>
                <a:latin typeface="Arial MT"/>
                <a:ea typeface="Arial MT"/>
                <a:cs typeface="Arial MT"/>
              </a:rPr>
              <a:t>calculation</a:t>
            </a:r>
            <a:r>
              <a:rPr lang="en-US" sz="1700" spc="-5" dirty="0">
                <a:effectLst/>
                <a:latin typeface="Arial MT"/>
                <a:ea typeface="Arial MT"/>
                <a:cs typeface="Arial MT"/>
              </a:rPr>
              <a:t> </a:t>
            </a:r>
            <a:r>
              <a:rPr lang="en-US" sz="1700" dirty="0">
                <a:effectLst/>
                <a:latin typeface="Arial MT"/>
                <a:ea typeface="Arial MT"/>
                <a:cs typeface="Arial MT"/>
              </a:rPr>
              <a:t>in agriculture." Computers</a:t>
            </a:r>
            <a:r>
              <a:rPr lang="en-US" sz="1700" spc="-5" dirty="0">
                <a:effectLst/>
                <a:latin typeface="Arial MT"/>
                <a:ea typeface="Arial MT"/>
                <a:cs typeface="Arial MT"/>
              </a:rPr>
              <a:t> </a:t>
            </a:r>
            <a:r>
              <a:rPr lang="en-US" sz="1700" dirty="0">
                <a:effectLst/>
                <a:latin typeface="Arial MT"/>
                <a:ea typeface="Arial MT"/>
                <a:cs typeface="Arial MT"/>
              </a:rPr>
              <a:t>and Electronics in</a:t>
            </a:r>
            <a:r>
              <a:rPr lang="en-US" sz="1700" spc="-70" dirty="0">
                <a:effectLst/>
                <a:latin typeface="Arial MT"/>
                <a:ea typeface="Arial MT"/>
                <a:cs typeface="Arial MT"/>
              </a:rPr>
              <a:t> </a:t>
            </a:r>
            <a:r>
              <a:rPr lang="en-US" sz="1700" dirty="0">
                <a:effectLst/>
                <a:latin typeface="Arial MT"/>
                <a:ea typeface="Arial MT"/>
                <a:cs typeface="Arial MT"/>
              </a:rPr>
              <a:t>Agriculture,</a:t>
            </a:r>
            <a:r>
              <a:rPr lang="en-US" sz="1700" spc="-5" dirty="0">
                <a:effectLst/>
                <a:latin typeface="Arial MT"/>
                <a:ea typeface="Arial MT"/>
                <a:cs typeface="Arial MT"/>
              </a:rPr>
              <a:t> </a:t>
            </a:r>
            <a:r>
              <a:rPr lang="en-US" sz="1700" dirty="0">
                <a:effectLst/>
                <a:latin typeface="Arial MT"/>
                <a:ea typeface="Arial MT"/>
                <a:cs typeface="Arial MT"/>
              </a:rPr>
              <a:t>192,</a:t>
            </a:r>
            <a:r>
              <a:rPr lang="en-US" sz="1700" spc="-5" dirty="0">
                <a:effectLst/>
                <a:latin typeface="Arial MT"/>
                <a:ea typeface="Arial MT"/>
                <a:cs typeface="Arial MT"/>
              </a:rPr>
              <a:t> </a:t>
            </a:r>
            <a:r>
              <a:rPr lang="en-US" sz="1700" dirty="0">
                <a:effectLst/>
                <a:latin typeface="Arial MT"/>
                <a:ea typeface="Arial MT"/>
                <a:cs typeface="Arial MT"/>
              </a:rPr>
              <a:t>105606.</a:t>
            </a:r>
            <a:r>
              <a:rPr lang="en-US" sz="1700" spc="-5" dirty="0">
                <a:effectLst/>
                <a:latin typeface="Arial MT"/>
                <a:ea typeface="Arial MT"/>
                <a:cs typeface="Arial MT"/>
              </a:rPr>
              <a:t> </a:t>
            </a:r>
            <a:r>
              <a:rPr lang="en-US" sz="1700" dirty="0">
                <a:effectLst/>
                <a:latin typeface="Arial MT"/>
                <a:ea typeface="Arial MT"/>
                <a:cs typeface="Arial MT"/>
              </a:rPr>
              <a:t>ScienceDirect</a:t>
            </a:r>
          </a:p>
          <a:p>
            <a:pPr marL="0" indent="0">
              <a:buNone/>
            </a:pPr>
            <a:endParaRPr lang="en-IN" sz="1700" dirty="0">
              <a:effectLst/>
              <a:latin typeface="Verdana" panose="020B0604030504040204" pitchFamily="34" charset="0"/>
              <a:ea typeface="Arial MT"/>
              <a:cs typeface="Arial MT"/>
            </a:endParaRPr>
          </a:p>
          <a:p>
            <a:pPr marL="0" indent="0">
              <a:buNone/>
            </a:pPr>
            <a:r>
              <a:rPr lang="en-US" sz="1700" dirty="0">
                <a:effectLst/>
                <a:latin typeface="Arial MT"/>
                <a:ea typeface="Arial MT"/>
                <a:cs typeface="Arial MT"/>
              </a:rPr>
              <a:t> 14.Seung-Yeoub Shin, Chang-Ho Kang, Seok-Cheol Yu, </a:t>
            </a:r>
            <a:r>
              <a:rPr lang="en-US" sz="1700" dirty="0" err="1">
                <a:effectLst/>
                <a:latin typeface="Arial MT"/>
                <a:ea typeface="Arial MT"/>
                <a:cs typeface="Arial MT"/>
              </a:rPr>
              <a:t>Byounggap</a:t>
            </a:r>
            <a:r>
              <a:rPr lang="en-US" sz="1700" dirty="0">
                <a:effectLst/>
                <a:latin typeface="Arial MT"/>
                <a:ea typeface="Arial MT"/>
                <a:cs typeface="Arial MT"/>
              </a:rPr>
              <a:t> Kim , Yu-Yong Kim ,Jin-Oh Kim , </a:t>
            </a:r>
            <a:r>
              <a:rPr lang="en-US" sz="1700" dirty="0" err="1">
                <a:effectLst/>
                <a:latin typeface="Arial MT"/>
                <a:ea typeface="Arial MT"/>
                <a:cs typeface="Arial MT"/>
              </a:rPr>
              <a:t>KyouSeung</a:t>
            </a:r>
            <a:r>
              <a:rPr lang="en-US" sz="1700" dirty="0">
                <a:effectLst/>
                <a:latin typeface="Arial MT"/>
                <a:ea typeface="Arial MT"/>
                <a:cs typeface="Arial MT"/>
              </a:rPr>
              <a:t> Lee,</a:t>
            </a:r>
            <a:r>
              <a:rPr lang="en-US" sz="1700" spc="-320" dirty="0">
                <a:effectLst/>
                <a:latin typeface="Arial MT"/>
                <a:ea typeface="Arial MT"/>
                <a:cs typeface="Arial MT"/>
              </a:rPr>
              <a:t> </a:t>
            </a:r>
            <a:r>
              <a:rPr lang="en-US" sz="1700" dirty="0">
                <a:effectLst/>
                <a:latin typeface="Arial MT"/>
                <a:ea typeface="Arial MT"/>
                <a:cs typeface="Arial MT"/>
              </a:rPr>
              <a:t>Web-based Agricultural Machinery Rental Business Management System National Academy of Agricultural Science,</a:t>
            </a:r>
            <a:r>
              <a:rPr lang="en-US" sz="1700" spc="-320" dirty="0">
                <a:effectLst/>
                <a:latin typeface="Arial MT"/>
                <a:ea typeface="Arial MT"/>
                <a:cs typeface="Arial MT"/>
              </a:rPr>
              <a:t> </a:t>
            </a:r>
            <a:r>
              <a:rPr lang="en-US" sz="1700" dirty="0">
                <a:effectLst/>
                <a:latin typeface="Arial MT"/>
                <a:ea typeface="Arial MT"/>
                <a:cs typeface="Arial MT"/>
              </a:rPr>
              <a:t>Rural</a:t>
            </a:r>
            <a:r>
              <a:rPr lang="en-US" sz="1700" spc="-5" dirty="0">
                <a:effectLst/>
                <a:latin typeface="Arial MT"/>
                <a:ea typeface="Arial MT"/>
                <a:cs typeface="Arial MT"/>
              </a:rPr>
              <a:t> </a:t>
            </a:r>
            <a:r>
              <a:rPr lang="en-US" sz="1700" dirty="0">
                <a:effectLst/>
                <a:latin typeface="Arial MT"/>
                <a:ea typeface="Arial MT"/>
                <a:cs typeface="Arial MT"/>
              </a:rPr>
              <a:t>Development</a:t>
            </a:r>
            <a:r>
              <a:rPr lang="en-US" sz="1700" spc="-70" dirty="0">
                <a:effectLst/>
                <a:latin typeface="Arial MT"/>
                <a:ea typeface="Arial MT"/>
                <a:cs typeface="Arial MT"/>
              </a:rPr>
              <a:t> </a:t>
            </a:r>
            <a:r>
              <a:rPr lang="en-US" sz="1700" dirty="0">
                <a:effectLst/>
                <a:latin typeface="Arial MT"/>
                <a:ea typeface="Arial MT"/>
                <a:cs typeface="Arial MT"/>
              </a:rPr>
              <a:t>Administration,</a:t>
            </a:r>
            <a:r>
              <a:rPr lang="en-US" sz="1700" spc="-5" dirty="0">
                <a:effectLst/>
                <a:latin typeface="Arial MT"/>
                <a:ea typeface="Arial MT"/>
                <a:cs typeface="Arial MT"/>
              </a:rPr>
              <a:t> </a:t>
            </a:r>
            <a:r>
              <a:rPr lang="en-US" sz="1700" dirty="0">
                <a:effectLst/>
                <a:latin typeface="Arial MT"/>
                <a:ea typeface="Arial MT"/>
                <a:cs typeface="Arial MT"/>
              </a:rPr>
              <a:t>Jeonju,</a:t>
            </a:r>
            <a:r>
              <a:rPr lang="en-US" sz="1700" spc="-5" dirty="0">
                <a:effectLst/>
                <a:latin typeface="Arial MT"/>
                <a:ea typeface="Arial MT"/>
                <a:cs typeface="Arial MT"/>
              </a:rPr>
              <a:t> </a:t>
            </a:r>
            <a:r>
              <a:rPr lang="en-US" sz="1700" dirty="0">
                <a:effectLst/>
                <a:latin typeface="Arial MT"/>
                <a:ea typeface="Arial MT"/>
                <a:cs typeface="Arial MT"/>
              </a:rPr>
              <a:t>Korea ,</a:t>
            </a:r>
            <a:r>
              <a:rPr lang="en-US" sz="1700" spc="-5" dirty="0">
                <a:effectLst/>
                <a:latin typeface="Arial MT"/>
                <a:ea typeface="Arial MT"/>
                <a:cs typeface="Arial MT"/>
              </a:rPr>
              <a:t> </a:t>
            </a:r>
            <a:r>
              <a:rPr lang="en-US" sz="1700" dirty="0">
                <a:effectLst/>
                <a:latin typeface="Arial MT"/>
                <a:ea typeface="Arial MT"/>
                <a:cs typeface="Arial MT"/>
              </a:rPr>
              <a:t>October</a:t>
            </a:r>
            <a:r>
              <a:rPr lang="en-US" sz="1700" spc="-5" dirty="0">
                <a:effectLst/>
                <a:latin typeface="Arial MT"/>
                <a:ea typeface="Arial MT"/>
                <a:cs typeface="Arial MT"/>
              </a:rPr>
              <a:t> </a:t>
            </a:r>
            <a:r>
              <a:rPr lang="en-US" sz="1700" dirty="0">
                <a:effectLst/>
                <a:latin typeface="Arial MT"/>
                <a:ea typeface="Arial MT"/>
                <a:cs typeface="Arial MT"/>
              </a:rPr>
              <a:t>6th,</a:t>
            </a:r>
            <a:r>
              <a:rPr lang="en-US" sz="1700" spc="-5" dirty="0">
                <a:effectLst/>
                <a:latin typeface="Arial MT"/>
                <a:ea typeface="Arial MT"/>
                <a:cs typeface="Arial MT"/>
              </a:rPr>
              <a:t> </a:t>
            </a:r>
            <a:r>
              <a:rPr lang="en-US" sz="1700" dirty="0">
                <a:effectLst/>
                <a:latin typeface="Arial MT"/>
                <a:ea typeface="Arial MT"/>
                <a:cs typeface="Arial MT"/>
              </a:rPr>
              <a:t>2014.</a:t>
            </a:r>
            <a:endParaRPr lang="en-IN" sz="1700" dirty="0">
              <a:effectLst/>
              <a:latin typeface="Verdana" panose="020B0604030504040204" pitchFamily="34" charset="0"/>
              <a:ea typeface="Arial MT"/>
              <a:cs typeface="Arial MT"/>
            </a:endParaRPr>
          </a:p>
          <a:p>
            <a:pPr marL="0" indent="0">
              <a:buNone/>
            </a:pPr>
            <a:endParaRPr lang="en-IN" sz="1700" dirty="0">
              <a:effectLst/>
              <a:latin typeface="Arial MT"/>
              <a:ea typeface="Arial MT"/>
              <a:cs typeface="Arial MT"/>
            </a:endParaRPr>
          </a:p>
          <a:p>
            <a:pPr marL="0" indent="0">
              <a:buNone/>
            </a:pPr>
            <a:r>
              <a:rPr lang="en-US" sz="1800" dirty="0">
                <a:effectLst/>
                <a:latin typeface="Arial MT"/>
                <a:ea typeface="Arial MT"/>
                <a:cs typeface="Arial MT"/>
              </a:rPr>
              <a:t> </a:t>
            </a:r>
            <a:endParaRPr lang="en-IN" sz="1800" dirty="0">
              <a:effectLst/>
              <a:latin typeface="Arial MT"/>
              <a:ea typeface="Arial MT"/>
              <a:cs typeface="Arial MT"/>
            </a:endParaRPr>
          </a:p>
          <a:p>
            <a:endParaRPr lang="en-IN" dirty="0"/>
          </a:p>
        </p:txBody>
      </p:sp>
    </p:spTree>
    <p:extLst>
      <p:ext uri="{BB962C8B-B14F-4D97-AF65-F5344CB8AC3E}">
        <p14:creationId xmlns:p14="http://schemas.microsoft.com/office/powerpoint/2010/main" val="401054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9" name="Content Placeholder 8">
            <a:extLst>
              <a:ext uri="{FF2B5EF4-FFF2-40B4-BE49-F238E27FC236}">
                <a16:creationId xmlns:a16="http://schemas.microsoft.com/office/drawing/2014/main" id="{3D5BC3BC-B8A2-E839-9D85-58A94FF11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922" y="1690688"/>
            <a:ext cx="8130633" cy="2939536"/>
          </a:xfrm>
        </p:spPr>
      </p:pic>
    </p:spTree>
    <p:extLst>
      <p:ext uri="{BB962C8B-B14F-4D97-AF65-F5344CB8AC3E}">
        <p14:creationId xmlns:p14="http://schemas.microsoft.com/office/powerpoint/2010/main" val="62545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243"/>
          </a:xfrm>
        </p:spPr>
        <p:txBody>
          <a:bodyPr/>
          <a:lstStyle/>
          <a:p>
            <a:r>
              <a:rPr lang="en-GB" b="1" dirty="0"/>
              <a:t>Introduction</a:t>
            </a:r>
          </a:p>
        </p:txBody>
      </p:sp>
      <p:sp>
        <p:nvSpPr>
          <p:cNvPr id="3" name="Content Placeholder 2"/>
          <p:cNvSpPr>
            <a:spLocks noGrp="1"/>
          </p:cNvSpPr>
          <p:nvPr>
            <p:ph idx="1"/>
          </p:nvPr>
        </p:nvSpPr>
        <p:spPr>
          <a:xfrm>
            <a:off x="838200" y="1230923"/>
            <a:ext cx="10515600" cy="4407877"/>
          </a:xfrm>
        </p:spPr>
        <p:txBody>
          <a:bodyPr>
            <a:normAutofit lnSpcReduction="10000"/>
          </a:bodyPr>
          <a:lstStyle/>
          <a:p>
            <a:pPr marL="0" indent="0" algn="l">
              <a:buNone/>
            </a:pPr>
            <a:r>
              <a:rPr lang="en-US" b="1" i="0" dirty="0">
                <a:effectLst/>
                <a:latin typeface="Söhne"/>
              </a:rPr>
              <a:t> </a:t>
            </a:r>
            <a:r>
              <a:rPr lang="en-US" sz="2400" b="1" i="0" dirty="0" err="1">
                <a:effectLst/>
                <a:latin typeface="Söhne"/>
              </a:rPr>
              <a:t>SmartFarm</a:t>
            </a:r>
            <a:r>
              <a:rPr lang="en-US" sz="2400" b="1" i="0" dirty="0">
                <a:effectLst/>
                <a:latin typeface="Söhne"/>
              </a:rPr>
              <a:t> Rules: Optimizing Agricultural Rentals</a:t>
            </a:r>
            <a:endParaRPr lang="en-US" sz="2400" b="0" i="0" dirty="0">
              <a:effectLst/>
              <a:latin typeface="Söhne"/>
            </a:endParaRPr>
          </a:p>
          <a:p>
            <a:pPr algn="l"/>
            <a:r>
              <a:rPr lang="en-US" sz="2400" b="0" i="0" dirty="0" err="1">
                <a:effectLst/>
                <a:latin typeface="Söhne"/>
              </a:rPr>
              <a:t>SmartFarm</a:t>
            </a:r>
            <a:r>
              <a:rPr lang="en-US" sz="2400" b="0" i="0" dirty="0">
                <a:effectLst/>
                <a:latin typeface="Söhne"/>
              </a:rPr>
              <a:t> Rules, akin to Yara rules in cybersecurity, are a powerful tool for customizing and classifying equipment rentals in agriculture. Written in a specific syntax, they empower stakeholders to create tailored rules for efficient and sustainable equipment usage</a:t>
            </a:r>
            <a:r>
              <a:rPr lang="en-US" b="0" i="0" dirty="0">
                <a:effectLst/>
                <a:latin typeface="Söhne"/>
              </a:rPr>
              <a:t>.</a:t>
            </a:r>
          </a:p>
          <a:p>
            <a:pPr algn="just"/>
            <a:r>
              <a:rPr lang="en-US" sz="2400" b="1" i="0" dirty="0">
                <a:effectLst/>
                <a:latin typeface="Söhne"/>
              </a:rPr>
              <a:t>Purpose:</a:t>
            </a:r>
            <a:r>
              <a:rPr lang="en-US" sz="2400" b="0" i="0" dirty="0">
                <a:effectLst/>
                <a:latin typeface="Söhne"/>
              </a:rPr>
              <a:t> </a:t>
            </a:r>
            <a:r>
              <a:rPr lang="en-US" sz="2400" b="0" i="0" dirty="0" err="1">
                <a:effectLst/>
                <a:latin typeface="Söhne"/>
              </a:rPr>
              <a:t>SmartFarm</a:t>
            </a:r>
            <a:r>
              <a:rPr lang="en-US" sz="2400" b="0" i="0" dirty="0">
                <a:effectLst/>
                <a:latin typeface="Söhne"/>
              </a:rPr>
              <a:t> Rules enable professionals to create custom rules for identifying specific patterns in agricultural equipment rentals, promoting efficiency and resource optimization.</a:t>
            </a:r>
          </a:p>
          <a:p>
            <a:pPr algn="just"/>
            <a:r>
              <a:rPr lang="en-US" sz="2400" b="1" i="0" dirty="0">
                <a:effectLst/>
                <a:latin typeface="Söhne"/>
              </a:rPr>
              <a:t>Application Areas</a:t>
            </a:r>
            <a:r>
              <a:rPr lang="en-US" sz="2200" b="1" i="0" dirty="0">
                <a:effectLst/>
                <a:latin typeface="Söhne"/>
              </a:rPr>
              <a:t>:</a:t>
            </a:r>
            <a:r>
              <a:rPr lang="en-US" sz="2200" b="0" i="0" dirty="0">
                <a:effectLst/>
                <a:latin typeface="Söhne"/>
              </a:rPr>
              <a:t> Widely applied in agricultural technology, </a:t>
            </a:r>
            <a:r>
              <a:rPr lang="en-US" sz="2200" b="0" i="0" dirty="0" err="1">
                <a:effectLst/>
                <a:latin typeface="Söhne"/>
              </a:rPr>
              <a:t>SmartFarm</a:t>
            </a:r>
            <a:r>
              <a:rPr lang="en-US" sz="2200" b="0" i="0" dirty="0">
                <a:effectLst/>
                <a:latin typeface="Söhne"/>
              </a:rPr>
              <a:t> Rules optimize equipment rentals by tailoring agreements, schedules, and machinery choices. They enhance resource allocation, adapt to seasonal variations, and provide cost-effective solutions for farmers.</a:t>
            </a:r>
            <a:endParaRPr lang="en-US" sz="22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4413"/>
          </a:xfrm>
        </p:spPr>
        <p:txBody>
          <a:bodyPr/>
          <a:lstStyle/>
          <a:p>
            <a:r>
              <a:rPr lang="en-GB" b="1" dirty="0"/>
              <a:t>Literature Review</a:t>
            </a:r>
          </a:p>
        </p:txBody>
      </p:sp>
      <p:sp>
        <p:nvSpPr>
          <p:cNvPr id="3" name="Content Placeholder 2"/>
          <p:cNvSpPr>
            <a:spLocks noGrp="1"/>
          </p:cNvSpPr>
          <p:nvPr>
            <p:ph idx="1"/>
          </p:nvPr>
        </p:nvSpPr>
        <p:spPr>
          <a:xfrm>
            <a:off x="924170" y="1289538"/>
            <a:ext cx="10515600" cy="4407877"/>
          </a:xfrm>
        </p:spPr>
        <p:txBody>
          <a:bodyPr>
            <a:normAutofit/>
          </a:bodyPr>
          <a:lstStyle/>
          <a:p>
            <a:pPr marL="0" indent="0">
              <a:buNone/>
            </a:pPr>
            <a:r>
              <a:rPr lang="en-GB" sz="2200" b="1" dirty="0"/>
              <a:t>Title of the project </a:t>
            </a:r>
            <a:r>
              <a:rPr lang="en-GB" sz="2200" dirty="0"/>
              <a:t>: </a:t>
            </a:r>
            <a:r>
              <a:rPr lang="en-US" sz="2200" dirty="0">
                <a:effectLst/>
                <a:latin typeface="Calibri" panose="020F0502020204030204" pitchFamily="34" charset="0"/>
                <a:ea typeface="Arial MT"/>
                <a:cs typeface="Arial MT"/>
              </a:rPr>
              <a:t>Agriculture</a:t>
            </a:r>
            <a:r>
              <a:rPr lang="en-US" sz="2200" spc="5" dirty="0">
                <a:effectLst/>
                <a:latin typeface="Calibri" panose="020F0502020204030204" pitchFamily="34" charset="0"/>
                <a:ea typeface="Arial MT"/>
                <a:cs typeface="Arial MT"/>
              </a:rPr>
              <a:t> </a:t>
            </a:r>
            <a:r>
              <a:rPr lang="en-US" sz="2200" dirty="0">
                <a:effectLst/>
                <a:latin typeface="Calibri" panose="020F0502020204030204" pitchFamily="34" charset="0"/>
                <a:ea typeface="Arial MT"/>
                <a:cs typeface="Arial MT"/>
              </a:rPr>
              <a:t>Equipment’s</a:t>
            </a:r>
            <a:r>
              <a:rPr lang="en-US" sz="2200" spc="-235" dirty="0">
                <a:effectLst/>
                <a:latin typeface="Calibri" panose="020F0502020204030204" pitchFamily="34" charset="0"/>
                <a:ea typeface="Arial MT"/>
                <a:cs typeface="Arial MT"/>
              </a:rPr>
              <a:t> </a:t>
            </a:r>
            <a:r>
              <a:rPr lang="en-US" sz="2200" spc="-15" dirty="0">
                <a:effectLst/>
                <a:latin typeface="Calibri" panose="020F0502020204030204" pitchFamily="34" charset="0"/>
                <a:ea typeface="Arial MT"/>
                <a:cs typeface="Arial MT"/>
              </a:rPr>
              <a:t>Rental System</a:t>
            </a:r>
            <a:endParaRPr lang="en-GB" sz="2200" dirty="0"/>
          </a:p>
          <a:p>
            <a:pPr marL="0" indent="0">
              <a:buNone/>
            </a:pPr>
            <a:r>
              <a:rPr lang="en-GB" sz="2200" b="1" dirty="0"/>
              <a:t>Summary :</a:t>
            </a:r>
            <a:endParaRPr lang="en-US" sz="2200" b="1" dirty="0"/>
          </a:p>
          <a:p>
            <a:r>
              <a:rPr lang="en-US" sz="2200" b="0" i="0" dirty="0">
                <a:effectLst/>
                <a:latin typeface="Söhne"/>
              </a:rPr>
              <a:t>The Agriculture Equipment’s Rental System operates as a centralized, web-based platform.</a:t>
            </a:r>
            <a:endParaRPr lang="en-US" sz="2200" dirty="0"/>
          </a:p>
          <a:p>
            <a:r>
              <a:rPr lang="en-US" sz="2200" b="0" i="0" dirty="0">
                <a:effectLst/>
                <a:latin typeface="Söhne"/>
              </a:rPr>
              <a:t>Designed for businesses and individuals, the platform facilitates efficient hiring and renting of farming equipment</a:t>
            </a:r>
            <a:r>
              <a:rPr lang="en-US" sz="1100" b="0" i="0" dirty="0">
                <a:effectLst/>
                <a:latin typeface="Söhne"/>
              </a:rPr>
              <a:t>.</a:t>
            </a:r>
            <a:r>
              <a:rPr lang="en-US" sz="2200" dirty="0"/>
              <a:t>.</a:t>
            </a:r>
          </a:p>
          <a:p>
            <a:r>
              <a:rPr lang="en-US" sz="2200" b="0" i="0" dirty="0">
                <a:effectLst/>
                <a:latin typeface="Söhne"/>
              </a:rPr>
              <a:t>Users benefit from easy access to a variety of agricultural machinery, ultimately enhancing farming operations.</a:t>
            </a:r>
            <a:endParaRPr lang="en-US" sz="2200" dirty="0"/>
          </a:p>
          <a:p>
            <a:pPr marL="0" indent="0">
              <a:buNone/>
            </a:pPr>
            <a:r>
              <a:rPr lang="en-US" sz="2200" b="1" dirty="0"/>
              <a:t>Drawback</a:t>
            </a:r>
            <a:r>
              <a:rPr lang="en-US" sz="2200" dirty="0"/>
              <a:t> :</a:t>
            </a:r>
          </a:p>
          <a:p>
            <a:pPr marL="0" indent="0">
              <a:buNone/>
            </a:pPr>
            <a:r>
              <a:rPr lang="en-US" sz="2200" b="0" i="0" dirty="0">
                <a:effectLst/>
                <a:latin typeface="Söhne"/>
              </a:rPr>
              <a:t>Farmers may resist the adoption of the technology-driven rental system due to challenges in digital literacy and limited access to technology, hindering widespread acceptance</a:t>
            </a:r>
            <a:r>
              <a:rPr lang="en-US" sz="1600" b="0" i="0" dirty="0">
                <a:effectLst/>
                <a:latin typeface="Söhne"/>
              </a:rPr>
              <a:t>.</a:t>
            </a:r>
            <a:endParaRPr lang="en-US" sz="2200" dirty="0"/>
          </a:p>
          <a:p>
            <a:pPr marL="0" indent="0">
              <a:buNone/>
            </a:pPr>
            <a:endParaRPr lang="en-US" sz="22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906"/>
          </a:xfrm>
        </p:spPr>
        <p:txBody>
          <a:bodyPr/>
          <a:lstStyle/>
          <a:p>
            <a:r>
              <a:rPr lang="en-GB" b="1" dirty="0"/>
              <a:t>Literature Review</a:t>
            </a:r>
            <a:endParaRPr lang="en-IN" dirty="0"/>
          </a:p>
        </p:txBody>
      </p:sp>
      <p:sp>
        <p:nvSpPr>
          <p:cNvPr id="3" name="Content Placeholder 2"/>
          <p:cNvSpPr>
            <a:spLocks noGrp="1"/>
          </p:cNvSpPr>
          <p:nvPr>
            <p:ph idx="1"/>
          </p:nvPr>
        </p:nvSpPr>
        <p:spPr>
          <a:xfrm>
            <a:off x="723900" y="1016000"/>
            <a:ext cx="10744200" cy="4138244"/>
          </a:xfrm>
        </p:spPr>
        <p:txBody>
          <a:bodyPr>
            <a:noAutofit/>
          </a:bodyPr>
          <a:lstStyle/>
          <a:p>
            <a:pPr marL="82550">
              <a:lnSpc>
                <a:spcPts val="1040"/>
              </a:lnSpc>
            </a:pPr>
            <a:endParaRPr lang="en-US" sz="2200" dirty="0"/>
          </a:p>
          <a:p>
            <a:pPr marL="82550">
              <a:lnSpc>
                <a:spcPts val="1040"/>
              </a:lnSpc>
            </a:pPr>
            <a:r>
              <a:rPr lang="en-US" sz="2200" b="1" dirty="0"/>
              <a:t>Title of the project</a:t>
            </a:r>
            <a:r>
              <a:rPr lang="en-US" sz="2200" b="1" dirty="0">
                <a:effectLst/>
                <a:latin typeface="Calibri" panose="020F0502020204030204" pitchFamily="34" charset="0"/>
                <a:ea typeface="Cambria" panose="02040503050406030204" pitchFamily="18" charset="0"/>
                <a:cs typeface="Cambria" panose="02040503050406030204" pitchFamily="18" charset="0"/>
              </a:rPr>
              <a:t> :</a:t>
            </a:r>
          </a:p>
          <a:p>
            <a:pPr marL="0" indent="0">
              <a:lnSpc>
                <a:spcPts val="1040"/>
              </a:lnSpc>
              <a:buNone/>
            </a:pPr>
            <a:r>
              <a:rPr lang="en-US" sz="2200" dirty="0">
                <a:effectLst/>
                <a:latin typeface="Arial" panose="020B0604020202020204" pitchFamily="34" charset="0"/>
                <a:ea typeface="Arial MT"/>
                <a:cs typeface="Arial MT"/>
              </a:rPr>
              <a:t>Optimization of</a:t>
            </a:r>
            <a:r>
              <a:rPr lang="en-US" sz="2200" spc="5" dirty="0">
                <a:effectLst/>
                <a:latin typeface="Arial" panose="020B0604020202020204" pitchFamily="34" charset="0"/>
                <a:ea typeface="Arial MT"/>
                <a:cs typeface="Arial MT"/>
              </a:rPr>
              <a:t> </a:t>
            </a:r>
            <a:r>
              <a:rPr lang="en-US" sz="2200" dirty="0">
                <a:effectLst/>
                <a:latin typeface="Arial" panose="020B0604020202020204" pitchFamily="34" charset="0"/>
                <a:ea typeface="Arial MT"/>
                <a:cs typeface="Arial MT"/>
              </a:rPr>
              <a:t>Machinery Use on</a:t>
            </a:r>
            <a:r>
              <a:rPr lang="en-US" sz="2200" spc="5" dirty="0">
                <a:effectLst/>
                <a:latin typeface="Arial" panose="020B0604020202020204" pitchFamily="34" charset="0"/>
                <a:ea typeface="Arial MT"/>
                <a:cs typeface="Arial MT"/>
              </a:rPr>
              <a:t> </a:t>
            </a:r>
            <a:r>
              <a:rPr lang="en-US" sz="2200" dirty="0">
                <a:effectLst/>
                <a:latin typeface="Arial" panose="020B0604020202020204" pitchFamily="34" charset="0"/>
                <a:ea typeface="Arial MT"/>
                <a:cs typeface="Arial MT"/>
              </a:rPr>
              <a:t>Farms</a:t>
            </a:r>
            <a:r>
              <a:rPr lang="en-US" sz="2200" spc="-65" dirty="0">
                <a:effectLst/>
                <a:latin typeface="Arial" panose="020B0604020202020204" pitchFamily="34" charset="0"/>
                <a:ea typeface="Arial MT"/>
                <a:cs typeface="Arial MT"/>
              </a:rPr>
              <a:t> </a:t>
            </a:r>
            <a:r>
              <a:rPr lang="en-US" sz="2200" dirty="0">
                <a:effectLst/>
                <a:latin typeface="Arial" panose="020B0604020202020204" pitchFamily="34" charset="0"/>
                <a:ea typeface="Arial MT"/>
                <a:cs typeface="Arial MT"/>
              </a:rPr>
              <a:t>with</a:t>
            </a:r>
            <a:r>
              <a:rPr lang="en-US" sz="2200" spc="-70" dirty="0">
                <a:effectLst/>
                <a:latin typeface="Arial" panose="020B0604020202020204" pitchFamily="34" charset="0"/>
                <a:ea typeface="Arial MT"/>
                <a:cs typeface="Arial MT"/>
              </a:rPr>
              <a:t> </a:t>
            </a:r>
            <a:r>
              <a:rPr lang="en-US" sz="2200" dirty="0">
                <a:effectLst/>
                <a:latin typeface="Arial" panose="020B0604020202020204" pitchFamily="34" charset="0"/>
                <a:ea typeface="Arial MT"/>
                <a:cs typeface="Arial MT"/>
              </a:rPr>
              <a:t>Emphasis</a:t>
            </a:r>
            <a:r>
              <a:rPr lang="en-US" sz="2200" spc="-290" dirty="0">
                <a:effectLst/>
                <a:latin typeface="Arial" panose="020B0604020202020204" pitchFamily="34" charset="0"/>
                <a:ea typeface="Arial MT"/>
                <a:cs typeface="Arial MT"/>
              </a:rPr>
              <a:t> </a:t>
            </a:r>
            <a:r>
              <a:rPr lang="en-US" sz="2200" dirty="0">
                <a:effectLst/>
                <a:latin typeface="Arial" panose="020B0604020202020204" pitchFamily="34" charset="0"/>
                <a:ea typeface="Arial MT"/>
                <a:cs typeface="Arial MT"/>
              </a:rPr>
              <a:t>on</a:t>
            </a:r>
            <a:r>
              <a:rPr lang="en-US" sz="2200" spc="-10" dirty="0">
                <a:effectLst/>
                <a:latin typeface="Arial" panose="020B0604020202020204" pitchFamily="34" charset="0"/>
                <a:ea typeface="Arial MT"/>
                <a:cs typeface="Arial MT"/>
              </a:rPr>
              <a:t> </a:t>
            </a:r>
            <a:r>
              <a:rPr lang="en-US" sz="2200" dirty="0">
                <a:effectLst/>
                <a:latin typeface="Arial" panose="020B0604020202020204" pitchFamily="34" charset="0"/>
                <a:ea typeface="Arial MT"/>
                <a:cs typeface="Arial MT"/>
              </a:rPr>
              <a:t>Timeliness</a:t>
            </a:r>
            <a:r>
              <a:rPr lang="en-US" sz="2200" spc="-10" dirty="0">
                <a:effectLst/>
                <a:latin typeface="Arial" panose="020B0604020202020204" pitchFamily="34" charset="0"/>
                <a:ea typeface="Arial MT"/>
                <a:cs typeface="Arial MT"/>
              </a:rPr>
              <a:t> </a:t>
            </a:r>
            <a:r>
              <a:rPr lang="en-US" sz="2200" dirty="0">
                <a:effectLst/>
                <a:latin typeface="Arial" panose="020B0604020202020204" pitchFamily="34" charset="0"/>
                <a:ea typeface="Arial MT"/>
                <a:cs typeface="Arial MT"/>
              </a:rPr>
              <a:t>Costs </a:t>
            </a:r>
          </a:p>
          <a:p>
            <a:pPr marL="82550">
              <a:lnSpc>
                <a:spcPts val="1040"/>
              </a:lnSpc>
            </a:pPr>
            <a:endParaRPr lang="en-US" sz="2200" b="1" dirty="0">
              <a:latin typeface="Arial" panose="020B0604020202020204" pitchFamily="34" charset="0"/>
            </a:endParaRPr>
          </a:p>
          <a:p>
            <a:pPr marL="82550">
              <a:lnSpc>
                <a:spcPts val="1040"/>
              </a:lnSpc>
            </a:pPr>
            <a:r>
              <a:rPr lang="en-IN" sz="2200" b="1" dirty="0"/>
              <a:t>Summary</a:t>
            </a:r>
            <a:r>
              <a:rPr lang="en-IN" sz="2200" dirty="0"/>
              <a:t>:</a:t>
            </a:r>
          </a:p>
          <a:p>
            <a:r>
              <a:rPr lang="en-US" sz="2200" b="0" i="0" dirty="0">
                <a:effectLst/>
                <a:latin typeface="Söhne"/>
              </a:rPr>
              <a:t>The project centers on analyzing the timeliness costs linked to machinery use on farms, aiming to quantify and understand their impact on overall farm expenses.</a:t>
            </a:r>
            <a:r>
              <a:rPr lang="en-IN" sz="2200" dirty="0"/>
              <a:t>.</a:t>
            </a:r>
          </a:p>
          <a:p>
            <a:r>
              <a:rPr lang="en-IN" sz="2200" dirty="0"/>
              <a:t> </a:t>
            </a:r>
            <a:r>
              <a:rPr lang="en-US" sz="2200" b="0" i="0" dirty="0">
                <a:effectLst/>
                <a:latin typeface="Söhne"/>
              </a:rPr>
              <a:t>A key focus is to examine how timeliness costs directly affect farmers' revenues, providing insights into the financial implications of machinery-related timing issues.</a:t>
            </a:r>
            <a:r>
              <a:rPr lang="en-US" sz="2200" dirty="0"/>
              <a:t>.</a:t>
            </a:r>
            <a:endParaRPr lang="en-US" sz="2200" b="0" i="0" dirty="0">
              <a:effectLst/>
              <a:latin typeface="Söhne"/>
            </a:endParaRPr>
          </a:p>
          <a:p>
            <a:r>
              <a:rPr lang="en-US" sz="2200" b="0" i="0" dirty="0">
                <a:effectLst/>
                <a:latin typeface="Söhne"/>
              </a:rPr>
              <a:t> </a:t>
            </a:r>
            <a:r>
              <a:rPr lang="en-IN" sz="2200" b="1" dirty="0"/>
              <a:t>Drawback </a:t>
            </a:r>
            <a:r>
              <a:rPr lang="en-IN" sz="2200" dirty="0"/>
              <a:t>:</a:t>
            </a:r>
            <a:endParaRPr lang="en-US" sz="2200" dirty="0"/>
          </a:p>
          <a:p>
            <a:r>
              <a:rPr lang="en-US" sz="2200" dirty="0"/>
              <a:t>Resistance and challenges among farmers, including digital literacy issues, limited technology access, and reluctance to change, may hinder the broad adoption of optimized machinery use. This limits the overall impact on farm operations.</a:t>
            </a:r>
            <a:endParaRPr lang="en-IN" sz="2200" dirty="0"/>
          </a:p>
        </p:txBody>
      </p:sp>
    </p:spTree>
    <p:extLst>
      <p:ext uri="{BB962C8B-B14F-4D97-AF65-F5344CB8AC3E}">
        <p14:creationId xmlns:p14="http://schemas.microsoft.com/office/powerpoint/2010/main" val="184905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416" y="0"/>
            <a:ext cx="10515600" cy="1053367"/>
          </a:xfrm>
        </p:spPr>
        <p:txBody>
          <a:bodyPr>
            <a:normAutofit/>
          </a:bodyPr>
          <a:lstStyle/>
          <a:p>
            <a:r>
              <a:rPr lang="en-GB" b="1" dirty="0"/>
              <a:t>Research Gaps Identified</a:t>
            </a:r>
            <a:br>
              <a:rPr lang="en-GB" b="1" dirty="0"/>
            </a:b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IN" sz="2200" b="1" i="0" dirty="0">
                <a:effectLst/>
                <a:latin typeface="Söhne"/>
              </a:rPr>
              <a:t>Agriculture Equipment’s Rental System</a:t>
            </a:r>
            <a:endParaRPr lang="en-GB" sz="2200" b="1" dirty="0"/>
          </a:p>
        </p:txBody>
      </p:sp>
      <p:sp>
        <p:nvSpPr>
          <p:cNvPr id="3" name="Content Placeholder 2"/>
          <p:cNvSpPr>
            <a:spLocks noGrp="1"/>
          </p:cNvSpPr>
          <p:nvPr>
            <p:ph idx="1"/>
          </p:nvPr>
        </p:nvSpPr>
        <p:spPr>
          <a:xfrm>
            <a:off x="627185" y="1560007"/>
            <a:ext cx="10515600" cy="4419600"/>
          </a:xfrm>
        </p:spPr>
        <p:txBody>
          <a:bodyPr>
            <a:normAutofit/>
          </a:bodyPr>
          <a:lstStyle/>
          <a:p>
            <a:pPr algn="l">
              <a:buFont typeface="+mj-lt"/>
              <a:buAutoNum type="arabicPeriod"/>
            </a:pPr>
            <a:r>
              <a:rPr lang="en-US" sz="2200" b="1" i="0" dirty="0">
                <a:effectLst/>
                <a:latin typeface="Söhne"/>
              </a:rPr>
              <a:t>Limited Understanding of Technology Adoption Barriers:</a:t>
            </a:r>
            <a:endParaRPr lang="en-US" sz="2200" b="0" i="0" dirty="0">
              <a:effectLst/>
              <a:latin typeface="Söhne"/>
            </a:endParaRPr>
          </a:p>
          <a:p>
            <a:pPr marL="457200" lvl="1" indent="0" algn="l">
              <a:buNone/>
            </a:pPr>
            <a:r>
              <a:rPr lang="en-US" b="0" i="0" dirty="0">
                <a:effectLst/>
                <a:latin typeface="Söhne"/>
              </a:rPr>
              <a:t>There is a research gap in understanding the specific barriers and challenges farmers face in adopting Agriculture Equipment’s Rental System, including factors such as digital literacy, technology access, and attitudes towards technology integration in farming practices.</a:t>
            </a:r>
          </a:p>
          <a:p>
            <a:pPr algn="l">
              <a:buFont typeface="+mj-lt"/>
              <a:buAutoNum type="arabicPeriod"/>
            </a:pPr>
            <a:r>
              <a:rPr lang="en-US" sz="2200" b="1" i="0" dirty="0">
                <a:effectLst/>
                <a:latin typeface="Söhne"/>
              </a:rPr>
              <a:t>Economic Impact and Viability Studies:</a:t>
            </a:r>
            <a:endParaRPr lang="en-US" sz="2200" b="0" i="0" dirty="0">
              <a:effectLst/>
              <a:latin typeface="Söhne"/>
            </a:endParaRPr>
          </a:p>
          <a:p>
            <a:pPr marL="457200" lvl="1" indent="0" algn="l">
              <a:buNone/>
            </a:pPr>
            <a:r>
              <a:rPr lang="en-US" b="0" i="0" dirty="0">
                <a:effectLst/>
                <a:latin typeface="Söhne"/>
              </a:rPr>
              <a:t>Research often lacks comprehensive studies on the economic impact and long-term viability of the Agriculture Equipment’s Rental System. Understanding the financial sustainability, cost-effectiveness, and overall economic benefits for farmers is an identified research gap.</a:t>
            </a:r>
          </a:p>
          <a:p>
            <a:endParaRPr lang="en-GB" dirty="0"/>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3367"/>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b="1" dirty="0"/>
              <a:t>Research Gaps Identified</a:t>
            </a:r>
            <a:br>
              <a:rPr lang="en-GB" b="1" dirty="0"/>
            </a:br>
            <a:r>
              <a:rPr lang="en-US" sz="2200" b="1" i="0" dirty="0">
                <a:effectLst/>
                <a:latin typeface="Söhne"/>
              </a:rPr>
              <a:t>Optimization of Machinery Use on Farms with Emphasis on Timeliness Costs</a:t>
            </a:r>
            <a:endParaRPr lang="en-GB" sz="2200" b="1" dirty="0"/>
          </a:p>
        </p:txBody>
      </p:sp>
      <p:sp>
        <p:nvSpPr>
          <p:cNvPr id="3" name="Content Placeholder 2"/>
          <p:cNvSpPr>
            <a:spLocks noGrp="1"/>
          </p:cNvSpPr>
          <p:nvPr>
            <p:ph idx="1"/>
          </p:nvPr>
        </p:nvSpPr>
        <p:spPr>
          <a:xfrm>
            <a:off x="838200" y="1560007"/>
            <a:ext cx="10515600" cy="4419600"/>
          </a:xfrm>
        </p:spPr>
        <p:txBody>
          <a:bodyPr>
            <a:normAutofit/>
          </a:bodyPr>
          <a:lstStyle/>
          <a:p>
            <a:pPr algn="l">
              <a:buFont typeface="+mj-lt"/>
              <a:buAutoNum type="arabicPeriod"/>
            </a:pPr>
            <a:r>
              <a:rPr lang="en-US" sz="2200" b="1" i="0" dirty="0">
                <a:effectLst/>
                <a:latin typeface="Söhne"/>
              </a:rPr>
              <a:t>Limited Understanding of Farmer Adoption Factors</a:t>
            </a:r>
            <a:endParaRPr lang="en-US" b="0" i="0" dirty="0">
              <a:effectLst/>
              <a:latin typeface="Söhne"/>
            </a:endParaRPr>
          </a:p>
          <a:p>
            <a:pPr marL="457200" lvl="1" indent="0" algn="l">
              <a:buNone/>
            </a:pPr>
            <a:r>
              <a:rPr lang="en-US" b="0" i="0" dirty="0">
                <a:effectLst/>
                <a:latin typeface="Söhne"/>
              </a:rPr>
              <a:t>There is a research gap in understanding the factors influencing farmers' adoption of optimized machinery use, particularly with an emphasis on timeliness costs. Factors such as digital literacy, technology acceptance, and the willingness to change are essential areas for further investigation.</a:t>
            </a:r>
          </a:p>
          <a:p>
            <a:pPr algn="l">
              <a:buFont typeface="+mj-lt"/>
              <a:buAutoNum type="arabicPeriod"/>
            </a:pPr>
            <a:r>
              <a:rPr lang="en-US" sz="2200" b="1" i="0" dirty="0">
                <a:effectLst/>
                <a:latin typeface="Söhne"/>
              </a:rPr>
              <a:t>Economic Implications and Farmer Revenues</a:t>
            </a:r>
            <a:r>
              <a:rPr lang="en-US" b="1" i="0" dirty="0">
                <a:effectLst/>
                <a:latin typeface="Söhne"/>
              </a:rPr>
              <a:t>:</a:t>
            </a:r>
            <a:endParaRPr lang="en-US" b="0" i="0" dirty="0">
              <a:effectLst/>
              <a:latin typeface="Söhne"/>
            </a:endParaRPr>
          </a:p>
          <a:p>
            <a:pPr marL="457200" lvl="1" indent="0" algn="l">
              <a:buNone/>
            </a:pPr>
            <a:r>
              <a:rPr lang="en-US" b="0" i="0" dirty="0">
                <a:effectLst/>
                <a:latin typeface="Söhne"/>
              </a:rPr>
              <a:t>Existing research may lack in-depth studies on the economic implications of optimized machinery use on farmer revenues. Research gaps exist in understanding how timeliness costs directly impact the financial outcomes for farmers.</a:t>
            </a:r>
          </a:p>
        </p:txBody>
      </p:sp>
    </p:spTree>
    <p:extLst>
      <p:ext uri="{BB962C8B-B14F-4D97-AF65-F5344CB8AC3E}">
        <p14:creationId xmlns:p14="http://schemas.microsoft.com/office/powerpoint/2010/main" val="12537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906"/>
          </a:xfrm>
        </p:spPr>
        <p:txBody>
          <a:bodyPr/>
          <a:lstStyle/>
          <a:p>
            <a:r>
              <a:rPr lang="en-GB" b="1" dirty="0"/>
              <a:t>Proposed Methodology</a:t>
            </a:r>
          </a:p>
        </p:txBody>
      </p:sp>
      <p:sp>
        <p:nvSpPr>
          <p:cNvPr id="3" name="Content Placeholder 2"/>
          <p:cNvSpPr>
            <a:spLocks noGrp="1"/>
          </p:cNvSpPr>
          <p:nvPr>
            <p:ph idx="1"/>
          </p:nvPr>
        </p:nvSpPr>
        <p:spPr>
          <a:xfrm>
            <a:off x="697523" y="1184032"/>
            <a:ext cx="10515600" cy="4267200"/>
          </a:xfrm>
        </p:spPr>
        <p:txBody>
          <a:bodyPr>
            <a:normAutofit/>
          </a:bodyPr>
          <a:lstStyle/>
          <a:p>
            <a:pPr algn="l">
              <a:buFont typeface="+mj-lt"/>
              <a:buAutoNum type="arabicPeriod"/>
            </a:pPr>
            <a:r>
              <a:rPr lang="en-US" sz="2200" b="1" i="0" dirty="0">
                <a:solidFill>
                  <a:srgbClr val="374151"/>
                </a:solidFill>
                <a:effectLst/>
                <a:latin typeface="Söhne"/>
              </a:rPr>
              <a:t>User-Friendly Interface Design:</a:t>
            </a:r>
            <a:endParaRPr lang="en-US" sz="2200" b="0" i="0" dirty="0">
              <a:solidFill>
                <a:srgbClr val="374151"/>
              </a:solidFill>
              <a:effectLst/>
              <a:latin typeface="Söhne"/>
            </a:endParaRPr>
          </a:p>
          <a:p>
            <a:pPr marL="457200" lvl="1" indent="0" algn="l">
              <a:buNone/>
            </a:pPr>
            <a:r>
              <a:rPr lang="en-US" b="0" i="0" dirty="0">
                <a:effectLst/>
                <a:latin typeface="Söhne"/>
              </a:rPr>
              <a:t>Prioritize the development of a user-friendly interface for the rental system, ensuring ease of navigation and accessibility for farmers with varying levels of digital literacy.</a:t>
            </a:r>
          </a:p>
          <a:p>
            <a:pPr algn="l">
              <a:buFont typeface="+mj-lt"/>
              <a:buAutoNum type="arabicPeriod"/>
            </a:pPr>
            <a:r>
              <a:rPr lang="en-US" sz="2200" b="1" i="0" dirty="0">
                <a:effectLst/>
                <a:latin typeface="Söhne"/>
              </a:rPr>
              <a:t>Comprehensive Needs Assessment:</a:t>
            </a:r>
            <a:endParaRPr lang="en-US" sz="2200" b="0" i="0" dirty="0">
              <a:effectLst/>
              <a:latin typeface="Söhne"/>
            </a:endParaRPr>
          </a:p>
          <a:p>
            <a:pPr marL="457200" lvl="1" indent="0" algn="l">
              <a:buNone/>
            </a:pPr>
            <a:r>
              <a:rPr lang="en-US" b="0" i="0" dirty="0">
                <a:effectLst/>
                <a:latin typeface="Söhne"/>
              </a:rPr>
              <a:t>Conduct a thorough needs assessment to understand the specific requirements and challenges faced by farmers in accessing and utilizing agricultural equipment. This includes surveys and focus group discussions to gather insights into user preferences, constraints, and technological capabilities.</a:t>
            </a: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3367"/>
          </a:xfrm>
        </p:spPr>
        <p:txBody>
          <a:bodyPr/>
          <a:lstStyle/>
          <a:p>
            <a:r>
              <a:rPr lang="en-GB" b="1" dirty="0"/>
              <a:t>Proposed Methodology</a:t>
            </a:r>
            <a:endParaRPr lang="en-IN" dirty="0"/>
          </a:p>
        </p:txBody>
      </p:sp>
      <p:sp>
        <p:nvSpPr>
          <p:cNvPr id="3" name="Content Placeholder 2"/>
          <p:cNvSpPr>
            <a:spLocks noGrp="1"/>
          </p:cNvSpPr>
          <p:nvPr>
            <p:ph idx="1"/>
          </p:nvPr>
        </p:nvSpPr>
        <p:spPr>
          <a:xfrm>
            <a:off x="838200" y="1383323"/>
            <a:ext cx="10515600" cy="4349262"/>
          </a:xfrm>
        </p:spPr>
        <p:txBody>
          <a:bodyPr>
            <a:normAutofit fontScale="92500" lnSpcReduction="10000"/>
          </a:bodyPr>
          <a:lstStyle/>
          <a:p>
            <a:pPr algn="l">
              <a:buFont typeface="+mj-lt"/>
              <a:buAutoNum type="arabicPeriod"/>
            </a:pPr>
            <a:r>
              <a:rPr lang="en-US" sz="2400" b="1" i="0" dirty="0">
                <a:solidFill>
                  <a:srgbClr val="374151"/>
                </a:solidFill>
                <a:effectLst/>
                <a:latin typeface="Söhne"/>
              </a:rPr>
              <a:t>System Design with User-Centric Principles:</a:t>
            </a:r>
            <a:endParaRPr lang="en-US" sz="2400" b="0" i="0" dirty="0">
              <a:solidFill>
                <a:srgbClr val="374151"/>
              </a:solidFill>
              <a:effectLst/>
              <a:latin typeface="Söhne"/>
            </a:endParaRPr>
          </a:p>
          <a:p>
            <a:pPr marL="457200" lvl="1" indent="0" algn="l">
              <a:buNone/>
            </a:pPr>
            <a:r>
              <a:rPr lang="en-US" b="0" i="0" dirty="0">
                <a:effectLst/>
                <a:latin typeface="Söhne"/>
              </a:rPr>
              <a:t>Based on the findings from the needs assessment and feasibility study, initiate the system design phase with a focus on user-centric principles. Ensure an intuitive and seamless experience for both farmers and equipment providers. This involves interface design, workflow mapping, and defining user roles.</a:t>
            </a:r>
          </a:p>
          <a:p>
            <a:pPr algn="l">
              <a:buFont typeface="+mj-lt"/>
              <a:buAutoNum type="arabicPeriod"/>
            </a:pPr>
            <a:r>
              <a:rPr lang="en-US" sz="2400" b="1" i="0" dirty="0">
                <a:effectLst/>
                <a:latin typeface="Söhne"/>
              </a:rPr>
              <a:t>Technology Stack Selection:</a:t>
            </a:r>
            <a:endParaRPr lang="en-US" sz="2400" b="0" i="0" dirty="0">
              <a:effectLst/>
              <a:latin typeface="Söhne"/>
            </a:endParaRPr>
          </a:p>
          <a:p>
            <a:pPr marL="457200" lvl="1" indent="0" algn="l">
              <a:buNone/>
            </a:pPr>
            <a:r>
              <a:rPr lang="en-US" b="0" i="0" dirty="0">
                <a:effectLst/>
                <a:latin typeface="Söhne"/>
              </a:rPr>
              <a:t>Select an appropriate technology stack aligning with the project's objectives. Consider programming languages, frameworks, and databases that prioritize scalability, security, and compatibility with existing agricultural systems.</a:t>
            </a:r>
          </a:p>
          <a:p>
            <a:pPr algn="l">
              <a:buFont typeface="+mj-lt"/>
              <a:buAutoNum type="arabicPeriod"/>
            </a:pPr>
            <a:r>
              <a:rPr lang="en-US" sz="2400" b="1" i="0" dirty="0">
                <a:effectLst/>
                <a:latin typeface="Söhne"/>
              </a:rPr>
              <a:t>Development and Testing:</a:t>
            </a:r>
            <a:endParaRPr lang="en-US" sz="2400" b="0" i="0" dirty="0">
              <a:effectLst/>
              <a:latin typeface="Söhne"/>
            </a:endParaRPr>
          </a:p>
          <a:p>
            <a:pPr marL="457200" lvl="1" indent="0" algn="l">
              <a:buNone/>
            </a:pPr>
            <a:r>
              <a:rPr lang="en-US" b="0" i="0" dirty="0">
                <a:effectLst/>
                <a:latin typeface="Söhne"/>
              </a:rPr>
              <a:t>Implement agile development methodologies for building the Farmer Equipment Rental System based on the approved design and technology stack. Conduct continuous testing to ensure the reliability, functionality, and security of the system.</a:t>
            </a:r>
          </a:p>
          <a:p>
            <a:pPr marL="0" indent="0">
              <a:buNone/>
            </a:pPr>
            <a:endParaRPr lang="en-IN" dirty="0"/>
          </a:p>
        </p:txBody>
      </p:sp>
    </p:spTree>
    <p:extLst>
      <p:ext uri="{BB962C8B-B14F-4D97-AF65-F5344CB8AC3E}">
        <p14:creationId xmlns:p14="http://schemas.microsoft.com/office/powerpoint/2010/main" val="396996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336431"/>
            <a:ext cx="10515600" cy="4466492"/>
          </a:xfrm>
        </p:spPr>
        <p:txBody>
          <a:bodyPr>
            <a:normAutofit/>
          </a:bodyPr>
          <a:lstStyle/>
          <a:p>
            <a:pPr algn="l">
              <a:buFont typeface="+mj-lt"/>
              <a:buAutoNum type="arabicPeriod"/>
            </a:pPr>
            <a:r>
              <a:rPr lang="en-US" sz="2200" b="1" i="0" dirty="0">
                <a:effectLst/>
                <a:latin typeface="Söhne"/>
              </a:rPr>
              <a:t>Enhanced Accessibility:</a:t>
            </a:r>
            <a:endParaRPr lang="en-US" sz="2200" b="0" i="0" dirty="0">
              <a:effectLst/>
              <a:latin typeface="Söhne"/>
            </a:endParaRPr>
          </a:p>
          <a:p>
            <a:pPr marL="457200" lvl="1" indent="0" algn="l">
              <a:buNone/>
            </a:pPr>
            <a:r>
              <a:rPr lang="en-US" b="0" i="0" dirty="0">
                <a:effectLst/>
                <a:latin typeface="Söhne"/>
              </a:rPr>
              <a:t>Develop a user-friendly platform that enhances accessibility for farmers, facilitating easy navigation and interaction with the rental system.</a:t>
            </a:r>
          </a:p>
          <a:p>
            <a:pPr algn="l">
              <a:buFont typeface="+mj-lt"/>
              <a:buAutoNum type="arabicPeriod"/>
            </a:pPr>
            <a:r>
              <a:rPr lang="en-US" sz="2200" b="1" i="0" dirty="0">
                <a:effectLst/>
                <a:latin typeface="Söhne"/>
              </a:rPr>
              <a:t>Optimized Equipment Utilization:</a:t>
            </a:r>
            <a:endParaRPr lang="en-US" sz="2200" b="0" i="0" dirty="0">
              <a:effectLst/>
              <a:latin typeface="Söhne"/>
            </a:endParaRPr>
          </a:p>
          <a:p>
            <a:pPr marL="457200" lvl="1" indent="0" algn="l">
              <a:buNone/>
            </a:pPr>
            <a:r>
              <a:rPr lang="en-US" b="0" i="0" dirty="0">
                <a:effectLst/>
                <a:latin typeface="Söhne"/>
              </a:rPr>
              <a:t>Streamline the rental process to ensure efficient and optimized utilization of agricultural machinery, reducing underutilization and minimizing manual record-keeping errors.</a:t>
            </a:r>
          </a:p>
          <a:p>
            <a:pPr algn="l">
              <a:buFont typeface="+mj-lt"/>
              <a:buAutoNum type="arabicPeriod"/>
            </a:pPr>
            <a:r>
              <a:rPr lang="en-US" sz="2200" b="1" i="0" dirty="0">
                <a:effectLst/>
                <a:latin typeface="Söhne"/>
              </a:rPr>
              <a:t>Cost-Effective Solutions for Small Farmers:</a:t>
            </a:r>
            <a:endParaRPr lang="en-US" sz="2200" b="0" i="0" dirty="0">
              <a:effectLst/>
              <a:latin typeface="Söhne"/>
            </a:endParaRPr>
          </a:p>
          <a:p>
            <a:pPr marL="457200" lvl="1" indent="0" algn="l">
              <a:buNone/>
            </a:pPr>
            <a:r>
              <a:rPr lang="en-US" b="0" i="0" dirty="0">
                <a:effectLst/>
                <a:latin typeface="Söhne"/>
              </a:rPr>
              <a:t>Implement smart farming solutions within the rental system to provide cost-effective machinery rental options, particularly benefiting small-scale farmers facing financial constraints.</a:t>
            </a: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307</TotalTime>
  <Words>1829</Words>
  <Application>Microsoft Office PowerPoint</Application>
  <PresentationFormat>Widescreen</PresentationFormat>
  <Paragraphs>157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MT</vt:lpstr>
      <vt:lpstr>Calibri</vt:lpstr>
      <vt:lpstr>Calibri Light</vt:lpstr>
      <vt:lpstr>Söhne</vt:lpstr>
      <vt:lpstr>Verdana</vt:lpstr>
      <vt:lpstr>Presidency University 45 Yrs</vt:lpstr>
      <vt:lpstr>RENTAL SYSTEMS FOR FARMERS</vt:lpstr>
      <vt:lpstr>Introduction</vt:lpstr>
      <vt:lpstr>Literature Review</vt:lpstr>
      <vt:lpstr>Literature Review</vt:lpstr>
      <vt:lpstr>Research Gaps Identified  Agriculture Equipment’s Rental System</vt:lpstr>
      <vt:lpstr>Research Gaps Identified Optimization of Machinery Use on Farms with Emphasis on Timeliness Costs</vt:lpstr>
      <vt:lpstr>Proposed Methodology</vt:lpstr>
      <vt:lpstr>Proposed Methodology</vt:lpstr>
      <vt:lpstr>Objectives</vt:lpstr>
      <vt:lpstr>Objectives</vt:lpstr>
      <vt:lpstr>System Design &amp; Implementation</vt:lpstr>
      <vt:lpstr>Timeline of Project</vt:lpstr>
      <vt:lpstr>Outcomes / Results Obtained</vt:lpstr>
      <vt:lpstr>Outcomes / Results Obtained</vt:lpstr>
      <vt:lpstr>Conclusion</vt:lpstr>
      <vt:lpstr>References</vt:lpstr>
      <vt:lpstr>References</vt:lpstr>
      <vt:lpstr>References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NIMMALA PAVAN KUMAR</cp:lastModifiedBy>
  <cp:revision>34</cp:revision>
  <dcterms:created xsi:type="dcterms:W3CDTF">2023-03-16T03:26:27Z</dcterms:created>
  <dcterms:modified xsi:type="dcterms:W3CDTF">2024-01-09T14:30:13Z</dcterms:modified>
</cp:coreProperties>
</file>