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48728-AD96-051B-A0E2-40B318B79A03}" v="1" dt="2022-06-10T04:16:59.709"/>
    <p1510:client id="{1F482E06-29CC-6674-0F5E-9EFC064EA0A0}" v="1" dt="2022-06-10T07:59:31.042"/>
    <p1510:client id="{69B49FBB-D612-1521-D7E2-A2220A0BEA98}" v="2" dt="2022-06-10T09:27:00.576"/>
    <p1510:client id="{A0D08476-190B-22D9-4389-092301846E0B}" v="2" dt="2022-06-10T09:25:49.788"/>
    <p1510:client id="{A95BCCA5-257F-0538-37D5-E0B09F956B34}" v="938" dt="2022-04-21T07:22:46.151"/>
    <p1510:client id="{C0D6341F-D5FB-ACD1-6496-78BC1CC7F7AE}" v="49" dt="2022-06-10T05:03:53.294"/>
    <p1510:client id="{E64FE5F9-D727-9AB6-739E-D327E5B09797}" v="17" dt="2022-06-20T12:53:38.542"/>
    <p1510:client id="{E94B5585-A1B4-4100-8170-1A57D65AA24A}" v="2" dt="2022-06-10T04:33:25.082"/>
    <p1510:client id="{F9F3B5ED-861B-E7D5-FA6B-11B1018E8CC5}" v="63" dt="2022-06-10T04:20:02.460"/>
    <p1510:client id="{FD9FC557-5C65-49CE-9F68-76BFAD70BBBD}" v="187" dt="2022-06-07T03:15:07.28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0"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66"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0"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2"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2"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06"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6"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shek.r.sing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65960884"/>
              </p:ext>
            </p:extLst>
          </p:nvPr>
        </p:nvGraphicFramePr>
        <p:xfrm>
          <a:off x="9177867" y="1675469"/>
          <a:ext cx="3152555" cy="3898552"/>
        </p:xfrm>
        <a:graphic>
          <a:graphicData uri="http://schemas.openxmlformats.org/drawingml/2006/table">
            <a:tbl>
              <a:tblPr firstRow="1" bandRow="1">
                <a:tableStyleId>{0E3FDE45-AF77-4B5C-9715-49D594BDF05E}</a:tableStyleId>
              </a:tblPr>
              <a:tblGrid>
                <a:gridCol w="1056005">
                  <a:extLst>
                    <a:ext uri="{9D8B030D-6E8A-4147-A177-3AD203B41FA5}">
                      <a16:colId xmlns:a16="http://schemas.microsoft.com/office/drawing/2014/main" val="20000"/>
                    </a:ext>
                  </a:extLst>
                </a:gridCol>
                <a:gridCol w="2096550">
                  <a:extLst>
                    <a:ext uri="{9D8B030D-6E8A-4147-A177-3AD203B41FA5}">
                      <a16:colId xmlns:a16="http://schemas.microsoft.com/office/drawing/2014/main" val="20001"/>
                    </a:ext>
                  </a:extLst>
                </a:gridCol>
              </a:tblGrid>
              <a:tr h="257505">
                <a:tc>
                  <a:txBody>
                    <a:bodyPr/>
                    <a:lstStyle/>
                    <a:p>
                      <a:r>
                        <a:rPr kumimoji="0" lang="en-US" sz="1050" b="0" i="0" u="none" strike="noStrike" kern="1200" cap="none" spc="0" normalizeH="0" baseline="0" dirty="0">
                          <a:ln>
                            <a:noFill/>
                          </a:ln>
                          <a:effectLst/>
                          <a:uLnTx/>
                          <a:uFillTx/>
                          <a:latin typeface="Verdana"/>
                          <a:ea typeface="+mn-ea"/>
                          <a:cs typeface="+mn-cs"/>
                        </a:rPr>
                        <a:t>Java 8</a:t>
                      </a:r>
                    </a:p>
                  </a:txBody>
                  <a:tcPr/>
                </a:tc>
                <a:tc>
                  <a:txBody>
                    <a:bodyPr/>
                    <a:lstStyle/>
                    <a:p>
                      <a:r>
                        <a:rPr kumimoji="0" lang="en-US" sz="1050" b="0" i="0" u="none" strike="noStrike" kern="1200" cap="none" spc="0" normalizeH="0" baseline="0" dirty="0">
                          <a:ln>
                            <a:noFill/>
                          </a:ln>
                          <a:effectLst/>
                          <a:uLnTx/>
                          <a:uFillTx/>
                          <a:latin typeface="Verdana"/>
                          <a:ea typeface="+mn-ea"/>
                          <a:cs typeface="+mn-cs"/>
                        </a:rPr>
                        <a:t>Java Basics, Oops, Collections, Arrays</a:t>
                      </a:r>
                    </a:p>
                  </a:txBody>
                  <a:tcPr/>
                </a:tc>
                <a:extLst>
                  <a:ext uri="{0D108BD9-81ED-4DB2-BD59-A6C34878D82A}">
                    <a16:rowId xmlns:a16="http://schemas.microsoft.com/office/drawing/2014/main" val="236619847"/>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Spring</a:t>
                      </a:r>
                    </a:p>
                  </a:txBody>
                  <a:tcPr/>
                </a:tc>
                <a:tc>
                  <a:txBody>
                    <a:bodyPr/>
                    <a:lstStyle/>
                    <a:p>
                      <a:r>
                        <a:rPr kumimoji="0" lang="en-US" sz="1000" b="0" i="0" u="none" strike="noStrike" kern="1200" cap="none" spc="0" normalizeH="0" baseline="0" dirty="0">
                          <a:ln>
                            <a:noFill/>
                          </a:ln>
                          <a:effectLst/>
                          <a:uLnTx/>
                          <a:uFillTx/>
                          <a:latin typeface="Verdana"/>
                          <a:ea typeface="+mn-ea"/>
                          <a:cs typeface="+mn-cs"/>
                        </a:rPr>
                        <a:t>Spring Boot, Spring Rest Services</a:t>
                      </a:r>
                    </a:p>
                  </a:txBody>
                  <a:tcPr/>
                </a:tc>
                <a:extLst>
                  <a:ext uri="{0D108BD9-81ED-4DB2-BD59-A6C34878D82A}">
                    <a16:rowId xmlns:a16="http://schemas.microsoft.com/office/drawing/2014/main" val="2362141945"/>
                  </a:ext>
                </a:extLst>
              </a:tr>
              <a:tr h="347633">
                <a:tc>
                  <a:txBody>
                    <a:bodyPr/>
                    <a:lstStyle/>
                    <a:p>
                      <a:r>
                        <a:rPr kumimoji="0" lang="en-US" sz="1000" b="0" i="0" u="none" strike="noStrike" kern="1200" cap="none" spc="0" normalizeH="0" baseline="0" dirty="0">
                          <a:ln>
                            <a:noFill/>
                          </a:ln>
                          <a:effectLst/>
                          <a:uLnTx/>
                          <a:uFillTx/>
                          <a:latin typeface="Verdana"/>
                          <a:ea typeface="+mn-ea"/>
                          <a:cs typeface="+mn-cs"/>
                        </a:rPr>
                        <a:t>Angular</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347632">
                <a:tc>
                  <a:txBody>
                    <a:bodyPr/>
                    <a:lstStyle/>
                    <a:p>
                      <a:pPr lvl="0">
                        <a:buNone/>
                      </a:pPr>
                      <a:r>
                        <a:rPr kumimoji="0" lang="en-US" sz="1000" b="0" i="0" u="none" strike="noStrike" kern="1200" cap="none" spc="0" normalizeH="0" baseline="0" dirty="0">
                          <a:ln>
                            <a:noFill/>
                          </a:ln>
                          <a:effectLst/>
                          <a:uLnTx/>
                          <a:uFillTx/>
                          <a:latin typeface="Verdana"/>
                          <a:ea typeface="+mn-ea"/>
                          <a:cs typeface="+mn-cs"/>
                        </a:rPr>
                        <a:t>Spring cloud</a:t>
                      </a:r>
                    </a:p>
                  </a:txBody>
                  <a:tcPr/>
                </a:tc>
                <a:tc>
                  <a:txBody>
                    <a:bodyPr/>
                    <a:lstStyle/>
                    <a:p>
                      <a:pPr marL="0" lvl="1" indent="0" algn="l">
                        <a:buNone/>
                      </a:pPr>
                      <a:r>
                        <a:rPr kumimoji="0" lang="en-US" sz="1000" u="none" strike="noStrike" kern="1200" cap="none" spc="0" normalizeH="0" baseline="0" dirty="0">
                          <a:ln>
                            <a:noFill/>
                          </a:ln>
                          <a:solidFill>
                            <a:schemeClr val="tx1"/>
                          </a:solidFill>
                          <a:effectLst/>
                          <a:uLnTx/>
                          <a:uFillTx/>
                          <a:latin typeface="+mn-lt"/>
                          <a:ea typeface="+mn-ea"/>
                          <a:cs typeface="+mn-cs"/>
                        </a:rPr>
                        <a:t>Eureka</a:t>
                      </a:r>
                    </a:p>
                  </a:txBody>
                  <a:tcPr/>
                </a:tc>
                <a:extLst>
                  <a:ext uri="{0D108BD9-81ED-4DB2-BD59-A6C34878D82A}">
                    <a16:rowId xmlns:a16="http://schemas.microsoft.com/office/drawing/2014/main" val="2374906028"/>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000" b="0" i="0" u="none" strike="noStrike" kern="1200" cap="none" spc="0" normalizeH="0" baseline="0" dirty="0" err="1">
                          <a:ln>
                            <a:noFill/>
                          </a:ln>
                          <a:effectLst/>
                          <a:uLnTx/>
                          <a:uFillTx/>
                          <a:latin typeface="Verdana"/>
                          <a:ea typeface="+mn-ea"/>
                          <a:cs typeface="+mn-cs"/>
                        </a:rPr>
                        <a:t>Postgre</a:t>
                      </a:r>
                      <a:r>
                        <a:rPr kumimoji="0" lang="en-US" sz="1000" b="0" i="0" u="none" strike="noStrike" kern="1200" cap="none" spc="0" normalizeH="0" baseline="0" dirty="0">
                          <a:ln>
                            <a:noFill/>
                          </a:ln>
                          <a:effectLst/>
                          <a:uLnTx/>
                          <a:uFillTx/>
                          <a:latin typeface="Verdana"/>
                          <a:ea typeface="+mn-ea"/>
                          <a:cs typeface="+mn-cs"/>
                        </a:rPr>
                        <a:t> SQL, MongoDB NO SQL Database</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347633">
                <a:tc>
                  <a:txBody>
                    <a:bodyPr/>
                    <a:lstStyle/>
                    <a:p>
                      <a:r>
                        <a:rPr kumimoji="0" lang="en-US" sz="1000" b="0" i="0" u="none" strike="noStrike" kern="1200" cap="none" spc="0" normalizeH="0" baseline="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Bootstrap</a:t>
                      </a:r>
                    </a:p>
                  </a:txBody>
                  <a:tcPr/>
                </a:tc>
                <a:extLst>
                  <a:ext uri="{0D108BD9-81ED-4DB2-BD59-A6C34878D82A}">
                    <a16:rowId xmlns:a16="http://schemas.microsoft.com/office/drawing/2014/main" val="10008"/>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r>
                        <a:rPr kumimoji="0" lang="en-US" sz="1000" b="0" i="0" u="none" strike="noStrike" kern="1200" cap="none" spc="0" normalizeH="0" baseline="0" dirty="0">
                          <a:ln>
                            <a:noFill/>
                          </a:ln>
                          <a:effectLst/>
                          <a:uLnTx/>
                          <a:uFillTx/>
                          <a:latin typeface="Verdana"/>
                          <a:ea typeface="+mn-ea"/>
                          <a:cs typeface="+mn-cs"/>
                        </a:rPr>
                        <a:t>Git &amp; GitHub, Eclipse, STS  Postman, Visual Studio Code, </a:t>
                      </a:r>
                      <a:r>
                        <a:rPr kumimoji="0" lang="en-US" sz="1000" b="0" i="0" u="none" strike="noStrike" kern="1200" cap="none" spc="0" normalizeH="0" baseline="0" dirty="0" err="1">
                          <a:ln>
                            <a:noFill/>
                          </a:ln>
                          <a:effectLst/>
                          <a:uLnTx/>
                          <a:uFillTx/>
                          <a:latin typeface="Verdana"/>
                          <a:ea typeface="+mn-ea"/>
                          <a:cs typeface="+mn-cs"/>
                        </a:rPr>
                        <a:t>Pg</a:t>
                      </a:r>
                      <a:r>
                        <a:rPr kumimoji="0" lang="en-US" sz="1000" b="0" i="0" u="none" strike="noStrike" kern="1200" cap="none" spc="0" normalizeH="0" baseline="0" dirty="0">
                          <a:ln>
                            <a:noFill/>
                          </a:ln>
                          <a:effectLst/>
                          <a:uLnTx/>
                          <a:uFillTx/>
                          <a:latin typeface="Verdana"/>
                          <a:ea typeface="+mn-ea"/>
                          <a:cs typeface="+mn-cs"/>
                        </a:rPr>
                        <a:t> Admin4.</a:t>
                      </a:r>
                    </a:p>
                  </a:txBody>
                  <a:tcPr/>
                </a:tc>
                <a:extLst>
                  <a:ext uri="{0D108BD9-81ED-4DB2-BD59-A6C34878D82A}">
                    <a16:rowId xmlns:a16="http://schemas.microsoft.com/office/drawing/2014/main" val="10009"/>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lang="en-US" sz="10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Immersive learning and Communication</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9030"/>
            <a:ext cx="6056312" cy="322262"/>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dirty="0">
                <a:solidFill>
                  <a:srgbClr val="88D5ED"/>
                </a:solidFill>
                <a:hlinkClick r:id="rId3">
                  <a:extLst>
                    <a:ext uri="{A12FA001-AC4F-418D-AE19-62706E023703}">
                      <ahyp:hlinkClr xmlns:ahyp="http://schemas.microsoft.com/office/drawing/2018/hyperlinkcolor" val="tx"/>
                    </a:ext>
                  </a:extLst>
                </a:hlinkClick>
              </a:rPr>
              <a:t>nimma.shravani@capgemini.com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+91 9849676177</a:t>
            </a:r>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Shravani Nimma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Electronics and Communication Engineering:2016-2020</a:t>
            </a:r>
          </a:p>
          <a:p>
            <a:pPr>
              <a:lnSpc>
                <a:spcPct val="114000"/>
              </a:lnSpc>
              <a:defRPr/>
            </a:pPr>
            <a:endParaRPr kumimoji="0" lang="en-US" altLang="nl-NL" sz="1000" b="0" i="0" u="none" strike="noStrike" kern="1200" cap="none" spc="0" normalizeH="0" baseline="0" noProof="0" dirty="0">
              <a:ln>
                <a:noFill/>
              </a:ln>
              <a:effectLst/>
              <a:uLnTx/>
              <a:uFillTx/>
              <a:latin typeface="Verdana"/>
              <a:ea typeface="Verdana"/>
            </a:endParaRPr>
          </a:p>
          <a:p>
            <a:pPr>
              <a:lnSpc>
                <a:spcPct val="114000"/>
              </a:lnSpc>
              <a:defRPr/>
            </a:pPr>
            <a:r>
              <a:rPr lang="en-US" altLang="nl-NL" sz="1000" dirty="0">
                <a:solidFill>
                  <a:schemeClr val="accent1">
                    <a:lumMod val="60000"/>
                    <a:lumOff val="40000"/>
                  </a:schemeClr>
                </a:solidFill>
                <a:latin typeface="Verdana"/>
                <a:ea typeface="Verdana"/>
              </a:rPr>
              <a:t>Skills</a:t>
            </a:r>
            <a:r>
              <a:rPr lang="en-US" altLang="nl-NL" sz="1000" dirty="0">
                <a:latin typeface="Verdana"/>
                <a:ea typeface="Verdana"/>
              </a:rPr>
              <a:t>:</a:t>
            </a:r>
            <a:endParaRPr kumimoji="0" lang="en-US" altLang="nl-NL" sz="1000" b="0" i="0" u="none" strike="noStrike" kern="1200" cap="none" spc="0" normalizeH="0" baseline="0" noProof="0" dirty="0">
              <a:ln>
                <a:noFill/>
              </a:ln>
              <a:effectLst/>
              <a:uLnTx/>
              <a:uFillTx/>
              <a:latin typeface="Verdana"/>
              <a:ea typeface="Verdana"/>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1539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dirty="0">
                <a:ea typeface="Verdana"/>
              </a:rPr>
              <a:t>Case study On </a:t>
            </a:r>
            <a:r>
              <a:rPr lang="en-US" altLang="en-US" b="1" dirty="0">
                <a:ea typeface="Verdana"/>
              </a:rPr>
              <a:t>Interview tracking system is done by using API gateway, Postman, Responsive UI with HTML, CSS, Bootstrap and Angular used as User Interface.</a:t>
            </a:r>
          </a:p>
          <a:p>
            <a:pPr eaLnBrk="1" hangingPunct="1">
              <a:lnSpc>
                <a:spcPct val="114000"/>
              </a:lnSpc>
            </a:pPr>
            <a:r>
              <a:rPr lang="en-US" altLang="en-US" b="1" dirty="0"/>
              <a:t>   Online Hotel-Management Application</a:t>
            </a:r>
          </a:p>
          <a:p>
            <a:pPr eaLnBrk="1" hangingPunct="1">
              <a:lnSpc>
                <a:spcPct val="114000"/>
              </a:lnSpc>
            </a:pPr>
            <a:r>
              <a:rPr lang="en-IN" altLang="en-US" dirty="0"/>
              <a:t>  Completed end to end case study of Hotel management     Application along with JWT authentication, Swagger and payment testing using Stripe, responsive UI with </a:t>
            </a:r>
            <a:r>
              <a:rPr lang="en-US" altLang="en-US" dirty="0"/>
              <a:t>Tailwind CSS and Angular used for user interface.</a:t>
            </a:r>
            <a:endParaRPr lang="en-US" altLang="nl-NL" b="1" dirty="0"/>
          </a:p>
          <a:p>
            <a:pPr marL="171450" indent="-171450">
              <a:buFont typeface="Arial" panose="020B0604020202020204" pitchFamily="34" charset="0"/>
              <a:buChar char="•"/>
            </a:pPr>
            <a:endParaRPr lang="en-US" altLang="en-US" b="1" dirty="0">
              <a:ea typeface="Verdana"/>
            </a:endParaRPr>
          </a:p>
          <a:p>
            <a:pPr marL="171450" indent="-171450">
              <a:lnSpc>
                <a:spcPct val="113999"/>
              </a:lnSpc>
              <a:buChar char="•"/>
            </a:pPr>
            <a:endParaRPr lang="en-US" altLang="en-US" b="1" dirty="0">
              <a:ea typeface="Verdana"/>
            </a:endParaRPr>
          </a:p>
          <a:p>
            <a:pPr marL="171450" indent="-171450">
              <a:lnSpc>
                <a:spcPct val="113999"/>
              </a:lnSpc>
              <a:buChar char="•"/>
            </a:pPr>
            <a:endParaRPr lang="en-US" alt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8B4B8A38-058A-47BA-BDC9-C7F2D4B0C4EB}"/>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6627" b="6627"/>
          <a:stretch>
            <a:fillRect/>
          </a:stretch>
        </p:blipFill>
        <p:spPr>
          <a:xfrm>
            <a:off x="335917" y="256646"/>
            <a:ext cx="1735137" cy="1736725"/>
          </a:xfrm>
        </p:spPr>
      </p:pic>
      <p:sp>
        <p:nvSpPr>
          <p:cNvPr id="6" name="Text Placeholder 5">
            <a:extLst>
              <a:ext uri="{FF2B5EF4-FFF2-40B4-BE49-F238E27FC236}">
                <a16:creationId xmlns:a16="http://schemas.microsoft.com/office/drawing/2014/main" id="{6F7151EC-1E8C-4B44-880B-0D4B8C65335C}"/>
              </a:ext>
            </a:extLst>
          </p:cNvPr>
          <p:cNvSpPr>
            <a:spLocks noGrp="1"/>
          </p:cNvSpPr>
          <p:nvPr>
            <p:ph type="body" sz="quarter" idx="50"/>
          </p:nvPr>
        </p:nvSpPr>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b="1" dirty="0"/>
          </a:p>
          <a:p>
            <a:endParaRPr lang="en-US" dirty="0"/>
          </a:p>
        </p:txBody>
      </p:sp>
      <p:sp>
        <p:nvSpPr>
          <p:cNvPr id="8" name="Text Placeholder 7">
            <a:extLst>
              <a:ext uri="{FF2B5EF4-FFF2-40B4-BE49-F238E27FC236}">
                <a16:creationId xmlns:a16="http://schemas.microsoft.com/office/drawing/2014/main" id="{A56050B9-1370-40FC-A4F3-842837EBEBB1}"/>
              </a:ext>
            </a:extLst>
          </p:cNvPr>
          <p:cNvSpPr>
            <a:spLocks noGrp="1"/>
          </p:cNvSpPr>
          <p:nvPr>
            <p:ph type="body" sz="quarter" idx="43"/>
          </p:nvPr>
        </p:nvSpPr>
        <p:spPr>
          <a:xfrm>
            <a:off x="3722688" y="1357259"/>
            <a:ext cx="2373312" cy="295449"/>
          </a:xfrm>
        </p:spPr>
        <p:txBody>
          <a:bodyPr/>
          <a:lstStyle/>
          <a:p>
            <a:r>
              <a:rPr lang="en-US" dirty="0"/>
              <a:t>Bangalore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635420-4604-4FB5-BA27-539028490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1073</TotalTime>
  <Words>247</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Shravani, Nimma</cp:lastModifiedBy>
  <cp:revision>13</cp:revision>
  <dcterms:created xsi:type="dcterms:W3CDTF">2020-09-22T06:24:00Z</dcterms:created>
  <dcterms:modified xsi:type="dcterms:W3CDTF">2022-09-06T08:20:10Z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