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05/09/2022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05/09/2022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7"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5"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9"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3"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1"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71"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9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67"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5"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9"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7"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11"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3"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1"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ishek.r.singh@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765960884"/>
              </p:ext>
            </p:extLst>
          </p:nvPr>
        </p:nvGraphicFramePr>
        <p:xfrm>
          <a:off x="9177867" y="1675469"/>
          <a:ext cx="3152555" cy="3898552"/>
        </p:xfrm>
        <a:graphic>
          <a:graphicData uri="http://schemas.openxmlformats.org/drawingml/2006/table">
            <a:tbl>
              <a:tblPr firstRow="1" bandRow="1">
                <a:tableStyleId>{0E3FDE45-AF77-4B5C-9715-49D594BDF05E}</a:tableStyleId>
              </a:tblPr>
              <a:tblGrid>
                <a:gridCol w="1056005">
                  <a:extLst>
                    <a:ext uri="{9D8B030D-6E8A-4147-A177-3AD203B41FA5}">
                      <a16:colId xmlns:a16="http://schemas.microsoft.com/office/drawing/2014/main" val="20000"/>
                    </a:ext>
                  </a:extLst>
                </a:gridCol>
                <a:gridCol w="2096550">
                  <a:extLst>
                    <a:ext uri="{9D8B030D-6E8A-4147-A177-3AD203B41FA5}">
                      <a16:colId xmlns:a16="http://schemas.microsoft.com/office/drawing/2014/main" val="20001"/>
                    </a:ext>
                  </a:extLst>
                </a:gridCol>
              </a:tblGrid>
              <a:tr h="257505">
                <a:tc>
                  <a:txBody>
                    <a:bodyPr/>
                    <a:lstStyle/>
                    <a:p>
                      <a:r>
                        <a:rPr kumimoji="0" lang="en-US" sz="1050" b="0" i="0" u="none" strike="noStrike" kern="1200" cap="none" spc="0" normalizeH="0" baseline="0" dirty="0">
                          <a:ln>
                            <a:noFill/>
                          </a:ln>
                          <a:effectLst/>
                          <a:uLnTx/>
                          <a:uFillTx/>
                          <a:latin typeface="Verdana"/>
                          <a:ea typeface="+mn-ea"/>
                          <a:cs typeface="+mn-cs"/>
                        </a:rPr>
                        <a:t>Java 8</a:t>
                      </a:r>
                    </a:p>
                  </a:txBody>
                  <a:tcPr/>
                </a:tc>
                <a:tc>
                  <a:txBody>
                    <a:bodyPr/>
                    <a:lstStyle/>
                    <a:p>
                      <a:r>
                        <a:rPr kumimoji="0" lang="en-US" sz="1050" b="0" i="0" u="none" strike="noStrike" kern="1200" cap="none" spc="0" normalizeH="0" baseline="0" dirty="0">
                          <a:ln>
                            <a:noFill/>
                          </a:ln>
                          <a:effectLst/>
                          <a:uLnTx/>
                          <a:uFillTx/>
                          <a:latin typeface="Verdana"/>
                          <a:ea typeface="+mn-ea"/>
                          <a:cs typeface="+mn-cs"/>
                        </a:rPr>
                        <a:t>Java Basics, Oops, Collections, Arrays</a:t>
                      </a:r>
                    </a:p>
                  </a:txBody>
                  <a:tcPr/>
                </a:tc>
                <a:extLst>
                  <a:ext uri="{0D108BD9-81ED-4DB2-BD59-A6C34878D82A}">
                    <a16:rowId xmlns:a16="http://schemas.microsoft.com/office/drawing/2014/main" val="236619847"/>
                  </a:ext>
                </a:extLst>
              </a:tr>
              <a:tr h="322515">
                <a:tc>
                  <a:txBody>
                    <a:bodyPr/>
                    <a:lstStyle/>
                    <a:p>
                      <a:r>
                        <a:rPr kumimoji="0" lang="en-US" sz="1000" b="0" i="0" u="none" strike="noStrike" kern="1200" cap="none" spc="0" normalizeH="0" baseline="0" dirty="0">
                          <a:ln>
                            <a:noFill/>
                          </a:ln>
                          <a:effectLst/>
                          <a:uLnTx/>
                          <a:uFillTx/>
                          <a:latin typeface="Verdana"/>
                          <a:ea typeface="+mn-ea"/>
                          <a:cs typeface="+mn-cs"/>
                        </a:rPr>
                        <a:t>Spring</a:t>
                      </a:r>
                    </a:p>
                  </a:txBody>
                  <a:tcPr/>
                </a:tc>
                <a:tc>
                  <a:txBody>
                    <a:bodyPr/>
                    <a:lstStyle/>
                    <a:p>
                      <a:r>
                        <a:rPr kumimoji="0" lang="en-US" sz="1000" b="0" i="0" u="none" strike="noStrike" kern="1200" cap="none" spc="0" normalizeH="0" baseline="0" dirty="0">
                          <a:ln>
                            <a:noFill/>
                          </a:ln>
                          <a:effectLst/>
                          <a:uLnTx/>
                          <a:uFillTx/>
                          <a:latin typeface="Verdana"/>
                          <a:ea typeface="+mn-ea"/>
                          <a:cs typeface="+mn-cs"/>
                        </a:rPr>
                        <a:t>Spring Boot, Spring Rest Services</a:t>
                      </a:r>
                    </a:p>
                  </a:txBody>
                  <a:tcPr/>
                </a:tc>
                <a:extLst>
                  <a:ext uri="{0D108BD9-81ED-4DB2-BD59-A6C34878D82A}">
                    <a16:rowId xmlns:a16="http://schemas.microsoft.com/office/drawing/2014/main" val="2362141945"/>
                  </a:ext>
                </a:extLst>
              </a:tr>
              <a:tr h="347633">
                <a:tc>
                  <a:txBody>
                    <a:bodyPr/>
                    <a:lstStyle/>
                    <a:p>
                      <a:r>
                        <a:rPr kumimoji="0" lang="en-US" sz="1000" b="0" i="0" u="none" strike="noStrike" kern="1200" cap="none" spc="0" normalizeH="0" baseline="0" dirty="0">
                          <a:ln>
                            <a:noFill/>
                          </a:ln>
                          <a:effectLst/>
                          <a:uLnTx/>
                          <a:uFillTx/>
                          <a:latin typeface="Verdana"/>
                          <a:ea typeface="+mn-ea"/>
                          <a:cs typeface="+mn-cs"/>
                        </a:rPr>
                        <a:t>Angular</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rtl="0" eaLnBrk="1" latinLnBrk="0" hangingPunct="1">
                        <a:buFont typeface="Arial" panose="020B0604020202020204" pitchFamily="34" charset="0"/>
                        <a:buNone/>
                      </a:pP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6"/>
                  </a:ext>
                </a:extLst>
              </a:tr>
              <a:tr h="347632">
                <a:tc>
                  <a:txBody>
                    <a:bodyPr/>
                    <a:lstStyle/>
                    <a:p>
                      <a:pPr lvl="0">
                        <a:buNone/>
                      </a:pPr>
                      <a:r>
                        <a:rPr kumimoji="0" lang="en-US" sz="1000" b="0" i="0" u="none" strike="noStrike" kern="1200" cap="none" spc="0" normalizeH="0" baseline="0" dirty="0">
                          <a:ln>
                            <a:noFill/>
                          </a:ln>
                          <a:effectLst/>
                          <a:uLnTx/>
                          <a:uFillTx/>
                          <a:latin typeface="Verdana"/>
                          <a:ea typeface="+mn-ea"/>
                          <a:cs typeface="+mn-cs"/>
                        </a:rPr>
                        <a:t>Spring cloud</a:t>
                      </a:r>
                    </a:p>
                  </a:txBody>
                  <a:tcPr/>
                </a:tc>
                <a:tc>
                  <a:txBody>
                    <a:bodyPr/>
                    <a:lstStyle/>
                    <a:p>
                      <a:pPr marL="0" lvl="1" indent="0" algn="l">
                        <a:buNone/>
                      </a:pPr>
                      <a:r>
                        <a:rPr kumimoji="0" lang="en-US" sz="1000" u="none" strike="noStrike" kern="1200" cap="none" spc="0" normalizeH="0" baseline="0" dirty="0">
                          <a:ln>
                            <a:noFill/>
                          </a:ln>
                          <a:solidFill>
                            <a:schemeClr val="tx1"/>
                          </a:solidFill>
                          <a:effectLst/>
                          <a:uLnTx/>
                          <a:uFillTx/>
                          <a:latin typeface="+mn-lt"/>
                          <a:ea typeface="+mn-ea"/>
                          <a:cs typeface="+mn-cs"/>
                        </a:rPr>
                        <a:t>Eureka</a:t>
                      </a:r>
                    </a:p>
                  </a:txBody>
                  <a:tcPr/>
                </a:tc>
                <a:extLst>
                  <a:ext uri="{0D108BD9-81ED-4DB2-BD59-A6C34878D82A}">
                    <a16:rowId xmlns:a16="http://schemas.microsoft.com/office/drawing/2014/main" val="2374906028"/>
                  </a:ext>
                </a:extLst>
              </a:tr>
              <a:tr h="322515">
                <a:tc>
                  <a:txBody>
                    <a:bodyPr/>
                    <a:lstStyle/>
                    <a:p>
                      <a:r>
                        <a:rPr kumimoji="0" lang="en-US" sz="10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000" b="0" i="0" u="none" strike="noStrike" kern="1200" cap="none" spc="0" normalizeH="0" baseline="0" dirty="0" err="1">
                          <a:ln>
                            <a:noFill/>
                          </a:ln>
                          <a:effectLst/>
                          <a:uLnTx/>
                          <a:uFillTx/>
                          <a:latin typeface="Verdana"/>
                          <a:ea typeface="+mn-ea"/>
                          <a:cs typeface="+mn-cs"/>
                        </a:rPr>
                        <a:t>Postgre</a:t>
                      </a:r>
                      <a:r>
                        <a:rPr kumimoji="0" lang="en-US" sz="1000" b="0" i="0" u="none" strike="noStrike" kern="1200" cap="none" spc="0" normalizeH="0" baseline="0" dirty="0">
                          <a:ln>
                            <a:noFill/>
                          </a:ln>
                          <a:effectLst/>
                          <a:uLnTx/>
                          <a:uFillTx/>
                          <a:latin typeface="Verdana"/>
                          <a:ea typeface="+mn-ea"/>
                          <a:cs typeface="+mn-cs"/>
                        </a:rPr>
                        <a:t> SQL, MongoDB NO SQL Database</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347633">
                <a:tc>
                  <a:txBody>
                    <a:bodyPr/>
                    <a:lstStyle/>
                    <a:p>
                      <a:r>
                        <a:rPr kumimoji="0" lang="en-US" sz="1000" b="0" i="0" u="none" strike="noStrike" kern="1200" cap="none" spc="0" normalizeH="0" baseline="0">
                          <a:ln>
                            <a:noFill/>
                          </a:ln>
                          <a:effectLst/>
                          <a:uLnTx/>
                          <a:uFillTx/>
                          <a:latin typeface="Verdana"/>
                          <a:ea typeface="+mn-ea"/>
                          <a:cs typeface="+mn-cs"/>
                        </a:rPr>
                        <a:t>UI Tech</a:t>
                      </a: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Bootstrap</a:t>
                      </a:r>
                    </a:p>
                  </a:txBody>
                  <a:tcPr/>
                </a:tc>
                <a:extLst>
                  <a:ext uri="{0D108BD9-81ED-4DB2-BD59-A6C34878D82A}">
                    <a16:rowId xmlns:a16="http://schemas.microsoft.com/office/drawing/2014/main" val="10008"/>
                  </a:ext>
                </a:extLst>
              </a:tr>
              <a:tr h="446559">
                <a:tc>
                  <a:txBody>
                    <a:bodyPr/>
                    <a:lstStyle/>
                    <a:p>
                      <a:r>
                        <a:rPr kumimoji="0" lang="en-US" sz="1000" b="0" i="0" u="none" strike="noStrike" kern="1200" cap="none" spc="0" normalizeH="0" baseline="0" dirty="0">
                          <a:ln>
                            <a:noFill/>
                          </a:ln>
                          <a:effectLst/>
                          <a:uLnTx/>
                          <a:uFillTx/>
                          <a:latin typeface="Verdana"/>
                          <a:ea typeface="+mn-ea"/>
                          <a:cs typeface="+mn-cs"/>
                        </a:rPr>
                        <a:t>Tools</a:t>
                      </a:r>
                    </a:p>
                  </a:txBody>
                  <a:tcPr/>
                </a:tc>
                <a:tc>
                  <a:txBody>
                    <a:bodyPr/>
                    <a:lstStyle/>
                    <a:p>
                      <a:r>
                        <a:rPr kumimoji="0" lang="en-US" sz="1000" b="0" i="0" u="none" strike="noStrike" kern="1200" cap="none" spc="0" normalizeH="0" baseline="0" dirty="0">
                          <a:ln>
                            <a:noFill/>
                          </a:ln>
                          <a:effectLst/>
                          <a:uLnTx/>
                          <a:uFillTx/>
                          <a:latin typeface="Verdana"/>
                          <a:ea typeface="+mn-ea"/>
                          <a:cs typeface="+mn-cs"/>
                        </a:rPr>
                        <a:t>Git &amp; GitHub, Eclipse, STS  Postman, Visual Studio Code, </a:t>
                      </a:r>
                      <a:r>
                        <a:rPr kumimoji="0" lang="en-US" sz="1000" b="0" i="0" u="none" strike="noStrike" kern="1200" cap="none" spc="0" normalizeH="0" baseline="0" dirty="0" err="1">
                          <a:ln>
                            <a:noFill/>
                          </a:ln>
                          <a:effectLst/>
                          <a:uLnTx/>
                          <a:uFillTx/>
                          <a:latin typeface="Verdana"/>
                          <a:ea typeface="+mn-ea"/>
                          <a:cs typeface="+mn-cs"/>
                        </a:rPr>
                        <a:t>Pg</a:t>
                      </a:r>
                      <a:r>
                        <a:rPr kumimoji="0" lang="en-US" sz="1000" b="0" i="0" u="none" strike="noStrike" kern="1200" cap="none" spc="0" normalizeH="0" baseline="0" dirty="0">
                          <a:ln>
                            <a:noFill/>
                          </a:ln>
                          <a:effectLst/>
                          <a:uLnTx/>
                          <a:uFillTx/>
                          <a:latin typeface="Verdana"/>
                          <a:ea typeface="+mn-ea"/>
                          <a:cs typeface="+mn-cs"/>
                        </a:rPr>
                        <a:t> Admin4.</a:t>
                      </a:r>
                    </a:p>
                  </a:txBody>
                  <a:tcPr/>
                </a:tc>
                <a:extLst>
                  <a:ext uri="{0D108BD9-81ED-4DB2-BD59-A6C34878D82A}">
                    <a16:rowId xmlns:a16="http://schemas.microsoft.com/office/drawing/2014/main" val="10009"/>
                  </a:ext>
                </a:extLst>
              </a:tr>
              <a:tr h="446559">
                <a:tc>
                  <a:txBody>
                    <a:bodyPr/>
                    <a:lstStyle/>
                    <a:p>
                      <a:r>
                        <a:rPr kumimoji="0" lang="en-US" sz="1000" b="0" i="0" u="none" strike="noStrike" kern="1200" cap="none" spc="0" normalizeH="0" baseline="0" dirty="0">
                          <a:ln>
                            <a:noFill/>
                          </a:ln>
                          <a:effectLst/>
                          <a:uLnTx/>
                          <a:uFillTx/>
                          <a:latin typeface="Verdana"/>
                          <a:ea typeface="+mn-ea"/>
                          <a:cs typeface="+mn-cs"/>
                        </a:rPr>
                        <a:t>Add On skills</a:t>
                      </a:r>
                    </a:p>
                  </a:txBody>
                  <a:tcPr/>
                </a:tc>
                <a:tc>
                  <a:txBody>
                    <a:bodyPr/>
                    <a:lstStyle/>
                    <a:p>
                      <a:r>
                        <a:rPr lang="en-US" sz="1000" b="0" i="0" u="none" strike="noStrike" kern="1200" cap="none" spc="0" normalizeH="0" baseline="0" dirty="0">
                          <a:ln>
                            <a:noFill/>
                          </a:ln>
                          <a:effectLst/>
                          <a:uLnTx/>
                          <a:uFillTx/>
                          <a:latin typeface="Verdana"/>
                          <a:ea typeface="+mn-ea"/>
                          <a:cs typeface="+mn-cs"/>
                        </a:rPr>
                        <a:t> </a:t>
                      </a:r>
                      <a:r>
                        <a:rPr kumimoji="0" lang="en-US" sz="1000" b="0" i="0" u="none" strike="noStrike" kern="1200" cap="none" spc="0" normalizeH="0" baseline="0" dirty="0">
                          <a:ln>
                            <a:noFill/>
                          </a:ln>
                          <a:effectLst/>
                          <a:uLnTx/>
                          <a:uFillTx/>
                          <a:latin typeface="Verdana"/>
                          <a:ea typeface="+mn-ea"/>
                          <a:cs typeface="+mn-cs"/>
                        </a:rPr>
                        <a:t>Immersive learning and Communication</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9030"/>
            <a:ext cx="6056312" cy="322262"/>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nl-NL" altLang="nl-NL" dirty="0">
                <a:solidFill>
                  <a:srgbClr val="88D5ED"/>
                </a:solidFill>
                <a:hlinkClick r:id="rId3">
                  <a:extLst>
                    <a:ext uri="{A12FA001-AC4F-418D-AE19-62706E023703}">
                      <ahyp:hlinkClr xmlns:ahyp="http://schemas.microsoft.com/office/drawing/2018/hyperlinkcolor" val="tx"/>
                    </a:ext>
                  </a:extLst>
                </a:hlinkClick>
              </a:rPr>
              <a:t>nimma.shravani@capgemini.com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+91 9849676177</a:t>
            </a:r>
            <a:endParaRPr lang="en-US" altLang="nl-NL" dirty="0"/>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Shravani Nimma</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95224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Electronics and Communication Engineering:2016-2020</a:t>
            </a:r>
          </a:p>
          <a:p>
            <a:pPr>
              <a:lnSpc>
                <a:spcPct val="114000"/>
              </a:lnSpc>
              <a:defRPr/>
            </a:pPr>
            <a:endParaRPr kumimoji="0" lang="en-US" altLang="nl-NL" sz="1000" b="0" i="0" u="none" strike="noStrike" kern="1200" cap="none" spc="0" normalizeH="0" baseline="0" noProof="0" dirty="0">
              <a:ln>
                <a:noFill/>
              </a:ln>
              <a:effectLst/>
              <a:uLnTx/>
              <a:uFillTx/>
              <a:latin typeface="Verdana"/>
              <a:ea typeface="Verdana"/>
            </a:endParaRPr>
          </a:p>
          <a:p>
            <a:pPr>
              <a:lnSpc>
                <a:spcPct val="114000"/>
              </a:lnSpc>
              <a:defRPr/>
            </a:pPr>
            <a:r>
              <a:rPr lang="en-US" altLang="nl-NL" sz="1000" dirty="0">
                <a:solidFill>
                  <a:schemeClr val="accent1">
                    <a:lumMod val="60000"/>
                    <a:lumOff val="40000"/>
                  </a:schemeClr>
                </a:solidFill>
                <a:latin typeface="Verdana"/>
                <a:ea typeface="Verdana"/>
              </a:rPr>
              <a:t>Skills</a:t>
            </a:r>
            <a:r>
              <a:rPr lang="en-US" altLang="nl-NL" sz="1000" dirty="0">
                <a:latin typeface="Verdana"/>
                <a:ea typeface="Verdana"/>
              </a:rPr>
              <a:t>:</a:t>
            </a:r>
            <a:endParaRPr kumimoji="0" lang="en-US" altLang="nl-NL" sz="1000" b="0" i="0" u="none" strike="noStrike" kern="1200" cap="none" spc="0" normalizeH="0" baseline="0" noProof="0" dirty="0">
              <a:ln>
                <a:noFill/>
              </a:ln>
              <a:effectLst/>
              <a:uLnTx/>
              <a:uFillTx/>
              <a:latin typeface="Verdana"/>
              <a:ea typeface="Verdana"/>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439653" y="2766369"/>
            <a:ext cx="3978346" cy="3616880"/>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marL="171450" indent="-171450">
              <a:buFont typeface="Arial" panose="020B0604020202020204" pitchFamily="34" charset="0"/>
              <a:buChar char="•"/>
            </a:pPr>
            <a:r>
              <a:rPr lang="en-US" altLang="en-US" dirty="0">
                <a:ea typeface="Verdana"/>
              </a:rPr>
              <a:t>Case study On </a:t>
            </a:r>
            <a:r>
              <a:rPr lang="en-US" altLang="en-US" b="1" dirty="0">
                <a:ea typeface="Verdana"/>
              </a:rPr>
              <a:t>Interview tracking system is done by using API gateway, Postman, Responsive UI with HTML, CSS, Bootstrap and Angular used as User Interface.</a:t>
            </a:r>
          </a:p>
          <a:p>
            <a:pPr eaLnBrk="1" hangingPunct="1">
              <a:lnSpc>
                <a:spcPct val="114000"/>
              </a:lnSpc>
            </a:pPr>
            <a:r>
              <a:rPr lang="en-US" altLang="en-US" b="1" dirty="0"/>
              <a:t>   Online Hotel-Management Application</a:t>
            </a:r>
          </a:p>
          <a:p>
            <a:pPr eaLnBrk="1" hangingPunct="1">
              <a:lnSpc>
                <a:spcPct val="114000"/>
              </a:lnSpc>
            </a:pPr>
            <a:r>
              <a:rPr lang="en-IN" altLang="en-US" dirty="0"/>
              <a:t>  Completed end to end case study of Hotel management     Application along with JWT authentication, Swagger and payment testing using Stripe, responsive UI with </a:t>
            </a:r>
            <a:r>
              <a:rPr lang="en-US" altLang="en-US" dirty="0"/>
              <a:t>Tailwind CSS and Angular used for user interface.</a:t>
            </a:r>
            <a:endParaRPr lang="en-US" altLang="nl-NL" b="1" dirty="0"/>
          </a:p>
          <a:p>
            <a:pPr marL="171450" indent="-171450">
              <a:buFont typeface="Arial" panose="020B0604020202020204" pitchFamily="34" charset="0"/>
              <a:buChar char="•"/>
            </a:pPr>
            <a:endParaRPr lang="en-US" altLang="en-US" b="1" dirty="0">
              <a:ea typeface="Verdana"/>
            </a:endParaRPr>
          </a:p>
          <a:p>
            <a:pPr marL="171450" indent="-171450">
              <a:lnSpc>
                <a:spcPct val="113999"/>
              </a:lnSpc>
              <a:buChar char="•"/>
            </a:pPr>
            <a:r>
              <a:rPr lang="en-US" altLang="en-US" b="1" dirty="0">
                <a:ea typeface="Verdana"/>
              </a:rPr>
              <a:t>https://github.com/Nimmashravani/resume-46219293-shravani-nimma.git</a:t>
            </a:r>
          </a:p>
          <a:p>
            <a:pPr marL="171450" indent="-171450">
              <a:lnSpc>
                <a:spcPct val="113999"/>
              </a:lnSpc>
              <a:buChar char="•"/>
            </a:pPr>
            <a:r>
              <a:rPr lang="en-US" altLang="en-US" dirty="0">
                <a:ea typeface="Verdana"/>
              </a:rPr>
              <a:t>https://github.com/Nimmashravani/video-of-case-study-online-hotel-mgt.git</a:t>
            </a: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pic>
        <p:nvPicPr>
          <p:cNvPr id="9" name="Picture Placeholder 8" descr="A picture containing text, wall, person, indoor&#10;&#10;Description automatically generated">
            <a:extLst>
              <a:ext uri="{FF2B5EF4-FFF2-40B4-BE49-F238E27FC236}">
                <a16:creationId xmlns:a16="http://schemas.microsoft.com/office/drawing/2014/main" id="{8B4B8A38-058A-47BA-BDC9-C7F2D4B0C4EB}"/>
              </a:ext>
            </a:extLst>
          </p:cNvPr>
          <p:cNvPicPr>
            <a:picLocks noGrp="1" noChangeAspect="1"/>
          </p:cNvPicPr>
          <p:nvPr>
            <p:ph type="pic" sz="quarter" idx="46"/>
          </p:nvPr>
        </p:nvPicPr>
        <p:blipFill>
          <a:blip r:embed="rId4" cstate="print">
            <a:extLst>
              <a:ext uri="{28A0092B-C50C-407E-A947-70E740481C1C}">
                <a14:useLocalDpi xmlns:a14="http://schemas.microsoft.com/office/drawing/2010/main" val="0"/>
              </a:ext>
            </a:extLst>
          </a:blip>
          <a:srcRect t="6627" b="6627"/>
          <a:stretch>
            <a:fillRect/>
          </a:stretch>
        </p:blipFill>
        <p:spPr>
          <a:xfrm>
            <a:off x="335917" y="256646"/>
            <a:ext cx="1735137" cy="1736725"/>
          </a:xfrm>
        </p:spPr>
      </p:pic>
      <p:sp>
        <p:nvSpPr>
          <p:cNvPr id="6" name="Text Placeholder 5">
            <a:extLst>
              <a:ext uri="{FF2B5EF4-FFF2-40B4-BE49-F238E27FC236}">
                <a16:creationId xmlns:a16="http://schemas.microsoft.com/office/drawing/2014/main" id="{6F7151EC-1E8C-4B44-880B-0D4B8C65335C}"/>
              </a:ext>
            </a:extLst>
          </p:cNvPr>
          <p:cNvSpPr>
            <a:spLocks noGrp="1"/>
          </p:cNvSpPr>
          <p:nvPr>
            <p:ph type="body" sz="quarter" idx="50"/>
          </p:nvPr>
        </p:nvSpPr>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Tailwind CSS</a:t>
            </a:r>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endParaRPr lang="en-US" b="1" dirty="0"/>
          </a:p>
          <a:p>
            <a:endParaRPr lang="en-US" dirty="0"/>
          </a:p>
        </p:txBody>
      </p:sp>
      <p:sp>
        <p:nvSpPr>
          <p:cNvPr id="8" name="Text Placeholder 7">
            <a:extLst>
              <a:ext uri="{FF2B5EF4-FFF2-40B4-BE49-F238E27FC236}">
                <a16:creationId xmlns:a16="http://schemas.microsoft.com/office/drawing/2014/main" id="{A56050B9-1370-40FC-A4F3-842837EBEBB1}"/>
              </a:ext>
            </a:extLst>
          </p:cNvPr>
          <p:cNvSpPr>
            <a:spLocks noGrp="1"/>
          </p:cNvSpPr>
          <p:nvPr>
            <p:ph type="body" sz="quarter" idx="43"/>
          </p:nvPr>
        </p:nvSpPr>
        <p:spPr>
          <a:xfrm>
            <a:off x="3722688" y="1357259"/>
            <a:ext cx="2373312" cy="295449"/>
          </a:xfrm>
        </p:spPr>
        <p:txBody>
          <a:bodyPr/>
          <a:lstStyle/>
          <a:p>
            <a:r>
              <a:rPr lang="en-US" dirty="0"/>
              <a:t>Bangalore</a:t>
            </a:r>
          </a:p>
        </p:txBody>
      </p:sp>
      <p:pic>
        <p:nvPicPr>
          <p:cNvPr id="19" name="Picture 2" descr="Image result for github icon for resume">
            <a:extLst>
              <a:ext uri="{FF2B5EF4-FFF2-40B4-BE49-F238E27FC236}">
                <a16:creationId xmlns:a16="http://schemas.microsoft.com/office/drawing/2014/main" id="{3C71419F-5027-4D08-B814-E1B71135C9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3901" y="4936196"/>
            <a:ext cx="370205" cy="3186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B2646B-3E1A-4379-BB87-589407B69094}">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635420-4604-4FB5-BA27-539028490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1301</TotalTime>
  <Words>269</Words>
  <Application>Microsoft Office PowerPoint</Application>
  <PresentationFormat>Widescreen</PresentationFormat>
  <Paragraphs>38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Shravani, Nimma</cp:lastModifiedBy>
  <cp:revision>16</cp:revision>
  <dcterms:created xsi:type="dcterms:W3CDTF">2020-09-22T06:24:00Z</dcterms:created>
  <dcterms:modified xsi:type="dcterms:W3CDTF">2022-09-06T12:08:09Z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