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90589-A65C-8458-C424-4A238D5A6D3C}" v="1391" dt="2025-01-21T21:48:31.434"/>
    <p1510:client id="{B70976F4-BADF-2869-B1CC-7984A3A5579D}" v="341" dt="2025-01-21T21:55:11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7" d="100"/>
          <a:sy n="57" d="100"/>
        </p:scale>
        <p:origin x="6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cefdaff62240ec9/Top_Categories_SocialBuz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[Top_Categories_SocialBuzz.xlsx]Sheet1!PivotTable1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Categories</a:t>
            </a:r>
          </a:p>
        </c:rich>
      </c:tx>
      <c:layout>
        <c:manualLayout>
          <c:xMode val="edge"/>
          <c:yMode val="edge"/>
          <c:x val="0.38002406738868832"/>
          <c:y val="2.3367952522255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75-4881-938A-8CA7D01150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1"/>
        <c:overlap val="-30"/>
        <c:axId val="1562330631"/>
        <c:axId val="1562332679"/>
      </c:barChart>
      <c:catAx>
        <c:axId val="1562330631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2332679"/>
        <c:crosses val="autoZero"/>
        <c:auto val="1"/>
        <c:lblAlgn val="ctr"/>
        <c:lblOffset val="100"/>
        <c:noMultiLvlLbl val="0"/>
      </c:catAx>
      <c:valAx>
        <c:axId val="1562332679"/>
        <c:scaling>
          <c:orientation val="minMax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Popularity (Combined Score)</a:t>
                </a:r>
              </a:p>
            </c:rich>
          </c:tx>
          <c:layout>
            <c:manualLayout>
              <c:xMode val="edge"/>
              <c:yMode val="edge"/>
              <c:x val="0.46287964004499443"/>
              <c:y val="0.883283840532286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2330631"/>
        <c:crosses val="max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525991" y="3671109"/>
            <a:ext cx="7074054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00" spc="-105" dirty="0">
                <a:solidFill>
                  <a:srgbClr val="FFFFFF"/>
                </a:solidFill>
                <a:latin typeface="Graphik Regular"/>
              </a:rPr>
              <a:t>Social Buzz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F774FAF-2DE1-70BB-AB88-26FBBA0385ED}"/>
              </a:ext>
            </a:extLst>
          </p:cNvPr>
          <p:cNvSpPr txBox="1"/>
          <p:nvPr/>
        </p:nvSpPr>
        <p:spPr>
          <a:xfrm>
            <a:off x="11582400" y="1676399"/>
            <a:ext cx="582506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Calibri"/>
                <a:cs typeface="Calibri"/>
              </a:rPr>
              <a:t>Animals &amp; Science are the two most popular categories of content, showing that people enjoy "real-life" and "factual" content the most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53AA9B-2F0B-7207-8BC8-920024B83B09}"/>
              </a:ext>
            </a:extLst>
          </p:cNvPr>
          <p:cNvSpPr txBox="1"/>
          <p:nvPr/>
        </p:nvSpPr>
        <p:spPr>
          <a:xfrm>
            <a:off x="11565467" y="1159933"/>
            <a:ext cx="2201332" cy="5401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ea typeface="Calibri"/>
                <a:cs typeface="Calibri"/>
              </a:rPr>
              <a:t>ANALYSIS</a:t>
            </a:r>
            <a:endParaRPr lang="en-US" sz="2800" dirty="0">
              <a:ea typeface="Calibri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89DC07-D36B-EB64-6BF2-D523A566C64A}"/>
              </a:ext>
            </a:extLst>
          </p:cNvPr>
          <p:cNvSpPr txBox="1"/>
          <p:nvPr/>
        </p:nvSpPr>
        <p:spPr>
          <a:xfrm>
            <a:off x="11717866" y="3860800"/>
            <a:ext cx="25569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ea typeface="Calibri"/>
                <a:cs typeface="Calibri"/>
              </a:rPr>
              <a:t>INSIGHT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1F07DE-5DF9-515D-07A6-4590F7A08747}"/>
              </a:ext>
            </a:extLst>
          </p:cNvPr>
          <p:cNvSpPr txBox="1"/>
          <p:nvPr/>
        </p:nvSpPr>
        <p:spPr>
          <a:xfrm>
            <a:off x="11836400" y="4572000"/>
            <a:ext cx="5164666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Calibri"/>
                <a:cs typeface="Calibri"/>
              </a:rPr>
              <a:t>FOOD is common theme within the top 5 categories, "Healthy Eating" is ranking the highest. You could use this insight to create a campaign and work with the healthy eating brands to boost the user engagement</a:t>
            </a:r>
            <a:r>
              <a:rPr lang="en-US" dirty="0">
                <a:ea typeface="Calibri"/>
                <a:cs typeface="Calibri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485962" y="1920918"/>
            <a:ext cx="8988550" cy="6445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D370F7-4375-141A-3B2C-257499552F48}"/>
              </a:ext>
            </a:extLst>
          </p:cNvPr>
          <p:cNvSpPr txBox="1"/>
          <p:nvPr/>
        </p:nvSpPr>
        <p:spPr>
          <a:xfrm>
            <a:off x="8505275" y="2576237"/>
            <a:ext cx="8970261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 </a:t>
            </a:r>
            <a:endParaRPr lang="en-US">
              <a:ea typeface="Calibri"/>
              <a:cs typeface="Calibri"/>
            </a:endParaRPr>
          </a:p>
          <a:p>
            <a:r>
              <a:rPr lang="en-US" sz="2800" dirty="0">
                <a:ea typeface="Calibri"/>
                <a:cs typeface="Calibri"/>
              </a:rPr>
              <a:t>Social Buzz is a fast growing technology unicorn that need to adapt quickly to </a:t>
            </a:r>
            <a:r>
              <a:rPr lang="en-US" sz="2800" dirty="0" err="1">
                <a:ea typeface="Calibri"/>
                <a:cs typeface="Calibri"/>
              </a:rPr>
              <a:t>it's</a:t>
            </a:r>
            <a:r>
              <a:rPr lang="en-US" sz="2800" dirty="0">
                <a:ea typeface="Calibri"/>
                <a:cs typeface="Calibri"/>
              </a:rPr>
              <a:t> global scale. Accenture has begun a 3 month POC focusing on these tasks:</a:t>
            </a:r>
          </a:p>
          <a:p>
            <a:endParaRPr lang="en-US" sz="28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800" dirty="0">
                <a:ea typeface="Calibri"/>
                <a:cs typeface="Calibri"/>
              </a:rPr>
              <a:t>An Audit of Social Buzz's Big Data practice</a:t>
            </a:r>
          </a:p>
          <a:p>
            <a:pPr marL="342900" indent="-342900">
              <a:buAutoNum type="arabicPeriod"/>
            </a:pPr>
            <a:r>
              <a:rPr lang="en-US" sz="2800" dirty="0">
                <a:ea typeface="Calibri"/>
                <a:cs typeface="Calibri"/>
              </a:rPr>
              <a:t>Recommendations for a successful IPO</a:t>
            </a:r>
          </a:p>
          <a:p>
            <a:pPr marL="342900" indent="-342900">
              <a:buAutoNum type="arabicPeriod"/>
            </a:pPr>
            <a:r>
              <a:rPr lang="en-US" sz="2800">
                <a:ea typeface="Calibri"/>
                <a:cs typeface="Calibri"/>
              </a:rPr>
              <a:t>An analysis to find Social Buzz's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505C06-8CFF-D2CE-130E-AACE782C67DE}"/>
              </a:ext>
            </a:extLst>
          </p:cNvPr>
          <p:cNvSpPr txBox="1"/>
          <p:nvPr/>
        </p:nvSpPr>
        <p:spPr>
          <a:xfrm>
            <a:off x="2255520" y="5344836"/>
            <a:ext cx="740596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a typeface="Calibri"/>
                <a:cs typeface="Calibri"/>
              </a:rPr>
              <a:t>Over the years, Social Buzz have scaled quicker than anticipated</a:t>
            </a:r>
          </a:p>
          <a:p>
            <a:endParaRPr lang="en-US" sz="28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800" dirty="0">
                <a:solidFill>
                  <a:schemeClr val="bg1"/>
                </a:solidFill>
                <a:ea typeface="Calibri"/>
                <a:cs typeface="Calibri"/>
              </a:rPr>
              <a:t>Over 100000 posts per day</a:t>
            </a:r>
          </a:p>
          <a:p>
            <a:endParaRPr lang="en-US" sz="28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800" dirty="0">
                <a:solidFill>
                  <a:schemeClr val="bg1"/>
                </a:solidFill>
                <a:ea typeface="Calibri"/>
                <a:cs typeface="Calibri"/>
              </a:rPr>
              <a:t>Problem:</a:t>
            </a:r>
          </a:p>
          <a:p>
            <a:r>
              <a:rPr lang="en-US" sz="2800" dirty="0">
                <a:solidFill>
                  <a:schemeClr val="bg1"/>
                </a:solidFill>
                <a:ea typeface="Calibri"/>
                <a:cs typeface="Calibri"/>
              </a:rPr>
              <a:t>Conduct an analysis of their content and highlight the top 5 categories with the largest aggregate popularity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D4FA18-9BF2-0330-0C72-95CE28661C67}"/>
              </a:ext>
            </a:extLst>
          </p:cNvPr>
          <p:cNvSpPr txBox="1"/>
          <p:nvPr/>
        </p:nvSpPr>
        <p:spPr>
          <a:xfrm>
            <a:off x="13909379" y="1562946"/>
            <a:ext cx="3838447" cy="9795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Calibri"/>
                <a:cs typeface="Calibri"/>
              </a:rPr>
              <a:t>Swapnika</a:t>
            </a:r>
          </a:p>
          <a:p>
            <a:r>
              <a:rPr lang="en-US" sz="2800" dirty="0">
                <a:ea typeface="Calibri"/>
                <a:cs typeface="Calibri"/>
              </a:rPr>
              <a:t>Data Analyst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D40436-8F8D-7AAD-B808-63D0545EAC99}"/>
              </a:ext>
            </a:extLst>
          </p:cNvPr>
          <p:cNvSpPr txBox="1"/>
          <p:nvPr/>
        </p:nvSpPr>
        <p:spPr>
          <a:xfrm>
            <a:off x="13914459" y="4526958"/>
            <a:ext cx="3834722" cy="9625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Calibri"/>
                <a:cs typeface="Calibri"/>
              </a:rPr>
              <a:t>Marcus </a:t>
            </a:r>
            <a:r>
              <a:rPr lang="en-US" sz="2800" b="1" err="1">
                <a:ea typeface="Calibri"/>
                <a:cs typeface="Calibri"/>
              </a:rPr>
              <a:t>Rompton</a:t>
            </a:r>
            <a:endParaRPr lang="en-US" sz="2800" b="1">
              <a:ea typeface="Calibri"/>
              <a:cs typeface="Calibri"/>
            </a:endParaRPr>
          </a:p>
          <a:p>
            <a:r>
              <a:rPr lang="en-US" sz="2800" dirty="0">
                <a:ea typeface="Calibri"/>
                <a:cs typeface="Calibri"/>
              </a:rPr>
              <a:t>Senior principle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5ED61B-9AE2-8C76-095B-AA70DED6B757}"/>
              </a:ext>
            </a:extLst>
          </p:cNvPr>
          <p:cNvSpPr txBox="1"/>
          <p:nvPr/>
        </p:nvSpPr>
        <p:spPr>
          <a:xfrm>
            <a:off x="13961194" y="7481147"/>
            <a:ext cx="4184564" cy="9710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Calibri"/>
                <a:cs typeface="Calibri"/>
              </a:rPr>
              <a:t>Andrew Fleming</a:t>
            </a:r>
          </a:p>
          <a:p>
            <a:r>
              <a:rPr lang="en-US" sz="2800" dirty="0">
                <a:ea typeface="Calibri"/>
                <a:cs typeface="Calibri"/>
              </a:rPr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35079E-9387-D09F-7384-2242AAD9E75C}"/>
              </a:ext>
            </a:extLst>
          </p:cNvPr>
          <p:cNvSpPr txBox="1"/>
          <p:nvPr/>
        </p:nvSpPr>
        <p:spPr>
          <a:xfrm>
            <a:off x="3714496" y="1367534"/>
            <a:ext cx="45032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a typeface="Calibri"/>
                <a:cs typeface="Calibri"/>
              </a:rPr>
              <a:t>Data Understanding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A0D5DB-A82C-7B1E-A6F9-15A04FFE9F2B}"/>
              </a:ext>
            </a:extLst>
          </p:cNvPr>
          <p:cNvSpPr txBox="1"/>
          <p:nvPr/>
        </p:nvSpPr>
        <p:spPr>
          <a:xfrm>
            <a:off x="5504010" y="2838704"/>
            <a:ext cx="44629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a typeface="Calibri"/>
                <a:cs typeface="Calibri"/>
              </a:rPr>
              <a:t>Data Cleaning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480D03-0670-895B-E3DD-7572F6EBF9E5}"/>
              </a:ext>
            </a:extLst>
          </p:cNvPr>
          <p:cNvSpPr txBox="1"/>
          <p:nvPr/>
        </p:nvSpPr>
        <p:spPr>
          <a:xfrm>
            <a:off x="7424928" y="4425696"/>
            <a:ext cx="35478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a typeface="Calibri"/>
                <a:cs typeface="Calibri"/>
              </a:rPr>
              <a:t>Data Modelling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349435-F8C2-0F11-4B05-42260BACF9E1}"/>
              </a:ext>
            </a:extLst>
          </p:cNvPr>
          <p:cNvSpPr txBox="1"/>
          <p:nvPr/>
        </p:nvSpPr>
        <p:spPr>
          <a:xfrm>
            <a:off x="11119104" y="7772399"/>
            <a:ext cx="35844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a typeface="Calibri"/>
                <a:cs typeface="Calibri"/>
              </a:rPr>
              <a:t>Uncover Insights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093A73-0868-3871-04EA-418B16C37037}"/>
              </a:ext>
            </a:extLst>
          </p:cNvPr>
          <p:cNvSpPr txBox="1"/>
          <p:nvPr/>
        </p:nvSpPr>
        <p:spPr>
          <a:xfrm>
            <a:off x="9232054" y="6064503"/>
            <a:ext cx="39170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a typeface="Calibri"/>
                <a:cs typeface="Calibri"/>
              </a:rPr>
              <a:t>Data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03FD19-A7AD-BCF7-62F1-ECBB9C690B8E}"/>
              </a:ext>
            </a:extLst>
          </p:cNvPr>
          <p:cNvSpPr txBox="1"/>
          <p:nvPr/>
        </p:nvSpPr>
        <p:spPr>
          <a:xfrm>
            <a:off x="1523999" y="5787081"/>
            <a:ext cx="413951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6">
                    <a:lumMod val="76000"/>
                  </a:schemeClr>
                </a:solidFill>
              </a:rPr>
              <a:t>16 </a:t>
            </a:r>
            <a:r>
              <a:rPr lang="en-US" sz="2800" dirty="0">
                <a:ea typeface="Calibri"/>
                <a:cs typeface="Calibri"/>
              </a:rPr>
              <a:t>Unique Categories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0B5DA-72CB-0BA9-B650-6229EAC33196}"/>
              </a:ext>
            </a:extLst>
          </p:cNvPr>
          <p:cNvSpPr txBox="1"/>
          <p:nvPr/>
        </p:nvSpPr>
        <p:spPr>
          <a:xfrm>
            <a:off x="12192000" y="5787079"/>
            <a:ext cx="587357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6">
                    <a:lumMod val="76000"/>
                  </a:schemeClr>
                </a:solidFill>
                <a:ea typeface="Calibri"/>
                <a:cs typeface="Calibri"/>
              </a:rPr>
              <a:t>JANUARY </a:t>
            </a:r>
            <a:r>
              <a:rPr lang="en-US" sz="2800" dirty="0">
                <a:ea typeface="Calibri"/>
                <a:cs typeface="Calibri"/>
              </a:rPr>
              <a:t>is the month with most posts</a:t>
            </a:r>
            <a:endParaRPr lang="en-US" sz="2800">
              <a:ea typeface="Calibri"/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CEF749-8A83-BA36-15AC-D51A03482747}"/>
              </a:ext>
            </a:extLst>
          </p:cNvPr>
          <p:cNvSpPr txBox="1"/>
          <p:nvPr/>
        </p:nvSpPr>
        <p:spPr>
          <a:xfrm>
            <a:off x="6209270" y="5787081"/>
            <a:ext cx="5492576" cy="533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6">
                    <a:lumMod val="76000"/>
                  </a:schemeClr>
                </a:solidFill>
                <a:ea typeface="Calibri"/>
                <a:cs typeface="Calibri"/>
              </a:rPr>
              <a:t>1897 </a:t>
            </a:r>
            <a:r>
              <a:rPr lang="en-US" sz="2800" dirty="0">
                <a:ea typeface="Calibri"/>
                <a:cs typeface="Calibri"/>
              </a:rPr>
              <a:t>Reactions to Animal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20752" y="-1658503"/>
            <a:ext cx="17905706" cy="2084811"/>
            <a:chOff x="54312" y="-30803"/>
            <a:chExt cx="22950721" cy="2720242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4312" y="-30803"/>
              <a:ext cx="2837558" cy="2681738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5D81250-3405-4E75-2B14-8FBC65E9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03155"/>
              </p:ext>
            </p:extLst>
          </p:nvPr>
        </p:nvGraphicFramePr>
        <p:xfrm>
          <a:off x="3854450" y="1115020"/>
          <a:ext cx="2532037" cy="80400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2037">
                  <a:extLst>
                    <a:ext uri="{9D8B030D-6E8A-4147-A177-3AD203B41FA5}">
                      <a16:colId xmlns:a16="http://schemas.microsoft.com/office/drawing/2014/main" val="209839013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auto">
                        <a:lnSpc>
                          <a:spcPts val="3375"/>
                        </a:lnSpc>
                      </a:pP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71044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Animals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07289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science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80777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healthy eating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23575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technology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74578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food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7664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culture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81632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travel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7533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cooking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1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3841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soccer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1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91411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education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1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3299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fitness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1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56528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Studying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1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86385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dogs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1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7482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tennis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1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58658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veganism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1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24283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3375"/>
                        </a:lnSpc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 speaking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15" marR="9515" marT="951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12959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283B673B-CB36-E843-7FBD-21812C962478}"/>
              </a:ext>
            </a:extLst>
          </p:cNvPr>
          <p:cNvGrpSpPr/>
          <p:nvPr/>
        </p:nvGrpSpPr>
        <p:grpSpPr>
          <a:xfrm>
            <a:off x="555213" y="9490985"/>
            <a:ext cx="17253778" cy="2017079"/>
            <a:chOff x="555213" y="9490985"/>
            <a:chExt cx="23005033" cy="268943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852CD792-FA0F-E3CF-6C8E-1D1D7204A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7316182" y="9490985"/>
              <a:ext cx="2891870" cy="2689439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A6A87A08-7E56-CDC2-966B-8B8753BAE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963989" y="9490985"/>
              <a:ext cx="2891870" cy="2689439"/>
            </a:xfrm>
            <a:prstGeom prst="rect">
              <a:avLst/>
            </a:prstGeom>
          </p:spPr>
        </p:pic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45B6592D-859D-7AE6-F96C-7007DCF19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611795" y="9490985"/>
              <a:ext cx="2891870" cy="2689439"/>
            </a:xfrm>
            <a:prstGeom prst="rect">
              <a:avLst/>
            </a:prstGeom>
          </p:spPr>
        </p:pic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A856F7C2-4B42-E25E-578F-1D2FE1A97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668376" y="9490985"/>
              <a:ext cx="2891870" cy="2689439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DD4DE998-F1D7-9655-3A37-106D5DF1A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7259601" y="9490985"/>
              <a:ext cx="2891870" cy="2689439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3DC4F92E-248E-283C-681D-7E4807314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907407" y="9490985"/>
              <a:ext cx="2891870" cy="2689439"/>
            </a:xfrm>
            <a:prstGeom prst="rect">
              <a:avLst/>
            </a:prstGeom>
          </p:spPr>
        </p:pic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2102B2B1-2298-9959-1871-CEA90B1ED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55213" y="9490985"/>
              <a:ext cx="2891870" cy="2689439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A470AA-4422-D39D-53CF-420FAFDCF888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979455" y="8814373"/>
            <a:chExt cx="4727344" cy="449373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024BAEE-6B96-7A49-F306-932BA021A7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3527" y="9224837"/>
              <a:ext cx="4083272" cy="4083272"/>
              <a:chOff x="1623527" y="9224837"/>
              <a:chExt cx="6350000" cy="6350000"/>
            </a:xfrm>
          </p:grpSpPr>
          <p:sp>
            <p:nvSpPr>
              <p:cNvPr id="48" name="Freeform 12">
                <a:extLst>
                  <a:ext uri="{FF2B5EF4-FFF2-40B4-BE49-F238E27FC236}">
                    <a16:creationId xmlns:a16="http://schemas.microsoft.com/office/drawing/2014/main" id="{537C3D6C-BA80-1FBC-537A-5F039440E62B}"/>
                  </a:ext>
                </a:extLst>
              </p:cNvPr>
              <p:cNvSpPr/>
              <p:nvPr/>
            </p:nvSpPr>
            <p:spPr>
              <a:xfrm>
                <a:off x="1623527" y="9224837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4B934E03-0CE4-211D-B199-5CC69F1EA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979455" y="8814373"/>
              <a:ext cx="4083272" cy="4091977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BCA9B0-45F1-A4DD-47EA-F93F8A024D32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16515246" y="-1685151"/>
            <a:chExt cx="4727344" cy="449373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6324AF-4B5F-B289-8485-7EB91388F4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159318" y="-1274687"/>
              <a:ext cx="4083272" cy="4083272"/>
              <a:chOff x="17159318" y="-1274687"/>
              <a:chExt cx="6350000" cy="6350000"/>
            </a:xfrm>
          </p:grpSpPr>
          <p:sp>
            <p:nvSpPr>
              <p:cNvPr id="38" name="Freeform 25">
                <a:extLst>
                  <a:ext uri="{FF2B5EF4-FFF2-40B4-BE49-F238E27FC236}">
                    <a16:creationId xmlns:a16="http://schemas.microsoft.com/office/drawing/2014/main" id="{2BF3B457-B622-9B0F-639C-C05023FE3B47}"/>
                  </a:ext>
                </a:extLst>
              </p:cNvPr>
              <p:cNvSpPr/>
              <p:nvPr/>
            </p:nvSpPr>
            <p:spPr>
              <a:xfrm>
                <a:off x="17159318" y="-1274687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0CE97C16-2E36-402B-5211-BF851AF20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16515246" y="-1685151"/>
              <a:ext cx="4083272" cy="4091977"/>
            </a:xfrm>
            <a:prstGeom prst="rect">
              <a:avLst/>
            </a:prstGeom>
          </p:spPr>
        </p:pic>
      </p:grpSp>
      <p:sp>
        <p:nvSpPr>
          <p:cNvPr id="35" name="TextBox 26">
            <a:extLst>
              <a:ext uri="{FF2B5EF4-FFF2-40B4-BE49-F238E27FC236}">
                <a16:creationId xmlns:a16="http://schemas.microsoft.com/office/drawing/2014/main" id="{26D545CB-3DA8-48E7-046A-F0FA9C25FC7E}"/>
              </a:ext>
            </a:extLst>
          </p:cNvPr>
          <p:cNvSpPr txBox="1"/>
          <p:nvPr/>
        </p:nvSpPr>
        <p:spPr>
          <a:xfrm>
            <a:off x="2447324" y="594268"/>
            <a:ext cx="15482101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ea typeface="Calibri"/>
                <a:cs typeface="Calibri"/>
              </a:rPr>
              <a:t>Total Unique Categories: 16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0D87A2AB-150E-2179-19D1-C00A4D1157ED}"/>
              </a:ext>
            </a:extLst>
          </p:cNvPr>
          <p:cNvSpPr txBox="1"/>
          <p:nvPr/>
        </p:nvSpPr>
        <p:spPr>
          <a:xfrm>
            <a:off x="9442786" y="2295804"/>
            <a:ext cx="8208922" cy="31085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ea typeface="Calibri"/>
                <a:cs typeface="Calibri"/>
              </a:rPr>
              <a:t>The top 5 categories with largest popularity are:</a:t>
            </a:r>
          </a:p>
          <a:p>
            <a:endParaRPr lang="en-US" sz="28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800" dirty="0">
                <a:ea typeface="Calibri"/>
                <a:cs typeface="Calibri"/>
              </a:rPr>
              <a:t>Animals </a:t>
            </a:r>
          </a:p>
          <a:p>
            <a:pPr marL="342900" indent="-342900">
              <a:buAutoNum type="arabicPeriod"/>
            </a:pPr>
            <a:r>
              <a:rPr lang="en-US" sz="2800" dirty="0">
                <a:ea typeface="Calibri"/>
                <a:cs typeface="Calibri"/>
              </a:rPr>
              <a:t>Science</a:t>
            </a:r>
          </a:p>
          <a:p>
            <a:pPr marL="342900" indent="-342900">
              <a:buAutoNum type="arabicPeriod"/>
            </a:pPr>
            <a:r>
              <a:rPr lang="en-US" sz="2800" dirty="0">
                <a:ea typeface="Calibri"/>
                <a:cs typeface="Calibri"/>
              </a:rPr>
              <a:t>Healthy Eating</a:t>
            </a:r>
          </a:p>
          <a:p>
            <a:pPr marL="342900" indent="-342900">
              <a:buAutoNum type="arabicPeriod"/>
            </a:pPr>
            <a:r>
              <a:rPr lang="en-US" sz="2800" dirty="0">
                <a:ea typeface="Calibri"/>
                <a:cs typeface="Calibri"/>
              </a:rPr>
              <a:t>Technology</a:t>
            </a:r>
          </a:p>
          <a:p>
            <a:pPr marL="342900" indent="-342900">
              <a:buAutoNum type="arabicPeriod"/>
            </a:pPr>
            <a:r>
              <a:rPr lang="en-US" sz="2800" dirty="0">
                <a:ea typeface="Calibri"/>
                <a:cs typeface="Calibri"/>
              </a:rPr>
              <a:t>Food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aphicFrame>
        <p:nvGraphicFramePr>
          <p:cNvPr id="2" name="Chart 1" descr="Chart type: Clustered Bar. 'Combined Score' by 'Category'&#10;&#10;Description automatically generated">
            <a:extLst>
              <a:ext uri="{FF2B5EF4-FFF2-40B4-BE49-F238E27FC236}">
                <a16:creationId xmlns:a16="http://schemas.microsoft.com/office/drawing/2014/main" id="{818861C1-AF99-D103-DB10-D8A824E9A2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108346"/>
              </p:ext>
            </p:extLst>
          </p:nvPr>
        </p:nvGraphicFramePr>
        <p:xfrm>
          <a:off x="4136425" y="1800998"/>
          <a:ext cx="10174586" cy="5543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</Words>
  <Application>Microsoft Office PowerPoint</Application>
  <PresentationFormat>Custom</PresentationFormat>
  <Paragraphs>43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Annabel Gurney</cp:lastModifiedBy>
  <cp:revision>281</cp:revision>
  <dcterms:created xsi:type="dcterms:W3CDTF">2006-08-16T00:00:00Z</dcterms:created>
  <dcterms:modified xsi:type="dcterms:W3CDTF">2025-01-21T21:56:53Z</dcterms:modified>
  <dc:identifier>DAEhDyfaYKE</dc:identifier>
</cp:coreProperties>
</file>