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C33140-C72F-4510-8135-E2D89712FD1B}">
  <a:tblStyle styleId="{5DC33140-C72F-4510-8135-E2D89712FD1B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d1ca7cb9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d1ca7c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8d1ca7cb9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8d1ca7cb9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8d1ca7c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58d1ca7cb9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8d1ca7cb9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8d1ca7c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58d1ca7cb9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8d1ca7cb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8d1ca7c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58d1ca7cb9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8d1ca7cb9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8d1ca7cb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58d1ca7cb9_1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8d1ca7cb9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8d1ca7c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58d1ca7cb9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8d1ca7cb9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8d1ca7c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58d1ca7cb9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8d1ca7cb9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8d1ca7cb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58d1ca7cb9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8d1ca7cb9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8d1ca7cb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58d1ca7cb9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8d1ca7cb9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8d1ca7cb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58d1ca7cb9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8d1ca7cb9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8d1ca7cb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58d1ca7cb9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8d1ca7cb9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8d1ca7cb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58d1ca7cb9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8d1ca7cb9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8d1ca7cb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58d1ca7cb9_0_1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8d1ca7cb9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8d1ca7cb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58d1ca7cb9_0_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8d1ca7cb9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8d1ca7cb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58d1ca7cb9_0_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8d1ca7cb9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8d1ca7cb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58d1ca7cb9_0_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8d1ca7cb9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8d1ca7c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58d1ca7cb9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8d1ca7cb9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8d1ca7cb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58d1ca7cb9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8d1ca7cb9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8d1ca7cb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58d1ca7cb9_0_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8d1ca7cb9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8d1ca7cb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58d1ca7cb9_0_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8d1ca7cb9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8d1ca7cb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58d1ca7cb9_0_1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abcd@pilani.bits-pilani.ac.i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ctrTitle"/>
          </p:nvPr>
        </p:nvSpPr>
        <p:spPr>
          <a:xfrm>
            <a:off x="685800" y="914401"/>
            <a:ext cx="7772400" cy="2362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n-US"/>
              <a:t>DATA WAREHOUSE FOR EDUCATIONAL INSTITUTION</a:t>
            </a:r>
            <a:endParaRPr/>
          </a:p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685800" y="3611607"/>
            <a:ext cx="7772400" cy="1798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2000"/>
              <a:t>PALLAVI CHOUDHARY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000"/>
              <a:t>MIHIKA NAIK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000"/>
              <a:t>SWATI KANDARI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000"/>
              <a:t>NIMMI GHETIA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22"/>
          <p:cNvGraphicFramePr/>
          <p:nvPr/>
        </p:nvGraphicFramePr>
        <p:xfrm>
          <a:off x="1988188" y="1579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816225"/>
                <a:gridCol w="1766600"/>
                <a:gridCol w="1584800"/>
              </a:tblGrid>
              <a:tr h="63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Company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3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Company</a:t>
                      </a:r>
                      <a:r>
                        <a:rPr lang="en-US" sz="1800"/>
                        <a:t> Key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3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Company 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9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Degree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Admitted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Month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Department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Sector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6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Contact</a:t>
                      </a:r>
                      <a:r>
                        <a:rPr lang="en-US" sz="1800"/>
                        <a:t> No.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Category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Term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2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Email 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HR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Semester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3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Account No.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Company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3" name="Google Shape;203;p22"/>
          <p:cNvGraphicFramePr/>
          <p:nvPr/>
        </p:nvGraphicFramePr>
        <p:xfrm>
          <a:off x="1988188" y="6151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5167625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Fact</a:t>
                      </a:r>
                      <a:r>
                        <a:rPr lang="en-US" sz="1800"/>
                        <a:t> Metrics: Package, Job Profile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4" name="Google Shape;204;p22"/>
          <p:cNvSpPr txBox="1"/>
          <p:nvPr/>
        </p:nvSpPr>
        <p:spPr>
          <a:xfrm>
            <a:off x="2214325" y="1210500"/>
            <a:ext cx="25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Dimension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1497075" y="2323200"/>
            <a:ext cx="3048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Hierarchies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599425" y="10175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PLACEMENT INFORMATION PACKAGE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p22"/>
          <p:cNvCxnSpPr/>
          <p:nvPr/>
        </p:nvCxnSpPr>
        <p:spPr>
          <a:xfrm>
            <a:off x="3876125" y="1428925"/>
            <a:ext cx="5334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/>
        </p:nvSpPr>
        <p:spPr>
          <a:xfrm flipH="1">
            <a:off x="685800" y="228600"/>
            <a:ext cx="7239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ucida Sans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PLACEMENT </a:t>
            </a:r>
            <a:r>
              <a:rPr b="1" i="0" lang="en-US" sz="3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STAR SCHEMA</a:t>
            </a:r>
            <a:endParaRPr b="1" i="0" sz="36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213" name="Google Shape;213;p23"/>
          <p:cNvGraphicFramePr/>
          <p:nvPr/>
        </p:nvGraphicFramePr>
        <p:xfrm>
          <a:off x="655320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2133600"/>
              </a:tblGrid>
              <a:tr h="40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Company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0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Company</a:t>
                      </a:r>
                      <a:r>
                        <a:rPr lang="en-US" sz="1400"/>
                        <a:t>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6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Company ID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60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Name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5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Sector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5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Category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5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HR 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4" name="Google Shape;214;p23"/>
          <p:cNvGraphicFramePr/>
          <p:nvPr/>
        </p:nvGraphicFramePr>
        <p:xfrm>
          <a:off x="6858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2133600"/>
              </a:tblGrid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Date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0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Date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8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Month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8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Year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28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Term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5" name="Google Shape;215;p23"/>
          <p:cNvGraphicFramePr/>
          <p:nvPr/>
        </p:nvGraphicFramePr>
        <p:xfrm>
          <a:off x="3581400" y="25145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2133600"/>
              </a:tblGrid>
              <a:tr h="378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PLACEMENT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4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Student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8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Company</a:t>
                      </a:r>
                      <a:r>
                        <a:rPr lang="en-US" sz="1400"/>
                        <a:t>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8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Date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8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Team</a:t>
                      </a:r>
                      <a:r>
                        <a:rPr lang="en-US" sz="1400"/>
                        <a:t> Key</a:t>
                      </a:r>
                      <a:endParaRPr sz="14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8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Job Profile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8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Package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16" name="Google Shape;216;p23"/>
          <p:cNvCxnSpPr/>
          <p:nvPr/>
        </p:nvCxnSpPr>
        <p:spPr>
          <a:xfrm rot="5400000">
            <a:off x="2629694" y="2476500"/>
            <a:ext cx="1294609" cy="7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3"/>
          <p:cNvCxnSpPr/>
          <p:nvPr/>
        </p:nvCxnSpPr>
        <p:spPr>
          <a:xfrm>
            <a:off x="3276600" y="3124200"/>
            <a:ext cx="3810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23"/>
          <p:cNvCxnSpPr/>
          <p:nvPr/>
        </p:nvCxnSpPr>
        <p:spPr>
          <a:xfrm flipH="1" rot="10800000">
            <a:off x="2438400" y="1828800"/>
            <a:ext cx="838200" cy="147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23"/>
          <p:cNvCxnSpPr/>
          <p:nvPr/>
        </p:nvCxnSpPr>
        <p:spPr>
          <a:xfrm>
            <a:off x="5943600" y="1828800"/>
            <a:ext cx="6096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20" name="Google Shape;220;p23"/>
          <p:cNvGraphicFramePr/>
          <p:nvPr/>
        </p:nvGraphicFramePr>
        <p:xfrm>
          <a:off x="6858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828800"/>
              </a:tblGrid>
              <a:tr h="32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</a:t>
                      </a:r>
                      <a:r>
                        <a:rPr lang="en-US" sz="1200"/>
                        <a:t>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 ID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Degree</a:t>
                      </a:r>
                      <a:r>
                        <a:rPr lang="en-US" sz="1200"/>
                        <a:t> </a:t>
                      </a:r>
                      <a:r>
                        <a:rPr lang="en-US" sz="1200"/>
                        <a:t>Admitted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Department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Contact</a:t>
                      </a:r>
                      <a:r>
                        <a:rPr lang="en-US" sz="1200"/>
                        <a:t> No.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Email ID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Account No.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21" name="Google Shape;221;p23"/>
          <p:cNvCxnSpPr/>
          <p:nvPr/>
        </p:nvCxnSpPr>
        <p:spPr>
          <a:xfrm rot="5400000">
            <a:off x="5067300" y="2705100"/>
            <a:ext cx="17526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23"/>
          <p:cNvCxnSpPr/>
          <p:nvPr/>
        </p:nvCxnSpPr>
        <p:spPr>
          <a:xfrm>
            <a:off x="5715000" y="3581400"/>
            <a:ext cx="2286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23"/>
          <p:cNvCxnSpPr/>
          <p:nvPr/>
        </p:nvCxnSpPr>
        <p:spPr>
          <a:xfrm>
            <a:off x="2819400" y="4724400"/>
            <a:ext cx="3810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23"/>
          <p:cNvCxnSpPr/>
          <p:nvPr/>
        </p:nvCxnSpPr>
        <p:spPr>
          <a:xfrm rot="-5400000">
            <a:off x="2780506" y="4305300"/>
            <a:ext cx="838994" cy="7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23"/>
          <p:cNvCxnSpPr/>
          <p:nvPr/>
        </p:nvCxnSpPr>
        <p:spPr>
          <a:xfrm>
            <a:off x="3200400" y="3886200"/>
            <a:ext cx="3810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24"/>
          <p:cNvGraphicFramePr/>
          <p:nvPr/>
        </p:nvGraphicFramePr>
        <p:xfrm>
          <a:off x="10668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487250"/>
                <a:gridCol w="1784700"/>
                <a:gridCol w="1500150"/>
                <a:gridCol w="1500150"/>
                <a:gridCol w="1500150"/>
              </a:tblGrid>
              <a:tr h="32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Course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Room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Faculty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Course ID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Block Number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Faculty Key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Room Number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Faculty ID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Degree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Admitted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Department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Capacity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Faculty Name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Month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Department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Credits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Designation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Contact</a:t>
                      </a:r>
                      <a:r>
                        <a:rPr lang="en-US" sz="1800"/>
                        <a:t> No.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Resource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Specialization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Term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Email 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Room Number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Holiday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Account No.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Department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Semester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31" name="Google Shape;231;p24"/>
          <p:cNvSpPr txBox="1"/>
          <p:nvPr/>
        </p:nvSpPr>
        <p:spPr>
          <a:xfrm>
            <a:off x="1143000" y="1142999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Dimension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627528" y="1523999"/>
            <a:ext cx="28687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Hierarchies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609600" y="22860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 INFORMATION PACKAGE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" name="Google Shape;234;p24"/>
          <p:cNvCxnSpPr/>
          <p:nvPr/>
        </p:nvCxnSpPr>
        <p:spPr>
          <a:xfrm>
            <a:off x="2286000" y="1371600"/>
            <a:ext cx="6096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25"/>
          <p:cNvGraphicFramePr/>
          <p:nvPr/>
        </p:nvGraphicFramePr>
        <p:xfrm>
          <a:off x="6477000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2133600"/>
              </a:tblGrid>
              <a:tr h="40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Course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0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Course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6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Course ID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60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Name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5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Department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5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Resource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19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Credits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0" name="Google Shape;240;p25"/>
          <p:cNvGraphicFramePr/>
          <p:nvPr/>
        </p:nvGraphicFramePr>
        <p:xfrm>
          <a:off x="36576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2133600"/>
              </a:tblGrid>
              <a:tr h="4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Date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0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Date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8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Day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8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Week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8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Month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8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Year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9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Term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85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Holiday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8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Semester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1" name="Google Shape;241;p25"/>
          <p:cNvGraphicFramePr/>
          <p:nvPr/>
        </p:nvGraphicFramePr>
        <p:xfrm>
          <a:off x="3581400" y="823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2133600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ATTENDANCE FACT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6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Student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60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Course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5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Faculty </a:t>
                      </a:r>
                      <a:r>
                        <a:rPr lang="en-US" sz="1400"/>
                        <a:t>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5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Room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5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Date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42" name="Google Shape;242;p25"/>
          <p:cNvCxnSpPr/>
          <p:nvPr/>
        </p:nvCxnSpPr>
        <p:spPr>
          <a:xfrm>
            <a:off x="3276600" y="3505200"/>
            <a:ext cx="3810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25"/>
          <p:cNvCxnSpPr/>
          <p:nvPr/>
        </p:nvCxnSpPr>
        <p:spPr>
          <a:xfrm>
            <a:off x="2438400" y="1295400"/>
            <a:ext cx="11430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25"/>
          <p:cNvCxnSpPr/>
          <p:nvPr/>
        </p:nvCxnSpPr>
        <p:spPr>
          <a:xfrm>
            <a:off x="-1981200" y="838200"/>
            <a:ext cx="914400" cy="9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25"/>
          <p:cNvCxnSpPr/>
          <p:nvPr/>
        </p:nvCxnSpPr>
        <p:spPr>
          <a:xfrm>
            <a:off x="5715000" y="1600200"/>
            <a:ext cx="7620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25"/>
          <p:cNvSpPr/>
          <p:nvPr/>
        </p:nvSpPr>
        <p:spPr>
          <a:xfrm>
            <a:off x="685800" y="1"/>
            <a:ext cx="7162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ATTENDANCE STAR SCHEMA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248" name="Google Shape;248;p25"/>
          <p:cNvGraphicFramePr/>
          <p:nvPr/>
        </p:nvGraphicFramePr>
        <p:xfrm>
          <a:off x="609600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828800"/>
              </a:tblGrid>
              <a:tr h="32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</a:t>
                      </a:r>
                      <a:r>
                        <a:rPr lang="en-US" sz="1200"/>
                        <a:t>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 ID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Degree</a:t>
                      </a:r>
                      <a:r>
                        <a:rPr lang="en-US" sz="1200"/>
                        <a:t> </a:t>
                      </a:r>
                      <a:r>
                        <a:rPr lang="en-US" sz="1200"/>
                        <a:t>Admitted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Department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Contact</a:t>
                      </a:r>
                      <a:r>
                        <a:rPr lang="en-US" sz="1200"/>
                        <a:t> No.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Email ID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Account No.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9" name="Google Shape;249;p25"/>
          <p:cNvGraphicFramePr/>
          <p:nvPr/>
        </p:nvGraphicFramePr>
        <p:xfrm>
          <a:off x="6377075" y="36136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2133600"/>
              </a:tblGrid>
              <a:tr h="4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Room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0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Block Number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8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Room Number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8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Capacity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0" name="Google Shape;250;p25"/>
          <p:cNvGraphicFramePr/>
          <p:nvPr/>
        </p:nvGraphicFramePr>
        <p:xfrm>
          <a:off x="783564" y="37591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800200"/>
              </a:tblGrid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Faculty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Faculty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Faculty ID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Faculty Name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Designation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Specialization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Room Number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Department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Qualification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51" name="Google Shape;251;p25"/>
          <p:cNvCxnSpPr/>
          <p:nvPr/>
        </p:nvCxnSpPr>
        <p:spPr>
          <a:xfrm flipH="1">
            <a:off x="2566975" y="1922075"/>
            <a:ext cx="1049400" cy="24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5"/>
          <p:cNvCxnSpPr/>
          <p:nvPr/>
        </p:nvCxnSpPr>
        <p:spPr>
          <a:xfrm flipH="1">
            <a:off x="3279025" y="2577900"/>
            <a:ext cx="356100" cy="9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5"/>
          <p:cNvCxnSpPr/>
          <p:nvPr/>
        </p:nvCxnSpPr>
        <p:spPr>
          <a:xfrm>
            <a:off x="5715000" y="2259350"/>
            <a:ext cx="693300" cy="22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26"/>
          <p:cNvGraphicFramePr/>
          <p:nvPr/>
        </p:nvGraphicFramePr>
        <p:xfrm>
          <a:off x="60960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411100"/>
                <a:gridCol w="745250"/>
                <a:gridCol w="925275"/>
                <a:gridCol w="925275"/>
                <a:gridCol w="907175"/>
                <a:gridCol w="739725"/>
                <a:gridCol w="1104750"/>
                <a:gridCol w="861450"/>
              </a:tblGrid>
              <a:tr h="721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Date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Student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Faculty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Course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Qualifying</a:t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Exam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Applicant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Degree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Academics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</a:t>
                      </a:r>
                      <a:r>
                        <a:rPr b="1" lang="en-US" sz="1200"/>
                        <a:t> 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</a:t>
                      </a:r>
                      <a:r>
                        <a:rPr b="1" lang="en-US" sz="1200"/>
                        <a:t>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Admission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</a:t>
                      </a:r>
                      <a:r>
                        <a:rPr b="1" lang="en-US" sz="1200"/>
                        <a:t> 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x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Payroll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x  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Attendance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 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Placement</a:t>
                      </a:r>
                      <a:r>
                        <a:rPr b="1" lang="en-US" sz="1200"/>
                        <a:t> 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  x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9" name="Google Shape;259;p26"/>
          <p:cNvSpPr/>
          <p:nvPr/>
        </p:nvSpPr>
        <p:spPr>
          <a:xfrm>
            <a:off x="1143000" y="381001"/>
            <a:ext cx="731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ENTERPRISE DW BUS MATRIX</a:t>
            </a:r>
            <a:endParaRPr sz="3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idx="1" type="body"/>
          </p:nvPr>
        </p:nvSpPr>
        <p:spPr>
          <a:xfrm>
            <a:off x="457200" y="838200"/>
            <a:ext cx="8229600" cy="516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b="1" lang="en-US"/>
              <a:t>Conformed Dimension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	</a:t>
            </a:r>
            <a:r>
              <a:rPr i="1" lang="en-US"/>
              <a:t>Student, Faculty, Date, Course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/>
              <a:t>Fact less Table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   </a:t>
            </a:r>
            <a:r>
              <a:rPr i="1" lang="en-US"/>
              <a:t>Attendance Fact Table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/>
              <a:t>Accumulated Fact Table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   </a:t>
            </a:r>
            <a:r>
              <a:rPr i="1" lang="en-US"/>
              <a:t>Admission Fact Table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/>
              <a:t>Degenerate Dimension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	</a:t>
            </a:r>
            <a:r>
              <a:rPr i="1" lang="en-US"/>
              <a:t>Application Number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/>
              <a:t>Role Playing Dimension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	</a:t>
            </a:r>
            <a:r>
              <a:rPr i="1" lang="en-US"/>
              <a:t>Date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457200" y="2809500"/>
            <a:ext cx="8229600" cy="142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ETL Tool Used: Tableau Prep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BI Tool Used: Tableau Desktop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 txBox="1"/>
          <p:nvPr>
            <p:ph type="title"/>
          </p:nvPr>
        </p:nvSpPr>
        <p:spPr>
          <a:xfrm>
            <a:off x="375550" y="22021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661325" y="16718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en-US"/>
              <a:t>Removing Duplicate rows</a:t>
            </a:r>
            <a:endParaRPr/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/>
              <a:t>Splitting columns (Name-&gt; Firstname and lastname)</a:t>
            </a:r>
            <a:endParaRPr/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/>
              <a:t>Completing column description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🞂"/>
            </a:pPr>
            <a:r>
              <a:rPr lang="en-US" sz="2300"/>
              <a:t>M -&gt; Male, F-&gt; Female</a:t>
            </a:r>
            <a:endParaRPr sz="23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🞂"/>
            </a:pPr>
            <a:r>
              <a:rPr lang="en-US" sz="2300"/>
              <a:t>abcd -&gt; </a:t>
            </a:r>
            <a:r>
              <a:rPr lang="en-US" sz="2300" u="sng">
                <a:solidFill>
                  <a:schemeClr val="hlink"/>
                </a:solidFill>
                <a:hlinkClick r:id="rId3"/>
              </a:rPr>
              <a:t>abcd@pilani.bits-pilani.ac.in</a:t>
            </a:r>
            <a:endParaRPr sz="23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🞂"/>
            </a:pPr>
            <a:r>
              <a:rPr lang="en-US" sz="2300"/>
              <a:t>cs -&gt; Computer science department )</a:t>
            </a:r>
            <a:endParaRPr/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/>
              <a:t>Extracting information from intelligent key</a:t>
            </a:r>
            <a:endParaRPr/>
          </a:p>
          <a:p>
            <a:pPr indent="-77723" lvl="0" marL="571500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/>
              <a:t> </a:t>
            </a:r>
            <a:r>
              <a:rPr lang="en-US" sz="2700"/>
              <a:t>year of joining</a:t>
            </a:r>
            <a:endParaRPr/>
          </a:p>
          <a:p>
            <a:pPr indent="-77723" lvl="0" marL="571500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/>
              <a:t> </a:t>
            </a:r>
            <a:r>
              <a:rPr lang="en-US" sz="2700"/>
              <a:t>department </a:t>
            </a:r>
            <a:endParaRPr/>
          </a:p>
          <a:p>
            <a:pPr indent="-77723" lvl="0" marL="571500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/>
              <a:t> UG and PG</a:t>
            </a:r>
            <a:endParaRPr/>
          </a:p>
        </p:txBody>
      </p:sp>
      <p:sp>
        <p:nvSpPr>
          <p:cNvPr id="278" name="Google Shape;2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ETL Operations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457200" y="1481325"/>
            <a:ext cx="8229600" cy="445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400"/>
              </a:spcBef>
              <a:spcAft>
                <a:spcPts val="0"/>
              </a:spcAft>
              <a:buSzPts val="3000"/>
              <a:buChar char="🞂"/>
            </a:pPr>
            <a:r>
              <a:rPr lang="en-US" sz="3000"/>
              <a:t>Additive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-US" sz="3000"/>
              <a:t>Salary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-US" sz="3000"/>
              <a:t>Marks(mid sem, end sem, quiz etc.)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🞂"/>
            </a:pPr>
            <a:r>
              <a:rPr lang="en-US" sz="3000"/>
              <a:t>Semi-</a:t>
            </a:r>
            <a:r>
              <a:rPr lang="en-US" sz="3000"/>
              <a:t>Additive</a:t>
            </a:r>
            <a:r>
              <a:rPr lang="en-US" sz="3000"/>
              <a:t> 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-US" sz="3000"/>
              <a:t>Placement Package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🞂"/>
            </a:pPr>
            <a:r>
              <a:rPr lang="en-US" sz="3000"/>
              <a:t>Non-Additive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-US" sz="3000"/>
              <a:t>10th, 12th % marks</a:t>
            </a:r>
            <a:endParaRPr sz="3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85" name="Google Shape;28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Metadata Files</a:t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6594"/>
            <a:ext cx="9144000" cy="4424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914400" y="1315728"/>
            <a:ext cx="8229600" cy="4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Purpose </a:t>
            </a:r>
            <a:endParaRPr/>
          </a:p>
          <a:p>
            <a:pPr indent="-306324" lvl="0" marL="45720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224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Maximize profit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2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24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Attract good quality students and teachers</a:t>
            </a:r>
            <a:endParaRPr/>
          </a:p>
          <a:p>
            <a:pPr indent="-30632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24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Better placement statistics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2. OLTP Data sources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24" lvl="0" marL="45720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224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Marks uploaded by faculties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2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24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from admissions department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2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24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Placement Statistics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2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24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Payroll Data from Accounts Office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2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24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Attendance captured (Manually or by RFID Readers)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914400" y="1727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REQUIREMENTS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Academics</a:t>
            </a:r>
            <a:endParaRPr/>
          </a:p>
        </p:txBody>
      </p:sp>
      <p:sp>
        <p:nvSpPr>
          <p:cNvPr id="300" name="Google Shape;30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 Schema : Tableau Flows</a:t>
            </a:r>
            <a:endParaRPr/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3" y="2243138"/>
            <a:ext cx="71151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Admission</a:t>
            </a:r>
            <a:endParaRPr/>
          </a:p>
        </p:txBody>
      </p:sp>
      <p:sp>
        <p:nvSpPr>
          <p:cNvPr id="308" name="Google Shape;3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0742"/>
            <a:ext cx="9143999" cy="2216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Attendance</a:t>
            </a:r>
            <a:endParaRPr/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66938"/>
            <a:ext cx="85344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Payroll</a:t>
            </a:r>
            <a:endParaRPr/>
          </a:p>
        </p:txBody>
      </p:sp>
      <p:sp>
        <p:nvSpPr>
          <p:cNvPr id="324" name="Google Shape;32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2205038"/>
            <a:ext cx="71437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Placement</a:t>
            </a:r>
            <a:endParaRPr/>
          </a:p>
        </p:txBody>
      </p:sp>
      <p:sp>
        <p:nvSpPr>
          <p:cNvPr id="332" name="Google Shape;33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2652713"/>
            <a:ext cx="75628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AutoNum type="arabicPeriod"/>
            </a:pPr>
            <a:r>
              <a:rPr lang="en-US"/>
              <a:t>Students’ attendance vs Placement (Drill Down)</a:t>
            </a:r>
            <a:endParaRPr/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ts val="1224"/>
              <a:buAutoNum type="arabicPeriod"/>
            </a:pPr>
            <a:r>
              <a:rPr lang="en-US"/>
              <a:t>Students’ attendance vs Academics</a:t>
            </a:r>
            <a:endParaRPr/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ts val="1224"/>
              <a:buAutoNum type="arabicPeriod"/>
            </a:pPr>
            <a:r>
              <a:rPr lang="en-US"/>
              <a:t>Marks vs Placement</a:t>
            </a:r>
            <a:endParaRPr/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ts val="1224"/>
              <a:buAutoNum type="arabicPeriod"/>
            </a:pPr>
            <a:r>
              <a:rPr lang="en-US"/>
              <a:t>Avg, Min, Max Marks in all courses</a:t>
            </a:r>
            <a:endParaRPr/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ts val="1224"/>
              <a:buAutoNum type="arabicPeriod"/>
            </a:pPr>
            <a:r>
              <a:rPr lang="en-US"/>
              <a:t>Placement- Slicing, Dicing</a:t>
            </a:r>
            <a:endParaRPr/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ts val="1224"/>
              <a:buAutoNum type="arabicPeriod"/>
            </a:pPr>
            <a:r>
              <a:rPr lang="en-US"/>
              <a:t>Attendance- Pivot</a:t>
            </a:r>
            <a:endParaRPr/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ts val="1224"/>
              <a:buAutoNum type="arabicPeriod"/>
            </a:pPr>
            <a:r>
              <a:rPr lang="en-US"/>
              <a:t>Package distribution across sectors and job profile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Dashboard: Admission</a:t>
            </a:r>
            <a:endParaRPr/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6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 : Acads</a:t>
            </a:r>
            <a:endParaRPr/>
          </a:p>
        </p:txBody>
      </p:sp>
      <p:pic>
        <p:nvPicPr>
          <p:cNvPr id="356" name="Google Shape;3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6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Dashboard: Payroll</a:t>
            </a:r>
            <a:endParaRPr/>
          </a:p>
        </p:txBody>
      </p:sp>
      <p:pic>
        <p:nvPicPr>
          <p:cNvPr id="364" name="Google Shape;3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26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 : Placement</a:t>
            </a:r>
            <a:endParaRPr/>
          </a:p>
        </p:txBody>
      </p:sp>
      <p:pic>
        <p:nvPicPr>
          <p:cNvPr id="372" name="Google Shape;3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13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457200" y="838200"/>
            <a:ext cx="8229600" cy="516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The Data Warehouse will help us in firing the following queries: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1. Correlation between attendance and performance of a student.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2. Correlation between student performance, attendance and placement secured.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3. Sector wise placement package, Job profile wise package. This will give us highly paid jobs and which profiles students should aim for in future.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Roll  : Attendance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650"/>
            <a:ext cx="9144000" cy="493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55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Drill Across: Placement and Acads</a:t>
            </a:r>
            <a:endParaRPr/>
          </a:p>
        </p:txBody>
      </p:sp>
      <p:pic>
        <p:nvPicPr>
          <p:cNvPr id="395" name="Google Shape;3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5" y="1481325"/>
            <a:ext cx="9144000" cy="50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5"/>
          <p:cNvSpPr txBox="1"/>
          <p:nvPr>
            <p:ph type="title"/>
          </p:nvPr>
        </p:nvSpPr>
        <p:spPr>
          <a:xfrm>
            <a:off x="457200" y="1371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Drill Across: Marks and Placement</a:t>
            </a:r>
            <a:endParaRPr/>
          </a:p>
        </p:txBody>
      </p:sp>
      <p:pic>
        <p:nvPicPr>
          <p:cNvPr id="403" name="Google Shape;4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02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Slicing</a:t>
            </a:r>
            <a:endParaRPr/>
          </a:p>
        </p:txBody>
      </p:sp>
      <p:pic>
        <p:nvPicPr>
          <p:cNvPr id="411" name="Google Shape;4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02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Dicing</a:t>
            </a:r>
            <a:endParaRPr/>
          </a:p>
        </p:txBody>
      </p:sp>
      <p:pic>
        <p:nvPicPr>
          <p:cNvPr id="419" name="Google Shape;4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6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 SQL Query</a:t>
            </a:r>
            <a:endParaRPr/>
          </a:p>
        </p:txBody>
      </p:sp>
      <p:pic>
        <p:nvPicPr>
          <p:cNvPr id="427" name="Google Shape;4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13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3" name="Google Shape;433;p49"/>
          <p:cNvSpPr/>
          <p:nvPr/>
        </p:nvSpPr>
        <p:spPr>
          <a:xfrm>
            <a:off x="1371600" y="1828800"/>
            <a:ext cx="70866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B7E6FD"/>
                </a:solidFill>
                <a:latin typeface="Lucida Sans"/>
                <a:ea typeface="Lucida Sans"/>
                <a:cs typeface="Lucida Sans"/>
                <a:sym typeface="Lucida Sans"/>
              </a:rPr>
              <a:t>THANK YOU</a:t>
            </a:r>
            <a:endParaRPr b="1" sz="8000">
              <a:solidFill>
                <a:srgbClr val="B7E6FD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16"/>
          <p:cNvGraphicFramePr/>
          <p:nvPr/>
        </p:nvGraphicFramePr>
        <p:xfrm>
          <a:off x="2096475" y="15123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600200"/>
                <a:gridCol w="1499000"/>
                <a:gridCol w="1624175"/>
                <a:gridCol w="1420925"/>
              </a:tblGrid>
              <a:tr h="63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Student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Course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Faculty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3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Course 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Faculty 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Degree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Admitted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Department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Designation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Month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3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Department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Credits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Specialization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3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Contact</a:t>
                      </a:r>
                      <a:r>
                        <a:rPr lang="en-US" sz="1800"/>
                        <a:t> No.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Resource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Room No.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Term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Email 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Department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Holiday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Account No.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Qualification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Semester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4" name="Google Shape;124;p16"/>
          <p:cNvGraphicFramePr/>
          <p:nvPr/>
        </p:nvGraphicFramePr>
        <p:xfrm>
          <a:off x="2096475" y="6130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61443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Mid Sem Marks, End Sem Marks, Project Marks,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Grace</a:t>
                      </a:r>
                      <a:r>
                        <a:rPr lang="en-US" sz="1800"/>
                        <a:t> Marks, Total Marks, Grade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5" name="Google Shape;125;p16"/>
          <p:cNvSpPr txBox="1"/>
          <p:nvPr/>
        </p:nvSpPr>
        <p:spPr>
          <a:xfrm>
            <a:off x="3436700" y="1102800"/>
            <a:ext cx="24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Dimension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708603" y="1766115"/>
            <a:ext cx="2868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Hierarchies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914400" y="228600"/>
            <a:ext cx="7848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ACADEMICS INFORMATION PACKAGE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>
            <a:off x="5475550" y="1346713"/>
            <a:ext cx="6096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7"/>
          <p:cNvGraphicFramePr/>
          <p:nvPr/>
        </p:nvGraphicFramePr>
        <p:xfrm>
          <a:off x="3159247" y="11284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2492875"/>
              </a:tblGrid>
              <a:tr h="585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Academics</a:t>
                      </a:r>
                      <a:r>
                        <a:rPr lang="en-US" sz="1800"/>
                        <a:t> – Fact Table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</a:t>
                      </a:r>
                      <a:r>
                        <a:rPr lang="en-US" sz="1200"/>
                        <a:t>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Resource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Course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Faculty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9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ucida Sans"/>
                        <a:buNone/>
                      </a:pPr>
                      <a:r>
                        <a:rPr b="1" lang="en-US" sz="1200"/>
                        <a:t>Application</a:t>
                      </a:r>
                      <a:r>
                        <a:rPr b="1" lang="en-US" sz="1200"/>
                        <a:t> No.(DD)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29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ucida Sans"/>
                        <a:buNone/>
                      </a:pPr>
                      <a:r>
                        <a:rPr lang="en-US" sz="1200"/>
                        <a:t>Mid</a:t>
                      </a:r>
                      <a:r>
                        <a:rPr lang="en-US" sz="1200"/>
                        <a:t> Semester Marks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End </a:t>
                      </a:r>
                      <a:r>
                        <a:rPr lang="en-US" sz="1200"/>
                        <a:t>Semester Marks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Evaluative 1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Evaluative 2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Grade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4" name="Google Shape;134;p17"/>
          <p:cNvGraphicFramePr/>
          <p:nvPr/>
        </p:nvGraphicFramePr>
        <p:xfrm>
          <a:off x="381000" y="2606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828800"/>
              </a:tblGrid>
              <a:tr h="32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</a:t>
                      </a:r>
                      <a:r>
                        <a:rPr lang="en-US" sz="1200"/>
                        <a:t>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 ID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Degree</a:t>
                      </a:r>
                      <a:r>
                        <a:rPr lang="en-US" sz="1200"/>
                        <a:t> </a:t>
                      </a:r>
                      <a:r>
                        <a:rPr lang="en-US" sz="1200"/>
                        <a:t>Admitted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Department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Contact</a:t>
                      </a:r>
                      <a:r>
                        <a:rPr lang="en-US" sz="1200"/>
                        <a:t> No.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Email ID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Account No.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5" name="Google Shape;135;p17"/>
          <p:cNvGraphicFramePr/>
          <p:nvPr/>
        </p:nvGraphicFramePr>
        <p:xfrm>
          <a:off x="638975" y="3589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440150"/>
              </a:tblGrid>
              <a:tr h="44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Course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Course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4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Course</a:t>
                      </a:r>
                      <a:r>
                        <a:rPr lang="en-US" sz="1200"/>
                        <a:t> Code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4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Course</a:t>
                      </a:r>
                      <a:r>
                        <a:rPr lang="en-US" sz="1200"/>
                        <a:t> </a:t>
                      </a:r>
                      <a:r>
                        <a:rPr lang="en-US" sz="1200"/>
                        <a:t>Name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4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Department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4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Resource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4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Credits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6" name="Google Shape;136;p17"/>
          <p:cNvGraphicFramePr/>
          <p:nvPr/>
        </p:nvGraphicFramePr>
        <p:xfrm>
          <a:off x="6948264" y="13219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800200"/>
              </a:tblGrid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Faculty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Faculty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Faculty ID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Faculty Name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Designation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Specialization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Room Number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Department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Qualification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7" name="Google Shape;137;p17"/>
          <p:cNvGraphicFramePr/>
          <p:nvPr/>
        </p:nvGraphicFramePr>
        <p:xfrm>
          <a:off x="6732240" y="4221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368150"/>
              </a:tblGrid>
              <a:tr h="29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33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33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33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33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Month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33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Year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33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Term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33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Holiday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33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Semester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38" name="Google Shape;138;p17"/>
          <p:cNvCxnSpPr/>
          <p:nvPr/>
        </p:nvCxnSpPr>
        <p:spPr>
          <a:xfrm flipH="1" rot="5400000">
            <a:off x="2127312" y="768288"/>
            <a:ext cx="1159024" cy="9940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7"/>
          <p:cNvCxnSpPr/>
          <p:nvPr/>
        </p:nvCxnSpPr>
        <p:spPr>
          <a:xfrm flipH="1" rot="-5400000">
            <a:off x="5308848" y="3301752"/>
            <a:ext cx="1753344" cy="10934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7"/>
          <p:cNvCxnSpPr/>
          <p:nvPr/>
        </p:nvCxnSpPr>
        <p:spPr>
          <a:xfrm flipH="1">
            <a:off x="2061275" y="2425625"/>
            <a:ext cx="1164000" cy="175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7"/>
          <p:cNvCxnSpPr/>
          <p:nvPr/>
        </p:nvCxnSpPr>
        <p:spPr>
          <a:xfrm flipH="1" rot="10800000">
            <a:off x="5638800" y="1834500"/>
            <a:ext cx="1305900" cy="90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17"/>
          <p:cNvSpPr/>
          <p:nvPr/>
        </p:nvSpPr>
        <p:spPr>
          <a:xfrm>
            <a:off x="2418075" y="51175"/>
            <a:ext cx="6019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STUDENT ACADEMICS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STAR SCHEMA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18"/>
          <p:cNvGraphicFramePr/>
          <p:nvPr/>
        </p:nvGraphicFramePr>
        <p:xfrm>
          <a:off x="2462075" y="1002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681125"/>
                <a:gridCol w="1587250"/>
                <a:gridCol w="1196100"/>
              </a:tblGrid>
              <a:tr h="60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Faculty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4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Faculty Key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1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Faculty 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Faculty 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Degree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Admitted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Month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6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Designation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Department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8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Specialization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Contact</a:t>
                      </a:r>
                      <a:r>
                        <a:rPr lang="en-US" sz="1800"/>
                        <a:t> No.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Term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9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Room Number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Email 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Holiday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6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Department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Account No.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Semester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9" name="Google Shape;149;p18"/>
          <p:cNvGraphicFramePr/>
          <p:nvPr/>
        </p:nvGraphicFramePr>
        <p:xfrm>
          <a:off x="2543575" y="57055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4219825"/>
              </a:tblGrid>
              <a:tr h="75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Fact</a:t>
                      </a:r>
                      <a:r>
                        <a:rPr lang="en-US" sz="1800"/>
                        <a:t> Metrics: </a:t>
                      </a:r>
                      <a:r>
                        <a:rPr lang="en-US" sz="1800"/>
                        <a:t>Pay, Professional</a:t>
                      </a:r>
                      <a:r>
                        <a:rPr lang="en-US" sz="1800"/>
                        <a:t> Tax, Income Tax, Arrears, Provident Tax, Net Payment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0" name="Google Shape;150;p18"/>
          <p:cNvSpPr txBox="1"/>
          <p:nvPr/>
        </p:nvSpPr>
        <p:spPr>
          <a:xfrm>
            <a:off x="2666225" y="609587"/>
            <a:ext cx="25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Dimension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108450" y="1469074"/>
            <a:ext cx="3048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Hierarchies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283875" y="62876"/>
            <a:ext cx="739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PAYROLL INFORMATION PACKAGE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" name="Google Shape;153;p18"/>
          <p:cNvCxnSpPr/>
          <p:nvPr/>
        </p:nvCxnSpPr>
        <p:spPr>
          <a:xfrm>
            <a:off x="4051075" y="793463"/>
            <a:ext cx="5334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9"/>
          <p:cNvGraphicFramePr/>
          <p:nvPr/>
        </p:nvGraphicFramePr>
        <p:xfrm>
          <a:off x="3810000" y="18236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828800"/>
              </a:tblGrid>
              <a:tr h="30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Payroll Fact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0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Faculty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69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Employee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69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Student</a:t>
                      </a:r>
                      <a:r>
                        <a:rPr lang="en-US" sz="1400"/>
                        <a:t>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0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Wage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69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Date</a:t>
                      </a:r>
                      <a:r>
                        <a:rPr lang="en-US" sz="1400"/>
                        <a:t>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0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Pay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0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Arrears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0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Professional</a:t>
                      </a:r>
                      <a:r>
                        <a:rPr lang="en-US" sz="1400"/>
                        <a:t> Tax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0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Provident</a:t>
                      </a:r>
                      <a:r>
                        <a:rPr lang="en-US" sz="1400"/>
                        <a:t> Fund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0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Net Payment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9" name="Google Shape;159;p19"/>
          <p:cNvGraphicFramePr/>
          <p:nvPr/>
        </p:nvGraphicFramePr>
        <p:xfrm>
          <a:off x="6629400" y="23797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828800"/>
              </a:tblGrid>
              <a:tr h="33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Date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3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Date Key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3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ucida Sans"/>
                        <a:buNone/>
                      </a:pPr>
                      <a:r>
                        <a:rPr lang="en-US" sz="1400"/>
                        <a:t>Day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Week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3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Month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3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Year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3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Term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3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Holiday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3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Semester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60" name="Google Shape;160;p19"/>
          <p:cNvCxnSpPr/>
          <p:nvPr/>
        </p:nvCxnSpPr>
        <p:spPr>
          <a:xfrm>
            <a:off x="5640050" y="3503950"/>
            <a:ext cx="65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9"/>
          <p:cNvSpPr txBox="1"/>
          <p:nvPr/>
        </p:nvSpPr>
        <p:spPr>
          <a:xfrm>
            <a:off x="3810000" y="152401"/>
            <a:ext cx="46482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PAYROLL STAR SCHEMA</a:t>
            </a:r>
            <a:endParaRPr b="1" sz="3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62" name="Google Shape;162;p19"/>
          <p:cNvGraphicFramePr/>
          <p:nvPr/>
        </p:nvGraphicFramePr>
        <p:xfrm>
          <a:off x="60960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800200"/>
              </a:tblGrid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Faculty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Faculty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Faculty ID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Faculty Name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Designation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Specialization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Room Number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Department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Qualification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3" name="Google Shape;163;p19"/>
          <p:cNvGraphicFramePr/>
          <p:nvPr/>
        </p:nvGraphicFramePr>
        <p:xfrm>
          <a:off x="595300" y="3197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828800"/>
              </a:tblGrid>
              <a:tr h="32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</a:t>
                      </a:r>
                      <a:r>
                        <a:rPr lang="en-US" sz="1200"/>
                        <a:t>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Student ID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Degree</a:t>
                      </a:r>
                      <a:r>
                        <a:rPr lang="en-US" sz="1200"/>
                        <a:t> </a:t>
                      </a:r>
                      <a:r>
                        <a:rPr lang="en-US" sz="1200"/>
                        <a:t>Admitted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Department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Contact</a:t>
                      </a:r>
                      <a:r>
                        <a:rPr lang="en-US" sz="1200"/>
                        <a:t> No.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Email ID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4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Account No.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64" name="Google Shape;164;p19"/>
          <p:cNvCxnSpPr/>
          <p:nvPr/>
        </p:nvCxnSpPr>
        <p:spPr>
          <a:xfrm flipH="1" rot="10800000">
            <a:off x="2417175" y="2923050"/>
            <a:ext cx="1424100" cy="73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2438400" y="533400"/>
            <a:ext cx="1421700" cy="180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6277125" y="2904350"/>
            <a:ext cx="0" cy="59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6295875" y="2941825"/>
            <a:ext cx="412200" cy="1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20"/>
          <p:cNvGraphicFramePr/>
          <p:nvPr/>
        </p:nvGraphicFramePr>
        <p:xfrm>
          <a:off x="2351675" y="1758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661000"/>
                <a:gridCol w="1653125"/>
                <a:gridCol w="1337525"/>
                <a:gridCol w="1327925"/>
              </a:tblGrid>
              <a:tr h="63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Degree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Qualifying</a:t>
                      </a:r>
                      <a:r>
                        <a:rPr lang="en-US" sz="1800"/>
                        <a:t> Exam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3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Degree Code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3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Gender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Title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9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Contact No.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Specialization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Month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Email 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Department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Cut Off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6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Marks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Term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2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Holiday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3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Semester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3" name="Google Shape;173;p20"/>
          <p:cNvGraphicFramePr/>
          <p:nvPr/>
        </p:nvGraphicFramePr>
        <p:xfrm>
          <a:off x="2351675" y="616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5979575"/>
              </a:tblGrid>
              <a:tr h="609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Fact Metrics :</a:t>
                      </a:r>
                      <a:r>
                        <a:rPr lang="en-US" sz="1800"/>
                        <a:t> Applied Date, Application Status, </a:t>
                      </a:r>
                      <a:r>
                        <a:rPr lang="en-US" sz="1800"/>
                        <a:t>Offered Date,</a:t>
                      </a:r>
                      <a:r>
                        <a:rPr lang="en-US" sz="1800"/>
                        <a:t>Accepted/Rejected Date</a:t>
                      </a:r>
                      <a:r>
                        <a:rPr lang="en-US" sz="1800"/>
                        <a:t>, Marks.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4" name="Google Shape;174;p20"/>
          <p:cNvSpPr txBox="1"/>
          <p:nvPr/>
        </p:nvSpPr>
        <p:spPr>
          <a:xfrm>
            <a:off x="2736975" y="1389050"/>
            <a:ext cx="25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Dimension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75" name="Google Shape;175;p20"/>
          <p:cNvCxnSpPr/>
          <p:nvPr/>
        </p:nvCxnSpPr>
        <p:spPr>
          <a:xfrm>
            <a:off x="4337175" y="1572950"/>
            <a:ext cx="9906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6" name="Google Shape;176;p20"/>
          <p:cNvSpPr txBox="1"/>
          <p:nvPr/>
        </p:nvSpPr>
        <p:spPr>
          <a:xfrm>
            <a:off x="1980850" y="2393800"/>
            <a:ext cx="3048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Hierarchies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585250" y="78214"/>
            <a:ext cx="8382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ADMISSION INFORMATION PACKAGE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ctrTitle"/>
          </p:nvPr>
        </p:nvSpPr>
        <p:spPr>
          <a:xfrm>
            <a:off x="838200" y="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ADMISSION STAR SCHEMA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3" name="Google Shape;183;p21"/>
          <p:cNvGraphicFramePr/>
          <p:nvPr/>
        </p:nvGraphicFramePr>
        <p:xfrm>
          <a:off x="228600" y="685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905000"/>
              </a:tblGrid>
              <a:tr h="3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Applicant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3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Applicant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31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Gender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3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Contact No.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5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Email ID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43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Address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4" name="Google Shape;184;p21"/>
          <p:cNvGraphicFramePr/>
          <p:nvPr/>
        </p:nvGraphicFramePr>
        <p:xfrm>
          <a:off x="6553200" y="3276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828800"/>
              </a:tblGrid>
              <a:tr h="51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Degree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9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Degree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84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Degree Code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50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Title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3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Specialization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9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Department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5" name="Google Shape;185;p21"/>
          <p:cNvGraphicFramePr/>
          <p:nvPr/>
        </p:nvGraphicFramePr>
        <p:xfrm>
          <a:off x="6477000" y="609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828800"/>
              </a:tblGrid>
              <a:tr h="39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Qualifying</a:t>
                      </a:r>
                      <a:r>
                        <a:rPr lang="en-US" sz="1200"/>
                        <a:t> Exam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9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Qualifying Exam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8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Code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7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Type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Year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Cut Off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 Marks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6" name="Google Shape;186;p21"/>
          <p:cNvGraphicFramePr/>
          <p:nvPr/>
        </p:nvGraphicFramePr>
        <p:xfrm>
          <a:off x="381000" y="34289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1676400"/>
              </a:tblGrid>
              <a:tr h="28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8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8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8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8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Month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8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Year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2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Term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Holiday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0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Semester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7" name="Google Shape;187;p21"/>
          <p:cNvGraphicFramePr/>
          <p:nvPr/>
        </p:nvGraphicFramePr>
        <p:xfrm>
          <a:off x="32004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{5DC33140-C72F-4510-8135-E2D89712FD1B}</a:tableStyleId>
              </a:tblPr>
              <a:tblGrid>
                <a:gridCol w="2438400"/>
              </a:tblGrid>
              <a:tr h="34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ADMISSION FACT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Applicant</a:t>
                      </a:r>
                      <a:r>
                        <a:rPr lang="en-US" sz="1200"/>
                        <a:t>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 Key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Qualifying Exam Key</a:t>
                      </a:r>
                      <a:r>
                        <a:rPr lang="en-US" sz="1200"/>
                        <a:t> 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Degree Key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Marks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Application</a:t>
                      </a:r>
                      <a:r>
                        <a:rPr lang="en-US" sz="1200"/>
                        <a:t> ID (DD)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Application Status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Applied Date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Offered Date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5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Accepted/Rejected Date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2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ucida Sans"/>
                        <a:buNone/>
                      </a:pPr>
                      <a:r>
                        <a:rPr lang="en-US" sz="1200"/>
                        <a:t>Officer Key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88" name="Google Shape;188;p21"/>
          <p:cNvCxnSpPr/>
          <p:nvPr/>
        </p:nvCxnSpPr>
        <p:spPr>
          <a:xfrm>
            <a:off x="2133600" y="1142998"/>
            <a:ext cx="1066800" cy="53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1"/>
          <p:cNvCxnSpPr/>
          <p:nvPr/>
        </p:nvCxnSpPr>
        <p:spPr>
          <a:xfrm>
            <a:off x="2057400" y="3809998"/>
            <a:ext cx="6096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21"/>
          <p:cNvCxnSpPr/>
          <p:nvPr/>
        </p:nvCxnSpPr>
        <p:spPr>
          <a:xfrm rot="10800000">
            <a:off x="2667000" y="2057398"/>
            <a:ext cx="5334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21"/>
          <p:cNvCxnSpPr/>
          <p:nvPr/>
        </p:nvCxnSpPr>
        <p:spPr>
          <a:xfrm rot="5400000">
            <a:off x="1790700" y="2933698"/>
            <a:ext cx="17526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5638800" y="2133599"/>
            <a:ext cx="5334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21"/>
          <p:cNvCxnSpPr/>
          <p:nvPr/>
        </p:nvCxnSpPr>
        <p:spPr>
          <a:xfrm rot="-5400000">
            <a:off x="5753894" y="1714499"/>
            <a:ext cx="837407" cy="7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6172200" y="1295398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21"/>
          <p:cNvCxnSpPr/>
          <p:nvPr/>
        </p:nvCxnSpPr>
        <p:spPr>
          <a:xfrm>
            <a:off x="5638800" y="2438399"/>
            <a:ext cx="5334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21"/>
          <p:cNvCxnSpPr/>
          <p:nvPr/>
        </p:nvCxnSpPr>
        <p:spPr>
          <a:xfrm rot="5400000">
            <a:off x="5409409" y="3200400"/>
            <a:ext cx="1524790" cy="7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6172200" y="3962398"/>
            <a:ext cx="38100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